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media/image207.jpg" ContentType="image/jpg"/>
  <Override PartName="/ppt/media/image208.jpg" ContentType="image/jpg"/>
  <Override PartName="/ppt/media/image214.jpg" ContentType="image/jpg"/>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media/image306.jpg" ContentType="image/jpg"/>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4"/>
  </p:sldMasterIdLst>
  <p:notesMasterIdLst>
    <p:notesMasterId r:id="rId240"/>
  </p:notesMasterIdLst>
  <p:handoutMasterIdLst>
    <p:handoutMasterId r:id="rId241"/>
  </p:handoutMasterIdLst>
  <p:sldIdLst>
    <p:sldId id="2269" r:id="rId5"/>
    <p:sldId id="2255" r:id="rId6"/>
    <p:sldId id="2272" r:id="rId7"/>
    <p:sldId id="2215" r:id="rId8"/>
    <p:sldId id="2256" r:id="rId9"/>
    <p:sldId id="2216" r:id="rId10"/>
    <p:sldId id="2219" r:id="rId11"/>
    <p:sldId id="2266" r:id="rId12"/>
    <p:sldId id="2222" r:id="rId13"/>
    <p:sldId id="2281" r:id="rId14"/>
    <p:sldId id="2268" r:id="rId15"/>
    <p:sldId id="2259" r:id="rId16"/>
    <p:sldId id="2260" r:id="rId17"/>
    <p:sldId id="2349" r:id="rId18"/>
    <p:sldId id="296" r:id="rId19"/>
    <p:sldId id="2223" r:id="rId20"/>
    <p:sldId id="2395" r:id="rId21"/>
    <p:sldId id="298" r:id="rId22"/>
    <p:sldId id="2351" r:id="rId23"/>
    <p:sldId id="299" r:id="rId24"/>
    <p:sldId id="2343" r:id="rId25"/>
    <p:sldId id="2140" r:id="rId26"/>
    <p:sldId id="2141" r:id="rId27"/>
    <p:sldId id="395" r:id="rId28"/>
    <p:sldId id="1833" r:id="rId29"/>
    <p:sldId id="2224" r:id="rId30"/>
    <p:sldId id="2225" r:id="rId31"/>
    <p:sldId id="2226" r:id="rId32"/>
    <p:sldId id="2386" r:id="rId33"/>
    <p:sldId id="2227" r:id="rId34"/>
    <p:sldId id="2352" r:id="rId35"/>
    <p:sldId id="2228" r:id="rId36"/>
    <p:sldId id="2254" r:id="rId37"/>
    <p:sldId id="2230" r:id="rId38"/>
    <p:sldId id="2353" r:id="rId39"/>
    <p:sldId id="2231" r:id="rId40"/>
    <p:sldId id="2232" r:id="rId41"/>
    <p:sldId id="2233" r:id="rId42"/>
    <p:sldId id="2234" r:id="rId43"/>
    <p:sldId id="2387" r:id="rId44"/>
    <p:sldId id="2354" r:id="rId45"/>
    <p:sldId id="2236" r:id="rId46"/>
    <p:sldId id="2237" r:id="rId47"/>
    <p:sldId id="2238" r:id="rId48"/>
    <p:sldId id="2239" r:id="rId49"/>
    <p:sldId id="2240" r:id="rId50"/>
    <p:sldId id="2241" r:id="rId51"/>
    <p:sldId id="2355" r:id="rId52"/>
    <p:sldId id="2242" r:id="rId53"/>
    <p:sldId id="2243" r:id="rId54"/>
    <p:sldId id="2193" r:id="rId55"/>
    <p:sldId id="2194" r:id="rId56"/>
    <p:sldId id="2356" r:id="rId57"/>
    <p:sldId id="2195" r:id="rId58"/>
    <p:sldId id="2196" r:id="rId59"/>
    <p:sldId id="2197" r:id="rId60"/>
    <p:sldId id="2357" r:id="rId61"/>
    <p:sldId id="2198" r:id="rId62"/>
    <p:sldId id="2199" r:id="rId63"/>
    <p:sldId id="2200" r:id="rId64"/>
    <p:sldId id="2358" r:id="rId65"/>
    <p:sldId id="2201" r:id="rId66"/>
    <p:sldId id="2202" r:id="rId67"/>
    <p:sldId id="2376" r:id="rId68"/>
    <p:sldId id="2262" r:id="rId69"/>
    <p:sldId id="2261" r:id="rId70"/>
    <p:sldId id="2359" r:id="rId71"/>
    <p:sldId id="2205" r:id="rId72"/>
    <p:sldId id="2282" r:id="rId73"/>
    <p:sldId id="2207" r:id="rId74"/>
    <p:sldId id="2385" r:id="rId75"/>
    <p:sldId id="2360" r:id="rId76"/>
    <p:sldId id="2208" r:id="rId77"/>
    <p:sldId id="2372" r:id="rId78"/>
    <p:sldId id="2373" r:id="rId79"/>
    <p:sldId id="2344" r:id="rId80"/>
    <p:sldId id="2393" r:id="rId81"/>
    <p:sldId id="2212" r:id="rId82"/>
    <p:sldId id="2252" r:id="rId83"/>
    <p:sldId id="2361" r:id="rId84"/>
    <p:sldId id="1031" r:id="rId85"/>
    <p:sldId id="918" r:id="rId86"/>
    <p:sldId id="2389" r:id="rId87"/>
    <p:sldId id="919" r:id="rId88"/>
    <p:sldId id="2245" r:id="rId89"/>
    <p:sldId id="916" r:id="rId90"/>
    <p:sldId id="802" r:id="rId91"/>
    <p:sldId id="803" r:id="rId92"/>
    <p:sldId id="2345" r:id="rId93"/>
    <p:sldId id="805" r:id="rId94"/>
    <p:sldId id="806" r:id="rId95"/>
    <p:sldId id="807" r:id="rId96"/>
    <p:sldId id="808" r:id="rId97"/>
    <p:sldId id="2246" r:id="rId98"/>
    <p:sldId id="810" r:id="rId99"/>
    <p:sldId id="811" r:id="rId100"/>
    <p:sldId id="812" r:id="rId101"/>
    <p:sldId id="1032" r:id="rId102"/>
    <p:sldId id="1033" r:id="rId103"/>
    <p:sldId id="1034" r:id="rId104"/>
    <p:sldId id="1035" r:id="rId105"/>
    <p:sldId id="1036" r:id="rId106"/>
    <p:sldId id="1037" r:id="rId107"/>
    <p:sldId id="2362" r:id="rId108"/>
    <p:sldId id="290" r:id="rId109"/>
    <p:sldId id="2156" r:id="rId110"/>
    <p:sldId id="2263" r:id="rId111"/>
    <p:sldId id="2247" r:id="rId112"/>
    <p:sldId id="319" r:id="rId113"/>
    <p:sldId id="305" r:id="rId114"/>
    <p:sldId id="306" r:id="rId115"/>
    <p:sldId id="344" r:id="rId116"/>
    <p:sldId id="347" r:id="rId117"/>
    <p:sldId id="2346" r:id="rId118"/>
    <p:sldId id="492" r:id="rId119"/>
    <p:sldId id="493" r:id="rId120"/>
    <p:sldId id="494" r:id="rId121"/>
    <p:sldId id="495" r:id="rId122"/>
    <p:sldId id="2363" r:id="rId123"/>
    <p:sldId id="496" r:id="rId124"/>
    <p:sldId id="497" r:id="rId125"/>
    <p:sldId id="2364" r:id="rId126"/>
    <p:sldId id="498" r:id="rId127"/>
    <p:sldId id="499" r:id="rId128"/>
    <p:sldId id="500" r:id="rId129"/>
    <p:sldId id="367" r:id="rId130"/>
    <p:sldId id="368" r:id="rId131"/>
    <p:sldId id="2283" r:id="rId132"/>
    <p:sldId id="2284" r:id="rId133"/>
    <p:sldId id="2390" r:id="rId134"/>
    <p:sldId id="501" r:id="rId135"/>
    <p:sldId id="502" r:id="rId136"/>
    <p:sldId id="2391" r:id="rId137"/>
    <p:sldId id="503" r:id="rId138"/>
    <p:sldId id="2365" r:id="rId139"/>
    <p:sldId id="2285" r:id="rId140"/>
    <p:sldId id="505" r:id="rId141"/>
    <p:sldId id="2286" r:id="rId142"/>
    <p:sldId id="2287" r:id="rId143"/>
    <p:sldId id="2178" r:id="rId144"/>
    <p:sldId id="2288" r:id="rId145"/>
    <p:sldId id="2289" r:id="rId146"/>
    <p:sldId id="2290" r:id="rId147"/>
    <p:sldId id="2347" r:id="rId148"/>
    <p:sldId id="2182" r:id="rId149"/>
    <p:sldId id="2291" r:id="rId150"/>
    <p:sldId id="2292" r:id="rId151"/>
    <p:sldId id="2293" r:id="rId152"/>
    <p:sldId id="1297" r:id="rId153"/>
    <p:sldId id="2294" r:id="rId154"/>
    <p:sldId id="1300" r:id="rId155"/>
    <p:sldId id="1301" r:id="rId156"/>
    <p:sldId id="2366" r:id="rId157"/>
    <p:sldId id="2168" r:id="rId158"/>
    <p:sldId id="1138" r:id="rId159"/>
    <p:sldId id="2185" r:id="rId160"/>
    <p:sldId id="1139" r:id="rId161"/>
    <p:sldId id="2186" r:id="rId162"/>
    <p:sldId id="1140" r:id="rId163"/>
    <p:sldId id="520" r:id="rId164"/>
    <p:sldId id="1141" r:id="rId165"/>
    <p:sldId id="2295" r:id="rId166"/>
    <p:sldId id="2296" r:id="rId167"/>
    <p:sldId id="2298" r:id="rId168"/>
    <p:sldId id="2299" r:id="rId169"/>
    <p:sldId id="2300" r:id="rId170"/>
    <p:sldId id="2301" r:id="rId171"/>
    <p:sldId id="2302" r:id="rId172"/>
    <p:sldId id="2303" r:id="rId173"/>
    <p:sldId id="2304" r:id="rId174"/>
    <p:sldId id="2305" r:id="rId175"/>
    <p:sldId id="2306" r:id="rId176"/>
    <p:sldId id="2307" r:id="rId177"/>
    <p:sldId id="2308" r:id="rId178"/>
    <p:sldId id="2311" r:id="rId179"/>
    <p:sldId id="2394" r:id="rId180"/>
    <p:sldId id="2312" r:id="rId181"/>
    <p:sldId id="2313" r:id="rId182"/>
    <p:sldId id="2314" r:id="rId183"/>
    <p:sldId id="2315" r:id="rId184"/>
    <p:sldId id="2316" r:id="rId185"/>
    <p:sldId id="2317" r:id="rId186"/>
    <p:sldId id="2318" r:id="rId187"/>
    <p:sldId id="2319" r:id="rId188"/>
    <p:sldId id="2320" r:id="rId189"/>
    <p:sldId id="2321" r:id="rId190"/>
    <p:sldId id="2322" r:id="rId191"/>
    <p:sldId id="2323" r:id="rId192"/>
    <p:sldId id="2324" r:id="rId193"/>
    <p:sldId id="2325" r:id="rId194"/>
    <p:sldId id="2326" r:id="rId195"/>
    <p:sldId id="2327" r:id="rId196"/>
    <p:sldId id="1276" r:id="rId197"/>
    <p:sldId id="1277" r:id="rId198"/>
    <p:sldId id="1278" r:id="rId199"/>
    <p:sldId id="1279" r:id="rId200"/>
    <p:sldId id="532" r:id="rId201"/>
    <p:sldId id="533" r:id="rId202"/>
    <p:sldId id="537" r:id="rId203"/>
    <p:sldId id="538" r:id="rId204"/>
    <p:sldId id="539" r:id="rId205"/>
    <p:sldId id="2367" r:id="rId206"/>
    <p:sldId id="1280" r:id="rId207"/>
    <p:sldId id="2341" r:id="rId208"/>
    <p:sldId id="2340" r:id="rId209"/>
    <p:sldId id="1283" r:id="rId210"/>
    <p:sldId id="1284" r:id="rId211"/>
    <p:sldId id="1285" r:id="rId212"/>
    <p:sldId id="1286" r:id="rId213"/>
    <p:sldId id="1287" r:id="rId214"/>
    <p:sldId id="1288" r:id="rId215"/>
    <p:sldId id="1289" r:id="rId216"/>
    <p:sldId id="1290" r:id="rId217"/>
    <p:sldId id="1291" r:id="rId218"/>
    <p:sldId id="1292" r:id="rId219"/>
    <p:sldId id="1293" r:id="rId220"/>
    <p:sldId id="2249" r:id="rId221"/>
    <p:sldId id="2339" r:id="rId222"/>
    <p:sldId id="2338" r:id="rId223"/>
    <p:sldId id="2368" r:id="rId224"/>
    <p:sldId id="2337" r:id="rId225"/>
    <p:sldId id="2174" r:id="rId226"/>
    <p:sldId id="2336" r:id="rId227"/>
    <p:sldId id="2335" r:id="rId228"/>
    <p:sldId id="2334" r:id="rId229"/>
    <p:sldId id="2333" r:id="rId230"/>
    <p:sldId id="2332" r:id="rId231"/>
    <p:sldId id="2331" r:id="rId232"/>
    <p:sldId id="2330" r:id="rId233"/>
    <p:sldId id="2329" r:id="rId234"/>
    <p:sldId id="2328" r:id="rId235"/>
    <p:sldId id="2049" r:id="rId236"/>
    <p:sldId id="2060" r:id="rId237"/>
    <p:sldId id="2250" r:id="rId238"/>
    <p:sldId id="2348" r:id="rId239"/>
  </p:sldIdLst>
  <p:sldSz cx="9902825"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A54FFA-ACFB-48FD-B136-9687EC8143F8}">
          <p14:sldIdLst>
            <p14:sldId id="2269"/>
            <p14:sldId id="2255"/>
            <p14:sldId id="2272"/>
          </p14:sldIdLst>
        </p14:section>
        <p14:section name="Unit 1" id="{FBD571C7-84AF-467A-9EBD-68E9BA2991B5}">
          <p14:sldIdLst>
            <p14:sldId id="2215"/>
            <p14:sldId id="2256"/>
            <p14:sldId id="2216"/>
            <p14:sldId id="2219"/>
            <p14:sldId id="2266"/>
            <p14:sldId id="2222"/>
            <p14:sldId id="2281"/>
            <p14:sldId id="2268"/>
            <p14:sldId id="2259"/>
            <p14:sldId id="2260"/>
            <p14:sldId id="2349"/>
            <p14:sldId id="296"/>
            <p14:sldId id="2223"/>
            <p14:sldId id="2395"/>
            <p14:sldId id="298"/>
            <p14:sldId id="2351"/>
            <p14:sldId id="299"/>
          </p14:sldIdLst>
        </p14:section>
        <p14:section name="Unit 2" id="{B3014263-E2CF-4204-BFF9-E9CDEDED97D8}">
          <p14:sldIdLst>
            <p14:sldId id="2343"/>
            <p14:sldId id="2140"/>
            <p14:sldId id="2141"/>
            <p14:sldId id="395"/>
            <p14:sldId id="1833"/>
            <p14:sldId id="2224"/>
            <p14:sldId id="2225"/>
            <p14:sldId id="2226"/>
            <p14:sldId id="2386"/>
            <p14:sldId id="2227"/>
            <p14:sldId id="2352"/>
            <p14:sldId id="2228"/>
            <p14:sldId id="2254"/>
            <p14:sldId id="2230"/>
            <p14:sldId id="2353"/>
            <p14:sldId id="2231"/>
            <p14:sldId id="2232"/>
            <p14:sldId id="2233"/>
            <p14:sldId id="2234"/>
            <p14:sldId id="2387"/>
            <p14:sldId id="2354"/>
            <p14:sldId id="2236"/>
            <p14:sldId id="2237"/>
            <p14:sldId id="2238"/>
            <p14:sldId id="2239"/>
            <p14:sldId id="2240"/>
            <p14:sldId id="2241"/>
            <p14:sldId id="2355"/>
            <p14:sldId id="2242"/>
            <p14:sldId id="2243"/>
            <p14:sldId id="2193"/>
            <p14:sldId id="2194"/>
            <p14:sldId id="2356"/>
            <p14:sldId id="2195"/>
            <p14:sldId id="2196"/>
            <p14:sldId id="2197"/>
            <p14:sldId id="2357"/>
            <p14:sldId id="2198"/>
            <p14:sldId id="2199"/>
            <p14:sldId id="2200"/>
            <p14:sldId id="2358"/>
            <p14:sldId id="2201"/>
            <p14:sldId id="2202"/>
            <p14:sldId id="2376"/>
            <p14:sldId id="2262"/>
            <p14:sldId id="2261"/>
            <p14:sldId id="2359"/>
            <p14:sldId id="2205"/>
            <p14:sldId id="2282"/>
            <p14:sldId id="2207"/>
            <p14:sldId id="2385"/>
            <p14:sldId id="2360"/>
            <p14:sldId id="2208"/>
            <p14:sldId id="2372"/>
            <p14:sldId id="2373"/>
          </p14:sldIdLst>
        </p14:section>
        <p14:section name="Unit 3" id="{E8CD7366-C407-40D0-868F-C73ECB02E2FF}">
          <p14:sldIdLst>
            <p14:sldId id="2344"/>
            <p14:sldId id="2393"/>
            <p14:sldId id="2212"/>
            <p14:sldId id="2252"/>
            <p14:sldId id="2361"/>
            <p14:sldId id="1031"/>
            <p14:sldId id="918"/>
            <p14:sldId id="2389"/>
            <p14:sldId id="919"/>
            <p14:sldId id="2245"/>
            <p14:sldId id="916"/>
            <p14:sldId id="802"/>
            <p14:sldId id="803"/>
            <p14:sldId id="2345"/>
            <p14:sldId id="805"/>
            <p14:sldId id="806"/>
            <p14:sldId id="807"/>
            <p14:sldId id="808"/>
            <p14:sldId id="2246"/>
            <p14:sldId id="810"/>
            <p14:sldId id="811"/>
            <p14:sldId id="812"/>
            <p14:sldId id="1032"/>
            <p14:sldId id="1033"/>
            <p14:sldId id="1034"/>
            <p14:sldId id="1035"/>
            <p14:sldId id="1036"/>
            <p14:sldId id="1037"/>
            <p14:sldId id="2362"/>
            <p14:sldId id="290"/>
            <p14:sldId id="2156"/>
            <p14:sldId id="2263"/>
            <p14:sldId id="2247"/>
            <p14:sldId id="319"/>
            <p14:sldId id="305"/>
            <p14:sldId id="306"/>
            <p14:sldId id="344"/>
            <p14:sldId id="347"/>
          </p14:sldIdLst>
        </p14:section>
        <p14:section name="Unit 4" id="{13E38F2E-1121-41EF-A81D-3CCCBA7AB859}">
          <p14:sldIdLst>
            <p14:sldId id="2346"/>
            <p14:sldId id="492"/>
            <p14:sldId id="493"/>
            <p14:sldId id="494"/>
            <p14:sldId id="495"/>
            <p14:sldId id="2363"/>
            <p14:sldId id="496"/>
            <p14:sldId id="497"/>
            <p14:sldId id="2364"/>
            <p14:sldId id="498"/>
            <p14:sldId id="499"/>
            <p14:sldId id="500"/>
            <p14:sldId id="367"/>
            <p14:sldId id="368"/>
            <p14:sldId id="2283"/>
            <p14:sldId id="2284"/>
            <p14:sldId id="2390"/>
            <p14:sldId id="501"/>
            <p14:sldId id="502"/>
            <p14:sldId id="2391"/>
            <p14:sldId id="503"/>
            <p14:sldId id="2365"/>
            <p14:sldId id="2285"/>
            <p14:sldId id="505"/>
            <p14:sldId id="2286"/>
            <p14:sldId id="2287"/>
            <p14:sldId id="2178"/>
            <p14:sldId id="2288"/>
            <p14:sldId id="2289"/>
            <p14:sldId id="2290"/>
          </p14:sldIdLst>
        </p14:section>
        <p14:section name="Unit 5" id="{832FB481-AE5B-43D0-898C-6259234BA195}">
          <p14:sldIdLst>
            <p14:sldId id="2347"/>
            <p14:sldId id="2182"/>
            <p14:sldId id="2291"/>
            <p14:sldId id="2292"/>
            <p14:sldId id="2293"/>
            <p14:sldId id="1297"/>
            <p14:sldId id="2294"/>
            <p14:sldId id="1300"/>
            <p14:sldId id="1301"/>
            <p14:sldId id="2366"/>
            <p14:sldId id="2168"/>
            <p14:sldId id="1138"/>
            <p14:sldId id="2185"/>
            <p14:sldId id="1139"/>
            <p14:sldId id="2186"/>
            <p14:sldId id="1140"/>
            <p14:sldId id="520"/>
            <p14:sldId id="1141"/>
            <p14:sldId id="2295"/>
            <p14:sldId id="2296"/>
            <p14:sldId id="2298"/>
            <p14:sldId id="2299"/>
            <p14:sldId id="2300"/>
            <p14:sldId id="2301"/>
            <p14:sldId id="2302"/>
            <p14:sldId id="2303"/>
            <p14:sldId id="2304"/>
            <p14:sldId id="2305"/>
            <p14:sldId id="2306"/>
            <p14:sldId id="2307"/>
            <p14:sldId id="2308"/>
            <p14:sldId id="2311"/>
            <p14:sldId id="2394"/>
            <p14:sldId id="2312"/>
            <p14:sldId id="2313"/>
            <p14:sldId id="2314"/>
            <p14:sldId id="2315"/>
            <p14:sldId id="2316"/>
            <p14:sldId id="2317"/>
            <p14:sldId id="2318"/>
            <p14:sldId id="2319"/>
            <p14:sldId id="2320"/>
            <p14:sldId id="2321"/>
            <p14:sldId id="2322"/>
            <p14:sldId id="2323"/>
            <p14:sldId id="2324"/>
            <p14:sldId id="2325"/>
            <p14:sldId id="2326"/>
            <p14:sldId id="2327"/>
            <p14:sldId id="1276"/>
            <p14:sldId id="1277"/>
            <p14:sldId id="1278"/>
            <p14:sldId id="1279"/>
            <p14:sldId id="532"/>
            <p14:sldId id="533"/>
            <p14:sldId id="537"/>
            <p14:sldId id="538"/>
            <p14:sldId id="539"/>
            <p14:sldId id="2367"/>
            <p14:sldId id="1280"/>
            <p14:sldId id="2341"/>
            <p14:sldId id="2340"/>
            <p14:sldId id="1283"/>
            <p14:sldId id="1284"/>
            <p14:sldId id="1285"/>
            <p14:sldId id="1286"/>
            <p14:sldId id="1287"/>
            <p14:sldId id="1288"/>
            <p14:sldId id="1289"/>
            <p14:sldId id="1290"/>
            <p14:sldId id="1291"/>
            <p14:sldId id="1292"/>
            <p14:sldId id="1293"/>
            <p14:sldId id="2249"/>
            <p14:sldId id="2339"/>
            <p14:sldId id="2338"/>
            <p14:sldId id="2368"/>
            <p14:sldId id="2337"/>
            <p14:sldId id="2174"/>
            <p14:sldId id="2336"/>
            <p14:sldId id="2335"/>
            <p14:sldId id="2334"/>
            <p14:sldId id="2333"/>
            <p14:sldId id="2332"/>
            <p14:sldId id="2331"/>
            <p14:sldId id="2330"/>
            <p14:sldId id="2329"/>
            <p14:sldId id="2328"/>
            <p14:sldId id="2049"/>
            <p14:sldId id="2060"/>
            <p14:sldId id="2250"/>
            <p14:sldId id="2348"/>
          </p14:sldIdLst>
        </p14:section>
      </p14:sectionLst>
    </p:ext>
    <p:ext uri="{EFAFB233-063F-42B5-8137-9DF3F51BA10A}">
      <p15:sldGuideLst xmlns:p15="http://schemas.microsoft.com/office/powerpoint/2012/main">
        <p15:guide id="1" orient="horz" pos="1412" userDrawn="1">
          <p15:clr>
            <a:srgbClr val="A4A3A4"/>
          </p15:clr>
        </p15:guide>
        <p15:guide id="3" orient="horz" pos="958" userDrawn="1">
          <p15:clr>
            <a:srgbClr val="A4A3A4"/>
          </p15:clr>
        </p15:guide>
        <p15:guide id="4" pos="443" userDrawn="1">
          <p15:clr>
            <a:srgbClr val="A4A3A4"/>
          </p15:clr>
        </p15:guide>
        <p15:guide id="5" pos="3210" userDrawn="1">
          <p15:clr>
            <a:srgbClr val="A4A3A4"/>
          </p15:clr>
        </p15:guide>
        <p15:guide id="6" pos="3119" userDrawn="1">
          <p15:clr>
            <a:srgbClr val="A4A3A4"/>
          </p15:clr>
        </p15:guide>
        <p15:guide id="7" orient="horz" pos="16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KN GKN" initials="GG" lastIdx="1" clrIdx="0">
    <p:extLst>
      <p:ext uri="{19B8F6BF-5375-455C-9EA6-DF929625EA0E}">
        <p15:presenceInfo xmlns:p15="http://schemas.microsoft.com/office/powerpoint/2012/main" userId="GKN GK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9A6"/>
    <a:srgbClr val="1429A0"/>
    <a:srgbClr val="ECF0F7"/>
    <a:srgbClr val="1C6282"/>
    <a:srgbClr val="006862"/>
    <a:srgbClr val="D5E2EA"/>
    <a:srgbClr val="96B1BA"/>
    <a:srgbClr val="BAE3F7"/>
    <a:srgbClr val="EAE3C7"/>
    <a:srgbClr val="A58C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75" autoAdjust="0"/>
    <p:restoredTop sz="87458" autoAdjust="0"/>
  </p:normalViewPr>
  <p:slideViewPr>
    <p:cSldViewPr snapToGrid="0">
      <p:cViewPr varScale="1">
        <p:scale>
          <a:sx n="135" d="100"/>
          <a:sy n="135" d="100"/>
        </p:scale>
        <p:origin x="1808" y="184"/>
      </p:cViewPr>
      <p:guideLst>
        <p:guide orient="horz" pos="1412"/>
        <p:guide orient="horz" pos="958"/>
        <p:guide pos="443"/>
        <p:guide pos="3210"/>
        <p:guide pos="3119"/>
        <p:guide orient="horz" pos="16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p:cViewPr>
        <p:scale>
          <a:sx n="50" d="100"/>
          <a:sy n="50" d="100"/>
        </p:scale>
        <p:origin x="2600" y="-20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notesMaster" Target="notesMasters/notesMaster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commentAuthors" Target="commentAuthor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viewProps" Target="view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theme" Target="theme/theme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tableStyles" Target="tableStyles.xml"/><Relationship Id="rId106" Type="http://schemas.openxmlformats.org/officeDocument/2006/relationships/slide" Target="slides/slide102.xml"/><Relationship Id="rId127"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30B4D4-A4EE-489C-B0D2-C9D88FE0427D}"/>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C12AD73-AC53-414D-8C1F-0CF28A341ABF}"/>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5F59FA14-0F02-4308-8768-58307239F2F5}" type="datetimeFigureOut">
              <a:rPr lang="ko-KR" altLang="en-US" smtClean="0"/>
              <a:t>2023. 1. 6.</a:t>
            </a:fld>
            <a:endParaRPr lang="ko-KR" altLang="en-US"/>
          </a:p>
        </p:txBody>
      </p:sp>
      <p:sp>
        <p:nvSpPr>
          <p:cNvPr id="4" name="Footer Placeholder 3">
            <a:extLst>
              <a:ext uri="{FF2B5EF4-FFF2-40B4-BE49-F238E27FC236}">
                <a16:creationId xmlns:a16="http://schemas.microsoft.com/office/drawing/2014/main" id="{CBD234FB-C171-409D-9E90-0F1E7096408F}"/>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AF4D8381-3EF9-4B37-B364-0A4FBBD7AC5B}"/>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0ECBCC35-7845-47EB-80A0-8D4BD4286BE1}" type="slidenum">
              <a:rPr lang="ko-KR" altLang="en-US" smtClean="0"/>
              <a:t>‹#›</a:t>
            </a:fld>
            <a:endParaRPr lang="ko-KR" altLang="en-US"/>
          </a:p>
        </p:txBody>
      </p:sp>
    </p:spTree>
    <p:extLst>
      <p:ext uri="{BB962C8B-B14F-4D97-AF65-F5344CB8AC3E}">
        <p14:creationId xmlns:p14="http://schemas.microsoft.com/office/powerpoint/2010/main" val="3123103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슬라이드 이미지 개체 틀 3"/>
          <p:cNvSpPr>
            <a:spLocks noGrp="1" noRot="1" noChangeAspect="1"/>
          </p:cNvSpPr>
          <p:nvPr>
            <p:ph type="sldImg" idx="2"/>
          </p:nvPr>
        </p:nvSpPr>
        <p:spPr>
          <a:xfrm>
            <a:off x="490538" y="703263"/>
            <a:ext cx="6129337" cy="4244975"/>
          </a:xfrm>
          <a:prstGeom prst="rect">
            <a:avLst/>
          </a:prstGeom>
          <a:noFill/>
          <a:ln w="12700">
            <a:solidFill>
              <a:prstClr val="black"/>
            </a:solidFill>
          </a:ln>
        </p:spPr>
        <p:txBody>
          <a:bodyPr vert="horz" lIns="99075" tIns="49538" rIns="99075" bIns="49538" rtlCol="0" anchor="ctr"/>
          <a:lstStyle/>
          <a:p>
            <a:endParaRPr lang="ko-KR" altLang="en-US" dirty="0"/>
          </a:p>
        </p:txBody>
      </p:sp>
      <p:sp>
        <p:nvSpPr>
          <p:cNvPr id="5" name="슬라이드 노트 개체 틀 4"/>
          <p:cNvSpPr>
            <a:spLocks noGrp="1"/>
          </p:cNvSpPr>
          <p:nvPr>
            <p:ph type="body" sz="quarter" idx="3"/>
          </p:nvPr>
        </p:nvSpPr>
        <p:spPr>
          <a:xfrm>
            <a:off x="710407" y="5287169"/>
            <a:ext cx="5683250" cy="3668117"/>
          </a:xfrm>
          <a:prstGeom prst="rect">
            <a:avLst/>
          </a:prstGeom>
        </p:spPr>
        <p:txBody>
          <a:bodyPr vert="horz" lIns="99075" tIns="49538" rIns="99075" bIns="49538"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B7D50566-EB7F-4578-83A4-5927877D7F20}" type="slidenum">
              <a:rPr lang="ko-KR" altLang="en-US" smtClean="0"/>
              <a:t>‹#›</a:t>
            </a:fld>
            <a:endParaRPr lang="ko-KR" altLang="en-US"/>
          </a:p>
        </p:txBody>
      </p:sp>
    </p:spTree>
    <p:extLst>
      <p:ext uri="{BB962C8B-B14F-4D97-AF65-F5344CB8AC3E}">
        <p14:creationId xmlns:p14="http://schemas.microsoft.com/office/powerpoint/2010/main" val="38066599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www.samsung.com/global/galaxy/apps/samsung-health/" TargetMode="External"/><Relationship Id="rId2" Type="http://schemas.openxmlformats.org/officeDocument/2006/relationships/slide" Target="../slides/slide138.xml"/><Relationship Id="rId1" Type="http://schemas.openxmlformats.org/officeDocument/2006/relationships/notesMaster" Target="../notesMasters/notesMaster1.xml"/><Relationship Id="rId4" Type="http://schemas.openxmlformats.org/officeDocument/2006/relationships/hyperlink" Target="https://news.samsung.com/us/samsung-health-fact-sheet-unpacked-2017/" TargetMode="Externa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xively.com/"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Trong chương này, chúng ta sẽ xem xét các xu hướng ứng dụng IoT trong các ngành công nghiệp cũng như các thành phần và nền tảng của nó.</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4135110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lgn="l">
              <a:buFont typeface="Arial" panose="020B0604020202020204" pitchFamily="34" charset="0"/>
              <a:buChar char="•"/>
            </a:pPr>
            <a:r>
              <a:rPr lang="vi-VN" altLang="ko-KR" b="0" i="0" dirty="0">
                <a:solidFill>
                  <a:srgbClr val="2B2B2B"/>
                </a:solidFill>
                <a:effectLst/>
                <a:latin typeface="Open Sans" panose="020B0606030504020204" pitchFamily="34" charset="0"/>
              </a:rPr>
              <a:t>Cuộc cách mạng kỹ thuật số giúp cuộc sống của chúng ta trở nên dễ dàng và thuận tiện hơn, và ngành công nghiệp ô tô cũng vậy. Việc áp dụng công nghệ kỹ thuật số đang được tiến hành trong các phương tiện tự hành, sản xuất, bảo trì, tiếp thị và bán hàng.</a:t>
            </a:r>
          </a:p>
          <a:p>
            <a:pPr marL="171450" indent="-171450" algn="l">
              <a:buFont typeface="Arial" panose="020B0604020202020204" pitchFamily="34" charset="0"/>
              <a:buChar char="•"/>
            </a:pPr>
            <a:endParaRPr lang="vi-VN" altLang="ko-KR" b="0" i="0" dirty="0">
              <a:solidFill>
                <a:srgbClr val="2B2B2B"/>
              </a:solidFill>
              <a:effectLst/>
              <a:latin typeface="Open Sans" panose="020B0606030504020204" pitchFamily="34" charset="0"/>
            </a:endParaRPr>
          </a:p>
          <a:p>
            <a:pPr marL="171450" indent="-171450" algn="l">
              <a:buFont typeface="Arial" panose="020B0604020202020204" pitchFamily="34" charset="0"/>
              <a:buChar char="•"/>
            </a:pPr>
            <a:r>
              <a:rPr lang="vi-VN" altLang="ko-KR" b="0" i="0" dirty="0">
                <a:solidFill>
                  <a:srgbClr val="2B2B2B"/>
                </a:solidFill>
                <a:effectLst/>
                <a:latin typeface="Open Sans" panose="020B0606030504020204" pitchFamily="34" charset="0"/>
              </a:rPr>
              <a:t>Ngành công nghiệp ô tô không xa lạ gì với sự thay đổi nhanh chóng và đột phá, và chuyển đổi kỹ thuật số là bước đột phá lớn tiếp theo. Các xu hướng như tăng cường kết nối, quy định về môi trường, IoT, giải pháp không dây và kỳ vọng ngày càng cao của khách hàng thúc đẩy đầu tư vào số hóa trong ngành ô tô.</a:t>
            </a:r>
          </a:p>
          <a:p>
            <a:pPr marL="171450" indent="-171450" algn="l">
              <a:buFont typeface="Arial" panose="020B0604020202020204" pitchFamily="34" charset="0"/>
              <a:buChar char="•"/>
            </a:pPr>
            <a:endParaRPr lang="vi-VN" altLang="ko-KR" b="0" i="0" dirty="0">
              <a:solidFill>
                <a:srgbClr val="2B2B2B"/>
              </a:solidFill>
              <a:effectLst/>
              <a:latin typeface="Open Sans" panose="020B0606030504020204" pitchFamily="34" charset="0"/>
            </a:endParaRPr>
          </a:p>
          <a:p>
            <a:pPr marL="171450" indent="-171450" algn="l">
              <a:buFont typeface="Arial" panose="020B0604020202020204" pitchFamily="34" charset="0"/>
              <a:buChar char="•"/>
            </a:pPr>
            <a:r>
              <a:rPr lang="vi-VN" altLang="ko-KR" b="0" i="0" dirty="0">
                <a:solidFill>
                  <a:srgbClr val="2B2B2B"/>
                </a:solidFill>
                <a:effectLst/>
                <a:latin typeface="Open Sans" panose="020B0606030504020204" pitchFamily="34" charset="0"/>
              </a:rPr>
              <a:t>Công nghệ đã thâm nhập vào nhiều khía cạnh của chuỗi giá trị ô tô từ thiết kế đến sản xuất, phân phối và bán lẻ. Các chuyên gia ô tô dự đoán rằng khả năng kết nối, trí tuệ nhân tạo và lượng dữ liệu khách hàng dồi dào sẽ thúc đẩy đầu tư tốt trong tương lai.</a:t>
            </a: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a:t>
            </a:fld>
            <a:endParaRPr lang="ko-KR" altLang="en-US"/>
          </a:p>
        </p:txBody>
      </p:sp>
    </p:spTree>
    <p:extLst>
      <p:ext uri="{BB962C8B-B14F-4D97-AF65-F5344CB8AC3E}">
        <p14:creationId xmlns:p14="http://schemas.microsoft.com/office/powerpoint/2010/main" val="5869577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vi-VN" altLang="ko-KR" dirty="0">
                <a:latin typeface="SamsungOne-400" panose="020B0503030303020204" charset="0"/>
                <a:cs typeface="Arial" panose="020B0604020202020204" pitchFamily="34" charset="0"/>
              </a:rPr>
              <a:t>Cảm biến con quay hồi chuyển nhận biết sự thay đổi hướng của một đối tượng.</a:t>
            </a:r>
          </a:p>
          <a:p>
            <a:pPr marL="0" indent="0">
              <a:buFont typeface="Wingdings" panose="05000000000000000000" pitchFamily="2" charset="2"/>
              <a:buNone/>
            </a:pPr>
            <a:r>
              <a:rPr lang="vi-VN" altLang="ko-KR" dirty="0">
                <a:latin typeface="SamsungOne-400" panose="020B0503030303020204" charset="0"/>
                <a:cs typeface="Arial" panose="020B0604020202020204" pitchFamily="34" charset="0"/>
              </a:rPr>
              <a:t>Nó còn được gọi là 'cảm biến vận tốc góc' vì nó sử dụng giá trị của vận tốc góc là tốc độ quay của vật thể.</a:t>
            </a:r>
          </a:p>
          <a:p>
            <a:pPr marL="0" indent="0">
              <a:buFont typeface="Wingdings" panose="05000000000000000000" pitchFamily="2" charset="2"/>
              <a:buNone/>
            </a:pPr>
            <a:endParaRPr lang="vi-VN" altLang="ko-KR" dirty="0">
              <a:latin typeface="SamsungOne-400" panose="020B0503030303020204" charset="0"/>
              <a:cs typeface="Arial" panose="020B0604020202020204" pitchFamily="34" charset="0"/>
            </a:endParaRPr>
          </a:p>
          <a:p>
            <a:pPr marL="0" indent="0">
              <a:buFont typeface="Wingdings" panose="05000000000000000000" pitchFamily="2" charset="2"/>
              <a:buNone/>
            </a:pPr>
            <a:r>
              <a:rPr lang="vi-VN" altLang="ko-KR" dirty="0">
                <a:latin typeface="SamsungOne-400" panose="020B0503030303020204" charset="0"/>
                <a:cs typeface="Arial" panose="020B0604020202020204" pitchFamily="34" charset="0"/>
              </a:rPr>
              <a:t>Vận tốc góc có thể được tính bằng cách chuyển đổi lực Coriolis từ một vật thể thành tín hiệu điện. Lực Coriolis là lực tỉ lệ với vận tốc của vật chuyển động và vuông góc với phương chuyển động.</a:t>
            </a:r>
          </a:p>
          <a:p>
            <a:pPr marL="0" indent="0">
              <a:buFont typeface="Wingdings" panose="05000000000000000000" pitchFamily="2" charset="2"/>
              <a:buNone/>
            </a:pPr>
            <a:r>
              <a:rPr lang="vi-VN" altLang="ko-KR" dirty="0">
                <a:latin typeface="SamsungOne-400" panose="020B0503030303020204" charset="0"/>
                <a:cs typeface="Arial" panose="020B0604020202020204" pitchFamily="34" charset="0"/>
              </a:rPr>
              <a:t>Các mục đích sử dụng điển hình bao gồm Drone, VR, Personal Mobility và Healthcare wearable.</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933375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104</a:t>
            </a:fld>
            <a:endParaRPr lang="ko-KR" altLang="en-US"/>
          </a:p>
        </p:txBody>
      </p:sp>
    </p:spTree>
    <p:extLst>
      <p:ext uri="{BB962C8B-B14F-4D97-AF65-F5344CB8AC3E}">
        <p14:creationId xmlns:p14="http://schemas.microsoft.com/office/powerpoint/2010/main" val="33899154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vi-VN" altLang="ko-KR" sz="1200" dirty="0">
                <a:solidFill>
                  <a:prstClr val="black"/>
                </a:solidFill>
                <a:latin typeface="SamsungOne-400" panose="020B0503030303020204" charset="0"/>
                <a:cs typeface="Arial" panose="020B0604020202020204" pitchFamily="34" charset="0"/>
              </a:rPr>
              <a:t>Nhà cung cấp dịch vụ đám mây phân phối và ảo hóa một lượng lớn tài nguyên máy tính và cung cấp chúng cho từng người dùng và người dùng dịch vụ có thể nhận các tài nguyên mong muốn qua Internet khi cần mà không cần cài đặt chương trình trực tiếp trên máy tính của mình thông qua dịch vụ đám mây.</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831049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Nói</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cách</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khác</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dịch</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vụ</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đám</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mây</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là</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dịch</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vụ</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cho</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thuê</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và</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sử</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dụng</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tài</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nguyên</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máy</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tính</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(H/W, S/W, v.v.)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khi</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cần</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thông</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qua Internet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và</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trả</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phí</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cho</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việc</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sử</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 </a:t>
            </a:r>
            <a:r>
              <a:rPr kumimoji="0" lang="en-US" altLang="ko-KR" sz="1200" b="0" i="0" u="none" strike="noStrike" kern="1200" cap="none" spc="0" normalizeH="0" baseline="0" noProof="0" dirty="0" err="1">
                <a:ln>
                  <a:noFill/>
                </a:ln>
                <a:effectLst/>
                <a:uLnTx/>
                <a:uFillTx/>
                <a:latin typeface="SamsungOne-400" panose="020B0503030303020204" charset="0"/>
                <a:ea typeface="SamsungOne-400" panose="020B0503030303020204" pitchFamily="34" charset="0"/>
                <a:cs typeface="Arial" panose="020B0604020202020204" pitchFamily="34" charset="0"/>
              </a:rPr>
              <a:t>dụng</a:t>
            </a:r>
            <a:r>
              <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a:t>
            </a:r>
            <a:endParaRPr kumimoji="0" lang="ko-KR" altLang="en-US" sz="1200" b="0" i="0" u="none" strike="noStrike" kern="1200" cap="none" spc="0" normalizeH="0" baseline="0" noProof="0" dirty="0">
              <a:ln>
                <a:noFill/>
              </a:ln>
              <a:effectLst/>
              <a:uLnTx/>
              <a:uFillTx/>
              <a:latin typeface="SamsungOne-400" panose="020B0503030303020204" charset="0"/>
              <a:ea typeface="KoPub돋움체 Bold" panose="02020603020101020101" pitchFamily="18" charset="-127"/>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809478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vi-VN" altLang="ko-KR" sz="1200" dirty="0">
                <a:solidFill>
                  <a:prstClr val="black"/>
                </a:solidFill>
                <a:latin typeface="SamsungOne-400" panose="020B0503030303020204" charset="0"/>
                <a:ea typeface="SamsungOne-400" panose="020B0503030303020204" pitchFamily="34" charset="0"/>
                <a:cs typeface="Arial" panose="020B0604020202020204" pitchFamily="34" charset="0"/>
              </a:rPr>
              <a:t>Dịch vụ đám mây có các đặc điểm khác biệt với môi trường điện toán truyền thống, bao gồm vị trí và quyền sở hữu dữ liệu, đối tượng và quản lý điện toán cũng như việc cung cấp dịch vụ</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84266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594770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3758" marR="1417065" lvl="0" algn="l" defTabSz="457200" rtl="0" eaLnBrk="1" fontAlgn="auto" latinLnBrk="0" hangingPunct="1">
              <a:spcAft>
                <a:spcPts val="0"/>
              </a:spcAft>
              <a:buClrTx/>
              <a:buSzTx/>
              <a:tabLst/>
              <a:defRPr/>
            </a:pPr>
            <a:r>
              <a:rPr kumimoji="0" lang="vi-VN" altLang="ko-KR" sz="1200" b="0" i="0" u="sng"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SaaS</a:t>
            </a:r>
          </a:p>
          <a:p>
            <a:pPr marL="185208" marR="1417065" lvl="0" indent="-171450" algn="l" defTabSz="457200" rtl="0" eaLnBrk="1" fontAlgn="auto" latinLnBrk="0" hangingPunct="1">
              <a:spcAft>
                <a:spcPts val="0"/>
              </a:spcAft>
              <a:buClrTx/>
              <a:buSzTx/>
              <a:buFont typeface="Arial" panose="020B0604020202020204" pitchFamily="34" charset="0"/>
              <a:buChar char="•"/>
              <a:tabLst/>
              <a:defRPr/>
            </a:pPr>
            <a:r>
              <a:rPr kumimoji="0" lang="vi-VN"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Một mô hình được tạo ra với mục đích cung cấp phần mềm/ứng dụng và cung cấp các quy trình ứng dụng được tiêu chuẩn hóa. (Dịch vụ webmail, iCloud, Dropbox, Google Docs, One note, v.v.)</a:t>
            </a:r>
          </a:p>
          <a:p>
            <a:pPr marL="13758" marR="1417065" lvl="0" algn="l" defTabSz="457200" rtl="0" eaLnBrk="1" fontAlgn="auto" latinLnBrk="0" hangingPunct="1">
              <a:spcAft>
                <a:spcPts val="0"/>
              </a:spcAft>
              <a:buClrTx/>
              <a:buSzTx/>
              <a:tabLst/>
              <a:defRPr/>
            </a:pPr>
            <a:endParaRPr kumimoji="0" lang="vi-VN"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endParaRPr>
          </a:p>
          <a:p>
            <a:pPr marL="13758" marR="1417065" lvl="0" algn="l" defTabSz="457200" rtl="0" eaLnBrk="1" fontAlgn="auto" latinLnBrk="0" hangingPunct="1">
              <a:spcAft>
                <a:spcPts val="0"/>
              </a:spcAft>
              <a:buClrTx/>
              <a:buSzTx/>
              <a:tabLst/>
              <a:defRPr/>
            </a:pPr>
            <a:r>
              <a:rPr kumimoji="0" lang="vi-VN" altLang="ko-KR" sz="1200" b="0" i="0" u="sng"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PaaS</a:t>
            </a:r>
          </a:p>
          <a:p>
            <a:pPr marL="185208" marR="1417065" lvl="0" indent="-171450" algn="l" defTabSz="457200" rtl="0" eaLnBrk="1" fontAlgn="auto" latinLnBrk="0" hangingPunct="1">
              <a:spcAft>
                <a:spcPts val="0"/>
              </a:spcAft>
              <a:buClrTx/>
              <a:buSzTx/>
              <a:buFont typeface="Arial" panose="020B0604020202020204" pitchFamily="34" charset="0"/>
              <a:buChar char="•"/>
              <a:tabLst/>
              <a:defRPr/>
            </a:pPr>
            <a:r>
              <a:rPr kumimoji="0" lang="vi-VN"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Một dịch vụ cung cấp nền tảng điện toán để các nhà phát triển phát triển, thử nghiệm và chạy các ứng dụng của riêng họ (Linux, Apache, PHP, MySQL, MS Azure, Google Apps, v.v.)</a:t>
            </a:r>
          </a:p>
          <a:p>
            <a:pPr marL="13758" marR="1417065" lvl="0" algn="l" defTabSz="457200" rtl="0" eaLnBrk="1" fontAlgn="auto" latinLnBrk="0" hangingPunct="1">
              <a:spcAft>
                <a:spcPts val="0"/>
              </a:spcAft>
              <a:buClrTx/>
              <a:buSzTx/>
              <a:tabLst/>
              <a:defRPr/>
            </a:pPr>
            <a:endParaRPr kumimoji="0" lang="vi-VN"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endParaRPr>
          </a:p>
          <a:p>
            <a:pPr marL="13758" marR="1417065" lvl="0" algn="l" defTabSz="457200" rtl="0" eaLnBrk="1" fontAlgn="auto" latinLnBrk="0" hangingPunct="1">
              <a:spcAft>
                <a:spcPts val="0"/>
              </a:spcAft>
              <a:buClrTx/>
              <a:buSzTx/>
              <a:tabLst/>
              <a:defRPr/>
            </a:pPr>
            <a:r>
              <a:rPr kumimoji="0" lang="vi-VN" altLang="ko-KR" sz="1200" b="0" i="0" u="sng"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IaaS</a:t>
            </a:r>
          </a:p>
          <a:p>
            <a:pPr marL="185208" marR="1417065" lvl="0" indent="-171450" algn="l" defTabSz="457200" rtl="0" eaLnBrk="1" fontAlgn="auto" latinLnBrk="0" hangingPunct="1">
              <a:spcAft>
                <a:spcPts val="0"/>
              </a:spcAft>
              <a:buClrTx/>
              <a:buSzTx/>
              <a:buFont typeface="Arial" panose="020B0604020202020204" pitchFamily="34" charset="0"/>
              <a:buChar char="•"/>
              <a:tabLst/>
              <a:defRPr/>
            </a:pPr>
            <a:r>
              <a:rPr kumimoji="0" lang="vi-VN"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Cung cấp các tài nguyên cơ sở hạ tầng như máy chủ, lưu trữ, mạng dựa trên mức sử dụng, cung cấp khả năng lưu trữ và tính toán cơ bản (CPU, Đĩa, v.v.) (EC2, S3, v.v.)</a:t>
            </a:r>
            <a:endParaRPr kumimoji="0" lang="en-US" altLang="ko-KR" sz="120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endParaRPr>
          </a:p>
        </p:txBody>
      </p:sp>
    </p:spTree>
    <p:extLst>
      <p:ext uri="{BB962C8B-B14F-4D97-AF65-F5344CB8AC3E}">
        <p14:creationId xmlns:p14="http://schemas.microsoft.com/office/powerpoint/2010/main" val="13255632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lvl="0" indent="0" defTabSz="914395">
              <a:spcBef>
                <a:spcPts val="0"/>
              </a:spcBef>
              <a:buFont typeface="Arial" panose="020B0604020202020204" pitchFamily="34" charset="0"/>
              <a:buNone/>
              <a:defRPr/>
            </a:pPr>
            <a:r>
              <a:rPr lang="vi-VN" altLang="ko-KR" sz="1200" dirty="0">
                <a:solidFill>
                  <a:prstClr val="black"/>
                </a:solidFill>
                <a:latin typeface="SamsungOne-400" panose="020B0503030303020204" charset="0"/>
                <a:ea typeface="SamsungOne-400" panose="020B0503030303020204" pitchFamily="34" charset="0"/>
                <a:cs typeface="Arial" panose="020B0604020202020204" pitchFamily="34" charset="0"/>
              </a:rPr>
              <a:t>Các thiết bị tạo ra dữ liệu trong thời gian thực và dữ liệu được tạo ra sẽ được người dùng hoặc thiết bị khác sử dụng.</a:t>
            </a:r>
          </a:p>
          <a:p>
            <a:pPr marL="0" lvl="0" indent="0" defTabSz="914395">
              <a:spcBef>
                <a:spcPts val="0"/>
              </a:spcBef>
              <a:buFont typeface="Arial" panose="020B0604020202020204" pitchFamily="34" charset="0"/>
              <a:buNone/>
              <a:defRPr/>
            </a:pPr>
            <a:r>
              <a:rPr lang="vi-VN" altLang="ko-KR" sz="1200" dirty="0">
                <a:solidFill>
                  <a:prstClr val="black"/>
                </a:solidFill>
                <a:latin typeface="SamsungOne-400" panose="020B0503030303020204" charset="0"/>
                <a:ea typeface="SamsungOne-400" panose="020B0503030303020204" pitchFamily="34" charset="0"/>
                <a:cs typeface="Arial" panose="020B0604020202020204" pitchFamily="34" charset="0"/>
              </a:rPr>
              <a:t>Dữ liệu tăng bùng nổ do các mối quan hệ qua lại chứ không phải do số lượng thiết bị hay người dùng.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724662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dirty="0">
                <a:latin typeface="SamsungOne-400" panose="020B0503030303020204" charset="0"/>
                <a:cs typeface="Arial" panose="020B0604020202020204" pitchFamily="34" charset="0"/>
              </a:rPr>
              <a:t>Cơ sở hạ tầng thúc đẩy các dịch vụ IoT sáng tạo là Đám mây IoT.</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dirty="0">
                <a:latin typeface="SamsungOne-400" panose="020B0503030303020204" charset="0"/>
                <a:cs typeface="Arial" panose="020B0604020202020204" pitchFamily="34" charset="0"/>
              </a:rPr>
              <a:t>Hệ sinh thái cho Internet of Things được chia thành ba phần:</a:t>
            </a:r>
          </a:p>
          <a:p>
            <a:pPr marL="228600" marR="0" lvl="0" indent="-228600" algn="l" defTabSz="914400" rtl="0" eaLnBrk="1" fontAlgn="auto" latinLnBrk="1" hangingPunct="1">
              <a:lnSpc>
                <a:spcPct val="100000"/>
              </a:lnSpc>
              <a:spcBef>
                <a:spcPts val="0"/>
              </a:spcBef>
              <a:spcAft>
                <a:spcPts val="0"/>
              </a:spcAft>
              <a:buClrTx/>
              <a:buSzTx/>
              <a:buFont typeface="Arial" panose="020B0604020202020204" pitchFamily="34" charset="0"/>
              <a:buAutoNum type="arabicPeriod"/>
              <a:tabLst/>
              <a:defRPr/>
            </a:pPr>
            <a:r>
              <a:rPr lang="vi-VN" altLang="ko-KR" dirty="0">
                <a:latin typeface="SamsungOne-400" panose="020B0503030303020204" charset="0"/>
                <a:cs typeface="Arial" panose="020B0604020202020204" pitchFamily="34" charset="0"/>
              </a:rPr>
              <a:t>giao tiếp để kết nối mọi thứ bao gồm cảm biến và thiết bị</a:t>
            </a:r>
          </a:p>
          <a:p>
            <a:pPr marL="228600" marR="0" lvl="0" indent="-228600" algn="l" defTabSz="914400" rtl="0" eaLnBrk="1" fontAlgn="auto" latinLnBrk="1" hangingPunct="1">
              <a:lnSpc>
                <a:spcPct val="100000"/>
              </a:lnSpc>
              <a:spcBef>
                <a:spcPts val="0"/>
              </a:spcBef>
              <a:spcAft>
                <a:spcPts val="0"/>
              </a:spcAft>
              <a:buClrTx/>
              <a:buSzTx/>
              <a:buFont typeface="Arial" panose="020B0604020202020204" pitchFamily="34" charset="0"/>
              <a:buAutoNum type="arabicPeriod"/>
              <a:tabLst/>
              <a:defRPr/>
            </a:pPr>
            <a:r>
              <a:rPr lang="vi-VN" altLang="ko-KR" dirty="0">
                <a:latin typeface="SamsungOne-400" panose="020B0503030303020204" charset="0"/>
                <a:cs typeface="Arial" panose="020B0604020202020204" pitchFamily="34" charset="0"/>
              </a:rPr>
              <a:t>công nghệ và giải pháp chuyên biệt cho các lĩnh vực</a:t>
            </a:r>
          </a:p>
          <a:p>
            <a:pPr marL="228600" marR="0" lvl="0" indent="-228600" algn="l" defTabSz="914400" rtl="0" eaLnBrk="1" fontAlgn="auto" latinLnBrk="1" hangingPunct="1">
              <a:lnSpc>
                <a:spcPct val="100000"/>
              </a:lnSpc>
              <a:spcBef>
                <a:spcPts val="0"/>
              </a:spcBef>
              <a:spcAft>
                <a:spcPts val="0"/>
              </a:spcAft>
              <a:buClrTx/>
              <a:buSzTx/>
              <a:buFont typeface="Arial" panose="020B0604020202020204" pitchFamily="34" charset="0"/>
              <a:buAutoNum type="arabicPeriod"/>
              <a:tabLst/>
              <a:defRPr/>
            </a:pPr>
            <a:r>
              <a:rPr lang="vi-VN" altLang="ko-KR" dirty="0">
                <a:latin typeface="SamsungOne-400" panose="020B0503030303020204" charset="0"/>
                <a:cs typeface="Arial" panose="020B0604020202020204" pitchFamily="34" charset="0"/>
              </a:rPr>
              <a:t>nền tảng chung có khả năng phát triển nhiều loại dịch vụ</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8571681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Cạnh có nghĩa là phần kết thúc của một đối tượng.</a:t>
            </a:r>
          </a:p>
          <a:p>
            <a:r>
              <a:rPr lang="vi-VN" altLang="ko-KR" dirty="0">
                <a:latin typeface="SamsungOne-400" panose="020B0503030303020204" charset="0"/>
                <a:cs typeface="Arial" panose="020B0604020202020204" pitchFamily="34" charset="0"/>
              </a:rPr>
              <a:t>Điện toán biên là một mô hình điện toán phân tán giúp tính toán và lưu trữ dữ liệu gần hơn với vị trí cần thiết, để cải thiện thời gian phản hồi và tiết kiệm băng thông.</a:t>
            </a:r>
          </a:p>
          <a:p>
            <a:r>
              <a:rPr lang="vi-VN" altLang="ko-KR" dirty="0">
                <a:latin typeface="SamsungOne-400" panose="020B0503030303020204" charset="0"/>
                <a:cs typeface="Arial" panose="020B0604020202020204" pitchFamily="34" charset="0"/>
              </a:rPr>
              <a:t>Điện toán cạnh còn được gọi là Điện toán sương mù, Cloudlet.</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954711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a:t>
            </a:fld>
            <a:endParaRPr lang="ko-KR" altLang="en-US"/>
          </a:p>
        </p:txBody>
      </p:sp>
    </p:spTree>
    <p:extLst>
      <p:ext uri="{BB962C8B-B14F-4D97-AF65-F5344CB8AC3E}">
        <p14:creationId xmlns:p14="http://schemas.microsoft.com/office/powerpoint/2010/main" val="23970272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lvl="0" indent="0" algn="just">
              <a:spcBef>
                <a:spcPts val="600"/>
              </a:spcBef>
              <a:buFont typeface="Arial" panose="020B0604020202020204" pitchFamily="34" charset="0"/>
              <a:buNone/>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Các hệ thống điện toán biên có thể thực thi các chính sách quyền riêng tư khi gửi dữ liệu từ biên lên đám mây.</a:t>
            </a:r>
          </a:p>
          <a:p>
            <a:pPr marL="0" lvl="0" indent="0" algn="just">
              <a:spcBef>
                <a:spcPts val="600"/>
              </a:spcBef>
              <a:buFont typeface="Arial" panose="020B0604020202020204" pitchFamily="34" charset="0"/>
              <a:buNone/>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Ngay cả khi các dịch vụ đám mây không khả dụng do lỗi mạng và đám mây, tấn công Từ chối dịch vụ (DoS), v.v., điện toán biên có thể nhận các dịch vụ 'đơn thuốc tạm thời' trên nền tảng biên (cloudlet) gần bạn. Làm điều này tăng cường hơn nữa mức độ bảo mật.</a:t>
            </a:r>
            <a:endParaRPr kumimoji="0" lang="ko-KR" altLang="en-US" sz="1100" b="0" i="0" u="none" strike="noStrike" kern="1200" cap="none" spc="0" normalizeH="0" baseline="0" noProof="0" dirty="0">
              <a:ln>
                <a:noFill/>
              </a:ln>
              <a:solidFill>
                <a:srgbClr val="000000"/>
              </a:solidFill>
              <a:effectLst/>
              <a:uLnTx/>
              <a:uFillTx/>
              <a:latin typeface="SamsungOne-400" panose="020B0503030303020204" charset="0"/>
              <a:ea typeface="KoPub돋움체 Bold" panose="02020603020101020101" pitchFamily="18" charset="-127"/>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097900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114</a:t>
            </a:fld>
            <a:endParaRPr lang="ko-KR" altLang="en-US"/>
          </a:p>
        </p:txBody>
      </p:sp>
    </p:spTree>
    <p:extLst>
      <p:ext uri="{BB962C8B-B14F-4D97-AF65-F5344CB8AC3E}">
        <p14:creationId xmlns:p14="http://schemas.microsoft.com/office/powerpoint/2010/main" val="8090403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dirty="0">
                <a:effectLst/>
                <a:latin typeface="SamsungOne-400" panose="020B0503030303020204" charset="0"/>
                <a:cs typeface="Arial" panose="020B0604020202020204" pitchFamily="34" charset="0"/>
              </a:rPr>
              <a:t>Nền tảng IoT cung cấp cách kiểm soát mọi thứ và cuối cùng là cung cấp dịch vụ một cách thông minh. Đây là một công nghệ khung dịch vụ để mang đến cho chúng ta một cuộc sống tốt đẹp hơn. Các đối tượng được kết nối với nhau và có thể cung cấp các dịch vụ tiên tiến trong các lĩnh vực như nhà thông minh, tòa nhà thông minh, thành phố thông minh, năng lượng thông minh, giao thông thông minh, cuộc sống thông minh, chăm sóc sức khỏe thông minh và công nghiệp thông minh.</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0043246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Có vô số công nghệ dành cho IoT và ngay cả tại thời điểm này, một số viện nghiên cứu đang tạo ra các công nghệ hoặc giao thức mới để biến điều này thành hiện thực. Trong số đó, nền tảng này là nền tảng mà các công ty toàn cầu đầu tư rất nhiều tiền để đạt được lợi thế toàn cầu.</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805649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u="sng" dirty="0">
                <a:latin typeface="SamsungOne-400" panose="020B0503030303020204" charset="0"/>
                <a:cs typeface="Arial" panose="020B0604020202020204" pitchFamily="34" charset="0"/>
              </a:rPr>
              <a:t>Nền tảng dọc</a:t>
            </a:r>
          </a:p>
          <a:p>
            <a:r>
              <a:rPr lang="vi-VN" altLang="ko-KR" dirty="0">
                <a:latin typeface="SamsungOne-400" panose="020B0503030303020204" charset="0"/>
                <a:cs typeface="Arial" panose="020B0604020202020204" pitchFamily="34" charset="0"/>
              </a:rPr>
              <a:t>Nền tảng IoT đã thiết lập một nền tảng riêng cho từng miền dịch vụ ứng dụng và quảng bá dịch vụ. Tuy nhiên, việc xây dựng một nền tảng độc lập cho từng lĩnh vực dịch vụ đòi hỏi phải xây dựng một nền tảng riêng biệt để cung cấp một dịch vụ mới. Do đó, không chỉ thời gian cần thiết để phát triển mà cả chi phí phát triển và chi phí bảo trì cho hoạt động dịch vụ cũng bị gánh nặng, gây khó khăn cho việc cung cấp dịch vụ mới.</a:t>
            </a:r>
          </a:p>
          <a:p>
            <a:endParaRPr lang="vi-VN" altLang="ko-KR" dirty="0">
              <a:latin typeface="SamsungOne-400" panose="020B0503030303020204" charset="0"/>
              <a:cs typeface="Arial" panose="020B0604020202020204" pitchFamily="34" charset="0"/>
            </a:endParaRPr>
          </a:p>
          <a:p>
            <a:r>
              <a:rPr lang="vi-VN" altLang="ko-KR" u="sng" dirty="0">
                <a:latin typeface="SamsungOne-400" panose="020B0503030303020204" charset="0"/>
                <a:cs typeface="Arial" panose="020B0604020202020204" pitchFamily="34" charset="0"/>
              </a:rPr>
              <a:t>Nền tảng ngang</a:t>
            </a:r>
          </a:p>
          <a:p>
            <a:r>
              <a:rPr lang="vi-VN" altLang="ko-KR" dirty="0">
                <a:latin typeface="SamsungOne-400" panose="020B0503030303020204" charset="0"/>
                <a:cs typeface="Arial" panose="020B0604020202020204" pitchFamily="34" charset="0"/>
              </a:rPr>
              <a:t>Được phát triển để hoạt động độc lập với vạn vật và dịch vụ, nó có thể chứa nhiều loại thiết bị vạn vật. Ngoài ra, bằng cách cung cấp các chức năng thường được yêu cầu bởi các dịch vụ, có thể đồng thời cung cấp các dịch vụ thuộc nhiều lĩnh vực khác nhau.</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452355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Gần đây, hệ sinh thái đóng ngày càng trở nên giống hệ sinh thái mở. Cụ thể, nó đang cố gắng chuyển đổi thành một hệ sinh thái dịch vụ dựa trên cơ sở hạ tầng IoT mở bằng cách phát triển, mở và chia sẻ dựa trên nền tảng cơ sở hạ tầng tiêu chuẩn và thiết lập cơ sở hạ tầng IoT được liên kết giữa các nhà cung cấp dịch vụ IoT.</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Khi phát triển và cung cấp các sản phẩm và dịch vụ IoT, nó sử dụng cơ sở hạ tầng IoT (mạng, nền tảng, bảo mật, v.v.) để xây dựng một hệ sinh thái dịch vụ miễn phí. Trong trường hợp thay đổi môi trường khi ngừng quản lý và phát triển dịch vụ IoT, nó sẽ giảm thiểu ngân sách, tăng khả năng tương thích giữa các dịch vụ và sử dụng dữ liệu theo cách kết hợp. Ngoài ra, nó đang trên đường cung cấp cơ sở hạ tầng dịch vụ thông minh phù hợp cho các cá nhân và tình huống bằng cách mở rộng sang các môi trường kỹ thuật số, ảo bên ngoài thế giới thực.</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527096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119</a:t>
            </a:fld>
            <a:endParaRPr lang="ko-KR" altLang="en-US"/>
          </a:p>
        </p:txBody>
      </p:sp>
    </p:spTree>
    <p:extLst>
      <p:ext uri="{BB962C8B-B14F-4D97-AF65-F5344CB8AC3E}">
        <p14:creationId xmlns:p14="http://schemas.microsoft.com/office/powerpoint/2010/main" val="295367308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just">
              <a:spcBef>
                <a:spcPts val="0"/>
              </a:spcBef>
              <a:spcAft>
                <a:spcPts val="600"/>
              </a:spcAft>
              <a:buFont typeface="Arial" panose="020B0604020202020204" pitchFamily="34" charset="0"/>
              <a:buNone/>
            </a:pPr>
            <a:r>
              <a:rPr lang="vi-VN" altLang="ko-KR" sz="1200" dirty="0">
                <a:latin typeface="SamsungOne-400" panose="020B0503030303020204" charset="0"/>
                <a:ea typeface="SamsungOne-400" panose="020B0503030303020204" pitchFamily="34" charset="0"/>
                <a:cs typeface="Arial" panose="020B0604020202020204" pitchFamily="34" charset="0"/>
              </a:rPr>
              <a:t>Nó sẽ có thể cung cấp sự thuận tiện để tạo ra các dịch vụ khác nhau với chi phí kích hoạt dịch vụ thấp. Các dịch vụ phát triển khác nhau nên được thực hiện dễ dàng cho khách hàng sử dụng.</a:t>
            </a:r>
          </a:p>
          <a:p>
            <a:pPr marL="0" indent="0" algn="just">
              <a:spcBef>
                <a:spcPts val="0"/>
              </a:spcBef>
              <a:spcAft>
                <a:spcPts val="600"/>
              </a:spcAft>
              <a:buFont typeface="Arial" panose="020B0604020202020204" pitchFamily="34" charset="0"/>
              <a:buNone/>
            </a:pPr>
            <a:endParaRPr lang="vi-VN" altLang="ko-KR" sz="1200" dirty="0">
              <a:latin typeface="SamsungOne-400" panose="020B0503030303020204" charset="0"/>
              <a:ea typeface="SamsungOne-400" panose="020B0503030303020204" pitchFamily="34" charset="0"/>
              <a:cs typeface="Arial" panose="020B0604020202020204" pitchFamily="34" charset="0"/>
            </a:endParaRPr>
          </a:p>
          <a:p>
            <a:pPr marL="0" indent="0" algn="just">
              <a:spcBef>
                <a:spcPts val="0"/>
              </a:spcBef>
              <a:spcAft>
                <a:spcPts val="600"/>
              </a:spcAft>
              <a:buFont typeface="Arial" panose="020B0604020202020204" pitchFamily="34" charset="0"/>
              <a:buNone/>
            </a:pPr>
            <a:r>
              <a:rPr lang="vi-VN" altLang="ko-KR" sz="1200" dirty="0">
                <a:latin typeface="SamsungOne-400" panose="020B0503030303020204" charset="0"/>
                <a:ea typeface="SamsungOne-400" panose="020B0503030303020204" pitchFamily="34" charset="0"/>
                <a:cs typeface="Arial" panose="020B0604020202020204" pitchFamily="34" charset="0"/>
              </a:rPr>
              <a:t>Cấu trúc cơ bản của khung dịch vụ IoT được định nghĩa trong ISO/IEC JTC1 có cấu trúc vạn vật, mạng, nền tảng và người dùng. Mọi thứ đang trở nên thông minh hơn thông qua xử lý dữ liệu cũng như tạo dữ liệu. Dữ liệu và kiến thức đó được trao đổi thông qua nền tảng và mạng, và nền tảng hỗ trợ dịch vụ thông minh của người dùng bằng cách thu thập thông tin thông qua tương tác với một số lượng lớn đối tượng, trích xuất kiến thức hiệu quả hơn từ đó và cung cấp cho người dùng.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199428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gn="just"/>
            <a:r>
              <a:rPr lang="vi-VN" altLang="ko-KR" dirty="0">
                <a:latin typeface="SamsungOne-400" panose="020B0503030303020204" charset="0"/>
                <a:cs typeface="Arial" panose="020B0604020202020204" pitchFamily="34" charset="0"/>
              </a:rPr>
              <a:t>Nó cho thấy các khối chức năng phổ biến của nền tảng IoT. Chức năng cơ bản nhất của nền tảng IoT là cung cấp khả năng kết nối để đảm bảo khả năng kết nối với vạn vật và dịch vụ.</a:t>
            </a:r>
          </a:p>
          <a:p>
            <a:pPr algn="just"/>
            <a:endParaRPr lang="vi-VN" altLang="ko-KR" dirty="0">
              <a:latin typeface="SamsungOne-400" panose="020B0503030303020204" charset="0"/>
              <a:cs typeface="Arial" panose="020B0604020202020204" pitchFamily="34" charset="0"/>
            </a:endParaRPr>
          </a:p>
          <a:p>
            <a:pPr algn="just"/>
            <a:r>
              <a:rPr lang="vi-VN" altLang="ko-KR" dirty="0">
                <a:latin typeface="SamsungOne-400" panose="020B0503030303020204" charset="0"/>
                <a:cs typeface="Arial" panose="020B0604020202020204" pitchFamily="34" charset="0"/>
              </a:rPr>
              <a:t>Phía trên dịch vụ kết nối này là khối chức năng quản lý tài nguyên và dịch vụ. Khối chức năng này cung cấp các chức năng quản lý thiết bị như đăng ký, cấu hình, giám sát và tải xuống chương trình cơ sở của thiết bị, đồng thời tạo, cung cấp, cập nhật và xóa tài nguyên (hồ sơ, thông tin vị trí, dữ liệu đã thu thập, chức năng điều khiển, v.v.) của thiết bị. Điều. Nó được thể hiện bằng chức năng quản lý tài nguyên được cung cấp, chức năng quản lý dịch vụ để tạo, định cấu hình và quản lý dịch vụ theo yêu cầu từ ứng dụng cấp trên và lớp ngữ nghĩa, và cuối cùng là chức năng khám phá cung cấp chức năng tìm kiếm cho các thiết bị, tài nguyên, Và dịch vụ. Nền tảng có thể bao gồm một số tính năng này hoặc cung cấp nhiều chức năng hơn.</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401116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122</a:t>
            </a:fld>
            <a:endParaRPr lang="ko-KR" altLang="en-US"/>
          </a:p>
        </p:txBody>
      </p:sp>
    </p:spTree>
    <p:extLst>
      <p:ext uri="{BB962C8B-B14F-4D97-AF65-F5344CB8AC3E}">
        <p14:creationId xmlns:p14="http://schemas.microsoft.com/office/powerpoint/2010/main" val="178241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Kevin Ashton, giám đốc Trung tâm Auto-ID tại Viện Công nghệ Massachusetts (MIT), lần đầu tiên sử dụng Internet of Things vào năm 1999 khi ông dự đoán rằng RFID và các cảm biến khác sẽ được chế tạo cho các đồ vật hàng ngày.</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Đó là một bước tiến hóa mà Internet hoặc Internet di động dựa trên giao tiếp có dây hiện có và các thiết bị được kết nối với Internet xử lý và trao đổi thông tin với nhau mà không cần sự can thiệp của con người.</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Nhiều tổ chức định nghĩa IoT như sau:</a:t>
            </a:r>
          </a:p>
          <a:p>
            <a:pPr marL="171450" indent="-171450">
              <a:buFont typeface="Arial" panose="020B0604020202020204" pitchFamily="34" charset="0"/>
              <a:buChar char="•"/>
            </a:pPr>
            <a:r>
              <a:rPr lang="vi-VN" altLang="ko-KR" dirty="0">
                <a:latin typeface="SamsungOne-400" panose="020B0503030303020204" charset="0"/>
                <a:cs typeface="Arial" panose="020B0604020202020204" pitchFamily="34" charset="0"/>
              </a:rPr>
              <a:t>ITU (2005)</a:t>
            </a:r>
          </a:p>
          <a:p>
            <a:r>
              <a:rPr lang="vi-VN" altLang="ko-KR" dirty="0">
                <a:latin typeface="SamsungOne-400" panose="020B0503030303020204" charset="0"/>
                <a:cs typeface="Arial" panose="020B0604020202020204" pitchFamily="34" charset="0"/>
              </a:rPr>
              <a:t>  Đó là chìa khóa để giải quyết những “ràng buộc của đối tượng” kết nối con người với con người, con người với vật, vật với vật bằng một môi trường giao tiếp mới có thể kết nối với mọi thứ mọi lúc, mọi nơi.</a:t>
            </a:r>
          </a:p>
          <a:p>
            <a:pPr marL="171450" indent="-171450">
              <a:buFont typeface="Arial" panose="020B0604020202020204" pitchFamily="34" charset="0"/>
              <a:buChar char="•"/>
            </a:pPr>
            <a:r>
              <a:rPr lang="vi-VN" altLang="ko-KR" dirty="0">
                <a:latin typeface="SamsungOne-400" panose="020B0503030303020204" charset="0"/>
                <a:cs typeface="Arial" panose="020B0604020202020204" pitchFamily="34" charset="0"/>
              </a:rPr>
              <a:t>IDATE (2013)</a:t>
            </a:r>
          </a:p>
          <a:p>
            <a:r>
              <a:rPr lang="vi-VN" altLang="ko-KR" dirty="0">
                <a:latin typeface="SamsungOne-400" panose="020B0503030303020204" charset="0"/>
                <a:cs typeface="Arial" panose="020B0604020202020204" pitchFamily="34" charset="0"/>
              </a:rPr>
              <a:t>  Nó được hiểu là bao gồm một số khái niệm như thiết bị liên lạc, giao tiếp M2M và Internet của các đối tượng</a:t>
            </a:r>
            <a:endParaRPr lang="en-US" altLang="ko-KR" dirty="0">
              <a:latin typeface="SamsungOne-400" panose="020B0503030303020204" charset="0"/>
              <a:cs typeface="Arial" panose="020B0604020202020204" pitchFamily="34" charset="0"/>
            </a:endParaRPr>
          </a:p>
          <a:p>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a:t>
            </a:fld>
            <a:endParaRPr lang="ko-KR" altLang="en-US"/>
          </a:p>
        </p:txBody>
      </p:sp>
    </p:spTree>
    <p:extLst>
      <p:ext uri="{BB962C8B-B14F-4D97-AF65-F5344CB8AC3E}">
        <p14:creationId xmlns:p14="http://schemas.microsoft.com/office/powerpoint/2010/main" val="7533748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gn="just"/>
            <a:r>
              <a:rPr lang="vi-VN" altLang="ko-KR" dirty="0">
                <a:latin typeface="SamsungOne-400" panose="020B0503030303020204" charset="0"/>
                <a:cs typeface="Arial" panose="020B0604020202020204" pitchFamily="34" charset="0"/>
              </a:rPr>
              <a:t>Hệ thống nhận dạng cung cấp một cách để xác định duy nhất một đối tượng. Để xử lý thông tin, phải có một cách để chỉ ra thông tin, vì vậy các mã định danh được tạo theo hệ thống nhận dạng được sử dụng nội bộ trong tất cả các hệ thống xử lý thông tin. Ví dụ về số nhận dạng hàng ngày điển hình bao gồm số học sinh, số an sinh xã hội, Số nhận dạng tài nguyên thống nhất (URI), Số sách tiêu chuẩn quốc tế (ISBN), Địa chỉ giao thức Internet và số điện thoại (MSISDN). : Số danh bạ thuê bao quốc tế và định danh đối tượng (OID) của trạm di động.</a:t>
            </a:r>
          </a:p>
          <a:p>
            <a:pPr algn="just"/>
            <a:endParaRPr lang="vi-VN" altLang="ko-KR" dirty="0">
              <a:latin typeface="SamsungOne-400" panose="020B0503030303020204" charset="0"/>
              <a:cs typeface="Arial" panose="020B0604020202020204" pitchFamily="34" charset="0"/>
            </a:endParaRPr>
          </a:p>
          <a:p>
            <a:pPr algn="just"/>
            <a:r>
              <a:rPr lang="vi-VN" altLang="ko-KR" dirty="0">
                <a:latin typeface="SamsungOne-400" panose="020B0503030303020204" charset="0"/>
                <a:cs typeface="Arial" panose="020B0604020202020204" pitchFamily="34" charset="0"/>
              </a:rPr>
              <a:t>IoT cũng cần một hệ thống nhận dạng để xác định các thiết bị, dịch vụ và dữ liệu khác nhau. Đặc biệt, để cung cấp các dịch vụ IoT toàn cầu, cần có một hệ thống nhận dạng thiết bị và dịch vụ có khả năng định danh quốc tế.</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457118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Công nghệ tìm kiếm là công nghệ cung cấp cho người dùng thông tin hoặc tài nguyên để tìm các dịch vụ họ muốn và giúp dễ dàng sử dụng kết quả.</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Giống như các dịch vụ Web, IoT và công nghệ tìm kiếm cũng đóng vai trò then chốt trong hệ sinh thái dịch vụ. Do đó, tất cả các nền tảng IoT về cơ bản đều cung cấp công nghệ tìm kiếm. Công nghệ tìm kiếm trong nền tảng IoT về cơ bản được chia thành phương pháp máy khách-máy chủ và phương pháp ngang hàng.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8105975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Các công nghệ quản lý thiết bị của IoT bao gồm cài đặt ban đầu cho thiết bị IoT, tải xuống phần mềm/chương trình cơ sở, chẩn đoán lỗi của thiết bị IoT, giám sát phần cứng như pin/bộ nhớ, điều khiển thiết bị ngoại vi của thiết bị (USB, máy ảnh, v.v.), khởi động lại, v.v. công nghệ liên quan sử dụng công nghệ OMA (Open Mobile Alliance) DM (Device Management), OMA LWM2M (Lightweight M2M) và BBF (Broadband Forum) TR-069, hiện đang được sử dụng làm công nghệ quản lý thiết bị phổ biến nhất trong ngành. Và đó là một xu hướng để phát triển và sử dụng một giao thức liên quan đến thiết bị riêng biệt.</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591780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Tx/>
              <a:buChar char="-"/>
            </a:pPr>
            <a:r>
              <a:rPr lang="en-US" altLang="ko-KR" b="1" i="0" dirty="0">
                <a:solidFill>
                  <a:srgbClr val="202122"/>
                </a:solidFill>
                <a:effectLst/>
                <a:latin typeface="SamsungOne-400" panose="020B0503030303020204" charset="0"/>
              </a:rPr>
              <a:t>OSS/BSS, </a:t>
            </a:r>
            <a:r>
              <a:rPr lang="en-US" altLang="ko-KR" b="0" i="0" dirty="0" err="1">
                <a:solidFill>
                  <a:srgbClr val="202122"/>
                </a:solidFill>
                <a:effectLst/>
                <a:latin typeface="SamsungOne-400" panose="020B0503030303020204" charset="0"/>
              </a:rPr>
              <a:t>trong</a:t>
            </a:r>
            <a:r>
              <a:rPr lang="en-US" altLang="ko-KR" b="0" i="0" dirty="0">
                <a:solidFill>
                  <a:srgbClr val="202122"/>
                </a:solidFill>
                <a:effectLst/>
                <a:latin typeface="SamsungOne-400" panose="020B0503030303020204" charset="0"/>
              </a:rPr>
              <a:t> </a:t>
            </a:r>
            <a:r>
              <a:rPr lang="en-US" altLang="ko-KR" b="0" i="0" u="sng" dirty="0" err="1">
                <a:solidFill>
                  <a:srgbClr val="00B0F0"/>
                </a:solidFill>
                <a:effectLst/>
                <a:latin typeface="SamsungOne-400" panose="020B0503030303020204" charset="0"/>
              </a:rPr>
              <a:t>viễn</a:t>
            </a:r>
            <a:r>
              <a:rPr lang="en-US" altLang="ko-KR" b="0" i="0" u="sng" dirty="0">
                <a:solidFill>
                  <a:srgbClr val="00B0F0"/>
                </a:solidFill>
                <a:effectLst/>
                <a:latin typeface="SamsungOne-400" panose="020B0503030303020204" charset="0"/>
              </a:rPr>
              <a:t> </a:t>
            </a:r>
            <a:r>
              <a:rPr lang="en-US" altLang="ko-KR" b="0" i="0" u="sng" dirty="0" err="1">
                <a:solidFill>
                  <a:srgbClr val="00B0F0"/>
                </a:solidFill>
                <a:effectLst/>
                <a:latin typeface="SamsungOne-400" panose="020B0503030303020204" charset="0"/>
              </a:rPr>
              <a:t>thông</a:t>
            </a:r>
            <a:r>
              <a:rPr lang="en-US" altLang="ko-KR" b="0" i="0" dirty="0">
                <a:solidFill>
                  <a:srgbClr val="00B0F0"/>
                </a:solidFill>
                <a:effectLst/>
                <a:latin typeface="SamsungOne-400" panose="020B0503030303020204" charset="0"/>
              </a:rPr>
              <a:t>, </a:t>
            </a:r>
            <a:r>
              <a:rPr lang="en-US" altLang="ko-KR" b="0" i="0" dirty="0" err="1">
                <a:solidFill>
                  <a:srgbClr val="202122"/>
                </a:solidFill>
                <a:effectLst/>
                <a:latin typeface="SamsungOne-400" panose="020B0503030303020204" charset="0"/>
              </a:rPr>
              <a:t>đề</a:t>
            </a:r>
            <a:r>
              <a:rPr lang="en-US" altLang="ko-KR" b="0" i="0" dirty="0">
                <a:solidFill>
                  <a:srgbClr val="202122"/>
                </a:solidFill>
                <a:effectLst/>
                <a:latin typeface="SamsungOne-400" panose="020B0503030303020204" charset="0"/>
              </a:rPr>
              <a:t> </a:t>
            </a:r>
            <a:r>
              <a:rPr lang="en-US" altLang="ko-KR" b="0" i="0" dirty="0" err="1">
                <a:solidFill>
                  <a:srgbClr val="202122"/>
                </a:solidFill>
                <a:effectLst/>
                <a:latin typeface="SamsungOne-400" panose="020B0503030303020204" charset="0"/>
              </a:rPr>
              <a:t>cập</a:t>
            </a:r>
            <a:r>
              <a:rPr lang="en-US" altLang="ko-KR" b="0" i="0" dirty="0">
                <a:solidFill>
                  <a:srgbClr val="202122"/>
                </a:solidFill>
                <a:effectLst/>
                <a:latin typeface="SamsungOne-400" panose="020B0503030303020204" charset="0"/>
              </a:rPr>
              <a:t> </a:t>
            </a:r>
            <a:r>
              <a:rPr lang="en-US" altLang="ko-KR" b="0" i="0" dirty="0" err="1">
                <a:solidFill>
                  <a:srgbClr val="202122"/>
                </a:solidFill>
                <a:effectLst/>
                <a:latin typeface="SamsungOne-400" panose="020B0503030303020204" charset="0"/>
              </a:rPr>
              <a:t>đến</a:t>
            </a:r>
            <a:r>
              <a:rPr lang="en-US" altLang="ko-KR" b="0" i="0" dirty="0">
                <a:solidFill>
                  <a:srgbClr val="202122"/>
                </a:solidFill>
                <a:effectLst/>
                <a:latin typeface="SamsungOne-400" panose="020B0503030303020204" charset="0"/>
              </a:rPr>
              <a:t> </a:t>
            </a:r>
            <a:r>
              <a:rPr lang="en-US" altLang="ko-KR" b="0" i="0" u="sng" dirty="0" err="1">
                <a:solidFill>
                  <a:srgbClr val="0559A6"/>
                </a:solidFill>
                <a:effectLst/>
                <a:latin typeface="SamsungOne-400" panose="020B0503030303020204" charset="0"/>
              </a:rPr>
              <a:t>hệ</a:t>
            </a:r>
            <a:r>
              <a:rPr lang="en-US" altLang="ko-KR" b="0" i="0" u="sng" dirty="0">
                <a:solidFill>
                  <a:srgbClr val="0559A6"/>
                </a:solidFill>
                <a:effectLst/>
                <a:latin typeface="SamsungOne-400" panose="020B0503030303020204" charset="0"/>
              </a:rPr>
              <a:t> </a:t>
            </a:r>
            <a:r>
              <a:rPr lang="en-US" altLang="ko-KR" b="0" i="0" u="sng" dirty="0" err="1">
                <a:solidFill>
                  <a:srgbClr val="0559A6"/>
                </a:solidFill>
                <a:effectLst/>
                <a:latin typeface="SamsungOne-400" panose="020B0503030303020204" charset="0"/>
              </a:rPr>
              <a:t>thống</a:t>
            </a:r>
            <a:r>
              <a:rPr lang="en-US" altLang="ko-KR" b="0" i="0" u="sng" dirty="0">
                <a:solidFill>
                  <a:srgbClr val="0559A6"/>
                </a:solidFill>
                <a:effectLst/>
                <a:latin typeface="SamsungOne-400" panose="020B0503030303020204" charset="0"/>
              </a:rPr>
              <a:t> </a:t>
            </a:r>
            <a:r>
              <a:rPr lang="en-US" altLang="ko-KR" b="0" i="0" u="sng" dirty="0" err="1">
                <a:solidFill>
                  <a:srgbClr val="0559A6"/>
                </a:solidFill>
                <a:effectLst/>
                <a:latin typeface="SamsungOne-400" panose="020B0503030303020204" charset="0"/>
              </a:rPr>
              <a:t>hỗ</a:t>
            </a:r>
            <a:r>
              <a:rPr lang="en-US" altLang="ko-KR" b="0" i="0" u="sng" dirty="0">
                <a:solidFill>
                  <a:srgbClr val="0559A6"/>
                </a:solidFill>
                <a:effectLst/>
                <a:latin typeface="SamsungOne-400" panose="020B0503030303020204" charset="0"/>
              </a:rPr>
              <a:t> </a:t>
            </a:r>
            <a:r>
              <a:rPr lang="en-US" altLang="ko-KR" b="0" i="0" u="sng" dirty="0" err="1">
                <a:solidFill>
                  <a:srgbClr val="0559A6"/>
                </a:solidFill>
                <a:effectLst/>
                <a:latin typeface="SamsungOne-400" panose="020B0503030303020204" charset="0"/>
              </a:rPr>
              <a:t>trợ</a:t>
            </a:r>
            <a:r>
              <a:rPr lang="en-US" altLang="ko-KR" b="0" i="0" u="sng" dirty="0">
                <a:solidFill>
                  <a:srgbClr val="0559A6"/>
                </a:solidFill>
                <a:effectLst/>
                <a:latin typeface="SamsungOne-400" panose="020B0503030303020204" charset="0"/>
              </a:rPr>
              <a:t> </a:t>
            </a:r>
            <a:r>
              <a:rPr lang="en-US" altLang="ko-KR" b="0" i="0" u="sng" dirty="0" err="1">
                <a:solidFill>
                  <a:srgbClr val="0559A6"/>
                </a:solidFill>
                <a:effectLst/>
                <a:latin typeface="SamsungOne-400" panose="020B0503030303020204" charset="0"/>
              </a:rPr>
              <a:t>hoạt</a:t>
            </a:r>
            <a:r>
              <a:rPr lang="en-US" altLang="ko-KR" b="0" i="0" u="sng" dirty="0">
                <a:solidFill>
                  <a:srgbClr val="0559A6"/>
                </a:solidFill>
                <a:effectLst/>
                <a:latin typeface="SamsungOne-400" panose="020B0503030303020204" charset="0"/>
              </a:rPr>
              <a:t> </a:t>
            </a:r>
            <a:r>
              <a:rPr lang="en-US" altLang="ko-KR" b="0" i="0" u="sng" dirty="0" err="1">
                <a:solidFill>
                  <a:srgbClr val="0559A6"/>
                </a:solidFill>
                <a:effectLst/>
                <a:latin typeface="SamsungOne-400" panose="020B0503030303020204" charset="0"/>
              </a:rPr>
              <a:t>động</a:t>
            </a:r>
            <a:r>
              <a:rPr lang="en-US" altLang="ko-KR" b="0" i="0" u="sng" dirty="0">
                <a:solidFill>
                  <a:srgbClr val="0559A6"/>
                </a:solidFill>
                <a:effectLst/>
                <a:latin typeface="SamsungOne-400" panose="020B0503030303020204" charset="0"/>
              </a:rPr>
              <a:t> </a:t>
            </a:r>
            <a:r>
              <a:rPr lang="en-US" altLang="ko-KR" b="0" i="0" dirty="0" err="1">
                <a:solidFill>
                  <a:srgbClr val="202122"/>
                </a:solidFill>
                <a:effectLst/>
                <a:latin typeface="SamsungOne-400" panose="020B0503030303020204" charset="0"/>
              </a:rPr>
              <a:t>và</a:t>
            </a:r>
            <a:r>
              <a:rPr lang="en-US" altLang="ko-KR" b="0" i="0" dirty="0">
                <a:solidFill>
                  <a:srgbClr val="202122"/>
                </a:solidFill>
                <a:effectLst/>
                <a:latin typeface="SamsungOne-400" panose="020B0503030303020204" charset="0"/>
              </a:rPr>
              <a:t> </a:t>
            </a:r>
            <a:r>
              <a:rPr lang="en-US" altLang="ko-KR" b="0" i="0" u="sng" dirty="0" err="1">
                <a:solidFill>
                  <a:srgbClr val="0559A6"/>
                </a:solidFill>
                <a:effectLst/>
                <a:latin typeface="SamsungOne-400" panose="020B0503030303020204" charset="0"/>
              </a:rPr>
              <a:t>hệ</a:t>
            </a:r>
            <a:r>
              <a:rPr lang="en-US" altLang="ko-KR" b="0" i="0" u="sng" dirty="0">
                <a:solidFill>
                  <a:srgbClr val="0559A6"/>
                </a:solidFill>
                <a:effectLst/>
                <a:latin typeface="SamsungOne-400" panose="020B0503030303020204" charset="0"/>
              </a:rPr>
              <a:t> </a:t>
            </a:r>
            <a:r>
              <a:rPr lang="en-US" altLang="ko-KR" b="0" i="0" u="sng" dirty="0" err="1">
                <a:solidFill>
                  <a:srgbClr val="0559A6"/>
                </a:solidFill>
                <a:effectLst/>
                <a:latin typeface="SamsungOne-400" panose="020B0503030303020204" charset="0"/>
              </a:rPr>
              <a:t>thống</a:t>
            </a:r>
            <a:r>
              <a:rPr lang="en-US" altLang="ko-KR" b="0" i="0" u="sng" dirty="0">
                <a:solidFill>
                  <a:srgbClr val="0559A6"/>
                </a:solidFill>
                <a:effectLst/>
                <a:latin typeface="SamsungOne-400" panose="020B0503030303020204" charset="0"/>
              </a:rPr>
              <a:t> </a:t>
            </a:r>
            <a:r>
              <a:rPr lang="en-US" altLang="ko-KR" b="0" i="0" u="sng" dirty="0" err="1">
                <a:solidFill>
                  <a:srgbClr val="0559A6"/>
                </a:solidFill>
                <a:effectLst/>
                <a:latin typeface="SamsungOne-400" panose="020B0503030303020204" charset="0"/>
              </a:rPr>
              <a:t>hỗ</a:t>
            </a:r>
            <a:r>
              <a:rPr lang="en-US" altLang="ko-KR" b="0" i="0" u="sng" dirty="0">
                <a:solidFill>
                  <a:srgbClr val="0559A6"/>
                </a:solidFill>
                <a:effectLst/>
                <a:latin typeface="SamsungOne-400" panose="020B0503030303020204" charset="0"/>
              </a:rPr>
              <a:t> </a:t>
            </a:r>
            <a:r>
              <a:rPr lang="en-US" altLang="ko-KR" b="0" i="0" u="sng" dirty="0" err="1">
                <a:solidFill>
                  <a:srgbClr val="0559A6"/>
                </a:solidFill>
                <a:effectLst/>
                <a:latin typeface="SamsungOne-400" panose="020B0503030303020204" charset="0"/>
              </a:rPr>
              <a:t>trợ</a:t>
            </a:r>
            <a:r>
              <a:rPr lang="en-US" altLang="ko-KR" b="0" i="0" u="sng" dirty="0">
                <a:solidFill>
                  <a:srgbClr val="0559A6"/>
                </a:solidFill>
                <a:effectLst/>
                <a:latin typeface="SamsungOne-400" panose="020B0503030303020204" charset="0"/>
              </a:rPr>
              <a:t> </a:t>
            </a:r>
            <a:r>
              <a:rPr lang="en-US" altLang="ko-KR" b="0" i="0" u="sng" dirty="0" err="1">
                <a:solidFill>
                  <a:srgbClr val="0559A6"/>
                </a:solidFill>
                <a:effectLst/>
                <a:latin typeface="SamsungOne-400" panose="020B0503030303020204" charset="0"/>
              </a:rPr>
              <a:t>kinh</a:t>
            </a:r>
            <a:r>
              <a:rPr lang="en-US" altLang="ko-KR" b="0" i="0" u="sng" dirty="0">
                <a:solidFill>
                  <a:srgbClr val="0559A6"/>
                </a:solidFill>
                <a:effectLst/>
                <a:latin typeface="SamsungOne-400" panose="020B0503030303020204" charset="0"/>
              </a:rPr>
              <a:t> </a:t>
            </a:r>
            <a:r>
              <a:rPr lang="en-US" altLang="ko-KR" b="0" i="0" u="sng" dirty="0" err="1">
                <a:solidFill>
                  <a:srgbClr val="0559A6"/>
                </a:solidFill>
                <a:effectLst/>
                <a:latin typeface="SamsungOne-400" panose="020B0503030303020204" charset="0"/>
              </a:rPr>
              <a:t>doanh</a:t>
            </a:r>
            <a:r>
              <a:rPr lang="en-US" altLang="ko-KR" b="0" i="0" dirty="0">
                <a:solidFill>
                  <a:srgbClr val="202122"/>
                </a:solidFill>
                <a:effectLst/>
                <a:latin typeface="SamsungOne-400" panose="020B0503030303020204" charset="0"/>
              </a:rPr>
              <a:t>.</a:t>
            </a:r>
            <a:endParaRPr lang="ko-KR" altLang="en-US" b="0"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440120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Công nghệ OMA-DM được phát triển cho mục đích điều khiển/quản lý điện thoại di động từ xa bởi các nhà khai thác di động. Chức năng quản lý thiết bị được triển khai với tài nguyên dựa trên MO (Đối tượng quản lý) và hoạt động như một giao thức dựa trên REST sử dụng HTTP.</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4422924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Công nghệ LWM2M của OMA là công nghệ quản lý thiết bị được phát triển gần đây nhất. Một ví dụ về thiết bị IoT bị hạn chế tài nguyên là một giao thức được thiết kế và phát triển để quản lý thiết bị của các thiết bị có MCU 8-16 bit, RAM hàng chục KB và bộ nhớ Flash hàng trăm KB.</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27695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BBF's TR-069 là một giao thức quản lý thiết bị dành cho các máy chủ quản lý thiết bị được kết nối với các thiết bị như hộp giải mã tín hiệu số và cổng gia đình trong nhà. Việc quản lý thiết bị được thực hiện thông qua RPC (Gọi thủ tục từ xa) dựa trên SOAP/HTTP Phiên bản 1.0 được phát triển vào năm 2004 và hiện đã được nâng cấp lên phiên bản 1.4.</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103906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BBF's TR-069 là một giao thức quản lý thiết bị dành cho các máy chủ quản lý thiết bị được kết nối với các thiết bị như hộp giải mã tín hiệu số và cổng gia đình trong nhà. Việc quản lý thiết bị được thực hiện thông qua RPC (Gọi thủ tục từ xa) dựa trên SOAP/HTTP Phiên bản 1.0 được phát triển vào năm 2004 và hiện đã được nâng cấp lên phiên bản 1.4.</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0102976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dirty="0" err="1">
                <a:effectLst/>
                <a:latin typeface="SamsungOne-400" panose="020B0503030303020204" charset="0"/>
                <a:cs typeface="Arial" panose="020B0604020202020204" pitchFamily="34" charset="0"/>
              </a:rPr>
              <a:t>Các</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đại</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diện</a:t>
            </a:r>
            <a:r>
              <a:rPr lang="en-US" altLang="ko-KR" dirty="0">
                <a:effectLst/>
                <a:latin typeface="SamsungOne-400" panose="020B0503030303020204" charset="0"/>
                <a:cs typeface="Arial" panose="020B0604020202020204" pitchFamily="34" charset="0"/>
              </a:rPr>
              <a:t> bao </a:t>
            </a:r>
            <a:r>
              <a:rPr lang="en-US" altLang="ko-KR" dirty="0" err="1">
                <a:effectLst/>
                <a:latin typeface="SamsungOne-400" panose="020B0503030303020204" charset="0"/>
                <a:cs typeface="Arial" panose="020B0604020202020204" pitchFamily="34" charset="0"/>
              </a:rPr>
              <a:t>gồm</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thống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nhận</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dạng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tìm</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kiếm</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quản</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lý</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thiết</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bị</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ảo</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hóa</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sự</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vật</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thành</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phần</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dịch</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vụ</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và</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ngữ</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nghĩa</a:t>
            </a:r>
            <a:r>
              <a:rPr lang="en-US" altLang="ko-KR" dirty="0">
                <a:effectLst/>
                <a:latin typeface="SamsungOne-400" panose="020B0503030303020204" charset="0"/>
                <a:cs typeface="Arial" panose="020B0604020202020204" pitchFamily="34" charset="0"/>
              </a:rPr>
              <a:t>.</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lang="en-US" altLang="ko-KR" dirty="0">
              <a:effectLst/>
              <a:latin typeface="SamsungOne-400" panose="020B0503030303020204" charset="0"/>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dirty="0" err="1">
                <a:effectLst/>
                <a:latin typeface="SamsungOne-400" panose="020B0503030303020204" charset="0"/>
                <a:cs typeface="Arial" panose="020B0604020202020204" pitchFamily="34" charset="0"/>
              </a:rPr>
              <a:t>Các</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đại</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diện</a:t>
            </a:r>
            <a:r>
              <a:rPr lang="en-US" altLang="ko-KR" dirty="0">
                <a:effectLst/>
                <a:latin typeface="SamsungOne-400" panose="020B0503030303020204" charset="0"/>
                <a:cs typeface="Arial" panose="020B0604020202020204" pitchFamily="34" charset="0"/>
              </a:rPr>
              <a:t> bao </a:t>
            </a:r>
            <a:r>
              <a:rPr lang="en-US" altLang="ko-KR" dirty="0" err="1">
                <a:effectLst/>
                <a:latin typeface="SamsungOne-400" panose="020B0503030303020204" charset="0"/>
                <a:cs typeface="Arial" panose="020B0604020202020204" pitchFamily="34" charset="0"/>
              </a:rPr>
              <a:t>gồm</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thống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nhận</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dạng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tìm</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kiếm</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quản</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lý</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thiết</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bị</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ảo</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hóa</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sự</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vật</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thành</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phần</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dịch</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vụ</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và</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công</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nghệ</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ngữ</a:t>
            </a:r>
            <a:r>
              <a:rPr lang="en-US" altLang="ko-KR" dirty="0">
                <a:effectLst/>
                <a:latin typeface="SamsungOne-400" panose="020B0503030303020204" charset="0"/>
                <a:cs typeface="Arial" panose="020B0604020202020204" pitchFamily="34" charset="0"/>
              </a:rPr>
              <a:t> </a:t>
            </a:r>
            <a:r>
              <a:rPr lang="en-US" altLang="ko-KR" dirty="0" err="1">
                <a:effectLst/>
                <a:latin typeface="SamsungOne-400" panose="020B0503030303020204" charset="0"/>
                <a:cs typeface="Arial" panose="020B0604020202020204" pitchFamily="34" charset="0"/>
              </a:rPr>
              <a:t>nghĩa</a:t>
            </a:r>
            <a:r>
              <a:rPr lang="en-US" altLang="ko-KR" dirty="0">
                <a:effectLst/>
                <a:latin typeface="SamsungOne-400" panose="020B0503030303020204" charset="0"/>
                <a:cs typeface="Arial" panose="020B0604020202020204" pitchFamily="34" charset="0"/>
              </a:rPr>
              <a:t>.</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986504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just">
              <a:buFont typeface="Arial" panose="020B0604020202020204" pitchFamily="34" charset="0"/>
              <a:buNone/>
            </a:pPr>
            <a:r>
              <a:rPr lang="vi-VN" altLang="ko-KR" dirty="0">
                <a:latin typeface="SamsungOne-400" panose="020B0503030303020204" charset="0"/>
                <a:cs typeface="Arial" panose="020B0604020202020204" pitchFamily="34" charset="0"/>
              </a:rPr>
              <a:t>Công nghệ thành phần dịch vụ chủ yếu được sử dụng như một công nghệ phụ của công nghệ Dàn nhạc dịch vụ hoặc công nghệ Biên đạo dịch vụ.</a:t>
            </a:r>
          </a:p>
          <a:p>
            <a:pPr marL="0" indent="0" algn="just">
              <a:buFont typeface="Arial" panose="020B0604020202020204" pitchFamily="34" charset="0"/>
              <a:buNone/>
            </a:pPr>
            <a:endParaRPr lang="vi-VN" altLang="ko-KR" dirty="0">
              <a:latin typeface="SamsungOne-400" panose="020B0503030303020204" charset="0"/>
              <a:cs typeface="Arial" panose="020B0604020202020204" pitchFamily="34" charset="0"/>
            </a:endParaRPr>
          </a:p>
          <a:p>
            <a:pPr marL="0" indent="0" algn="just">
              <a:buFont typeface="Arial" panose="020B0604020202020204" pitchFamily="34" charset="0"/>
              <a:buNone/>
            </a:pPr>
            <a:r>
              <a:rPr lang="vi-VN" altLang="ko-KR" dirty="0">
                <a:latin typeface="SamsungOne-400" panose="020B0503030303020204" charset="0"/>
                <a:cs typeface="Arial" panose="020B0604020202020204" pitchFamily="34" charset="0"/>
              </a:rPr>
              <a:t>Công nghệ điều phối dịch vụ đề cập đến một công nghệ trong đó người điều phối của nền tảng IoT tìm kiếm một dịch vụ tương ứng và tìm thấy một dịch vụ liên quan khi một dịch vụ cụ thể được yêu cầu từ người dùng hoặc ứng dụng.</a:t>
            </a:r>
          </a:p>
          <a:p>
            <a:pPr marL="0" indent="0" algn="just">
              <a:buFont typeface="Arial" panose="020B0604020202020204" pitchFamily="34" charset="0"/>
              <a:buNone/>
            </a:pPr>
            <a:endParaRPr lang="vi-VN" altLang="ko-KR" dirty="0">
              <a:latin typeface="SamsungOne-400" panose="020B0503030303020204" charset="0"/>
              <a:cs typeface="Arial" panose="020B0604020202020204" pitchFamily="34" charset="0"/>
            </a:endParaRPr>
          </a:p>
          <a:p>
            <a:pPr marL="0" indent="0" algn="just">
              <a:buFont typeface="Arial" panose="020B0604020202020204" pitchFamily="34" charset="0"/>
              <a:buNone/>
            </a:pPr>
            <a:r>
              <a:rPr lang="vi-VN" altLang="ko-KR" dirty="0">
                <a:latin typeface="SamsungOne-400" panose="020B0503030303020204" charset="0"/>
                <a:cs typeface="Arial" panose="020B0604020202020204" pitchFamily="34" charset="0"/>
              </a:rPr>
              <a:t>Khi công nghệ biên đạo dịch vụ nhận được một dịch vụ cụ thể từ người dùng hoặc ứng dụng, công nghệ biên đạo dịch vụ sẽ tìm kiếm dịch vụ theo thứ tự đã xác định và dịch vụ đã chỉ định. Đó là một công nghệ cung cấp dịch vụ dựa trên điều này. Trong trường hợp này, để cung cấp dịch vụ được yêu cầu, một dịch vụ mới sẽ được cung cấp bằng cách kết hợp dịch vụ đơn vị cũng như dịch vụ đơn vị. Kỹ thuật kết hợp các dịch vụ đơn vị như vậy để cung cấp một dịch vụ mới được gọi là công nghệ tổng hợp dịch vụ.</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8030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sz="1050" kern="0" spc="0" dirty="0">
                <a:solidFill>
                  <a:schemeClr val="bg2">
                    <a:lumMod val="25000"/>
                  </a:schemeClr>
                </a:solidFill>
                <a:effectLst/>
                <a:latin typeface="SamsungOne-400" panose="020B0503030303020204" charset="0"/>
                <a:cs typeface="Arial" panose="020B0604020202020204" pitchFamily="34" charset="0"/>
              </a:rPr>
              <a:t>IoT sử dụng công nghệ truyền thông thông tin đã tồn tại hoặc sẽ xuất hiện sau này và có thể tương tác được</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vi-VN" altLang="ko-KR" sz="1050" kern="0" spc="0" dirty="0">
              <a:solidFill>
                <a:schemeClr val="bg2">
                  <a:lumMod val="25000"/>
                </a:schemeClr>
              </a:solidFill>
              <a:effectLst/>
              <a:latin typeface="SamsungOne-400" panose="020B0503030303020204" charset="0"/>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sz="1050" kern="0" spc="0" dirty="0">
                <a:solidFill>
                  <a:schemeClr val="bg2">
                    <a:lumMod val="25000"/>
                  </a:schemeClr>
                </a:solidFill>
                <a:effectLst/>
                <a:latin typeface="SamsungOne-400" panose="020B0503030303020204" charset="0"/>
                <a:cs typeface="Arial" panose="020B0604020202020204" pitchFamily="34" charset="0"/>
              </a:rPr>
              <a:t>Các công nghệ được sử dụng bởi IoT</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vi-VN" altLang="ko-KR" sz="1050" kern="0" spc="0" dirty="0">
                <a:solidFill>
                  <a:schemeClr val="bg2">
                    <a:lumMod val="25000"/>
                  </a:schemeClr>
                </a:solidFill>
                <a:effectLst/>
                <a:latin typeface="SamsungOne-400" panose="020B0503030303020204" charset="0"/>
                <a:cs typeface="Arial" panose="020B0604020202020204" pitchFamily="34" charset="0"/>
              </a:rPr>
              <a:t>Công nghệ cảm biến - nhận dạng</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vi-VN" altLang="ko-KR" sz="1050" kern="0" spc="0" dirty="0">
                <a:solidFill>
                  <a:schemeClr val="bg2">
                    <a:lumMod val="25000"/>
                  </a:schemeClr>
                </a:solidFill>
                <a:effectLst/>
                <a:latin typeface="SamsungOne-400" panose="020B0503030303020204" charset="0"/>
                <a:cs typeface="Arial" panose="020B0604020202020204" pitchFamily="34" charset="0"/>
              </a:rPr>
              <a:t>Truyền thông, Công nghệ mạng, Công nghệ thiết bị chip, Công nghệ mạng nhúng nhẹ</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vi-VN" altLang="ko-KR" sz="1050" kern="0" spc="0" dirty="0">
                <a:solidFill>
                  <a:schemeClr val="bg2">
                    <a:lumMod val="25000"/>
                  </a:schemeClr>
                </a:solidFill>
                <a:effectLst/>
                <a:latin typeface="SamsungOne-400" panose="020B0503030303020204" charset="0"/>
                <a:cs typeface="Arial" panose="020B0604020202020204" pitchFamily="34" charset="0"/>
              </a:rPr>
              <a:t>Tự trị, Công nghệ nền tảng trí tuệ, Công nghệ dữ liệu lớn xử lý lượng dữ liệu lớn, Công nghệ khai thác dữ liệu, Công nghệ dịch vụ ứng dụng, Công nghệ dịch vụ web</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vi-VN" altLang="ko-KR" sz="1050" kern="0" spc="0" dirty="0">
                <a:solidFill>
                  <a:schemeClr val="bg2">
                    <a:lumMod val="25000"/>
                  </a:schemeClr>
                </a:solidFill>
                <a:effectLst/>
                <a:latin typeface="SamsungOne-400" panose="020B0503030303020204" charset="0"/>
                <a:cs typeface="Arial" panose="020B0604020202020204" pitchFamily="34" charset="0"/>
              </a:rPr>
              <a:t>Bảo mật, Công nghệ bảo vệ quyền riêng tư, v.v.</a:t>
            </a:r>
            <a:endParaRPr lang="ko-KR" altLang="en-US" sz="1050" kern="0" spc="0" dirty="0">
              <a:solidFill>
                <a:schemeClr val="bg2">
                  <a:lumMod val="25000"/>
                </a:schemeClr>
              </a:solidFill>
              <a:effectLst/>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a:t>
            </a:fld>
            <a:endParaRPr lang="ko-KR" altLang="en-US"/>
          </a:p>
        </p:txBody>
      </p:sp>
    </p:spTree>
    <p:extLst>
      <p:ext uri="{BB962C8B-B14F-4D97-AF65-F5344CB8AC3E}">
        <p14:creationId xmlns:p14="http://schemas.microsoft.com/office/powerpoint/2010/main" val="5993686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just">
              <a:buFont typeface="Arial" panose="020B0604020202020204" pitchFamily="34" charset="0"/>
              <a:buNone/>
            </a:pP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14153071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just">
              <a:buFont typeface="Arial" panose="020B0604020202020204" pitchFamily="34" charset="0"/>
              <a:buNone/>
            </a:pPr>
            <a:r>
              <a:rPr lang="vi-VN" altLang="ko-KR" dirty="0">
                <a:latin typeface="SamsungOne-400" panose="020B0503030303020204" charset="0"/>
                <a:cs typeface="Arial" panose="020B0604020202020204" pitchFamily="34" charset="0"/>
              </a:rPr>
              <a:t>Trong IoT, công nghệ ngữ nghĩa chủ yếu được sử dụng cho mục đích cung cấp dịch vụ thông minh bằng cách phân tích thông tin ngữ nghĩa và ngữ nghĩa của dữ liệu được thu thập từ mọi thứ để tương tác với nhiều thứ khác nhau trong môi trường vật lý.</a:t>
            </a:r>
          </a:p>
          <a:p>
            <a:pPr marL="228600" indent="-228600" algn="just">
              <a:buFont typeface="Arial" panose="020B0604020202020204" pitchFamily="34" charset="0"/>
              <a:buAutoNum type="arabicPeriod"/>
            </a:pPr>
            <a:endParaRPr lang="vi-VN" altLang="ko-KR" dirty="0">
              <a:latin typeface="SamsungOne-400" panose="020B0503030303020204" charset="0"/>
              <a:cs typeface="Arial" panose="020B0604020202020204" pitchFamily="34" charset="0"/>
            </a:endParaRPr>
          </a:p>
          <a:p>
            <a:pPr marL="0" indent="0" algn="just">
              <a:buFont typeface="Arial" panose="020B0604020202020204" pitchFamily="34" charset="0"/>
              <a:buNone/>
            </a:pPr>
            <a:r>
              <a:rPr lang="vi-VN" altLang="ko-KR" dirty="0">
                <a:latin typeface="SamsungOne-400" panose="020B0503030303020204" charset="0"/>
                <a:cs typeface="Arial" panose="020B0604020202020204" pitchFamily="34" charset="0"/>
              </a:rPr>
              <a:t>Đối với điều này, các công nghệ sau đây là bắt buộc:</a:t>
            </a:r>
          </a:p>
          <a:p>
            <a:pPr marL="228600" indent="-228600" algn="just">
              <a:buFont typeface="Arial" panose="020B0604020202020204" pitchFamily="34" charset="0"/>
              <a:buAutoNum type="arabicPeriod"/>
            </a:pPr>
            <a:r>
              <a:rPr lang="vi-VN" altLang="ko-KR" dirty="0">
                <a:latin typeface="SamsungOne-400" panose="020B0503030303020204" charset="0"/>
                <a:cs typeface="Arial" panose="020B0604020202020204" pitchFamily="34" charset="0"/>
              </a:rPr>
              <a:t>Công nghệ Ontology thể hiện môi trường vật lý</a:t>
            </a:r>
          </a:p>
          <a:p>
            <a:pPr marL="228600" indent="-228600" algn="just">
              <a:buFont typeface="Arial" panose="020B0604020202020204" pitchFamily="34" charset="0"/>
              <a:buAutoNum type="arabicPeriod"/>
            </a:pPr>
            <a:r>
              <a:rPr lang="vi-VN" altLang="ko-KR" dirty="0">
                <a:latin typeface="SamsungOne-400" panose="020B0503030303020204" charset="0"/>
                <a:cs typeface="Arial" panose="020B0604020202020204" pitchFamily="34" charset="0"/>
              </a:rPr>
              <a:t>Công nghệ chú thích ngữ nghĩa xác định ý nghĩa của dữ liệu được thu thập từ các đối tượng vật lý</a:t>
            </a:r>
          </a:p>
          <a:p>
            <a:pPr marL="228600" indent="-228600" algn="just">
              <a:buFont typeface="Arial" panose="020B0604020202020204" pitchFamily="34" charset="0"/>
              <a:buAutoNum type="arabicPeriod"/>
            </a:pPr>
            <a:r>
              <a:rPr lang="vi-VN" altLang="ko-KR" dirty="0">
                <a:latin typeface="SamsungOne-400" panose="020B0503030303020204" charset="0"/>
                <a:cs typeface="Arial" panose="020B0604020202020204" pitchFamily="34" charset="0"/>
              </a:rPr>
              <a:t>Công nghệ biểu diễn dữ liệu</a:t>
            </a:r>
          </a:p>
          <a:p>
            <a:pPr marL="228600" indent="-228600" algn="just">
              <a:buFont typeface="Arial" panose="020B0604020202020204" pitchFamily="34" charset="0"/>
              <a:buAutoNum type="arabicPeriod"/>
            </a:pPr>
            <a:r>
              <a:rPr lang="vi-VN" altLang="ko-KR" dirty="0">
                <a:latin typeface="SamsungOne-400" panose="020B0503030303020204" charset="0"/>
                <a:cs typeface="Arial" panose="020B0604020202020204" pitchFamily="34" charset="0"/>
              </a:rPr>
              <a:t>Công nghệ tìm kiếm dựa trên dữ liệu được thu thập và ý nghĩa của dữ liệu</a:t>
            </a:r>
            <a:endParaRPr lang="en-US" altLang="ko-KR"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6227759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135</a:t>
            </a:fld>
            <a:endParaRPr lang="ko-KR" altLang="en-US"/>
          </a:p>
        </p:txBody>
      </p:sp>
    </p:spTree>
    <p:extLst>
      <p:ext uri="{BB962C8B-B14F-4D97-AF65-F5344CB8AC3E}">
        <p14:creationId xmlns:p14="http://schemas.microsoft.com/office/powerpoint/2010/main" val="436869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vi-VN" altLang="ko-KR" dirty="0">
                <a:latin typeface="SamsungOne-400" panose="020B0503030303020204" charset="0"/>
                <a:cs typeface="Arial" panose="020B0604020202020204" pitchFamily="34" charset="0"/>
              </a:rPr>
              <a:t>Trang web tham khảo: http://developers.iotocean.org/</a:t>
            </a:r>
          </a:p>
          <a:p>
            <a:pPr marL="0" indent="0">
              <a:buFont typeface="Wingdings" panose="05000000000000000000" pitchFamily="2" charset="2"/>
              <a:buNone/>
            </a:pPr>
            <a:endParaRPr lang="vi-VN" altLang="ko-KR" dirty="0">
              <a:latin typeface="SamsungOne-400" panose="020B0503030303020204" charset="0"/>
              <a:cs typeface="Arial" panose="020B0604020202020204" pitchFamily="34" charset="0"/>
            </a:endParaRPr>
          </a:p>
          <a:p>
            <a:pPr marL="0" indent="0">
              <a:buFont typeface="Wingdings" panose="05000000000000000000" pitchFamily="2" charset="2"/>
              <a:buNone/>
            </a:pPr>
            <a:endParaRPr lang="vi-VN" altLang="ko-KR" dirty="0">
              <a:latin typeface="SamsungOne-400" panose="020B0503030303020204" charset="0"/>
              <a:cs typeface="Arial" panose="020B0604020202020204" pitchFamily="34" charset="0"/>
            </a:endParaRPr>
          </a:p>
          <a:p>
            <a:pPr marL="0" indent="0">
              <a:buFont typeface="Wingdings" panose="05000000000000000000" pitchFamily="2" charset="2"/>
              <a:buNone/>
            </a:pPr>
            <a:r>
              <a:rPr lang="vi-VN" altLang="ko-KR" b="1" dirty="0">
                <a:latin typeface="SamsungOne-400" panose="020B0503030303020204" charset="0"/>
                <a:cs typeface="Arial" panose="020B0604020202020204" pitchFamily="34" charset="0"/>
              </a:rPr>
              <a:t>Nền tảng Mobius </a:t>
            </a:r>
            <a:r>
              <a:rPr lang="vi-VN" altLang="ko-KR" dirty="0">
                <a:latin typeface="SamsungOne-400" panose="020B0503030303020204" charset="0"/>
                <a:cs typeface="Arial" panose="020B0604020202020204" pitchFamily="34" charset="0"/>
              </a:rPr>
              <a:t>hoạt động như một cầu nối trung gian để cho phép liên lạc và tương tác giữa các thiết bị và ứng dụng IoT như sau.</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807960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lvl="0" defTabSz="457200" latinLnBrk="0">
              <a:spcBef>
                <a:spcPts val="0"/>
              </a:spcBef>
              <a:spcAft>
                <a:spcPts val="600"/>
              </a:spcAft>
              <a:buFont typeface="Wingdings" panose="05000000000000000000" pitchFamily="2" charset="2"/>
              <a:buNone/>
              <a:defRPr/>
            </a:pPr>
            <a:r>
              <a:rPr lang="vi-VN" altLang="ko-KR" dirty="0">
                <a:latin typeface="SamsungOne-400" panose="020B0503030303020204" charset="0"/>
                <a:cs typeface="Arial" panose="020B0604020202020204" pitchFamily="34" charset="0"/>
              </a:rPr>
              <a:t>- Trang web tham khảo: </a:t>
            </a:r>
            <a:r>
              <a:rPr lang="vi-VN" altLang="ko-KR" u="sng" dirty="0">
                <a:solidFill>
                  <a:srgbClr val="00B0F0"/>
                </a:solidFill>
                <a:latin typeface="SamsungOne-400" panose="020B0503030303020204" charset="0"/>
                <a:cs typeface="Arial" panose="020B0604020202020204" pitchFamily="34" charset="0"/>
              </a:rPr>
              <a:t>https://thingplus.net/en/</a:t>
            </a:r>
          </a:p>
          <a:p>
            <a:pPr lvl="0" defTabSz="457200" latinLnBrk="0">
              <a:spcBef>
                <a:spcPts val="0"/>
              </a:spcBef>
              <a:spcAft>
                <a:spcPts val="600"/>
              </a:spcAft>
              <a:buFont typeface="Wingdings" panose="05000000000000000000" pitchFamily="2" charset="2"/>
              <a:buNone/>
              <a:defRPr/>
            </a:pPr>
            <a:r>
              <a:rPr lang="vi-VN" altLang="ko-KR" dirty="0">
                <a:latin typeface="SamsungOne-400" panose="020B0503030303020204" charset="0"/>
                <a:cs typeface="Arial" panose="020B0604020202020204" pitchFamily="34" charset="0"/>
              </a:rPr>
              <a:t>- DaliWorks bắt đầu với tư cách là một công ty IoT vào năm 2013. Nó đã phát triển và triển khai Thing+ vào dịch vụ bằng cách cung cấp dịch vụ đám mây IoT.</a:t>
            </a:r>
          </a:p>
          <a:p>
            <a:pPr lvl="0" defTabSz="457200" latinLnBrk="0">
              <a:spcBef>
                <a:spcPts val="0"/>
              </a:spcBef>
              <a:spcAft>
                <a:spcPts val="600"/>
              </a:spcAft>
              <a:buFont typeface="Wingdings" panose="05000000000000000000" pitchFamily="2" charset="2"/>
              <a:buNone/>
              <a:defRPr/>
            </a:pPr>
            <a:endParaRPr lang="vi-VN" altLang="ko-KR" dirty="0">
              <a:latin typeface="SamsungOne-400" panose="020B0503030303020204" charset="0"/>
              <a:cs typeface="Arial" panose="020B0604020202020204" pitchFamily="34" charset="0"/>
            </a:endParaRPr>
          </a:p>
          <a:p>
            <a:pPr lvl="0" defTabSz="457200" latinLnBrk="0">
              <a:spcBef>
                <a:spcPts val="0"/>
              </a:spcBef>
              <a:spcAft>
                <a:spcPts val="600"/>
              </a:spcAft>
              <a:buFont typeface="Wingdings" panose="05000000000000000000" pitchFamily="2" charset="2"/>
              <a:buNone/>
              <a:defRPr/>
            </a:pPr>
            <a:r>
              <a:rPr lang="vi-VN" altLang="ko-KR" dirty="0">
                <a:latin typeface="SamsungOne-400" panose="020B0503030303020204" charset="0"/>
                <a:cs typeface="Arial" panose="020B0604020202020204" pitchFamily="34" charset="0"/>
              </a:rPr>
              <a:t>Bằng cách sử dụng phần cứng và cổng Thing+ được liên kết với Thing+ Cloud, bất kỳ ai cũng có thể dễ dàng và nhanh chóng xây dựng dịch vụ IoT của riêng mình, đồng thời cung cấp các dịch vụ ổn định và có khả năng mở rộng cao thông qua môi trường đám mây.</a:t>
            </a:r>
          </a:p>
          <a:p>
            <a:pPr lvl="0" defTabSz="457200" latinLnBrk="0">
              <a:spcBef>
                <a:spcPts val="0"/>
              </a:spcBef>
              <a:spcAft>
                <a:spcPts val="600"/>
              </a:spcAft>
              <a:buFont typeface="Wingdings" panose="05000000000000000000" pitchFamily="2" charset="2"/>
              <a:buNone/>
              <a:defRPr/>
            </a:pPr>
            <a:endParaRPr lang="vi-VN" altLang="ko-KR" dirty="0">
              <a:latin typeface="SamsungOne-400" panose="020B0503030303020204" charset="0"/>
              <a:cs typeface="Arial" panose="020B0604020202020204" pitchFamily="34" charset="0"/>
            </a:endParaRPr>
          </a:p>
          <a:p>
            <a:pPr lvl="0" defTabSz="457200" latinLnBrk="0">
              <a:spcBef>
                <a:spcPts val="0"/>
              </a:spcBef>
              <a:spcAft>
                <a:spcPts val="600"/>
              </a:spcAft>
              <a:buFont typeface="Wingdings" panose="05000000000000000000" pitchFamily="2" charset="2"/>
              <a:buNone/>
              <a:defRPr/>
            </a:pPr>
            <a:r>
              <a:rPr lang="vi-VN" altLang="ko-KR" dirty="0">
                <a:latin typeface="SamsungOne-400" panose="020B0503030303020204" charset="0"/>
                <a:cs typeface="Arial" panose="020B0604020202020204" pitchFamily="34" charset="0"/>
              </a:rPr>
              <a:t>Bạn có thể tùy chỉnh bảng điều khiển bằng các tiện ích con. Nó cung cấp thông báo thời gian thực, điều khiển thiết bị, cảm biến dựa trên đồ thị. Nó cũng cung cấp khả năng giám sát và kiểm soát/phân tích hệ thống theo thời gian thực thông qua phân tích dữ liệu.</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3178551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https://www.samsung.com/global/galaxy/apps/samsung-health/</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4"/>
              </a:rPr>
              <a:t>https://news.samsung.com/us/samsung-health-fact-sheet-unpacked-2017/</a:t>
            </a:r>
            <a:endParaRPr lang="en-US" altLang="ko-KR" dirty="0"/>
          </a:p>
          <a:p>
            <a:r>
              <a:rPr lang="vi-VN" altLang="ko-KR" sz="1200" b="1" i="0" kern="1200" dirty="0">
                <a:solidFill>
                  <a:schemeClr val="tx1"/>
                </a:solidFill>
                <a:effectLst/>
                <a:cs typeface="+mn-cs"/>
              </a:rPr>
              <a:t>Samsung Health là cửa hàng di động lý tưởng cho sức khỏe và thể lực của bạn</a:t>
            </a:r>
          </a:p>
          <a:p>
            <a:r>
              <a:rPr lang="vi-VN" altLang="ko-KR" sz="1200" b="1" i="0" kern="1200" dirty="0">
                <a:solidFill>
                  <a:schemeClr val="tx1"/>
                </a:solidFill>
                <a:effectLst/>
                <a:cs typeface="+mn-cs"/>
              </a:rPr>
              <a:t>Quản lý sức khỏe cá nhân của bạn thông qua các mục tiêu và trình theo dõi: </a:t>
            </a:r>
            <a:r>
              <a:rPr lang="vi-VN" altLang="ko-KR" sz="1200" b="0" i="0" kern="1200" dirty="0">
                <a:solidFill>
                  <a:schemeClr val="tx1"/>
                </a:solidFill>
                <a:effectLst/>
                <a:cs typeface="+mn-cs"/>
              </a:rPr>
              <a:t>Tính năng “Tôi” của Samsung Health bao gồm quyền truy cập vào hơn 100 trình theo dõi lối sống, thực phẩm và thể dục để theo dõi tiến trình của bạn. Samsung Health có tính năng thông minh tích hợp. “Thông tin chi tiết về sức khỏe” phân tích hoạt động của bạn và cung cấp cho bạn thêm động lực cần thiết để đạt được mục tiêu tập thể dục của mình.</a:t>
            </a:r>
          </a:p>
          <a:p>
            <a:r>
              <a:rPr lang="vi-VN" altLang="ko-KR" sz="1200" b="1" i="0" kern="1200" dirty="0">
                <a:solidFill>
                  <a:schemeClr val="tx1"/>
                </a:solidFill>
                <a:effectLst/>
                <a:cs typeface="+mn-cs"/>
              </a:rPr>
              <a:t>Kết nối với những người quan tâm: </a:t>
            </a:r>
            <a:r>
              <a:rPr lang="vi-VN" altLang="ko-KR" sz="1200" b="0" i="0" kern="1200" dirty="0">
                <a:solidFill>
                  <a:schemeClr val="tx1"/>
                </a:solidFill>
                <a:effectLst/>
                <a:cs typeface="+mn-cs"/>
              </a:rPr>
              <a:t>Tính năng “Cùng nhau” của Samsung Health bao gồm bảng xếp hạng số bước, cho phép bạn so sánh các mục tiêu tập thể dục với bạn bè của mình và các thử thách 1x1 để cạnh tranh với bạn bè của bạn.</a:t>
            </a:r>
          </a:p>
          <a:p>
            <a:r>
              <a:rPr lang="vi-VN" altLang="ko-KR" sz="1200" b="1" i="0" kern="1200" dirty="0">
                <a:solidFill>
                  <a:schemeClr val="tx1"/>
                </a:solidFill>
                <a:effectLst/>
                <a:cs typeface="+mn-cs"/>
              </a:rPr>
              <a:t>“Hỏi chuyên gia”: </a:t>
            </a:r>
            <a:r>
              <a:rPr lang="vi-VN" altLang="ko-KR" sz="1200" b="0" i="0" kern="1200" dirty="0">
                <a:solidFill>
                  <a:schemeClr val="tx1"/>
                </a:solidFill>
                <a:effectLst/>
                <a:cs typeface="+mn-cs"/>
              </a:rPr>
              <a:t>Một dịch vụ giúp bạn dễ dàng kết nối, qua video, với bác sĩ được hội đồng chứng nhận.</a:t>
            </a:r>
          </a:p>
          <a:p>
            <a:r>
              <a:rPr lang="vi-VN" altLang="ko-KR" sz="1200" b="1" i="0" kern="1200" dirty="0">
                <a:solidFill>
                  <a:schemeClr val="tx1"/>
                </a:solidFill>
                <a:effectLst/>
                <a:cs typeface="+mn-cs"/>
              </a:rPr>
              <a:t>Cập nhật tin tức và xu hướng về sức khỏe: </a:t>
            </a:r>
            <a:r>
              <a:rPr lang="vi-VN" altLang="ko-KR" sz="1200" b="0" i="0" kern="1200" dirty="0">
                <a:solidFill>
                  <a:schemeClr val="tx1"/>
                </a:solidFill>
                <a:effectLst/>
                <a:cs typeface="+mn-cs"/>
              </a:rPr>
              <a:t>Chức năng “Khám phá” của Samsung Health có nội dung liên quan đến sức khỏe, được cập nhật hàng ngày, để giúp bạn nắm bắt mọi thông tin về sức khỏe.</a:t>
            </a:r>
          </a:p>
          <a:p>
            <a:r>
              <a:rPr lang="vi-VN" altLang="ko-KR" sz="1200" b="1" i="0" kern="1200" dirty="0">
                <a:solidFill>
                  <a:schemeClr val="tx1"/>
                </a:solidFill>
                <a:effectLst/>
                <a:cs typeface="+mn-cs"/>
              </a:rPr>
              <a:t>Bảo mật thông tin cá nhân của bạn: </a:t>
            </a:r>
            <a:r>
              <a:rPr lang="vi-VN" altLang="ko-KR" sz="1200" b="0" i="0" kern="1200" dirty="0">
                <a:solidFill>
                  <a:schemeClr val="tx1"/>
                </a:solidFill>
                <a:effectLst/>
                <a:cs typeface="+mn-cs"/>
              </a:rPr>
              <a:t>Samsung Health sử dụng mã hóa trên các thiết bị Samsung để giữ cho dữ liệu của bạn an toàn và bảo mật hơn.</a:t>
            </a:r>
            <a:endParaRPr lang="en-US" altLang="ko-KR" sz="1200" b="0" i="0" kern="1200" dirty="0">
              <a:solidFill>
                <a:schemeClr val="tx1"/>
              </a:solidFill>
              <a:effectLst/>
              <a:cs typeface="+mn-cs"/>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513174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Vào tháng 1 năm 2014, Google đã mua lại 'Nest Thermostat', bộ điều khiển nhiệt độ thông minh có chức năng học tập tích hợp và 'Nest Labs', công ty đã phát triển và thương mại hóa 'Nest Protect' chạy báo động bằng cách phát hiện khói với giá 3,2 tỷ USD. Kể từ khi mua lại Nest Labs, Google đã sử dụng nền tảng này để thu hút nhiều nhà sản xuất thiết bị IoT thông qua một chương trình lan tỏa hệ sinh thái có tên là 'Hoạt động với Nest'.</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323030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R="0" lvl="0" algn="l" defTabSz="914400" rtl="0" eaLnBrk="1" fontAlgn="auto" latinLnBrk="1" hangingPunct="1">
              <a:spcBef>
                <a:spcPts val="0"/>
              </a:spcBef>
              <a:spcAft>
                <a:spcPts val="0"/>
              </a:spcAft>
              <a:buClrTx/>
              <a:buSzTx/>
              <a:tabLst/>
              <a:defRPr/>
            </a:pPr>
            <a:r>
              <a:rPr lang="vi-VN" altLang="ko-KR" dirty="0">
                <a:latin typeface="SamsungOne-400" panose="020B0503030303020204" charset="0"/>
                <a:cs typeface="Arial" panose="020B0604020202020204" pitchFamily="34" charset="0"/>
              </a:rPr>
              <a:t>Các dịch vụ dựa trên web cho phép quản lý dữ liệu theo thời gian thực trên khắp thế giới và cung cấp cho những người đã đăng ký một môi trường nơi họ có thể chia sẻ và cộng tác trên thông tin được thu thập từ khắp nơi trên thế giới.</a:t>
            </a:r>
          </a:p>
          <a:p>
            <a:pPr marR="0" lvl="0" algn="l" defTabSz="914400" rtl="0" eaLnBrk="1" fontAlgn="auto" latinLnBrk="1" hangingPunct="1">
              <a:spcBef>
                <a:spcPts val="0"/>
              </a:spcBef>
              <a:spcAft>
                <a:spcPts val="0"/>
              </a:spcAft>
              <a:buClrTx/>
              <a:buSzTx/>
              <a:tabLst/>
              <a:defRPr/>
            </a:pPr>
            <a:endParaRPr lang="vi-VN" altLang="ko-KR" dirty="0">
              <a:latin typeface="SamsungOne-400" panose="020B0503030303020204" charset="0"/>
              <a:cs typeface="Arial" panose="020B0604020202020204" pitchFamily="34" charset="0"/>
            </a:endParaRPr>
          </a:p>
          <a:p>
            <a:pPr marR="0" lvl="0" algn="l" defTabSz="914400" rtl="0" eaLnBrk="1" fontAlgn="auto" latinLnBrk="1" hangingPunct="1">
              <a:spcBef>
                <a:spcPts val="0"/>
              </a:spcBef>
              <a:spcAft>
                <a:spcPts val="0"/>
              </a:spcAft>
              <a:buClrTx/>
              <a:buSzTx/>
              <a:tabLst/>
              <a:defRPr/>
            </a:pPr>
            <a:r>
              <a:rPr lang="vi-VN" altLang="ko-KR" dirty="0">
                <a:latin typeface="SamsungOne-400" panose="020B0503030303020204" charset="0"/>
                <a:cs typeface="Arial" panose="020B0604020202020204" pitchFamily="34" charset="0"/>
              </a:rPr>
              <a:t>Pachube gửi dữ liệu đã thu thập đến máy chủ Pachube trong thời gian thực và cung cấp API mở cho bất kỳ ai sử dụng dữ liệu đã thu thập, cho phép quản lý lịch sử thông tin theo thời gian thực thông qua các cảm biến và thiết bị được đăng ký trên khắp thế giới.</a:t>
            </a:r>
          </a:p>
          <a:p>
            <a:pPr marR="0" lvl="0" algn="l" defTabSz="914400" rtl="0" eaLnBrk="1" fontAlgn="auto" latinLnBrk="1" hangingPunct="1">
              <a:spcBef>
                <a:spcPts val="0"/>
              </a:spcBef>
              <a:spcAft>
                <a:spcPts val="0"/>
              </a:spcAft>
              <a:buClrTx/>
              <a:buSzTx/>
              <a:tabLst/>
              <a:defRPr/>
            </a:pPr>
            <a:endParaRPr lang="vi-VN" altLang="ko-KR" dirty="0">
              <a:latin typeface="SamsungOne-400" panose="020B0503030303020204" charset="0"/>
              <a:cs typeface="Arial" panose="020B0604020202020204" pitchFamily="34" charset="0"/>
            </a:endParaRP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cs typeface="Arial" panose="020B0604020202020204" pitchFamily="34" charset="0"/>
              </a:rPr>
              <a:t>Hàng triệu điểm dữ liệu hiện được đăng ký từ hơn 100 quốc gia và được sử dụng cho an toàn công cộng, nông nghiệp, dịch vụ và tự động hóa tòa nhà bằng cách sử dụng mức bức xạ, mức tiêu thụ năng lượng và thông tin khí hậu được đo ở đó.</a:t>
            </a:r>
          </a:p>
          <a:p>
            <a:pPr marR="0" lvl="0" algn="l" defTabSz="914400" rtl="0" eaLnBrk="1" fontAlgn="auto" latinLnBrk="1" hangingPunct="1">
              <a:spcBef>
                <a:spcPts val="0"/>
              </a:spcBef>
              <a:spcAft>
                <a:spcPts val="0"/>
              </a:spcAft>
              <a:buClrTx/>
              <a:buSzTx/>
              <a:tabLst/>
              <a:defRPr/>
            </a:pPr>
            <a:endParaRPr lang="vi-VN" altLang="ko-KR" dirty="0">
              <a:latin typeface="SamsungOne-400" panose="020B0503030303020204" charset="0"/>
              <a:cs typeface="Arial" panose="020B0604020202020204" pitchFamily="34" charset="0"/>
            </a:endParaRP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cs typeface="Arial" panose="020B0604020202020204" pitchFamily="34" charset="0"/>
              </a:rPr>
              <a:t>Hiện tại, Pachube đã được LogMeIn mua lại và được tích hợp vào dịch vụ Xively Cloud, một nền tảng dịch vụ thương mại IoT, để cung cấp dịch vụ.</a:t>
            </a:r>
          </a:p>
          <a:p>
            <a:pPr marR="0" lvl="0" algn="l" defTabSz="914400" rtl="0" eaLnBrk="1" fontAlgn="auto" latinLnBrk="1" hangingPunct="1">
              <a:spcBef>
                <a:spcPts val="0"/>
              </a:spcBef>
              <a:spcAft>
                <a:spcPts val="0"/>
              </a:spcAft>
              <a:buClrTx/>
              <a:buSzTx/>
              <a:tabLst/>
              <a:defRPr/>
            </a:pPr>
            <a:r>
              <a:rPr lang="en-US" altLang="ko-KR" dirty="0">
                <a:latin typeface="SamsungOne-400" panose="020B0503030303020204" charset="0"/>
                <a:cs typeface="Arial" panose="020B0604020202020204" pitchFamily="34" charset="0"/>
              </a:rPr>
              <a:t>Trang web </a:t>
            </a:r>
            <a:r>
              <a:rPr lang="en-US" altLang="ko-KR" dirty="0" err="1">
                <a:latin typeface="SamsungOne-400" panose="020B0503030303020204" charset="0"/>
                <a:cs typeface="Arial" panose="020B0604020202020204" pitchFamily="34" charset="0"/>
              </a:rPr>
              <a:t>tham</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khảo</a:t>
            </a:r>
            <a:r>
              <a:rPr lang="en-US" altLang="ko-KR" dirty="0">
                <a:latin typeface="SamsungOne-400" panose="020B0503030303020204" charset="0"/>
                <a:cs typeface="Arial" panose="020B0604020202020204" pitchFamily="34" charset="0"/>
              </a:rPr>
              <a:t>:</a:t>
            </a:r>
            <a:r>
              <a:rPr lang="ko-KR" altLang="en-US" dirty="0">
                <a:latin typeface="SamsungOne-400" panose="020B0503030303020204" charset="0"/>
                <a:cs typeface="Arial" panose="020B0604020202020204" pitchFamily="34" charset="0"/>
              </a:rPr>
              <a:t> </a:t>
            </a:r>
            <a:r>
              <a:rPr lang="en-US" altLang="ko-KR" sz="1200" b="0" i="0" u="none" strike="noStrike" kern="1200" dirty="0">
                <a:solidFill>
                  <a:schemeClr val="tx1"/>
                </a:solidFill>
                <a:effectLst/>
                <a:latin typeface="SamsungOne-400" panose="020B0503030303020204" charset="0"/>
                <a:cs typeface="Arial" panose="020B0604020202020204" pitchFamily="34" charset="0"/>
                <a:hlinkClick r:id="rId3"/>
              </a:rPr>
              <a:t>https://xively.com/</a:t>
            </a:r>
          </a:p>
          <a:p>
            <a:pPr marL="171450" marR="0" lvl="0" indent="-171450" algn="l" defTabSz="914400" rtl="0" eaLnBrk="1" fontAlgn="auto" latinLnBrk="1" hangingPunct="1">
              <a:spcBef>
                <a:spcPts val="0"/>
              </a:spcBef>
              <a:spcAft>
                <a:spcPts val="0"/>
              </a:spcAft>
              <a:buClrTx/>
              <a:buSzTx/>
              <a:buFont typeface="Wingdings" panose="05000000000000000000" pitchFamily="2" charset="2"/>
              <a:buChar char="§"/>
              <a:tabLst/>
              <a:defRPr/>
            </a:pPr>
            <a:endParaRPr lang="en-US" altLang="ko-KR" dirty="0">
              <a:latin typeface="SamsungOne-400" panose="020B0503030303020204" charset="0"/>
              <a:cs typeface="Arial" panose="020B0604020202020204" pitchFamily="34" charset="0"/>
              <a:hlinkClick r:id="rId3"/>
            </a:endParaRPr>
          </a:p>
          <a:p>
            <a:pPr marL="0" marR="0" lvl="0" indent="0" algn="l" defTabSz="914400" rtl="0" eaLnBrk="1" fontAlgn="auto" latinLnBrk="1" hangingPunct="1">
              <a:spcBef>
                <a:spcPts val="0"/>
              </a:spcBef>
              <a:spcAft>
                <a:spcPts val="0"/>
              </a:spcAft>
              <a:buClrTx/>
              <a:buSzTx/>
              <a:buFont typeface="Wingdings" panose="05000000000000000000" pitchFamily="2" charset="2"/>
              <a:buNone/>
              <a:tabLst/>
              <a:defRPr/>
            </a:pPr>
            <a:endParaRPr lang="en-US" altLang="ko-KR" sz="1200" b="0" i="0" u="none" strike="noStrike" kern="1200" dirty="0">
              <a:solidFill>
                <a:schemeClr val="tx1"/>
              </a:solidFill>
              <a:effectLst/>
              <a:latin typeface="SamsungOne-400" panose="020B0503030303020204" charset="0"/>
              <a:cs typeface="Arial" panose="020B0604020202020204" pitchFamily="34" charset="0"/>
              <a:hlinkClick r:id="rId3"/>
            </a:endParaRPr>
          </a:p>
          <a:p>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21468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just">
              <a:buFont typeface="Wingdings" panose="05000000000000000000" pitchFamily="2" charset="2"/>
              <a:buNone/>
              <a:defRPr/>
            </a:pPr>
            <a:r>
              <a:rPr lang="vi-VN" altLang="ko-KR" dirty="0">
                <a:latin typeface="SamsungOne-400" panose="020B0503030303020204" charset="0"/>
                <a:cs typeface="Arial" panose="020B0604020202020204" pitchFamily="34" charset="0"/>
              </a:rPr>
              <a:t>Trang web tham khảo: </a:t>
            </a:r>
            <a:r>
              <a:rPr lang="vi-VN" altLang="ko-KR" u="sng" dirty="0">
                <a:latin typeface="SamsungOne-400" panose="020B0503030303020204" charset="0"/>
                <a:cs typeface="Arial" panose="020B0604020202020204" pitchFamily="34" charset="0"/>
              </a:rPr>
              <a:t>https://evrythng.com/</a:t>
            </a:r>
          </a:p>
          <a:p>
            <a:pPr marL="0" indent="0" algn="just">
              <a:buFont typeface="Wingdings" panose="05000000000000000000" pitchFamily="2" charset="2"/>
              <a:buNone/>
              <a:defRPr/>
            </a:pPr>
            <a:endParaRPr lang="vi-VN" altLang="ko-KR" dirty="0">
              <a:latin typeface="SamsungOne-400" panose="020B0503030303020204" charset="0"/>
              <a:cs typeface="Arial" panose="020B0604020202020204" pitchFamily="34" charset="0"/>
            </a:endParaRPr>
          </a:p>
          <a:p>
            <a:pPr marL="0" indent="0" algn="just">
              <a:buFont typeface="Wingdings" panose="05000000000000000000" pitchFamily="2" charset="2"/>
              <a:buNone/>
              <a:defRPr/>
            </a:pPr>
            <a:r>
              <a:rPr lang="vi-VN" altLang="ko-KR" dirty="0">
                <a:latin typeface="SamsungOne-400" panose="020B0503030303020204" charset="0"/>
                <a:cs typeface="Arial" panose="020B0604020202020204" pitchFamily="34" charset="0"/>
              </a:rPr>
              <a:t>MỌI THỨ có thể phát triển ứng dụng thông qua API Web kiểu RESTful. Nó cũng cung cấp một công cụ phát triển có thể được phát triển cùng với một sản phẩm vật lý để cung cấp chức năng trong đó thông tin về tất cả các sản phẩm được thể hiện một cách tương tác trên web.</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824094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defRPr/>
            </a:pPr>
            <a:r>
              <a:rPr lang="vi-VN" altLang="ko-KR" dirty="0">
                <a:latin typeface="SamsungOne-400" panose="020B0503030303020204" charset="0"/>
                <a:cs typeface="Arial" panose="020B0604020202020204" pitchFamily="34" charset="0"/>
              </a:rPr>
              <a:t>Trang web tham khảo: </a:t>
            </a:r>
            <a:r>
              <a:rPr lang="vi-VN" altLang="ko-KR" u="sng" dirty="0">
                <a:latin typeface="SamsungOne-400" panose="020B0503030303020204" charset="0"/>
                <a:cs typeface="Arial" panose="020B0604020202020204" pitchFamily="34" charset="0"/>
              </a:rPr>
              <a:t>https://thingspeak.com/</a:t>
            </a:r>
          </a:p>
          <a:p>
            <a:pPr marL="0" indent="0">
              <a:buFont typeface="Wingdings" panose="05000000000000000000" pitchFamily="2" charset="2"/>
              <a:buNone/>
              <a:defRPr/>
            </a:pPr>
            <a:endParaRPr lang="vi-VN" altLang="ko-KR" dirty="0">
              <a:latin typeface="SamsungOne-400" panose="020B0503030303020204" charset="0"/>
              <a:cs typeface="Arial" panose="020B0604020202020204" pitchFamily="34" charset="0"/>
            </a:endParaRPr>
          </a:p>
          <a:p>
            <a:pPr marL="0" indent="0">
              <a:buFont typeface="Wingdings" panose="05000000000000000000" pitchFamily="2" charset="2"/>
              <a:buNone/>
              <a:defRPr/>
            </a:pPr>
            <a:r>
              <a:rPr lang="vi-VN" altLang="ko-KR" dirty="0">
                <a:latin typeface="SamsungOne-400" panose="020B0503030303020204" charset="0"/>
                <a:cs typeface="Arial" panose="020B0604020202020204" pitchFamily="34" charset="0"/>
              </a:rPr>
              <a:t>ThingSpeak là một nền tảng dịch vụ IoT nguồn mở được ra mắt vào năm 2011 thông qua nhà sản xuất phần cứng giám sát và kiểm soát dựa trên Internet IoBridge. Nền tảng ThingSpeak hỗ trợ lưu trữ dữ liệu, xử lý dữ liệu, phân phối dữ liệu, dịch vụ dựa trên vị trí, cập nhật trạng thái và plug-in tích hợp mạng xã hội. Dữ liệu có thể được gửi và nhận qua tin nhắn HTTP trên cơ sở Web và các tùy chọn xử lý dữ liệu như trung bình và tổng số có thể được cung cấp bằng cách hỗ trợ lọc dữ liệu.</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56502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a:t>
            </a:fld>
            <a:endParaRPr lang="ko-KR" altLang="en-US"/>
          </a:p>
        </p:txBody>
      </p:sp>
    </p:spTree>
    <p:extLst>
      <p:ext uri="{BB962C8B-B14F-4D97-AF65-F5344CB8AC3E}">
        <p14:creationId xmlns:p14="http://schemas.microsoft.com/office/powerpoint/2010/main" val="17433912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Trang web tham khảo: </a:t>
            </a:r>
            <a:r>
              <a:rPr lang="vi-VN" altLang="ko-KR" u="sng" dirty="0">
                <a:latin typeface="SamsungOne-400" panose="020B0503030303020204" charset="0"/>
                <a:cs typeface="Arial" panose="020B0604020202020204" pitchFamily="34" charset="0"/>
              </a:rPr>
              <a:t>https://www.ptc.com/ko/products/iiot</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ThingWorx là một cảm biến đang phát triển nhanh chóng và được phát hành vào năm 2009 dưới dạng nền tảng dịch vụ IoT được thiết kế để kết nối các thiết bị.</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Nền tảng ThingWorx cho phép thu thập, kiểm soát và liên lạc dữ liệu từ các thiết bị, cảm biến và hệ thống được kết nối, đồng thời bao gồm các tính năng chính cho các dịch vụ xã hội và tìm kiếm dựa trên web.</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Nền tảng ThingWorx cung cấp giao diện dễ sử dụng, chẳng hạn như kéo và thả mà không cần viết mã, cung cấp môi trường phát triển cho các dịch vụ kết hợp IoT có liên quan đang phát triển nhanh chóng.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822779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144</a:t>
            </a:fld>
            <a:endParaRPr lang="ko-KR" altLang="en-US"/>
          </a:p>
        </p:txBody>
      </p:sp>
    </p:spTree>
    <p:extLst>
      <p:ext uri="{BB962C8B-B14F-4D97-AF65-F5344CB8AC3E}">
        <p14:creationId xmlns:p14="http://schemas.microsoft.com/office/powerpoint/2010/main" val="258106547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fontAlgn="base">
              <a:buFont typeface="Arial" panose="020B0604020202020204" pitchFamily="34" charset="0"/>
              <a:buNone/>
            </a:pPr>
            <a:r>
              <a:rPr lang="vi-VN" altLang="ko-KR" sz="1200" dirty="0">
                <a:latin typeface="SamsungOne-400" panose="020B0503030303020204" charset="0"/>
                <a:ea typeface="KoPub돋움체 Bold" panose="02020603020101020101" pitchFamily="18" charset="-127"/>
                <a:cs typeface="Arial" panose="020B0604020202020204" pitchFamily="34" charset="0"/>
              </a:rPr>
              <a:t>Lớp thứ nhất và lớp thứ hai giữa các nút cảm biến sử dụng IEEE 802.15.4 và lớp ZigBee thường được sử dụng cho ba lớp trở lên.</a:t>
            </a:r>
          </a:p>
          <a:p>
            <a:pPr marL="171450" indent="-171450" fontAlgn="base">
              <a:buFont typeface="Arial" panose="020B0604020202020204" pitchFamily="34" charset="0"/>
              <a:buChar char="•"/>
            </a:pPr>
            <a:r>
              <a:rPr lang="vi-VN" altLang="ko-KR" sz="1200" dirty="0">
                <a:latin typeface="SamsungOne-400" panose="020B0503030303020204" charset="0"/>
                <a:ea typeface="KoPub돋움체 Bold" panose="02020603020101020101" pitchFamily="18" charset="-127"/>
                <a:cs typeface="Arial" panose="020B0604020202020204" pitchFamily="34" charset="0"/>
              </a:rPr>
              <a:t>Nút trở thành đầu cuối của nút cảm biến và giao tiếp đầu cuối.</a:t>
            </a:r>
          </a:p>
          <a:p>
            <a:pPr marL="171450" indent="-171450" fontAlgn="base">
              <a:buFont typeface="Arial" panose="020B0604020202020204" pitchFamily="34" charset="0"/>
              <a:buChar char="•"/>
            </a:pPr>
            <a:r>
              <a:rPr lang="vi-VN" altLang="ko-KR" sz="1200" dirty="0">
                <a:latin typeface="SamsungOne-400" panose="020B0503030303020204" charset="0"/>
                <a:ea typeface="KoPub돋움체 Bold" panose="02020603020101020101" pitchFamily="18" charset="-127"/>
                <a:cs typeface="Arial" panose="020B0604020202020204" pitchFamily="34" charset="0"/>
              </a:rPr>
              <a:t>Đối với việc trao đổi thông tin giữa nút và nút cảm biến, nút nhận dữ liệu ở cấp ứng dụng.</a:t>
            </a:r>
          </a:p>
          <a:p>
            <a:pPr marL="171450" indent="-171450" fontAlgn="base">
              <a:buFont typeface="Arial" panose="020B0604020202020204" pitchFamily="34" charset="0"/>
              <a:buChar char="•"/>
            </a:pPr>
            <a:r>
              <a:rPr lang="vi-VN" altLang="ko-KR" sz="1200" dirty="0">
                <a:latin typeface="SamsungOne-400" panose="020B0503030303020204" charset="0"/>
                <a:ea typeface="KoPub돋움체 Bold" panose="02020603020101020101" pitchFamily="18" charset="-127"/>
                <a:cs typeface="Arial" panose="020B0604020202020204" pitchFamily="34" charset="0"/>
              </a:rPr>
              <a:t>Thông tin mà nút nhận được sẽ trở thành cổng ứng dụng gửi dữ liệu trở lại mạng khác.</a:t>
            </a:r>
            <a:endParaRPr lang="ko-KR" altLang="en-US" sz="1200" dirty="0">
              <a:latin typeface="SamsungOne-400" panose="020B0503030303020204" charset="0"/>
              <a:ea typeface="KoPub돋움체 Bold" panose="02020603020101020101" pitchFamily="18" charset="-127"/>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667690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Một nút hoạt động như một cổng ứng dụng trong WSN sẽ trở thành một thiết bị mạng (bộ định tuyến) không có chức năng đầu cuối</a:t>
            </a:r>
          </a:p>
          <a:p>
            <a:pPr marL="171450" indent="-171450">
              <a:buFont typeface="Arial" panose="020B0604020202020204" pitchFamily="34" charset="0"/>
              <a:buChar char="•"/>
            </a:pPr>
            <a:r>
              <a:rPr lang="vi-VN" altLang="ko-KR" dirty="0">
                <a:latin typeface="SamsungOne-400" panose="020B0503030303020204" charset="0"/>
                <a:cs typeface="Arial" panose="020B0604020202020204" pitchFamily="34" charset="0"/>
              </a:rPr>
              <a:t>Mạng của các thiết bị trở thành một mạng con của Internet</a:t>
            </a:r>
          </a:p>
          <a:p>
            <a:pPr marL="171450" indent="-171450">
              <a:buFont typeface="Arial" panose="020B0604020202020204" pitchFamily="34" charset="0"/>
              <a:buChar char="•"/>
            </a:pPr>
            <a:r>
              <a:rPr lang="vi-VN" altLang="ko-KR" dirty="0">
                <a:latin typeface="SamsungOne-400" panose="020B0503030303020204" charset="0"/>
                <a:cs typeface="Arial" panose="020B0604020202020204" pitchFamily="34" charset="0"/>
              </a:rPr>
              <a:t>Thiết bị cảm biến ASN (hoặc ADN) giao tiếp trực tiếp với CSE của IN</a:t>
            </a:r>
          </a:p>
          <a:p>
            <a:r>
              <a:rPr lang="vi-VN" altLang="ko-KR" dirty="0">
                <a:latin typeface="SamsungOne-400" panose="020B0503030303020204" charset="0"/>
                <a:cs typeface="Arial" panose="020B0604020202020204" pitchFamily="34" charset="0"/>
              </a:rPr>
              <a:t>IPv4 hiện tại (sơ đồ 32 bit) chỉ có 4,3 tỷ địa chỉ, vì vậy IPv6 cần được giới thiệu</a:t>
            </a:r>
          </a:p>
          <a:p>
            <a:pPr marL="171450" indent="-171450">
              <a:buFont typeface="Arial" panose="020B0604020202020204" pitchFamily="34" charset="0"/>
              <a:buChar char="•"/>
            </a:pPr>
            <a:r>
              <a:rPr lang="vi-VN" altLang="ko-KR" dirty="0">
                <a:latin typeface="SamsungOne-400" panose="020B0503030303020204" charset="0"/>
                <a:cs typeface="Arial" panose="020B0604020202020204" pitchFamily="34" charset="0"/>
              </a:rPr>
              <a:t>IPv6 có thể có gần 3,4 × 1038 địa chỉ không giới hạn với hệ thống địa chỉ 128 bit</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017075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dirty="0">
                <a:latin typeface="SamsungOne-400" panose="020B0503030303020204" charset="0"/>
                <a:cs typeface="Arial" panose="020B0604020202020204" pitchFamily="34" charset="0"/>
              </a:rPr>
              <a:t>Để áp dụng IPv6 cho công nghệ truyền thông không dây công suất thấp, 6LoWPAN đã phát triển công nghệ hỗ trợ các gói IPv6 trong khung IEEE 802.4 có 127Byte MTU (Đơn vị truyền dẫn tối đa).</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dirty="0">
                <a:latin typeface="SamsungOne-400" panose="020B0503030303020204" charset="0"/>
                <a:cs typeface="Arial" panose="020B0604020202020204" pitchFamily="34" charset="0"/>
              </a:rPr>
              <a:t>Phiên bản, Lớp lưu lượng và Nhãn luồng, là các trường thường được sử dụng bởi nhiều gói trong tiêu đề IPv6, là các giá trị cố định và không cần phải truyền đi.</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dirty="0">
                <a:latin typeface="SamsungOne-400" panose="020B0503030303020204" charset="0"/>
                <a:cs typeface="Arial" panose="020B0604020202020204" pitchFamily="34" charset="0"/>
              </a:rPr>
              <a:t>Khi định tuyến IP xảy ra thông qua nhiều bước nhảy trong mạng thiết bị, 40 byte đầu IPv6 có thể được nén thành 7 byte theo mặc định.</a:t>
            </a:r>
            <a:endParaRPr lang="ko-KR" altLang="en-US" dirty="0">
              <a:latin typeface="SamsungOne-400" panose="020B0503030303020204" charset="0"/>
              <a:cs typeface="Arial" panose="020B0604020202020204" pitchFamily="34" charset="0"/>
            </a:endParaRPr>
          </a:p>
          <a:p>
            <a:endParaRPr lang="ko-KR" altLang="en-US" dirty="0"/>
          </a:p>
        </p:txBody>
      </p:sp>
      <p:sp>
        <p:nvSpPr>
          <p:cNvPr id="4" name="슬라이드 번호 개체 틀 3"/>
          <p:cNvSpPr>
            <a:spLocks noGrp="1"/>
          </p:cNvSpPr>
          <p:nvPr>
            <p:ph type="sldNum" sz="quarter" idx="10"/>
          </p:nvPr>
        </p:nvSpPr>
        <p:spPr/>
        <p:txBody>
          <a:bodyPr/>
          <a:lstStyle/>
          <a:p>
            <a:fld id="{B7D50566-EB7F-4578-83A4-5927877D7F20}" type="slidenum">
              <a:rPr lang="ko-KR" altLang="en-US" smtClean="0"/>
              <a:t>147</a:t>
            </a:fld>
            <a:endParaRPr lang="ko-KR" altLang="en-US"/>
          </a:p>
        </p:txBody>
      </p:sp>
    </p:spTree>
    <p:extLst>
      <p:ext uri="{BB962C8B-B14F-4D97-AF65-F5344CB8AC3E}">
        <p14:creationId xmlns:p14="http://schemas.microsoft.com/office/powerpoint/2010/main" val="11151298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Địa chỉ IPv4 đang cạn kiệt nhanh chóng và sự phân mảnh mạng tiếp tục gia tăng, gây thêm căng thẳng cho các bộ định tuyến trong việc phân bổ địa chỉ cho nhiều mạng hơn. IPv6 được đề xuất để giải quyết vấn đề này.</a:t>
            </a:r>
            <a:endParaRPr lang="ko-KR" altLang="en-US" dirty="0"/>
          </a:p>
        </p:txBody>
      </p:sp>
      <p:sp>
        <p:nvSpPr>
          <p:cNvPr id="4" name="슬라이드 번호 개체 틀 3"/>
          <p:cNvSpPr>
            <a:spLocks noGrp="1"/>
          </p:cNvSpPr>
          <p:nvPr>
            <p:ph type="sldNum" sz="quarter" idx="10"/>
          </p:nvPr>
        </p:nvSpPr>
        <p:spPr/>
        <p:txBody>
          <a:bodyPr/>
          <a:lstStyle/>
          <a:p>
            <a:fld id="{B7D50566-EB7F-4578-83A4-5927877D7F20}" type="slidenum">
              <a:rPr lang="ko-KR" altLang="en-US" smtClean="0"/>
              <a:t>148</a:t>
            </a:fld>
            <a:endParaRPr lang="ko-KR" altLang="en-US"/>
          </a:p>
        </p:txBody>
      </p:sp>
    </p:spTree>
    <p:extLst>
      <p:ext uri="{BB962C8B-B14F-4D97-AF65-F5344CB8AC3E}">
        <p14:creationId xmlns:p14="http://schemas.microsoft.com/office/powerpoint/2010/main" val="156213039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sz="1200" u="sng" dirty="0">
                <a:solidFill>
                  <a:srgbClr val="000000"/>
                </a:solidFill>
                <a:latin typeface="SamsungOne-400" panose="020B0503030303020204" charset="0"/>
                <a:ea typeface="SamsungOne-400" panose="020B0503030303020204" pitchFamily="34" charset="0"/>
                <a:cs typeface="Arial" panose="020B0604020202020204" pitchFamily="34" charset="0"/>
              </a:rPr>
              <a:t>Phần mở rộng của địa chỉ IP:</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IPv4 cung cấp 32 bit độ dài địa chỉ trong khi IPv6 cung cấp 128 bit. Mặc dù kích thước gói bị giới hạn trong IPv4, nhưng IPv6 sử dụng </a:t>
            </a:r>
            <a:r>
              <a:rPr lang="vi-VN" altLang="ko-KR" sz="1200" u="sng" dirty="0">
                <a:solidFill>
                  <a:srgbClr val="000000"/>
                </a:solidFill>
                <a:latin typeface="SamsungOne-400" panose="020B0503030303020204" charset="0"/>
                <a:ea typeface="SamsungOne-400" panose="020B0503030303020204" pitchFamily="34" charset="0"/>
                <a:cs typeface="Arial" panose="020B0604020202020204" pitchFamily="34" charset="0"/>
              </a:rPr>
              <a:t>tùy chọn khung jumbo để mở rộng kích thước gói </a:t>
            </a:r>
            <a:r>
              <a:rPr lang="vi-VN"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bằng cách loại bỏ hạn chế gửi và nhận các gói lớn tùy ý giữa các máy chủ cụ thể. Ngoài việc sử dụng tiêu đề đơn giản cố định để xử lý nhanh các gói IP, tiêu đề </a:t>
            </a:r>
            <a:r>
              <a:rPr lang="vi-VN" altLang="ko-KR" sz="1200" u="sng" dirty="0">
                <a:solidFill>
                  <a:srgbClr val="000000"/>
                </a:solidFill>
                <a:latin typeface="SamsungOne-400" panose="020B0503030303020204" charset="0"/>
                <a:ea typeface="SamsungOne-400" panose="020B0503030303020204" pitchFamily="34" charset="0"/>
                <a:cs typeface="Arial" panose="020B0604020202020204" pitchFamily="34" charset="0"/>
              </a:rPr>
              <a:t>mở rộng cung cấp định tuyến </a:t>
            </a:r>
            <a:r>
              <a:rPr lang="vi-VN"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hiệu quả bằng cách xác định cấu trúc tùy chọn dễ mở rộng. Lưu lượng cụ thể cung cấp </a:t>
            </a:r>
            <a:r>
              <a:rPr lang="vi-VN" altLang="ko-KR" sz="1200" u="sng" dirty="0">
                <a:solidFill>
                  <a:srgbClr val="000000"/>
                </a:solidFill>
                <a:latin typeface="SamsungOne-400" panose="020B0503030303020204" charset="0"/>
                <a:ea typeface="SamsungOne-400" panose="020B0503030303020204" pitchFamily="34" charset="0"/>
                <a:cs typeface="Arial" panose="020B0604020202020204" pitchFamily="34" charset="0"/>
              </a:rPr>
              <a:t>dịch vụ chất lượng cao </a:t>
            </a:r>
            <a:r>
              <a:rPr lang="vi-VN"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thông qua ghi nhãn luồng. Tăng cường xác thực và bảo mật bằng cách áp </a:t>
            </a:r>
            <a:r>
              <a:rPr lang="vi-VN" altLang="ko-KR" sz="1200" u="sng" dirty="0">
                <a:solidFill>
                  <a:srgbClr val="000000"/>
                </a:solidFill>
                <a:latin typeface="SamsungOne-400" panose="020B0503030303020204" charset="0"/>
                <a:ea typeface="SamsungOne-400" panose="020B0503030303020204" pitchFamily="34" charset="0"/>
                <a:cs typeface="Arial" panose="020B0604020202020204" pitchFamily="34" charset="0"/>
              </a:rPr>
              <a:t>dụng các chức năng xác thực gói, toàn vẹn dữ liệu và bảo mật </a:t>
            </a:r>
            <a:r>
              <a:rPr lang="vi-VN"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cho hệ thống giao thức IP thông qua các tiêu đề mở rộng. Các máy chủ IPv6 có thể di chuyển tự do trong khi vẫn duy trì cùng một địa chỉ mà không bị hạn chế bởi vị trí thực tế của mạng.</a:t>
            </a:r>
            <a:endPar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8875456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150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65917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538" y="703263"/>
            <a:ext cx="6129337" cy="4244975"/>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151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6857710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4601110"/>
          </a:xfrm>
        </p:spPr>
        <p:txBody>
          <a:bodyPr/>
          <a:lstStyle/>
          <a:p>
            <a:pPr marL="0" indent="0">
              <a:buFont typeface="Arial" panose="020B0604020202020204" pitchFamily="34" charset="0"/>
              <a:buNone/>
            </a:pPr>
            <a:r>
              <a:rPr lang="vi-VN" altLang="ko-KR" sz="1000" dirty="0">
                <a:latin typeface="SamsungOne-400" panose="020B0503030303020204" charset="0"/>
                <a:cs typeface="Arial" panose="020B0604020202020204" pitchFamily="34" charset="0"/>
              </a:rPr>
              <a:t>Sự khác biệt giữa Tiêu đề IPv4 và IPv6</a:t>
            </a:r>
          </a:p>
          <a:p>
            <a:pPr marL="0" indent="0">
              <a:buFont typeface="Arial" panose="020B0604020202020204" pitchFamily="34" charset="0"/>
              <a:buNone/>
            </a:pPr>
            <a:endParaRPr lang="vi-VN" altLang="ko-KR" sz="1000" dirty="0">
              <a:latin typeface="SamsungOne-400" panose="020B0503030303020204" charset="0"/>
              <a:cs typeface="Arial" panose="020B0604020202020204" pitchFamily="34" charset="0"/>
            </a:endParaRPr>
          </a:p>
          <a:p>
            <a:pPr marL="0" indent="0">
              <a:buFont typeface="Arial" panose="020B0604020202020204" pitchFamily="34" charset="0"/>
              <a:buNone/>
            </a:pPr>
            <a:r>
              <a:rPr lang="vi-VN" altLang="ko-KR" sz="1000" u="sng" dirty="0">
                <a:latin typeface="SamsungOne-400" panose="020B0503030303020204" charset="0"/>
                <a:cs typeface="Arial" panose="020B0604020202020204" pitchFamily="34" charset="0"/>
              </a:rPr>
              <a:t>Tính phức tạp</a:t>
            </a:r>
          </a:p>
          <a:p>
            <a:pPr marL="171450" indent="-171450">
              <a:buFont typeface="Arial" panose="020B0604020202020204" pitchFamily="34" charset="0"/>
              <a:buChar char="•"/>
            </a:pPr>
            <a:r>
              <a:rPr lang="vi-VN" altLang="ko-KR" sz="1000" dirty="0">
                <a:latin typeface="SamsungOne-400" panose="020B0503030303020204" charset="0"/>
                <a:cs typeface="Arial" panose="020B0604020202020204" pitchFamily="34" charset="0"/>
              </a:rPr>
              <a:t>Tiêu đề IPv4 phức tạp trong khi tiêu đề IPv6 đơn giản.</a:t>
            </a:r>
          </a:p>
          <a:p>
            <a:pPr marL="0" indent="0">
              <a:buFont typeface="Arial" panose="020B0604020202020204" pitchFamily="34" charset="0"/>
              <a:buNone/>
            </a:pPr>
            <a:r>
              <a:rPr lang="vi-VN" altLang="ko-KR" sz="1000" u="sng" dirty="0">
                <a:latin typeface="SamsungOne-400" panose="020B0503030303020204" charset="0"/>
                <a:cs typeface="Arial" panose="020B0604020202020204" pitchFamily="34" charset="0"/>
              </a:rPr>
              <a:t>Lĩnh vực</a:t>
            </a:r>
          </a:p>
          <a:p>
            <a:pPr marL="171450" indent="-171450">
              <a:buFont typeface="Arial" panose="020B0604020202020204" pitchFamily="34" charset="0"/>
              <a:buChar char="•"/>
            </a:pPr>
            <a:r>
              <a:rPr lang="vi-VN" altLang="ko-KR" sz="1000" dirty="0">
                <a:latin typeface="SamsungOne-400" panose="020B0503030303020204" charset="0"/>
                <a:cs typeface="Arial" panose="020B0604020202020204" pitchFamily="34" charset="0"/>
              </a:rPr>
              <a:t>Ngoài ra, các trường như độ dài tiêu đề, nhận dạng, cờ, v.v. đều có sẵn trong tiêu đề IPv4. Tuy nhiên, chúng không có trong tiêu đề IPv6.</a:t>
            </a:r>
          </a:p>
          <a:p>
            <a:pPr marL="0" indent="0">
              <a:buFont typeface="Arial" panose="020B0604020202020204" pitchFamily="34" charset="0"/>
              <a:buNone/>
            </a:pPr>
            <a:r>
              <a:rPr lang="vi-VN" altLang="ko-KR" sz="1000" u="sng" dirty="0">
                <a:latin typeface="SamsungOne-400" panose="020B0503030303020204" charset="0"/>
                <a:cs typeface="Arial" panose="020B0604020202020204" pitchFamily="34" charset="0"/>
              </a:rPr>
              <a:t>Trường tùy chọn</a:t>
            </a:r>
          </a:p>
          <a:p>
            <a:pPr marL="171450" indent="-171450">
              <a:buFont typeface="Arial" panose="020B0604020202020204" pitchFamily="34" charset="0"/>
              <a:buChar char="•"/>
            </a:pPr>
            <a:r>
              <a:rPr lang="vi-VN" altLang="ko-KR" sz="1000" dirty="0">
                <a:latin typeface="SamsungOne-400" panose="020B0503030303020204" charset="0"/>
                <a:cs typeface="Arial" panose="020B0604020202020204" pitchFamily="34" charset="0"/>
              </a:rPr>
              <a:t>IPv4 chứa một trường cho các tùy chọn trong khi IPv6 chứa một trường được gọi là tiêu đề tiếp theo cho các tiện ích mở rộng. Do đó, đây là một sự khác biệt khác giữa Tiêu đề IPv4 và IPv6.</a:t>
            </a:r>
          </a:p>
          <a:p>
            <a:pPr marL="0" indent="0">
              <a:buFont typeface="Arial" panose="020B0604020202020204" pitchFamily="34" charset="0"/>
              <a:buNone/>
            </a:pPr>
            <a:r>
              <a:rPr lang="vi-VN" altLang="ko-KR" sz="1000" u="sng" dirty="0">
                <a:latin typeface="SamsungOne-400" panose="020B0503030303020204" charset="0"/>
                <a:cs typeface="Arial" panose="020B0604020202020204" pitchFamily="34" charset="0"/>
              </a:rPr>
              <a:t>Địa chỉ nguồn</a:t>
            </a:r>
          </a:p>
          <a:p>
            <a:pPr marL="171450" indent="-171450">
              <a:buFont typeface="Arial" panose="020B0604020202020204" pitchFamily="34" charset="0"/>
              <a:buChar char="•"/>
            </a:pPr>
            <a:r>
              <a:rPr lang="vi-VN" altLang="ko-KR" sz="1000" dirty="0">
                <a:latin typeface="SamsungOne-400" panose="020B0503030303020204" charset="0"/>
                <a:cs typeface="Arial" panose="020B0604020202020204" pitchFamily="34" charset="0"/>
              </a:rPr>
              <a:t>Địa chỉ nguồn cũng là một điểm khác biệt chính giữa IPv4 và IPv6 Header. Địa chỉ nguồn của tiêu đề IPv4 là 32 bit trong khi địa chỉ nguồn của tiêu đề IPv6 là 128 bit.</a:t>
            </a:r>
          </a:p>
          <a:p>
            <a:pPr marL="0" indent="0">
              <a:buFont typeface="Arial" panose="020B0604020202020204" pitchFamily="34" charset="0"/>
              <a:buNone/>
            </a:pPr>
            <a:r>
              <a:rPr lang="vi-VN" altLang="ko-KR" sz="1000" u="sng" dirty="0">
                <a:latin typeface="SamsungOne-400" panose="020B0503030303020204" charset="0"/>
                <a:cs typeface="Arial" panose="020B0604020202020204" pitchFamily="34" charset="0"/>
              </a:rPr>
              <a:t>Địa chỉ điểm đến</a:t>
            </a:r>
          </a:p>
          <a:p>
            <a:pPr marL="171450" indent="-171450">
              <a:buFont typeface="Arial" panose="020B0604020202020204" pitchFamily="34" charset="0"/>
              <a:buChar char="•"/>
            </a:pPr>
            <a:r>
              <a:rPr lang="vi-VN" altLang="ko-KR" sz="1000" dirty="0">
                <a:latin typeface="SamsungOne-400" panose="020B0503030303020204" charset="0"/>
                <a:cs typeface="Arial" panose="020B0604020202020204" pitchFamily="34" charset="0"/>
              </a:rPr>
              <a:t>Hơn nữa, địa chỉ đích của tiêu đề IPv4 là 32 bit trong khi địa chỉ đích của tiêu đề IPv6 là 128 bit.</a:t>
            </a:r>
          </a:p>
          <a:p>
            <a:pPr marL="0" indent="0">
              <a:buFont typeface="Arial" panose="020B0604020202020204" pitchFamily="34" charset="0"/>
              <a:buNone/>
            </a:pPr>
            <a:r>
              <a:rPr lang="vi-VN" altLang="ko-KR" sz="1000" u="sng" dirty="0">
                <a:latin typeface="SamsungOne-400" panose="020B0503030303020204" charset="0"/>
                <a:cs typeface="Arial" panose="020B0604020202020204" pitchFamily="34" charset="0"/>
              </a:rPr>
              <a:t>Số bước nhảy tối đa</a:t>
            </a:r>
          </a:p>
          <a:p>
            <a:pPr marL="171450" indent="-171450">
              <a:buFont typeface="Arial" panose="020B0604020202020204" pitchFamily="34" charset="0"/>
              <a:buChar char="•"/>
            </a:pPr>
            <a:r>
              <a:rPr lang="vi-VN" altLang="ko-KR" sz="1000" dirty="0">
                <a:latin typeface="SamsungOne-400" panose="020B0503030303020204" charset="0"/>
                <a:cs typeface="Arial" panose="020B0604020202020204" pitchFamily="34" charset="0"/>
              </a:rPr>
              <a:t>Tiêu đề IPv4 có một trường được gọi là TTL để biểu thị số lượng bước nhảy trong khi tiêu đề IPv6 đã gửi được gọi là giới hạn hop để chỉ ra số lượng bước nhảy. Đây cũng là điểm khác biệt giữa IPv4 và IPv6 Header</a:t>
            </a:r>
          </a:p>
          <a:p>
            <a:pPr marL="0" indent="0">
              <a:buFont typeface="Arial" panose="020B0604020202020204" pitchFamily="34" charset="0"/>
              <a:buNone/>
            </a:pPr>
            <a:endParaRPr lang="vi-VN" altLang="ko-KR" sz="1000" dirty="0">
              <a:latin typeface="SamsungOne-400" panose="020B0503030303020204" charset="0"/>
              <a:cs typeface="Arial" panose="020B0604020202020204" pitchFamily="34" charset="0"/>
            </a:endParaRPr>
          </a:p>
          <a:p>
            <a:pPr marL="0" indent="0">
              <a:buFont typeface="Arial" panose="020B0604020202020204" pitchFamily="34" charset="0"/>
              <a:buNone/>
            </a:pPr>
            <a:r>
              <a:rPr lang="vi-VN" altLang="ko-KR" sz="1000" b="1" u="sng" dirty="0">
                <a:latin typeface="SamsungOne-400" panose="020B0503030303020204" charset="0"/>
                <a:cs typeface="Arial" panose="020B0604020202020204" pitchFamily="34" charset="0"/>
              </a:rPr>
              <a:t>Phần kết luận</a:t>
            </a:r>
          </a:p>
          <a:p>
            <a:pPr marL="171450" indent="-171450">
              <a:buFont typeface="Arial" panose="020B0604020202020204" pitchFamily="34" charset="0"/>
              <a:buChar char="•"/>
            </a:pPr>
            <a:r>
              <a:rPr lang="vi-VN" altLang="ko-KR" sz="1000" dirty="0">
                <a:latin typeface="SamsungOne-400" panose="020B0503030303020204" charset="0"/>
                <a:cs typeface="Arial" panose="020B0604020202020204" pitchFamily="34" charset="0"/>
              </a:rPr>
              <a:t>Khi truyền dữ liệu, dữ liệu gốc được thêm thông tin bổ sung. Gói mới đó được gọi là tiêu đề. Tiêu đề có thể là IPv4 hoặc IPv6 tùy thuộc vào Giao thức Internet của mạng. Sự khác biệt chính giữa IPv4 và IPv6 Header là địa chỉ nguồn và đích của IPv4 header dài 32 bit trong khi địa chỉ nguồn và đích của IPv6 header dài 128 bit.</a:t>
            </a:r>
            <a:endParaRPr lang="ko-KR" altLang="en-US" sz="1000"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152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15474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just">
              <a:spcBef>
                <a:spcPts val="600"/>
              </a:spcBef>
              <a:buFont typeface="Arial" panose="020B0604020202020204" pitchFamily="34" charset="0"/>
              <a:buNone/>
            </a:pPr>
            <a:r>
              <a:rPr lang="vi-VN" altLang="ko-KR" sz="1200" dirty="0">
                <a:latin typeface="SamsungOne-400" panose="020B0503030303020204" charset="0"/>
                <a:ea typeface="SamsungOne-400" panose="020B0503030303020204" pitchFamily="34" charset="0"/>
                <a:cs typeface="Arial" panose="020B0604020202020204" pitchFamily="34" charset="0"/>
              </a:rPr>
              <a:t>Nó có nghĩa là một giao tiếp truyền tải dữ liệu như vị trí, ngày tháng và thời tiết được gửi, thu thập và tinh chỉnh bằng cảm biến đến thiết bị và máy móc khác.</a:t>
            </a:r>
          </a:p>
          <a:p>
            <a:pPr marL="0" indent="0" algn="just">
              <a:spcBef>
                <a:spcPts val="600"/>
              </a:spcBef>
              <a:buFont typeface="Arial" panose="020B0604020202020204" pitchFamily="34" charset="0"/>
              <a:buNone/>
            </a:pPr>
            <a:r>
              <a:rPr lang="vi-VN" altLang="ko-KR" sz="1200" dirty="0">
                <a:latin typeface="SamsungOne-400" panose="020B0503030303020204" charset="0"/>
                <a:ea typeface="SamsungOne-400" panose="020B0503030303020204" pitchFamily="34" charset="0"/>
                <a:cs typeface="Arial" panose="020B0604020202020204" pitchFamily="34" charset="0"/>
              </a:rPr>
              <a:t>Nói chung, điều khiển từ xa và kiểm tra liên tục các vật phẩm nguy hiểm trong khu vực mà con người khó có thể tiếp cận yêu cầu thông tin trạng thái về khu vực của USN rộng. Mặt khác, mục đích cơ bản của M2M là cung cấp kết nối giữa các thiết bị riêng lẻ.</a:t>
            </a:r>
            <a:endParaRPr lang="ko-KR" altLang="en-US" b="1"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a:t>
            </a:fld>
            <a:endParaRPr lang="ko-KR" altLang="en-US"/>
          </a:p>
        </p:txBody>
      </p:sp>
    </p:spTree>
    <p:extLst>
      <p:ext uri="{BB962C8B-B14F-4D97-AF65-F5344CB8AC3E}">
        <p14:creationId xmlns:p14="http://schemas.microsoft.com/office/powerpoint/2010/main" val="222919651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153</a:t>
            </a:fld>
            <a:endParaRPr lang="ko-KR" altLang="en-US"/>
          </a:p>
        </p:txBody>
      </p:sp>
    </p:spTree>
    <p:extLst>
      <p:ext uri="{BB962C8B-B14F-4D97-AF65-F5344CB8AC3E}">
        <p14:creationId xmlns:p14="http://schemas.microsoft.com/office/powerpoint/2010/main" val="79103145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154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1811265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538" y="703263"/>
            <a:ext cx="6129337" cy="4244975"/>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155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1461910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sz="1200" dirty="0">
                <a:latin typeface="SamsungOne-400" panose="020B0503030303020204" charset="0"/>
                <a:ea typeface="SamsungOne-400" panose="020B0503030303020204" pitchFamily="34" charset="0"/>
                <a:cs typeface="Arial" panose="020B0604020202020204" pitchFamily="34" charset="0"/>
              </a:rPr>
              <a:t>WiFi tuân thủ các tiêu chuẩn IEEE 802.11b, IEEE 802.11g và IEEE 802.11n, đồng thời sử dụng băng tần ISM 2,4 GHz hoặc 5 GHz. Gần đây, các tiêu chuẩn sử dụng dải 3,6㎓ hoặc 60㎓ cũng đang được phát triển.</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156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870251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157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8787028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r>
              <a:rPr lang="vi-VN" altLang="ko-KR" sz="1200" dirty="0">
                <a:latin typeface="SamsungOne-400" panose="020B0503030303020204" charset="0"/>
                <a:ea typeface="SamsungOne-400" panose="020B0503030303020204" pitchFamily="34" charset="0"/>
                <a:cs typeface="Arial" panose="020B0604020202020204" pitchFamily="34" charset="0"/>
              </a:rPr>
              <a:t>Kết nối WiFi có các chế độ sau.</a:t>
            </a:r>
          </a:p>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endParaRPr lang="vi-VN" altLang="ko-KR" sz="1200" dirty="0">
              <a:latin typeface="SamsungOne-400" panose="020B0503030303020204" charset="0"/>
              <a:ea typeface="SamsungOne-400" panose="020B0503030303020204" pitchFamily="34" charset="0"/>
              <a:cs typeface="Arial" panose="020B0604020202020204" pitchFamily="34" charset="0"/>
            </a:endParaRPr>
          </a:p>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r>
              <a:rPr lang="vi-VN" altLang="ko-KR" sz="1200" u="sng" dirty="0">
                <a:latin typeface="SamsungOne-400" panose="020B0503030303020204" charset="0"/>
                <a:ea typeface="SamsungOne-400" panose="020B0503030303020204" pitchFamily="34" charset="0"/>
                <a:cs typeface="Arial" panose="020B0604020202020204" pitchFamily="34" charset="0"/>
              </a:rPr>
              <a:t>Chế độ cơ sở hạ tầng</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sz="1200" dirty="0">
                <a:latin typeface="SamsungOne-400" panose="020B0503030303020204" charset="0"/>
                <a:ea typeface="SamsungOne-400" panose="020B0503030303020204" pitchFamily="34" charset="0"/>
                <a:cs typeface="Arial" panose="020B0604020202020204" pitchFamily="34" charset="0"/>
              </a:rPr>
              <a:t>WiFi AP quét 13 kênh và chọn một trong những kênh ít nhiễu nhất.</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sz="1200" dirty="0">
                <a:latin typeface="SamsungOne-400" panose="020B0503030303020204" charset="0"/>
                <a:ea typeface="SamsungOne-400" panose="020B0503030303020204" pitchFamily="34" charset="0"/>
                <a:cs typeface="Arial" panose="020B0604020202020204" pitchFamily="34" charset="0"/>
              </a:rPr>
              <a:t>Nếu có ít tín hiệu WiFi trong vùng lân cận, thường chọn một trong các kênh 1, 6, 11.</a:t>
            </a:r>
          </a:p>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endParaRPr lang="vi-VN" altLang="ko-KR" sz="1200" dirty="0">
              <a:latin typeface="SamsungOne-400" panose="020B0503030303020204" charset="0"/>
              <a:ea typeface="SamsungOne-400" panose="020B0503030303020204" pitchFamily="34" charset="0"/>
              <a:cs typeface="Arial" panose="020B0604020202020204" pitchFamily="34" charset="0"/>
            </a:endParaRPr>
          </a:p>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r>
              <a:rPr lang="vi-VN" altLang="ko-KR" sz="1200" u="sng" dirty="0">
                <a:latin typeface="SamsungOne-400" panose="020B0503030303020204" charset="0"/>
                <a:ea typeface="SamsungOne-400" panose="020B0503030303020204" pitchFamily="34" charset="0"/>
                <a:cs typeface="Arial" panose="020B0604020202020204" pitchFamily="34" charset="0"/>
              </a:rPr>
              <a:t>Chế độ Ad-Hoc</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sz="1200" dirty="0">
                <a:latin typeface="SamsungOne-400" panose="020B0503030303020204" charset="0"/>
                <a:ea typeface="SamsungOne-400" panose="020B0503030303020204" pitchFamily="34" charset="0"/>
                <a:cs typeface="Arial" panose="020B0604020202020204" pitchFamily="34" charset="0"/>
              </a:rPr>
              <a:t>Một trong các thiết bị WiFi của bạn được thiết lập để hoạt động như một AP WiFi.</a:t>
            </a:r>
            <a:endParaRPr lang="en-US" altLang="ko-KR" sz="1200" dirty="0">
              <a:latin typeface="SamsungOne-400" panose="020B0503030303020204" charset="0"/>
              <a:ea typeface="SamsungOne-400" panose="020B0503030303020204" pitchFamily="34" charset="0"/>
              <a:cs typeface="Arial" panose="020B0604020202020204" pitchFamily="34" charset="0"/>
            </a:endParaRPr>
          </a:p>
          <a:p>
            <a:pPr marL="628650" lvl="1" indent="-171450">
              <a:buFont typeface="Arial" panose="020B0604020202020204" pitchFamily="34" charset="0"/>
              <a:buChar char="•"/>
            </a:pPr>
            <a:endParaRPr lang="vi-VN" altLang="ko-KR" dirty="0">
              <a:latin typeface="SamsungOne-400" panose="020B0503030303020204" charset="0"/>
              <a:cs typeface="Arial" panose="020B0604020202020204" pitchFamily="34" charset="0"/>
            </a:endParaRPr>
          </a:p>
          <a:p>
            <a:pPr marL="457200" lvl="1" indent="0">
              <a:buFont typeface="Arial" panose="020B0604020202020204" pitchFamily="34" charset="0"/>
              <a:buNone/>
            </a:pPr>
            <a:endParaRPr lang="vi-VN" altLang="ko-KR"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158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2991763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538" y="703263"/>
            <a:ext cx="6129337" cy="4244975"/>
          </a:xfrm>
        </p:spPr>
      </p:sp>
      <p:sp>
        <p:nvSpPr>
          <p:cNvPr id="3" name="Notes Placeholder 2"/>
          <p:cNvSpPr>
            <a:spLocks noGrp="1"/>
          </p:cNvSpPr>
          <p:nvPr>
            <p:ph type="body" idx="1"/>
          </p:nvPr>
        </p:nvSpPr>
        <p:spPr/>
        <p:txBody>
          <a:bodyPr/>
          <a:lstStyle/>
          <a:p>
            <a:pPr marL="0" indent="0">
              <a:buFontTx/>
              <a:buNone/>
            </a:pPr>
            <a:r>
              <a:rPr lang="vi-VN" altLang="ko-KR" dirty="0"/>
              <a:t>- 802.11a </a:t>
            </a:r>
          </a:p>
          <a:p>
            <a:pPr marL="0" indent="0">
              <a:buFontTx/>
              <a:buNone/>
            </a:pPr>
            <a:r>
              <a:rPr lang="vi-VN" altLang="ko-KR" dirty="0"/>
              <a:t>802.11a, chuẩn đầu tiên kể từ khi chuẩn 802.11 được phê duyệt vào tháng 6 năm 1997, hoạt động ở băng tần 5 GHz với tốc độ dữ liệu lên tới 54 Mbps. 802.11a ra đời muộn hơn 802.11b, điều này gây ra sự nhầm lẫn vì mọi người mong đợi tiêu chuẩn với 'b' tương thích với 'a’.</a:t>
            </a:r>
          </a:p>
          <a:p>
            <a:pPr marL="0" indent="0">
              <a:buFontTx/>
              <a:buNone/>
            </a:pPr>
            <a:endParaRPr lang="vi-VN" altLang="ko-KR" dirty="0"/>
          </a:p>
          <a:p>
            <a:pPr marL="0" indent="0">
              <a:buFontTx/>
              <a:buNone/>
            </a:pPr>
            <a:r>
              <a:rPr lang="vi-VN" altLang="ko-KR" dirty="0"/>
              <a:t>- 802.11g</a:t>
            </a:r>
          </a:p>
          <a:p>
            <a:pPr marL="0" indent="0">
              <a:buFontTx/>
              <a:buNone/>
            </a:pPr>
            <a:r>
              <a:rPr lang="vi-VN" altLang="ko-KR" dirty="0"/>
              <a:t> Được phê duyệt vào tháng 6 năm 2003, 802.11g là tiêu chuẩn tiếp theo 802.11b, hỗ trợ tốc độ lên tới 54 Mbps ở dải tần 2,4 GHz và đạt được tốc độ tương tự như 802.11a ở dải tần số thấp hơn.</a:t>
            </a:r>
          </a:p>
          <a:p>
            <a:pPr marL="0" indent="0">
              <a:buFontTx/>
              <a:buNone/>
            </a:pPr>
            <a:endParaRPr lang="vi-VN" altLang="ko-KR" dirty="0"/>
          </a:p>
          <a:p>
            <a:pPr marL="0" indent="0">
              <a:buFontTx/>
              <a:buNone/>
            </a:pPr>
            <a:r>
              <a:rPr lang="vi-VN" altLang="ko-KR" dirty="0"/>
              <a:t>- 802.11n(Wi-Fi 4) </a:t>
            </a:r>
          </a:p>
          <a:p>
            <a:pPr marL="0" indent="0">
              <a:buFontTx/>
              <a:buNone/>
            </a:pPr>
            <a:r>
              <a:rPr lang="vi-VN" altLang="ko-KR" dirty="0"/>
              <a:t>Chuẩn MIMO đầu tiên, 802.11n, được phê duyệt vào tháng 10 năm 2009 và sử dụng hai tần số, 2,4 GHz và 5 GHz, và tốc độ tối đa là 600 Mbps. Thuật ngữ "băng tần kép" thường được các công ty mạng LAN không dây sử dụng có nghĩa là dữ liệu có thể được truyền ở hai tần số này.</a:t>
            </a:r>
            <a:endParaRPr lang="ko-KR"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159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863482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Tx/>
              <a:buChar char="-"/>
            </a:pPr>
            <a:r>
              <a:rPr lang="en-US" altLang="ko-KR" b="0" i="0" dirty="0">
                <a:solidFill>
                  <a:srgbClr val="000000"/>
                </a:solidFill>
                <a:effectLst/>
                <a:latin typeface="Noto Sans" panose="020B0802040504020204" pitchFamily="34"/>
                <a:ea typeface="Noto Sans" panose="020B0802040504020204" pitchFamily="34"/>
              </a:rPr>
              <a:t>802.11ac(Wi-Fi 5)</a:t>
            </a:r>
            <a:endParaRPr lang="vi-VN" altLang="ko-KR" b="0" i="0" dirty="0">
              <a:solidFill>
                <a:srgbClr val="000000"/>
              </a:solidFill>
              <a:effectLst/>
              <a:latin typeface="Noto Sans" panose="020B0802040504020204" pitchFamily="34"/>
              <a:ea typeface="Noto Sans" panose="020B0802040504020204" pitchFamily="34"/>
            </a:endParaRPr>
          </a:p>
          <a:p>
            <a:pPr marL="0" indent="0">
              <a:buFontTx/>
              <a:buNone/>
            </a:pPr>
            <a:r>
              <a:rPr lang="vi-VN" altLang="ko-KR" dirty="0"/>
              <a:t>Các bộ định tuyến không dây gia đình hiện tại thường tuân thủ 802.11ac và hoạt động trong miền tần số 5 GHz. Đó là một tiêu chuẩn áp dụng phương pháp Đa đầu vào, Đa đầu ra (MIMO) và hỗ trợ tốc độ truyền dữ liệu lên tới 3,46Gbps. MIMO là công nghệ sử dụng nhiều ăng-ten trong các thiết bị phát và thu để giảm lỗi và tăng tốc độ. Một số sản phẩm bộ định tuyến cũng hỗ trợ tần số 2,4 GHz đến 802.11n. Bằng cách này, các thiết bị khách cũ hơn sử dụng thiết bị 802.11b/g/n được hỗ trợ và tốc độ truyền dữ liệu cũng được tăng lên với băng thông bổ sung.</a:t>
            </a:r>
          </a:p>
          <a:p>
            <a:pPr marL="0" indent="0">
              <a:buFontTx/>
              <a:buNone/>
            </a:pPr>
            <a:endParaRPr lang="vi-VN" altLang="ko-KR" dirty="0"/>
          </a:p>
          <a:p>
            <a:pPr marL="171450" indent="-171450">
              <a:buFontTx/>
              <a:buChar char="-"/>
            </a:pPr>
            <a:r>
              <a:rPr lang="vi-VN" altLang="ko-KR" dirty="0"/>
              <a:t>802.11ad </a:t>
            </a:r>
          </a:p>
          <a:p>
            <a:pPr marL="0" indent="0">
              <a:buFontTx/>
              <a:buNone/>
            </a:pPr>
            <a:r>
              <a:rPr lang="vi-VN" altLang="ko-KR" dirty="0"/>
              <a:t>Được phê duyệt vào tháng 12 năm 2012, 802.11ad là một tiêu chuẩn rất nhanh, có thể cung cấp tốc độ truyền dữ liệu lên tới 6,7 Gbps ở tần số 60 GHz, nhưng bù lại, khoảng cách truyền ngắn. Tốc độ này chỉ có thể đạt được nếu thiết bị khách được đặt cách AP trong vòng 3,3 mét.</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945712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Lớp liên kết dữ liệu, hay lớp 2, là lớp thứ hai của mô hình lớp OSI 7 của mạng máy tính. Lớp này là lớp giao thức truyền dữ liệu giữa các nút mạng liền kề trong mạng diện rộng (WAN) hoặc giữa các nút trên cùng một phân đoạn mạng cục bộ (LAN). Lớp liên kết dữ liệu cung cấp các phương tiện chức năng và thủ tục để truyền dữ liệu giữa các thực thể mạng và có thể cung cấp các phương tiện để phát hiện và có thể sửa các lỗi có thể xảy ra trong lớp vật lý.</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Trong mô hình lớp OSI 7 của mạng máy tính, lớp vật lý hoặc lớp 1 là lớp đầu tiên và thấp nhất.</a:t>
            </a:r>
          </a:p>
          <a:p>
            <a:r>
              <a:rPr lang="vi-VN" altLang="ko-KR" dirty="0">
                <a:latin typeface="SamsungOne-400" panose="020B0503030303020204" charset="0"/>
                <a:cs typeface="Arial" panose="020B0604020202020204" pitchFamily="34" charset="0"/>
              </a:rPr>
              <a:t>Lớp vật lý bao gồm các công nghệ truyền mạch điện tử của mạng. Nó là lớp cơ bản nằm bên dưới các chức năng cấp cao hơn trong mạng và có thể được triển khai thông qua một số lượng lớn các công nghệ phần cứng khác nhau với các đặc điểm rất khác nhau.</a:t>
            </a:r>
            <a:endParaRPr lang="en-US" altLang="ko-KR"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241697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Trong mô hình tham chiếu IEEE 802 của mạng máy tính, lớp Điều khiển liên kết logic (LLC) là lớp con trên của lớp liên kết dữ liệu (lớp 2) của mô hình lớp OSI 7. Lớp con LLC cung cấp các cơ chế ghép kênh giúp một số giao thức mạng có thể cùng tồn tại trong một mạng đa điểm và được vận chuyển trên cùng một phương tiện mạng.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82878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a:t>
            </a:fld>
            <a:endParaRPr lang="ko-KR" altLang="en-US"/>
          </a:p>
        </p:txBody>
      </p:sp>
    </p:spTree>
    <p:extLst>
      <p:ext uri="{BB962C8B-B14F-4D97-AF65-F5344CB8AC3E}">
        <p14:creationId xmlns:p14="http://schemas.microsoft.com/office/powerpoint/2010/main" val="415317197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Trong các tiêu chuẩn IEEE 802 LAN/MAN, lớp con kiểm soát truy cập phương tiện (MAC) là lớp kiểm soát phần cứng chịu trách nhiệm tương tác với phương tiện truyền dẫn có dây, quang học hoặc không dây.</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860411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80975" marR="0" lvl="0" indent="0" algn="l" defTabSz="914400" rtl="0" eaLnBrk="1" fontAlgn="auto" latinLnBrk="1" hangingPunct="1">
              <a:spcBef>
                <a:spcPts val="0"/>
              </a:spcBef>
              <a:spcAft>
                <a:spcPts val="600"/>
              </a:spcAft>
              <a:buClrTx/>
              <a:buSzTx/>
              <a:buFont typeface="Arial" panose="020B0604020202020204" pitchFamily="34" charset="0"/>
              <a:buNone/>
              <a:tabLst>
                <a:tab pos="268288" algn="l"/>
              </a:tabLst>
              <a:defRPr/>
            </a:pPr>
            <a:r>
              <a:rPr kumimoji="0" lang="vi-VN" altLang="ko-KR" sz="1050" b="0" i="0" u="sng"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Kiểm soát khung</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Loại: Loại khung (khung quản lý, khung điều khiển, khung dữ liệu)</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Tiểu loại: Cài đặt loại khung chi tiết cho khung quản lý</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ToDS &amp; FromDS: Xác định hướng truyền cho khung</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Thêm các chi tiết: Cho biết khung hình có bị chia nhỏ hay không</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Thử lại: Hiển thị xem khung có được gửi lại hay không và xác định việc truyền trùng lặp.</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Quản lý điện: Xác định chế độ tiết kiệm điện và chế độ hoạt động của thiết bị đầu cuối</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Dữ liệu khác: Cho biết rằng có nhiều khung hơn sẽ được AP gửi đến thiết bị đầu cuối.</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Được bảo vệ: Cho biết liệu khung có được mã hóa bằng phương pháp mã hóa hay không.</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Order: Yêu cầu xử lý theo thứ tự khi ghép lại các frame đã chia</a:t>
            </a:r>
          </a:p>
          <a:p>
            <a:pPr marL="180975" marR="0" lvl="0" indent="0" algn="l" defTabSz="914400" rtl="0" eaLnBrk="1" fontAlgn="auto" latinLnBrk="1" hangingPunct="1">
              <a:spcBef>
                <a:spcPts val="0"/>
              </a:spcBef>
              <a:spcAft>
                <a:spcPts val="600"/>
              </a:spcAft>
              <a:buClrTx/>
              <a:buSzTx/>
              <a:buFont typeface="Arial" panose="020B0604020202020204" pitchFamily="34" charset="0"/>
              <a:buNone/>
              <a:tabLst>
                <a:tab pos="268288" algn="l"/>
              </a:tabLst>
              <a:defRPr/>
            </a:pPr>
            <a:endPar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endParaRPr>
          </a:p>
          <a:p>
            <a:pPr marL="180975" marR="0" lvl="0" indent="0" algn="l" defTabSz="914400" rtl="0" eaLnBrk="1" fontAlgn="auto" latinLnBrk="1" hangingPunct="1">
              <a:spcBef>
                <a:spcPts val="0"/>
              </a:spcBef>
              <a:spcAft>
                <a:spcPts val="600"/>
              </a:spcAft>
              <a:buClrTx/>
              <a:buSzTx/>
              <a:buFont typeface="Arial" panose="020B0604020202020204" pitchFamily="34" charset="0"/>
              <a:buNone/>
              <a:tabLst>
                <a:tab pos="268288" algn="l"/>
              </a:tabLst>
              <a:defRPr/>
            </a:pPr>
            <a:r>
              <a:rPr kumimoji="0" lang="vi-VN" altLang="ko-KR" sz="1050" b="0" i="0" u="sng"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Thời lượng / ID</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Thời lượng: Thiết lập NAV bằng cách đặt trước việc sử dụng liên kết không dây.</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HỖ TRỢ: UE ở chế độ tiết kiệm năng lượng thức dậy định kỳ và yêu cầu khung</a:t>
            </a:r>
          </a:p>
          <a:p>
            <a:pPr marL="180975" marR="0" lvl="0" indent="0" algn="l" defTabSz="914400" rtl="0" eaLnBrk="1" fontAlgn="auto" latinLnBrk="1" hangingPunct="1">
              <a:spcBef>
                <a:spcPts val="0"/>
              </a:spcBef>
              <a:spcAft>
                <a:spcPts val="600"/>
              </a:spcAft>
              <a:buClrTx/>
              <a:buSzTx/>
              <a:buFont typeface="Arial" panose="020B0604020202020204" pitchFamily="34" charset="0"/>
              <a:buNone/>
              <a:tabLst>
                <a:tab pos="268288" algn="l"/>
              </a:tabLst>
              <a:defRPr/>
            </a:pPr>
            <a:endPar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endParaRPr>
          </a:p>
          <a:p>
            <a:pPr marL="180975" marR="0" lvl="0" indent="0" algn="l" defTabSz="914400" rtl="0" eaLnBrk="1" fontAlgn="auto" latinLnBrk="1" hangingPunct="1">
              <a:spcBef>
                <a:spcPts val="0"/>
              </a:spcBef>
              <a:spcAft>
                <a:spcPts val="600"/>
              </a:spcAft>
              <a:buClrTx/>
              <a:buSzTx/>
              <a:buFont typeface="Arial" panose="020B0604020202020204" pitchFamily="34" charset="0"/>
              <a:buNone/>
              <a:tabLst>
                <a:tab pos="268288" algn="l"/>
              </a:tabLst>
              <a:defRPr/>
            </a:pPr>
            <a:r>
              <a:rPr kumimoji="0" lang="vi-VN" altLang="ko-KR" sz="1050" b="0" i="0" u="sng"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Địa chỉ 1, 2, 3, 4 (A1, A2, A3, A4)</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Từ các trường ToDS và FromDS, mỗi trường địa chỉ được đặt khác nhau cho từng khung.</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Bốn địa chỉ được sử dụng trong trường được phân loại thành địa chỉ đích cuối cùng, địa chỉ người gửi ban đầu, địa chỉ AP chuyển qua và địa chỉ MAC của AP.</a:t>
            </a:r>
          </a:p>
          <a:p>
            <a:pPr marL="180975" marR="0" lvl="0" indent="0" algn="l" defTabSz="914400" rtl="0" eaLnBrk="1" fontAlgn="auto" latinLnBrk="1" hangingPunct="1">
              <a:spcBef>
                <a:spcPts val="0"/>
              </a:spcBef>
              <a:spcAft>
                <a:spcPts val="600"/>
              </a:spcAft>
              <a:buClrTx/>
              <a:buSzTx/>
              <a:buFont typeface="Arial" panose="020B0604020202020204" pitchFamily="34" charset="0"/>
              <a:buNone/>
              <a:tabLst>
                <a:tab pos="268288" algn="l"/>
              </a:tabLst>
              <a:defRPr/>
            </a:pPr>
            <a:endPar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endParaRPr>
          </a:p>
          <a:p>
            <a:pPr marL="180975" marR="0" lvl="0" indent="0" algn="l" defTabSz="914400" rtl="0" eaLnBrk="1" fontAlgn="auto" latinLnBrk="1" hangingPunct="1">
              <a:spcBef>
                <a:spcPts val="0"/>
              </a:spcBef>
              <a:spcAft>
                <a:spcPts val="600"/>
              </a:spcAft>
              <a:buClrTx/>
              <a:buSzTx/>
              <a:buFont typeface="Arial" panose="020B0604020202020204" pitchFamily="34" charset="0"/>
              <a:buNone/>
              <a:tabLst>
                <a:tab pos="268288" algn="l"/>
              </a:tabLst>
              <a:defRPr/>
            </a:pPr>
            <a:r>
              <a:rPr kumimoji="0" lang="vi-VN" altLang="ko-KR" sz="1050" b="0" i="0" u="sng"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Kiểm soát trình tự</a:t>
            </a:r>
          </a:p>
          <a:p>
            <a:pPr marL="352425" marR="0" lvl="0" indent="-171450" algn="l" defTabSz="914400" rtl="0" eaLnBrk="1" fontAlgn="auto" latinLnBrk="1" hangingPunct="1">
              <a:spcBef>
                <a:spcPts val="0"/>
              </a:spcBef>
              <a:spcAft>
                <a:spcPts val="600"/>
              </a:spcAft>
              <a:buClrTx/>
              <a:buSzTx/>
              <a:buFont typeface="Arial" panose="020B0604020202020204" pitchFamily="34" charset="0"/>
              <a:buChar char="•"/>
              <a:tabLst>
                <a:tab pos="268288" algn="l"/>
              </a:tabLst>
              <a:defRPr/>
            </a:pPr>
            <a:r>
              <a:rPr kumimoji="0" lang="vi-VN" altLang="ko-KR" sz="1050" b="0" i="0" u="none" strike="noStrike" kern="1200" cap="none" spc="0" normalizeH="0" baseline="0" noProof="0" dirty="0">
                <a:ln>
                  <a:noFill/>
                </a:ln>
                <a:effectLst/>
                <a:uLnTx/>
                <a:uFillTx/>
                <a:latin typeface="SamsungOne-400" panose="020B0503030303020204" charset="0"/>
                <a:ea typeface="SamsungOne-400" panose="020B0503030303020204" pitchFamily="34" charset="0"/>
                <a:cs typeface="Arial" panose="020B0604020202020204" pitchFamily="34" charset="0"/>
              </a:rPr>
              <a:t>Thứ tự số theo khung và thứ tự theo khung chia</a:t>
            </a:r>
          </a:p>
          <a:p>
            <a:pPr marL="368550" marR="0" lvl="1" indent="0" algn="l" defTabSz="914400" rtl="0" eaLnBrk="1" fontAlgn="auto" latinLnBrk="1" hangingPunct="1">
              <a:spcBef>
                <a:spcPts val="0"/>
              </a:spcBef>
              <a:buClrTx/>
              <a:buSzTx/>
              <a:buFont typeface="Arial" panose="020B0604020202020204" pitchFamily="34" charset="0"/>
              <a:buNone/>
              <a:tabLst>
                <a:tab pos="268288" algn="l"/>
              </a:tabLst>
              <a:defRPr/>
            </a:pPr>
            <a:endParaRPr lang="vi-VN" altLang="ko-KR" sz="1050" u="none"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2497000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lvl="0">
              <a:spcBef>
                <a:spcPts val="0"/>
              </a:spcBef>
              <a:buFont typeface="Wingdings" panose="05000000000000000000" pitchFamily="2" charset="2"/>
              <a:buNone/>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khu vực mở đầu</a:t>
            </a:r>
          </a:p>
          <a:p>
            <a:pPr marL="171450" lvl="0" indent="-171450">
              <a:spcBef>
                <a:spcPts val="0"/>
              </a:spcBef>
              <a:buFont typeface="Arial" panose="020B0604020202020204" pitchFamily="34" charset="0"/>
              <a:buChar char="•"/>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Đồng bộ hóa: mẫu bit để đồng bộ hóa</a:t>
            </a:r>
          </a:p>
          <a:p>
            <a:pPr marL="171450" lvl="0" indent="-171450">
              <a:spcBef>
                <a:spcPts val="0"/>
              </a:spcBef>
              <a:buFont typeface="Arial" panose="020B0604020202020204" pitchFamily="34" charset="0"/>
              <a:buChar char="•"/>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SFD: thông báo bắt đầu khung thực tế</a:t>
            </a:r>
          </a:p>
          <a:p>
            <a:pPr lvl="0">
              <a:spcBef>
                <a:spcPts val="0"/>
              </a:spcBef>
              <a:buFont typeface="Wingdings" panose="05000000000000000000" pitchFamily="2" charset="2"/>
              <a:buNone/>
              <a:defRPr/>
            </a:pPr>
            <a:endPar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endParaRPr>
          </a:p>
          <a:p>
            <a:pPr lvl="0">
              <a:spcBef>
                <a:spcPts val="0"/>
              </a:spcBef>
              <a:buFont typeface="Wingdings" panose="05000000000000000000" pitchFamily="2" charset="2"/>
              <a:buNone/>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Cấu trúc tiêu đề PLCP</a:t>
            </a:r>
          </a:p>
          <a:p>
            <a:pPr marL="171450" lvl="0" indent="-171450">
              <a:spcBef>
                <a:spcPts val="0"/>
              </a:spcBef>
              <a:buFont typeface="Arial" panose="020B0604020202020204" pitchFamily="34" charset="0"/>
              <a:buChar char="•"/>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Tín hiệu: tốc độ truyền tải trọng</a:t>
            </a:r>
          </a:p>
          <a:p>
            <a:pPr marL="171450" lvl="0" indent="-171450">
              <a:spcBef>
                <a:spcPts val="0"/>
              </a:spcBef>
              <a:buFont typeface="Arial" panose="020B0604020202020204" pitchFamily="34" charset="0"/>
              <a:buChar char="•"/>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Dịch vụ: cho biết đồng hồ cố định và phương pháp điều chế</a:t>
            </a:r>
          </a:p>
          <a:p>
            <a:pPr marL="171450" lvl="0" indent="-171450">
              <a:spcBef>
                <a:spcPts val="0"/>
              </a:spcBef>
              <a:buFont typeface="Arial" panose="020B0604020202020204" pitchFamily="34" charset="0"/>
              <a:buChar char="•"/>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Độ dài: thời gian cần thiết để truyền MPDU</a:t>
            </a:r>
          </a:p>
          <a:p>
            <a:pPr marL="171450" lvl="0" indent="-171450">
              <a:spcBef>
                <a:spcPts val="0"/>
              </a:spcBef>
              <a:buFont typeface="Arial" panose="020B0604020202020204" pitchFamily="34" charset="0"/>
              <a:buChar char="•"/>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CRC: phát hiện lỗi của tiêu đề PLCP</a:t>
            </a:r>
          </a:p>
          <a:p>
            <a:pPr marL="368550" lvl="1" indent="0">
              <a:spcBef>
                <a:spcPts val="0"/>
              </a:spcBef>
              <a:buFont typeface="Arial" panose="020B0604020202020204" pitchFamily="34" charset="0"/>
              <a:buNone/>
              <a:defRPr/>
            </a:pPr>
            <a:endPar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2820770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lvl="0">
              <a:spcBef>
                <a:spcPts val="0"/>
              </a:spcBef>
              <a:buFont typeface="Wingdings" panose="05000000000000000000" pitchFamily="2" charset="2"/>
              <a:buNone/>
              <a:defRPr/>
            </a:pPr>
            <a:r>
              <a:rPr lang="vi-VN" altLang="ko-KR" sz="1000" u="sng" dirty="0">
                <a:solidFill>
                  <a:srgbClr val="000000"/>
                </a:solidFill>
                <a:latin typeface="SamsungOne-400" panose="020B0503030303020204" charset="0"/>
                <a:ea typeface="SamsungOne-400" panose="020B0503030303020204" pitchFamily="34" charset="0"/>
                <a:cs typeface="Arial" panose="020B0604020202020204" pitchFamily="34" charset="0"/>
              </a:rPr>
              <a:t>Tính năng các bước cụ thể</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Khám phá: Quá trình tìm kiếm một AP sử dụng tín hiệu báo hiệu hoặc tin nhắn thăm dò</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THAM GIA: Quá trình chọn AP phù hợp trong số các AP được tìm kiếm và trích xuất giá trị hoạt động</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Xác thực: Xác định phương thức mã hóa và quy trình xác thực để truy cập AP.</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Kết hợp: Quá trình thiết lập kết nối có thể nhận dạng giữa AP và thiết bị đầu cuối</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Tái tổ hợp: Một quá trình trong đó UE thiết lập liên kết mới với một AP khác</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Đồng bộ: AP và UE đặt cùng thời gian bằng cách tham khảo thông báo đèn hiệu</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Quản lý năng lượng: Khi thiết bị đầu cuối ở chế độ ngủ, AP tạm thời lưu trữ khung của thiết bị đầu cuối.</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MIB (Management Information Base): Lưu trữ các biến hoạt động và giá trị cài đặt trong lớp vật lý và lớp MAC</a:t>
            </a:r>
          </a:p>
          <a:p>
            <a:pPr lvl="0">
              <a:spcBef>
                <a:spcPts val="0"/>
              </a:spcBef>
              <a:buFont typeface="Wingdings" panose="05000000000000000000" pitchFamily="2" charset="2"/>
              <a:buNone/>
              <a:defRPr/>
            </a:pPr>
            <a:endPar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endParaRPr>
          </a:p>
          <a:p>
            <a:pPr lvl="0">
              <a:spcBef>
                <a:spcPts val="0"/>
              </a:spcBef>
              <a:buFont typeface="Wingdings" panose="05000000000000000000" pitchFamily="2" charset="2"/>
              <a:buNone/>
              <a:defRPr/>
            </a:pPr>
            <a:r>
              <a:rPr lang="vi-VN" altLang="ko-KR" sz="1000" u="sng" dirty="0">
                <a:solidFill>
                  <a:srgbClr val="000000"/>
                </a:solidFill>
                <a:latin typeface="SamsungOne-400" panose="020B0503030303020204" charset="0"/>
                <a:ea typeface="SamsungOne-400" panose="020B0503030303020204" pitchFamily="34" charset="0"/>
                <a:cs typeface="Arial" panose="020B0604020202020204" pitchFamily="34" charset="0"/>
              </a:rPr>
              <a:t>Giai đoạn Khám phá và Tương tác</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Gửi tín hiệu Beacon từ AP</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Gửi yêu cầu thăm dò từ thiết bị đầu cuối</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Gửi phản hồi thăm dò từ AP</a:t>
            </a:r>
          </a:p>
          <a:p>
            <a:pPr lvl="0">
              <a:spcBef>
                <a:spcPts val="0"/>
              </a:spcBef>
              <a:buFont typeface="Wingdings" panose="05000000000000000000" pitchFamily="2" charset="2"/>
              <a:buNone/>
              <a:defRPr/>
            </a:pPr>
            <a:endPar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endParaRPr>
          </a:p>
          <a:p>
            <a:pPr lvl="0">
              <a:spcBef>
                <a:spcPts val="0"/>
              </a:spcBef>
              <a:buFont typeface="Wingdings" panose="05000000000000000000" pitchFamily="2" charset="2"/>
              <a:buNone/>
              <a:defRPr/>
            </a:pPr>
            <a:r>
              <a:rPr lang="vi-VN" altLang="ko-KR" sz="1000" u="sng" dirty="0">
                <a:solidFill>
                  <a:srgbClr val="000000"/>
                </a:solidFill>
                <a:latin typeface="SamsungOne-400" panose="020B0503030303020204" charset="0"/>
                <a:ea typeface="SamsungOne-400" panose="020B0503030303020204" pitchFamily="34" charset="0"/>
                <a:cs typeface="Arial" panose="020B0604020202020204" pitchFamily="34" charset="0"/>
              </a:rPr>
              <a:t>bước chứng nhận</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Gửi tin nhắn yêu cầu xác thực của thiết bị đầu cuối</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Gửi tin nhắn phản hồi xác thực từ AP</a:t>
            </a:r>
          </a:p>
          <a:p>
            <a:pPr lvl="0">
              <a:spcBef>
                <a:spcPts val="0"/>
              </a:spcBef>
              <a:buFont typeface="Wingdings" panose="05000000000000000000" pitchFamily="2" charset="2"/>
              <a:buNone/>
              <a:defRPr/>
            </a:pPr>
            <a:endPar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endParaRPr>
          </a:p>
          <a:p>
            <a:pPr lvl="0">
              <a:spcBef>
                <a:spcPts val="0"/>
              </a:spcBef>
              <a:buFont typeface="Wingdings" panose="05000000000000000000" pitchFamily="2" charset="2"/>
              <a:buNone/>
              <a:defRPr/>
            </a:pPr>
            <a:r>
              <a:rPr lang="vi-VN" altLang="ko-KR" sz="1000" u="sng" dirty="0">
                <a:solidFill>
                  <a:srgbClr val="000000"/>
                </a:solidFill>
                <a:latin typeface="SamsungOne-400" panose="020B0503030303020204" charset="0"/>
                <a:ea typeface="SamsungOne-400" panose="020B0503030303020204" pitchFamily="34" charset="0"/>
                <a:cs typeface="Arial" panose="020B0604020202020204" pitchFamily="34" charset="0"/>
              </a:rPr>
              <a:t>bước tham gia</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Gửi tin nhắn yêu cầu kết nối của thiết bị đầu cuối</a:t>
            </a:r>
          </a:p>
          <a:p>
            <a:pPr marL="171450" lvl="0" indent="-171450">
              <a:spcBef>
                <a:spcPts val="0"/>
              </a:spcBef>
              <a:buFont typeface="Arial" panose="020B0604020202020204" pitchFamily="34" charset="0"/>
              <a:buChar char="•"/>
              <a:defRPr/>
            </a:pPr>
            <a:r>
              <a:rPr lang="vi-VN" altLang="ko-KR" sz="1000" u="none" dirty="0">
                <a:solidFill>
                  <a:srgbClr val="000000"/>
                </a:solidFill>
                <a:latin typeface="SamsungOne-400" panose="020B0503030303020204" charset="0"/>
                <a:ea typeface="SamsungOne-400" panose="020B0503030303020204" pitchFamily="34" charset="0"/>
                <a:cs typeface="Arial" panose="020B0604020202020204" pitchFamily="34" charset="0"/>
              </a:rPr>
              <a:t>Gửi tin nhắn phản hồi kết nối từ AP</a:t>
            </a:r>
          </a:p>
          <a:p>
            <a:pPr marL="368550" lvl="1" indent="0">
              <a:spcBef>
                <a:spcPts val="0"/>
              </a:spcBef>
              <a:buFont typeface="Arial" panose="020B0604020202020204" pitchFamily="34" charset="0"/>
              <a:buNone/>
              <a:defRPr/>
            </a:pPr>
            <a:endParaRPr kumimoji="0" lang="ko-KR" altLang="en-US" sz="1000" b="0" i="0" u="none" strike="noStrike" kern="1200" cap="none" spc="0" normalizeH="0" baseline="0" noProof="0" dirty="0">
              <a:ln>
                <a:noFill/>
              </a:ln>
              <a:solidFill>
                <a:srgbClr val="DDDDDD">
                  <a:lumMod val="50000"/>
                </a:srgbClr>
              </a:solidFill>
              <a:effectLst/>
              <a:uLnTx/>
              <a:uFillTx/>
              <a:latin typeface="SamsungOne-400" panose="020B0503030303020204" charset="0"/>
              <a:ea typeface="KoPub돋움체 Bold" panose="02020603020101020101" pitchFamily="18" charset="-127"/>
              <a:cs typeface="Arial" panose="020B0604020202020204" pitchFamily="34" charset="0"/>
            </a:endParaRPr>
          </a:p>
          <a:p>
            <a:endParaRPr lang="ko-KR" altLang="en-US" sz="1000" u="none"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9257988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Nếu</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kênh</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đang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bận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nó</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sẽ</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đợi</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cho</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đến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khi</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không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hoạt</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động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sau</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đó</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trì</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hoãn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truyền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trong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khoảng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thời</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gian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DIFS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Không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gian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liên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khung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chức</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năng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phối</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hợp</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phân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tán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bổ</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sung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và</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khoảng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thời</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gian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dự</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phòng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và</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truyền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nếu</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kênh</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vẫn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không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hoạt</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động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a:t>
            </a:r>
            <a:endParaRPr kumimoji="0" lang="ko-KR" altLang="en-US" sz="800" b="0" i="0" u="none" strike="noStrike" kern="1200" cap="none" spc="0" normalizeH="0" baseline="0" noProof="0" dirty="0">
              <a:ln>
                <a:noFill/>
              </a:ln>
              <a:solidFill>
                <a:srgbClr val="DDDDDD">
                  <a:lumMod val="50000"/>
                </a:srgbClr>
              </a:solidFill>
              <a:effectLst/>
              <a:uLnTx/>
              <a:uFillTx/>
              <a:latin typeface="SamsungOne-400" panose="020B0503030303020204" charset="0"/>
              <a:ea typeface="KoPub돋움체 Bold" panose="02020603020101020101" pitchFamily="18" charset="-127"/>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2058641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9560401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6879218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lvl="0">
              <a:spcBef>
                <a:spcPts val="0"/>
              </a:spcBef>
              <a:defRPr/>
            </a:pPr>
            <a:r>
              <a:rPr lang="vi-VN" altLang="ko-KR" u="sng" dirty="0">
                <a:solidFill>
                  <a:srgbClr val="000000"/>
                </a:solidFill>
                <a:latin typeface="SamsungOne-400" panose="020B0503030303020204" charset="0"/>
                <a:ea typeface="SamsungOne-400" panose="020B0503030303020204" pitchFamily="34" charset="0"/>
                <a:cs typeface="Arial" panose="020B0604020202020204" pitchFamily="34" charset="0"/>
              </a:rPr>
              <a:t>Liên kết không dây</a:t>
            </a:r>
          </a:p>
          <a:p>
            <a:pPr lvl="0">
              <a:spcBef>
                <a:spcPts val="0"/>
              </a:spcBef>
              <a:defRPr/>
            </a:pPr>
            <a:r>
              <a:rPr lang="vi-VN" altLang="ko-KR" u="none" dirty="0">
                <a:solidFill>
                  <a:srgbClr val="000000"/>
                </a:solidFill>
                <a:latin typeface="SamsungOne-400" panose="020B0503030303020204" charset="0"/>
                <a:ea typeface="SamsungOne-400" panose="020B0503030303020204" pitchFamily="34" charset="0"/>
                <a:cs typeface="Arial" panose="020B0604020202020204" pitchFamily="34" charset="0"/>
              </a:rPr>
              <a:t>Công nghệ IEEE 802.11 sử dụng băng tần Khoa học Y tế Công nghiệp (ISM)</a:t>
            </a:r>
          </a:p>
          <a:p>
            <a:pPr lvl="0">
              <a:spcBef>
                <a:spcPts val="0"/>
              </a:spcBef>
              <a:defRPr/>
            </a:pPr>
            <a:endParaRPr lang="vi-VN" altLang="ko-KR" u="none" dirty="0">
              <a:solidFill>
                <a:srgbClr val="000000"/>
              </a:solidFill>
              <a:latin typeface="SamsungOne-400" panose="020B0503030303020204" charset="0"/>
              <a:ea typeface="SamsungOne-400" panose="020B0503030303020204" pitchFamily="34" charset="0"/>
              <a:cs typeface="Arial" panose="020B0604020202020204" pitchFamily="34" charset="0"/>
            </a:endParaRPr>
          </a:p>
          <a:p>
            <a:pPr lvl="0">
              <a:spcBef>
                <a:spcPts val="0"/>
              </a:spcBef>
              <a:defRPr/>
            </a:pPr>
            <a:r>
              <a:rPr lang="vi-VN" altLang="ko-KR" u="sng" dirty="0">
                <a:solidFill>
                  <a:srgbClr val="000000"/>
                </a:solidFill>
                <a:latin typeface="SamsungOne-400" panose="020B0503030303020204" charset="0"/>
                <a:ea typeface="SamsungOne-400" panose="020B0503030303020204" pitchFamily="34" charset="0"/>
                <a:cs typeface="Arial" panose="020B0604020202020204" pitchFamily="34" charset="0"/>
              </a:rPr>
              <a:t>Điểm truy cập</a:t>
            </a:r>
          </a:p>
          <a:p>
            <a:pPr lvl="0">
              <a:spcBef>
                <a:spcPts val="0"/>
              </a:spcBef>
              <a:defRPr/>
            </a:pPr>
            <a:r>
              <a:rPr lang="vi-VN" altLang="ko-KR" u="none" dirty="0">
                <a:solidFill>
                  <a:srgbClr val="000000"/>
                </a:solidFill>
                <a:latin typeface="SamsungOne-400" panose="020B0503030303020204" charset="0"/>
                <a:ea typeface="SamsungOne-400" panose="020B0503030303020204" pitchFamily="34" charset="0"/>
                <a:cs typeface="Arial" panose="020B0604020202020204" pitchFamily="34" charset="0"/>
              </a:rPr>
              <a:t>Cung cấp điểm truy cập đồng thời đóng vai trò là trạm cơ sở và chức năng cầu nối liên kết có dây/không dây</a:t>
            </a:r>
          </a:p>
          <a:p>
            <a:pPr lvl="0">
              <a:spcBef>
                <a:spcPts val="0"/>
              </a:spcBef>
              <a:defRPr/>
            </a:pPr>
            <a:endParaRPr lang="vi-VN" altLang="ko-KR" u="none" dirty="0">
              <a:solidFill>
                <a:srgbClr val="000000"/>
              </a:solidFill>
              <a:latin typeface="SamsungOne-400" panose="020B0503030303020204" charset="0"/>
              <a:ea typeface="SamsungOne-400" panose="020B0503030303020204" pitchFamily="34" charset="0"/>
              <a:cs typeface="Arial" panose="020B0604020202020204" pitchFamily="34" charset="0"/>
            </a:endParaRPr>
          </a:p>
          <a:p>
            <a:pPr lvl="0">
              <a:spcBef>
                <a:spcPts val="0"/>
              </a:spcBef>
              <a:defRPr/>
            </a:pPr>
            <a:r>
              <a:rPr lang="vi-VN" altLang="ko-KR" u="sng" dirty="0">
                <a:solidFill>
                  <a:srgbClr val="000000"/>
                </a:solidFill>
                <a:latin typeface="SamsungOne-400" panose="020B0503030303020204" charset="0"/>
                <a:ea typeface="SamsungOne-400" panose="020B0503030303020204" pitchFamily="34" charset="0"/>
                <a:cs typeface="Arial" panose="020B0604020202020204" pitchFamily="34" charset="0"/>
              </a:rPr>
              <a:t>Nhà ga (STA)</a:t>
            </a:r>
          </a:p>
          <a:p>
            <a:pPr lvl="0">
              <a:spcBef>
                <a:spcPts val="0"/>
              </a:spcBef>
              <a:defRPr/>
            </a:pPr>
            <a:r>
              <a:rPr lang="vi-VN" altLang="ko-KR" u="none" dirty="0">
                <a:solidFill>
                  <a:srgbClr val="000000"/>
                </a:solidFill>
                <a:latin typeface="SamsungOne-400" panose="020B0503030303020204" charset="0"/>
                <a:ea typeface="SamsungOne-400" panose="020B0503030303020204" pitchFamily="34" charset="0"/>
                <a:cs typeface="Arial" panose="020B0604020202020204" pitchFamily="34" charset="0"/>
              </a:rPr>
              <a:t>Thiết bị hoạt động với MAC và lớp vật lý theo chuẩn IEEE 802.11</a:t>
            </a:r>
          </a:p>
          <a:p>
            <a:pPr lvl="0">
              <a:spcBef>
                <a:spcPts val="0"/>
              </a:spcBef>
              <a:defRPr/>
            </a:pPr>
            <a:endParaRPr lang="vi-VN" altLang="ko-KR" u="none" dirty="0">
              <a:solidFill>
                <a:srgbClr val="000000"/>
              </a:solidFill>
              <a:latin typeface="SamsungOne-400" panose="020B0503030303020204" charset="0"/>
              <a:ea typeface="SamsungOne-400" panose="020B0503030303020204" pitchFamily="34" charset="0"/>
              <a:cs typeface="Arial" panose="020B0604020202020204" pitchFamily="34" charset="0"/>
            </a:endParaRPr>
          </a:p>
          <a:p>
            <a:pPr lvl="0">
              <a:spcBef>
                <a:spcPts val="0"/>
              </a:spcBef>
              <a:defRPr/>
            </a:pPr>
            <a:r>
              <a:rPr lang="vi-VN" altLang="ko-KR" u="sng" dirty="0">
                <a:solidFill>
                  <a:srgbClr val="000000"/>
                </a:solidFill>
                <a:latin typeface="SamsungOne-400" panose="020B0503030303020204" charset="0"/>
                <a:ea typeface="SamsungOne-400" panose="020B0503030303020204" pitchFamily="34" charset="0"/>
                <a:cs typeface="Arial" panose="020B0604020202020204" pitchFamily="34" charset="0"/>
              </a:rPr>
              <a:t>Hệ thống phân phối</a:t>
            </a:r>
          </a:p>
          <a:p>
            <a:pPr lvl="0">
              <a:spcBef>
                <a:spcPts val="0"/>
              </a:spcBef>
              <a:defRPr/>
            </a:pPr>
            <a:r>
              <a:rPr lang="vi-VN" altLang="ko-KR" u="none" dirty="0">
                <a:solidFill>
                  <a:srgbClr val="000000"/>
                </a:solidFill>
                <a:latin typeface="SamsungOne-400" panose="020B0503030303020204" charset="0"/>
                <a:ea typeface="SamsungOne-400" panose="020B0503030303020204" pitchFamily="34" charset="0"/>
                <a:cs typeface="Arial" panose="020B0604020202020204" pitchFamily="34" charset="0"/>
              </a:rPr>
              <a:t>Mạng đường trục kết nối nhiều Aps</a:t>
            </a:r>
          </a:p>
          <a:p>
            <a:pPr lvl="0">
              <a:spcBef>
                <a:spcPts val="0"/>
              </a:spcBef>
              <a:defRPr/>
            </a:pPr>
            <a:endParaRPr lang="vi-VN" altLang="ko-KR" u="none" dirty="0">
              <a:solidFill>
                <a:srgbClr val="000000"/>
              </a:solidFill>
              <a:latin typeface="SamsungOne-400" panose="020B0503030303020204" charset="0"/>
              <a:ea typeface="SamsungOne-400" panose="020B0503030303020204" pitchFamily="34" charset="0"/>
              <a:cs typeface="Arial" panose="020B0604020202020204" pitchFamily="34" charset="0"/>
            </a:endParaRPr>
          </a:p>
          <a:p>
            <a:pPr lvl="0">
              <a:spcBef>
                <a:spcPts val="0"/>
              </a:spcBef>
              <a:defRPr/>
            </a:pPr>
            <a:r>
              <a:rPr lang="vi-VN" altLang="ko-KR" u="sng" dirty="0">
                <a:solidFill>
                  <a:srgbClr val="000000"/>
                </a:solidFill>
                <a:latin typeface="SamsungOne-400" panose="020B0503030303020204" charset="0"/>
                <a:ea typeface="SamsungOne-400" panose="020B0503030303020204" pitchFamily="34" charset="0"/>
                <a:cs typeface="Arial" panose="020B0604020202020204" pitchFamily="34" charset="0"/>
              </a:rPr>
              <a:t>Bộ dịch vụ cơ bản</a:t>
            </a:r>
          </a:p>
          <a:p>
            <a:pPr lvl="0">
              <a:spcBef>
                <a:spcPts val="0"/>
              </a:spcBef>
              <a:defRPr/>
            </a:pPr>
            <a:r>
              <a:rPr lang="vi-VN" altLang="ko-KR" u="none" dirty="0">
                <a:solidFill>
                  <a:srgbClr val="000000"/>
                </a:solidFill>
                <a:latin typeface="SamsungOne-400" panose="020B0503030303020204" charset="0"/>
                <a:ea typeface="SamsungOne-400" panose="020B0503030303020204" pitchFamily="34" charset="0"/>
                <a:cs typeface="Arial" panose="020B0604020202020204" pitchFamily="34" charset="0"/>
              </a:rPr>
              <a:t>Nhóm bao gồm một AP và một thiết bị đầu cuối (STA) được kết nối với AP</a:t>
            </a:r>
          </a:p>
          <a:p>
            <a:pPr lvl="0">
              <a:spcBef>
                <a:spcPts val="0"/>
              </a:spcBef>
              <a:defRPr/>
            </a:pPr>
            <a:endParaRPr lang="vi-VN" altLang="ko-KR" u="none" dirty="0">
              <a:solidFill>
                <a:srgbClr val="000000"/>
              </a:solidFill>
              <a:latin typeface="SamsungOne-400" panose="020B0503030303020204" charset="0"/>
              <a:ea typeface="SamsungOne-400" panose="020B0503030303020204" pitchFamily="34" charset="0"/>
              <a:cs typeface="Arial" panose="020B0604020202020204" pitchFamily="34" charset="0"/>
            </a:endParaRPr>
          </a:p>
          <a:p>
            <a:pPr lvl="0">
              <a:spcBef>
                <a:spcPts val="0"/>
              </a:spcBef>
              <a:defRPr/>
            </a:pPr>
            <a:r>
              <a:rPr lang="vi-VN" altLang="ko-KR" u="sng" dirty="0">
                <a:solidFill>
                  <a:srgbClr val="000000"/>
                </a:solidFill>
                <a:latin typeface="SamsungOne-400" panose="020B0503030303020204" charset="0"/>
                <a:ea typeface="SamsungOne-400" panose="020B0503030303020204" pitchFamily="34" charset="0"/>
                <a:cs typeface="Arial" panose="020B0604020202020204" pitchFamily="34" charset="0"/>
              </a:rPr>
              <a:t>Bộ dịch vụ mở rộng</a:t>
            </a:r>
          </a:p>
          <a:p>
            <a:pPr lvl="0">
              <a:spcBef>
                <a:spcPts val="0"/>
              </a:spcBef>
              <a:defRPr/>
            </a:pPr>
            <a:r>
              <a:rPr lang="vi-VN" altLang="ko-KR" u="none" dirty="0">
                <a:solidFill>
                  <a:srgbClr val="000000"/>
                </a:solidFill>
                <a:latin typeface="SamsungOne-400" panose="020B0503030303020204" charset="0"/>
                <a:ea typeface="SamsungOne-400" panose="020B0503030303020204" pitchFamily="34" charset="0"/>
                <a:cs typeface="Arial" panose="020B0604020202020204" pitchFamily="34" charset="0"/>
              </a:rPr>
              <a:t>Một hệ thống tạo ra một bộ dịch vụ mở rộng bằng cách kết nối một số BSS và mạng LAN và cung cấp dịch vụ truyền thông báo giữa các BSS khác nhau</a:t>
            </a:r>
            <a:endParaRPr kumimoji="0" lang="en-US"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32175988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nSpc>
                <a:spcPct val="130000"/>
              </a:lnSpc>
              <a:spcBef>
                <a:spcPts val="0"/>
              </a:spcBef>
              <a:spcAft>
                <a:spcPts val="600"/>
              </a:spcAft>
            </a:pPr>
            <a:r>
              <a:rPr lang="vi-VN" altLang="ko-KR" sz="1200">
                <a:latin typeface="SamsungOne-400" panose="020B0503030303020204" charset="0"/>
                <a:ea typeface="SamsungOne-400" panose="020B0503030303020204" pitchFamily="34" charset="0"/>
                <a:cs typeface="Arial" panose="020B0604020202020204" pitchFamily="34" charset="0"/>
              </a:rPr>
              <a:t>Bluetooth là công nghệ không dây (2.4GHz) dùng để trao đổi dữ liệu, thoại và video ở cự ly gần. Nó được phát triển bởi Ericsson vào năm 1994 và được sử dụng rộng rãi trong điện thoại thông minh, máy tính xách tay, thiết bị ngoại vi PC và tai nghe. Cùng với sự phát triển của công nghệ Bluetooth Smart năng lượng thấp, nó đang thu hút sự chú ý như một công nghệ truyền thông phù hợp với Internet of Things.</a:t>
            </a:r>
            <a:endParaRPr lang="ko-KR" altLang="en-US" u="sng"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9686439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36036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4548394"/>
          </a:xfrm>
        </p:spPr>
        <p:txBody>
          <a:bodyPr/>
          <a:lstStyle/>
          <a:p>
            <a:pPr marR="0" lvl="0" algn="l" defTabSz="914400" rtl="0" eaLnBrk="1" fontAlgn="auto" latinLnBrk="1" hangingPunct="1">
              <a:lnSpc>
                <a:spcPct val="100000"/>
              </a:lnSpc>
              <a:spcBef>
                <a:spcPts val="0"/>
              </a:spcBef>
              <a:spcAft>
                <a:spcPts val="0"/>
              </a:spcAft>
              <a:buClrTx/>
              <a:buSzTx/>
              <a:tabLst/>
              <a:defRPr/>
            </a:pPr>
            <a:r>
              <a:rPr lang="vi-VN" altLang="ko-KR" sz="1100" b="1"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Thu nhỏ</a:t>
            </a:r>
          </a:p>
          <a:p>
            <a:pPr marR="0" lvl="0" algn="l" defTabSz="914400" rtl="0" eaLnBrk="1" fontAlgn="auto" latinLnBrk="1" hangingPunct="1">
              <a:lnSpc>
                <a:spcPct val="100000"/>
              </a:lnSpc>
              <a:spcBef>
                <a:spcPts val="0"/>
              </a:spcBef>
              <a:spcAft>
                <a:spcPts val="0"/>
              </a:spcAft>
              <a:buClrTx/>
              <a:buSzTx/>
              <a:tabLst/>
              <a:defRPr/>
            </a:pPr>
            <a:r>
              <a:rPr lang="vi-VN" altLang="ko-KR" sz="1100" b="0"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Những tiến bộ trong công nghệ bán dẫn như MEMS và Công nghệ nano đã làm giảm đáng kể kích thước của các thành phần được sử dụng trong thiết bị điện tử.</a:t>
            </a:r>
          </a:p>
          <a:p>
            <a:pPr marR="0" lvl="0" algn="l" defTabSz="914400" rtl="0" eaLnBrk="1" fontAlgn="auto" latinLnBrk="1" hangingPunct="1">
              <a:lnSpc>
                <a:spcPct val="100000"/>
              </a:lnSpc>
              <a:spcBef>
                <a:spcPts val="0"/>
              </a:spcBef>
              <a:spcAft>
                <a:spcPts val="0"/>
              </a:spcAft>
              <a:buClrTx/>
              <a:buSzTx/>
              <a:tabLst/>
              <a:defRPr/>
            </a:pPr>
            <a:r>
              <a:rPr lang="vi-VN" altLang="ko-KR" sz="1100" b="0"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Ngoài việc thu nhỏ, tiêu thụ điện năng thấp và giá thấp do sản xuất hàng loạt cũng có ảnh hưởng</a:t>
            </a:r>
          </a:p>
          <a:p>
            <a:pPr marR="0" lvl="0" algn="l" defTabSz="914400" rtl="0" eaLnBrk="1" fontAlgn="auto" latinLnBrk="1" hangingPunct="1">
              <a:lnSpc>
                <a:spcPct val="100000"/>
              </a:lnSpc>
              <a:spcBef>
                <a:spcPts val="0"/>
              </a:spcBef>
              <a:spcAft>
                <a:spcPts val="0"/>
              </a:spcAft>
              <a:buClrTx/>
              <a:buSzTx/>
              <a:tabLst/>
              <a:defRPr/>
            </a:pPr>
            <a:endParaRPr lang="vi-VN" altLang="ko-KR" sz="1100" b="0"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endParaRPr>
          </a:p>
          <a:p>
            <a:pPr marR="0" lvl="0" algn="l" defTabSz="914400" rtl="0" eaLnBrk="1" fontAlgn="auto" latinLnBrk="1" hangingPunct="1">
              <a:lnSpc>
                <a:spcPct val="100000"/>
              </a:lnSpc>
              <a:spcBef>
                <a:spcPts val="0"/>
              </a:spcBef>
              <a:spcAft>
                <a:spcPts val="0"/>
              </a:spcAft>
              <a:buClrTx/>
              <a:buSzTx/>
              <a:tabLst/>
              <a:defRPr/>
            </a:pPr>
            <a:r>
              <a:rPr lang="vi-VN" altLang="ko-KR" sz="1100" b="1"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Năng lượng thấp</a:t>
            </a:r>
          </a:p>
          <a:p>
            <a:pPr marR="0" lvl="0" algn="l" defTabSz="914400" rtl="0" eaLnBrk="1" fontAlgn="auto" latinLnBrk="1" hangingPunct="1">
              <a:lnSpc>
                <a:spcPct val="100000"/>
              </a:lnSpc>
              <a:spcBef>
                <a:spcPts val="0"/>
              </a:spcBef>
              <a:spcAft>
                <a:spcPts val="0"/>
              </a:spcAft>
              <a:buClrTx/>
              <a:buSzTx/>
              <a:tabLst/>
              <a:defRPr/>
            </a:pPr>
            <a:r>
              <a:rPr lang="vi-VN" altLang="ko-KR" sz="1100" b="0"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Các thiết bị phụ kiện khác nhau sử dụng công nghệ Bluetooth Low Energy (BLE) để giảm thiểu mức tiêu thụ điện năng.</a:t>
            </a:r>
          </a:p>
          <a:p>
            <a:pPr marR="0" lvl="0" algn="l" defTabSz="914400" rtl="0" eaLnBrk="1" fontAlgn="auto" latinLnBrk="1" hangingPunct="1">
              <a:lnSpc>
                <a:spcPct val="100000"/>
              </a:lnSpc>
              <a:spcBef>
                <a:spcPts val="0"/>
              </a:spcBef>
              <a:spcAft>
                <a:spcPts val="0"/>
              </a:spcAft>
              <a:buClrTx/>
              <a:buSzTx/>
              <a:tabLst/>
              <a:defRPr/>
            </a:pPr>
            <a:r>
              <a:rPr lang="vi-VN" altLang="ko-KR" sz="1100" b="0"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BLE áp dụng phương thức giao tiếp một chiều, giúp tăng thời gian truyền gói và giảm công suất truyền tối đa. Hơn nữa, nó thực sự tiêu thụ khoảng một phần trăm năng lượng của Wi-Fi.</a:t>
            </a:r>
          </a:p>
          <a:p>
            <a:pPr marR="0" lvl="0" algn="l" defTabSz="914400" rtl="0" eaLnBrk="1" fontAlgn="auto" latinLnBrk="1" hangingPunct="1">
              <a:lnSpc>
                <a:spcPct val="100000"/>
              </a:lnSpc>
              <a:spcBef>
                <a:spcPts val="0"/>
              </a:spcBef>
              <a:spcAft>
                <a:spcPts val="0"/>
              </a:spcAft>
              <a:buClrTx/>
              <a:buSzTx/>
              <a:tabLst/>
              <a:defRPr/>
            </a:pPr>
            <a:endParaRPr lang="vi-VN" altLang="ko-KR" sz="1100" b="0"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endParaRPr>
          </a:p>
          <a:p>
            <a:pPr marR="0" lvl="0" algn="l" defTabSz="914400" rtl="0" eaLnBrk="1" fontAlgn="auto" latinLnBrk="1" hangingPunct="1">
              <a:lnSpc>
                <a:spcPct val="100000"/>
              </a:lnSpc>
              <a:spcBef>
                <a:spcPts val="0"/>
              </a:spcBef>
              <a:spcAft>
                <a:spcPts val="0"/>
              </a:spcAft>
              <a:buClrTx/>
              <a:buSzTx/>
              <a:tabLst/>
              <a:defRPr/>
            </a:pPr>
            <a:r>
              <a:rPr lang="vi-VN" altLang="ko-KR" sz="1100" b="1"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Giá</a:t>
            </a:r>
            <a:r>
              <a:rPr lang="en-US" altLang="ko-KR" sz="1100" b="1"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 </a:t>
            </a:r>
            <a:r>
              <a:rPr lang="vi-VN" altLang="ko-KR" sz="1100" b="1"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thành thấp</a:t>
            </a:r>
          </a:p>
          <a:p>
            <a:pPr marR="0" lvl="0" algn="l" defTabSz="914400" rtl="0" eaLnBrk="1" fontAlgn="auto" latinLnBrk="1" hangingPunct="1">
              <a:lnSpc>
                <a:spcPct val="100000"/>
              </a:lnSpc>
              <a:spcBef>
                <a:spcPts val="0"/>
              </a:spcBef>
              <a:spcAft>
                <a:spcPts val="0"/>
              </a:spcAft>
              <a:buClrTx/>
              <a:buSzTx/>
              <a:tabLst/>
              <a:defRPr/>
            </a:pPr>
            <a:r>
              <a:rPr lang="vi-VN" altLang="ko-KR" sz="1100" b="0"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Tính đến tháng 4 năm 2013, giá thẻ RFID đã giảm 40% trong 18 tháng qua và MEMS đã giảm 80-90% trong 5 năm qua. Giá trung bình của mỗi cảm biến đã giảm từ 1,3 đô la năm 2004 xuống còn 0,6 đô la vào năm 2014 và chi phí internet ở tốc độ 1Gbps đã giảm xuống 1/40 so với 10 năm trước.</a:t>
            </a:r>
          </a:p>
          <a:p>
            <a:pPr marR="0" lvl="0" algn="l" defTabSz="914400" rtl="0" eaLnBrk="1" fontAlgn="auto" latinLnBrk="1" hangingPunct="1">
              <a:lnSpc>
                <a:spcPct val="100000"/>
              </a:lnSpc>
              <a:spcBef>
                <a:spcPts val="0"/>
              </a:spcBef>
              <a:spcAft>
                <a:spcPts val="0"/>
              </a:spcAft>
              <a:buClrTx/>
              <a:buSzTx/>
              <a:tabLst/>
              <a:defRPr/>
            </a:pPr>
            <a:endParaRPr lang="vi-VN" altLang="ko-KR" sz="1100" b="0"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endParaRPr>
          </a:p>
          <a:p>
            <a:pPr marR="0" lvl="0" algn="l" defTabSz="914400" rtl="0" eaLnBrk="1" fontAlgn="auto" latinLnBrk="1" hangingPunct="1">
              <a:lnSpc>
                <a:spcPct val="100000"/>
              </a:lnSpc>
              <a:spcBef>
                <a:spcPts val="0"/>
              </a:spcBef>
              <a:spcAft>
                <a:spcPts val="0"/>
              </a:spcAft>
              <a:buClrTx/>
              <a:buSzTx/>
              <a:tabLst/>
              <a:defRPr/>
            </a:pPr>
            <a:r>
              <a:rPr lang="en-US" altLang="ko-KR" sz="1100" b="1"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T</a:t>
            </a:r>
            <a:r>
              <a:rPr lang="vi-VN" altLang="ko-KR" sz="1100" b="1"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iêu chuẩn hóa</a:t>
            </a:r>
          </a:p>
          <a:p>
            <a:pPr marR="0" lvl="0" algn="l" defTabSz="914400" rtl="0" eaLnBrk="1" fontAlgn="auto" latinLnBrk="1" hangingPunct="1">
              <a:lnSpc>
                <a:spcPct val="100000"/>
              </a:lnSpc>
              <a:spcBef>
                <a:spcPts val="0"/>
              </a:spcBef>
              <a:spcAft>
                <a:spcPts val="0"/>
              </a:spcAft>
              <a:buClrTx/>
              <a:buSzTx/>
              <a:tabLst/>
              <a:defRPr/>
            </a:pPr>
            <a:r>
              <a:rPr lang="vi-VN" altLang="ko-KR" sz="1100" b="0"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Các chipset giao tiếp cũng được tiêu chuẩn hóa bằng cách sử dụng các phương pháp giao tiếp không dây được tiêu chuẩn hóa hoặc giao diện tiêu chuẩn mở và được mô đun hóa để trao đổi dữ liệu với các thiết bị khác.</a:t>
            </a:r>
          </a:p>
          <a:p>
            <a:pPr marR="0" lvl="0" algn="l" defTabSz="914400" rtl="0" eaLnBrk="1" fontAlgn="auto" latinLnBrk="1" hangingPunct="1">
              <a:lnSpc>
                <a:spcPct val="100000"/>
              </a:lnSpc>
              <a:spcBef>
                <a:spcPts val="0"/>
              </a:spcBef>
              <a:spcAft>
                <a:spcPts val="0"/>
              </a:spcAft>
              <a:buClrTx/>
              <a:buSzTx/>
              <a:tabLst/>
              <a:defRPr/>
            </a:pPr>
            <a:r>
              <a:rPr lang="vi-VN" altLang="ko-KR" sz="1100" b="0"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rPr>
              <a:t>Bất kỳ ai cũng có thể dễ dàng tạo thiết bị mới và kết nối chúng với các thiết bị khác thông qua API tiêu chuẩn do nền tảng IoT cung cấp.</a:t>
            </a:r>
            <a:endParaRPr lang="en-US" altLang="ko-KR" sz="1100" b="0" i="0" kern="1200" dirty="0">
              <a:solidFill>
                <a:schemeClr val="tx1"/>
              </a:solidFill>
              <a:effectLst/>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a:t>
            </a:fld>
            <a:endParaRPr lang="ko-KR" altLang="en-US" dirty="0"/>
          </a:p>
        </p:txBody>
      </p:sp>
    </p:spTree>
    <p:extLst>
      <p:ext uri="{BB962C8B-B14F-4D97-AF65-F5344CB8AC3E}">
        <p14:creationId xmlns:p14="http://schemas.microsoft.com/office/powerpoint/2010/main" val="114590543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lvl="0" indent="0" algn="just">
              <a:lnSpc>
                <a:spcPct val="130000"/>
              </a:lnSpc>
              <a:spcBef>
                <a:spcPts val="0"/>
              </a:spcBef>
              <a:spcAft>
                <a:spcPts val="600"/>
              </a:spcAft>
              <a:buFont typeface="Arial" panose="020B0604020202020204" pitchFamily="34" charset="0"/>
              <a:buNone/>
              <a:defRPr/>
            </a:pPr>
            <a:r>
              <a:rPr lang="vi-VN" altLang="ko-KR">
                <a:latin typeface="SamsungOne-400" panose="020B0503030303020204" charset="0"/>
                <a:ea typeface="SamsungOne-400" panose="020B0503030303020204" pitchFamily="34" charset="0"/>
                <a:cs typeface="Arial" panose="020B0604020202020204" pitchFamily="34" charset="0"/>
              </a:rPr>
              <a:t>Bluetooth, sử dụng các phương thức chính và phụ hiện có, được gọi là Bluetooth Classic. Trong nỗ lực giảm trọng lượng, Bluetooth 4.0 đã được phát triển.</a:t>
            </a:r>
          </a:p>
          <a:p>
            <a:pPr marL="0" lvl="0" indent="0" algn="just">
              <a:lnSpc>
                <a:spcPct val="130000"/>
              </a:lnSpc>
              <a:spcBef>
                <a:spcPts val="0"/>
              </a:spcBef>
              <a:spcAft>
                <a:spcPts val="600"/>
              </a:spcAft>
              <a:buFont typeface="Arial" panose="020B0604020202020204" pitchFamily="34" charset="0"/>
              <a:buNone/>
              <a:defRPr/>
            </a:pPr>
            <a:r>
              <a:rPr lang="vi-VN" altLang="ko-KR">
                <a:latin typeface="SamsungOne-400" panose="020B0503030303020204" charset="0"/>
                <a:ea typeface="SamsungOne-400" panose="020B0503030303020204" pitchFamily="34" charset="0"/>
                <a:cs typeface="Arial" panose="020B0604020202020204" pitchFamily="34" charset="0"/>
              </a:rPr>
              <a:t>Hạn chế lớn nhất của Bluetooth Classic là hao pin quá mức và một tiêu chuẩn mới đã được áp dụng để giải quyết vấn đề này: Bluetooth 4.0.</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252585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35436543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a:latin typeface="SamsungOne-400" panose="020B0503030303020204" charset="0"/>
                <a:cs typeface="Arial" panose="020B0604020202020204" pitchFamily="34" charset="0"/>
              </a:rPr>
              <a:t>Theo cách tương tự chính-phụ cổ điển, các thiết bị Bluetooth Smart Ready đóng vai trò là thiết bị “chính” thường nhận và bổ sung ý nghĩa cho dữ liệu mà thiết bị nhận được. Thiết bị Bluetooth Smart thường là thiết bị thu thập một số dữ liệu cảm biến hữu ích (trong kịch bản IoT) và truyền dữ liệu đó trở lại Thiết bị Bluetooth Smart Ready “chính”.</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0746068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Theo cách tương tự chính-phụ cổ điển, các thiết bị Bluetooth Smart Ready đóng vai trò là thiết bị “chính” thường nhận và bổ sung ý nghĩa cho dữ liệu mà thiết bị nhận được. Thiết bị Bluetooth Smart thường là thiết bị thu thập một số dữ liệu cảm biến hữu ích (trong kịch bản IoT) và truyền dữ liệu đó trở lại Thiết bị Bluetooth Smart Ready “chính”.</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07423367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r>
              <a:rPr lang="vi-VN" altLang="ko-KR" u="none" dirty="0">
                <a:latin typeface="SamsungOne-400" panose="020B0503030303020204" charset="0"/>
                <a:ea typeface="SamsungOne-400" panose="020B0503030303020204" pitchFamily="34" charset="0"/>
                <a:cs typeface="Arial" panose="020B0604020202020204" pitchFamily="34" charset="0"/>
              </a:rPr>
              <a:t>Các tính năng chính của Bluetooth 4.2</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ea typeface="SamsungOne-400" panose="020B0503030303020204" pitchFamily="34" charset="0"/>
                <a:cs typeface="Arial" panose="020B0604020202020204" pitchFamily="34" charset="0"/>
              </a:rPr>
              <a:t>Nhanh hơn 2,5 lần so với Bluetooth 4.0</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ea typeface="SamsungOne-400" panose="020B0503030303020204" pitchFamily="34" charset="0"/>
                <a:cs typeface="Arial" panose="020B0604020202020204" pitchFamily="34" charset="0"/>
              </a:rPr>
              <a:t>Tăng gấp 10 lần dung lượng gói truyền</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ea typeface="SamsungOne-400" panose="020B0503030303020204" pitchFamily="34" charset="0"/>
                <a:cs typeface="Arial" panose="020B0604020202020204" pitchFamily="34" charset="0"/>
              </a:rPr>
              <a:t>Giảm lỗi truyền và tiêu thụ pin trong quá trình truyền</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ea typeface="SamsungOne-400" panose="020B0503030303020204" pitchFamily="34" charset="0"/>
                <a:cs typeface="Arial" panose="020B0604020202020204" pitchFamily="34" charset="0"/>
              </a:rPr>
              <a:t>Hỗ trợ Giao thức Internet (IP)</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ea typeface="SamsungOne-400" panose="020B0503030303020204" pitchFamily="34" charset="0"/>
                <a:cs typeface="Arial" panose="020B0604020202020204" pitchFamily="34" charset="0"/>
              </a:rPr>
              <a:t>Hồ sơ hỗ trợ giao thức Internet (IPSP)</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ea typeface="SamsungOne-400" panose="020B0503030303020204" pitchFamily="34" charset="0"/>
                <a:cs typeface="Arial" panose="020B0604020202020204" pitchFamily="34" charset="0"/>
              </a:rPr>
              <a:t>Cảm biến hoặc thiết bị hỗ trợ Bluetooth có thể truy cập trực tiếp vào Internet</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ea typeface="SamsungOne-400" panose="020B0503030303020204" pitchFamily="34" charset="0"/>
                <a:cs typeface="Arial" panose="020B0604020202020204" pitchFamily="34" charset="0"/>
              </a:rPr>
              <a:t>Hỗ trợ IPv6 cho phép giám sát thiết bị và cảm biến riêng lẻ</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ea typeface="SamsungOne-400" panose="020B0503030303020204" pitchFamily="34" charset="0"/>
                <a:cs typeface="Arial" panose="020B0604020202020204" pitchFamily="34" charset="0"/>
              </a:rPr>
              <a:t>Tăng cường bảo mật nhờ áp dụng công nghệ mã hóa AES 128bit tương tự WiFi</a:t>
            </a:r>
          </a:p>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r>
              <a:rPr lang="vi-VN" altLang="ko-KR" dirty="0">
                <a:latin typeface="SamsungOne-400" panose="020B0503030303020204" charset="0"/>
                <a:ea typeface="SamsungOne-400" panose="020B0503030303020204" pitchFamily="34" charset="0"/>
                <a:cs typeface="Arial" panose="020B0604020202020204" pitchFamily="34" charset="0"/>
              </a:rPr>
              <a:t>LỖ HỔNG</a:t>
            </a:r>
          </a:p>
          <a:p>
            <a:pPr marL="171450" marR="0" lvl="0" indent="-171450" algn="l" defTabSz="914400" rtl="0" eaLnBrk="1" fontAlgn="auto" latinLnBrk="1" hangingPunct="1">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ea typeface="SamsungOne-400" panose="020B0503030303020204" pitchFamily="34" charset="0"/>
                <a:cs typeface="Arial" panose="020B0604020202020204" pitchFamily="34" charset="0"/>
              </a:rPr>
              <a:t>Xác định vai trò, chế độ, quy trình, bảo mật, định dạng dữ liệu GAP bổ sung cho giao tiếp BLE.</a:t>
            </a:r>
          </a:p>
          <a:p>
            <a:pPr marL="368550" lvl="1" indent="0">
              <a:spcBef>
                <a:spcPts val="0"/>
              </a:spcBef>
              <a:spcAft>
                <a:spcPts val="600"/>
              </a:spcAft>
              <a:buFont typeface="Arial" panose="020B0604020202020204" pitchFamily="34" charset="0"/>
              <a:buNone/>
              <a:defRPr/>
            </a:pPr>
            <a:endPar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endParaRPr>
          </a:p>
          <a:p>
            <a:pPr marL="368550" lvl="1" indent="0">
              <a:spcBef>
                <a:spcPts val="0"/>
              </a:spcBef>
              <a:spcAft>
                <a:spcPts val="600"/>
              </a:spcAft>
              <a:buFont typeface="Arial" panose="020B0604020202020204" pitchFamily="34" charset="0"/>
              <a:buNone/>
              <a:defRPr/>
            </a:pPr>
            <a:endParaRPr kumimoji="0" lang="en-US"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endParaRPr>
          </a:p>
          <a:p>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3261171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lvl="0" indent="0">
              <a:spcBef>
                <a:spcPts val="0"/>
              </a:spcBef>
              <a:buFont typeface="Arial" panose="020B0604020202020204" pitchFamily="34" charset="0"/>
              <a:buNone/>
              <a:defRPr/>
            </a:pPr>
            <a:r>
              <a:rPr kumimoji="0" lang="vi-VN" altLang="ko-KR" b="0" i="0" u="sng"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Chế độ kết nối</a:t>
            </a:r>
          </a:p>
          <a:p>
            <a:pPr marL="171450" lvl="0" indent="-171450">
              <a:spcBef>
                <a:spcPts val="0"/>
              </a:spcBef>
              <a:buFont typeface="Arial" panose="020B0604020202020204" pitchFamily="34" charset="0"/>
              <a:buChar char="•"/>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Trung ương (Chuyên gia)</a:t>
            </a:r>
          </a:p>
          <a:p>
            <a:pPr marL="0" lvl="0" indent="0">
              <a:spcBef>
                <a:spcPts val="0"/>
              </a:spcBef>
              <a:buFont typeface="Arial" panose="020B0604020202020204" pitchFamily="34" charset="0"/>
              <a:buNone/>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 Thiết bị có đủ năng lượng và tài nguyên</a:t>
            </a:r>
          </a:p>
          <a:p>
            <a:pPr marL="0" lvl="0" indent="0">
              <a:spcBef>
                <a:spcPts val="0"/>
              </a:spcBef>
              <a:buFont typeface="Arial" panose="020B0604020202020204" pitchFamily="34" charset="0"/>
              <a:buNone/>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 Quét định kỳ Tín hiệu quảng cáo có thể kết nối</a:t>
            </a:r>
          </a:p>
          <a:p>
            <a:pPr marL="171450" lvl="0" indent="-171450">
              <a:spcBef>
                <a:spcPts val="0"/>
              </a:spcBef>
              <a:buFont typeface="Arial" panose="020B0604020202020204" pitchFamily="34" charset="0"/>
              <a:buChar char="•"/>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Ngoại vi (Nghe lệnh)</a:t>
            </a:r>
          </a:p>
          <a:p>
            <a:pPr marL="0" lvl="0" indent="0">
              <a:spcBef>
                <a:spcPts val="0"/>
              </a:spcBef>
              <a:buFont typeface="Arial" panose="020B0604020202020204" pitchFamily="34" charset="0"/>
              <a:buNone/>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 Công suất thấp, thiết bị hạn chế tài nguyên</a:t>
            </a:r>
          </a:p>
          <a:p>
            <a:pPr marL="0" lvl="0" indent="0">
              <a:spcBef>
                <a:spcPts val="0"/>
              </a:spcBef>
              <a:buFont typeface="Arial" panose="020B0604020202020204" pitchFamily="34" charset="0"/>
              <a:buNone/>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 Role kết nối và tác động lên thiết bị trung tâm</a:t>
            </a:r>
          </a:p>
          <a:p>
            <a:pPr marL="0" lvl="0" indent="0">
              <a:spcBef>
                <a:spcPts val="0"/>
              </a:spcBef>
              <a:buFont typeface="Arial" panose="020B0604020202020204" pitchFamily="34" charset="0"/>
              <a:buNone/>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 Định kỳ gửi tín hiệu quảng cáo có thể kết nối</a:t>
            </a:r>
          </a:p>
          <a:p>
            <a:pPr marL="0" lvl="0" indent="0">
              <a:spcBef>
                <a:spcPts val="0"/>
              </a:spcBef>
              <a:buFont typeface="Arial" panose="020B0604020202020204" pitchFamily="34" charset="0"/>
              <a:buNone/>
              <a:defRPr/>
            </a:pPr>
            <a:endParaRPr kumimoji="0" lang="vi-VN" altLang="ko-KR" b="0" i="0" u="sng"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endParaRPr>
          </a:p>
          <a:p>
            <a:pPr marL="0" lvl="0" indent="0">
              <a:spcBef>
                <a:spcPts val="0"/>
              </a:spcBef>
              <a:buFont typeface="Arial" panose="020B0604020202020204" pitchFamily="34" charset="0"/>
              <a:buNone/>
              <a:defRPr/>
            </a:pPr>
            <a:r>
              <a:rPr kumimoji="0" lang="vi-VN" altLang="ko-KR" b="0" i="0" u="sng"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Chế độ quảng cáo (= Chế độ phát sóng)</a:t>
            </a:r>
          </a:p>
          <a:p>
            <a:pPr marL="171450" lvl="0" indent="-171450">
              <a:spcBef>
                <a:spcPts val="0"/>
              </a:spcBef>
              <a:buFont typeface="Arial" panose="020B0604020202020204" pitchFamily="34" charset="0"/>
              <a:buChar char="•"/>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nhà quảng cáo</a:t>
            </a:r>
          </a:p>
          <a:p>
            <a:pPr marL="0" lvl="0" indent="0">
              <a:spcBef>
                <a:spcPts val="0"/>
              </a:spcBef>
              <a:buFont typeface="Arial" panose="020B0604020202020204" pitchFamily="34" charset="0"/>
              <a:buNone/>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 Thiết bị định kỳ gửi Gói quảng cáo không thể kết nối</a:t>
            </a:r>
          </a:p>
          <a:p>
            <a:pPr marL="171450" lvl="0" indent="-171450">
              <a:spcBef>
                <a:spcPts val="0"/>
              </a:spcBef>
              <a:buFont typeface="Arial" panose="020B0604020202020204" pitchFamily="34" charset="0"/>
              <a:buChar char="•"/>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người quan sát</a:t>
            </a:r>
          </a:p>
          <a:p>
            <a:pPr marL="0" lvl="0" indent="0">
              <a:spcBef>
                <a:spcPts val="0"/>
              </a:spcBef>
              <a:buFont typeface="Arial" panose="020B0604020202020204" pitchFamily="34" charset="0"/>
              <a:buNone/>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 Thiết bị quét định kỳ để nghe các Gói quảng cáo không thể kết nối do Nhà quảng cáo gửi</a:t>
            </a: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2649384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spcBef>
                <a:spcPts val="0"/>
              </a:spcBef>
              <a:buClrTx/>
              <a:buSzTx/>
              <a:buFont typeface="Arial" panose="020B0604020202020204" pitchFamily="34" charset="0"/>
              <a:buNone/>
              <a:tabLst/>
              <a:defRPr/>
            </a:pPr>
            <a:r>
              <a:rPr kumimoji="0" lang="vi-VN" altLang="ko-KR" b="0" i="0" u="sng"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Hồ sơ</a:t>
            </a:r>
          </a:p>
          <a:p>
            <a:pPr marL="171450" marR="0" lvl="0" indent="-171450" algn="l" defTabSz="914400" rtl="0" eaLnBrk="1" fontAlgn="auto" latinLnBrk="1" hangingPunct="1">
              <a:spcBef>
                <a:spcPts val="0"/>
              </a:spcBef>
              <a:buClrTx/>
              <a:buSzTx/>
              <a:buFont typeface="Arial" panose="020B0604020202020204" pitchFamily="34" charset="0"/>
              <a:buChar char="•"/>
              <a:tabLst/>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Các gói dịch vụ được xác định trước bởi thiết bị cảm biến.</a:t>
            </a:r>
          </a:p>
          <a:p>
            <a:pPr marL="0" marR="0" lvl="0" indent="0" algn="l" defTabSz="914400" rtl="0" eaLnBrk="1" fontAlgn="auto" latinLnBrk="1" hangingPunct="1">
              <a:spcBef>
                <a:spcPts val="0"/>
              </a:spcBef>
              <a:buClrTx/>
              <a:buSzTx/>
              <a:buFont typeface="Arial" panose="020B0604020202020204" pitchFamily="34" charset="0"/>
              <a:buNone/>
              <a:tabLst/>
              <a:defRPr/>
            </a:pPr>
            <a:endPar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endParaRPr>
          </a:p>
          <a:p>
            <a:pPr marL="0" marR="0" lvl="0" indent="0" algn="l" defTabSz="914400" rtl="0" eaLnBrk="1" fontAlgn="auto" latinLnBrk="1" hangingPunct="1">
              <a:spcBef>
                <a:spcPts val="0"/>
              </a:spcBef>
              <a:buClrTx/>
              <a:buSzTx/>
              <a:buFont typeface="Arial" panose="020B0604020202020204" pitchFamily="34" charset="0"/>
              <a:buNone/>
              <a:tabLst/>
              <a:defRPr/>
            </a:pPr>
            <a:r>
              <a:rPr kumimoji="0" lang="vi-VN" altLang="ko-KR" b="0" i="0" u="sng"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Dịch vụ</a:t>
            </a:r>
          </a:p>
          <a:p>
            <a:pPr marL="171450" marR="0" lvl="0" indent="-171450" algn="l" defTabSz="914400" rtl="0" eaLnBrk="1" fontAlgn="auto" latinLnBrk="1" hangingPunct="1">
              <a:spcBef>
                <a:spcPts val="0"/>
              </a:spcBef>
              <a:buClrTx/>
              <a:buSzTx/>
              <a:buFont typeface="Arial" panose="020B0604020202020204" pitchFamily="34" charset="0"/>
              <a:buChar char="•"/>
              <a:tabLst/>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Vai trò chia dữ liệu thành các BÀI logic</a:t>
            </a:r>
          </a:p>
          <a:p>
            <a:pPr marL="171450" marR="0" lvl="0" indent="-171450" algn="l" defTabSz="914400" rtl="0" eaLnBrk="1" fontAlgn="auto" latinLnBrk="1" hangingPunct="1">
              <a:spcBef>
                <a:spcPts val="0"/>
              </a:spcBef>
              <a:buClrTx/>
              <a:buSzTx/>
              <a:buFont typeface="Arial" panose="020B0604020202020204" pitchFamily="34" charset="0"/>
              <a:buChar char="•"/>
              <a:tabLst/>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Có một hoặc nhiều đặc điểm</a:t>
            </a:r>
          </a:p>
          <a:p>
            <a:pPr marL="171450" marR="0" lvl="0" indent="-171450" algn="l" defTabSz="914400" rtl="0" eaLnBrk="1" fontAlgn="auto" latinLnBrk="1" hangingPunct="1">
              <a:spcBef>
                <a:spcPts val="0"/>
              </a:spcBef>
              <a:buClrTx/>
              <a:buSzTx/>
              <a:buFont typeface="Arial" panose="020B0604020202020204" pitchFamily="34" charset="0"/>
              <a:buChar char="•"/>
              <a:tabLst/>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Nó có bộ tách 16/128 bit được gọi là UUID</a:t>
            </a:r>
          </a:p>
          <a:p>
            <a:pPr marL="171450" marR="0" lvl="0" indent="-171450" algn="l" defTabSz="914400" rtl="0" eaLnBrk="1" fontAlgn="auto" latinLnBrk="1" hangingPunct="1">
              <a:spcBef>
                <a:spcPts val="0"/>
              </a:spcBef>
              <a:buClrTx/>
              <a:buSzTx/>
              <a:buFont typeface="Arial" panose="020B0604020202020204" pitchFamily="34" charset="0"/>
              <a:buChar char="•"/>
              <a:tabLst/>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Có các đặc điểm (Đo nhịp tim, Vị trí cảm biến cơ thể, Điểm kiểm soát nhịp tim)</a:t>
            </a:r>
          </a:p>
          <a:p>
            <a:pPr marL="0" marR="0" lvl="0" indent="0" algn="l" defTabSz="914400" rtl="0" eaLnBrk="1" fontAlgn="auto" latinLnBrk="1" hangingPunct="1">
              <a:spcBef>
                <a:spcPts val="0"/>
              </a:spcBef>
              <a:buClrTx/>
              <a:buSzTx/>
              <a:buFont typeface="Arial" panose="020B0604020202020204" pitchFamily="34" charset="0"/>
              <a:buNone/>
              <a:tabLst/>
              <a:defRPr/>
            </a:pPr>
            <a:endPar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endParaRPr>
          </a:p>
          <a:p>
            <a:pPr marL="0" marR="0" lvl="0" indent="0" algn="l" defTabSz="914400" rtl="0" eaLnBrk="1" fontAlgn="auto" latinLnBrk="1" hangingPunct="1">
              <a:spcBef>
                <a:spcPts val="0"/>
              </a:spcBef>
              <a:buClrTx/>
              <a:buSzTx/>
              <a:buFont typeface="Arial" panose="020B0604020202020204" pitchFamily="34" charset="0"/>
              <a:buNone/>
              <a:tabLst/>
              <a:defRPr/>
            </a:pPr>
            <a:r>
              <a:rPr kumimoji="0" lang="vi-VN" altLang="ko-KR" b="0" i="0" u="sng"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Đặc trưng</a:t>
            </a:r>
          </a:p>
          <a:p>
            <a:pPr marL="171450" marR="0" lvl="0" indent="-171450" algn="l" defTabSz="914400" rtl="0" eaLnBrk="1" fontAlgn="auto" latinLnBrk="1" hangingPunct="1">
              <a:spcBef>
                <a:spcPts val="0"/>
              </a:spcBef>
              <a:buClrTx/>
              <a:buSzTx/>
              <a:buFont typeface="Arial" panose="020B0604020202020204" pitchFamily="34" charset="0"/>
              <a:buChar char="•"/>
              <a:tabLst/>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Có một dữ liệu</a:t>
            </a:r>
          </a:p>
          <a:p>
            <a:pPr marL="171450" marR="0" lvl="0" indent="-171450" algn="l" defTabSz="914400" rtl="0" eaLnBrk="1" fontAlgn="auto" latinLnBrk="1" hangingPunct="1">
              <a:spcBef>
                <a:spcPts val="0"/>
              </a:spcBef>
              <a:buClrTx/>
              <a:buSzTx/>
              <a:buFont typeface="Arial" panose="020B0604020202020204" pitchFamily="34" charset="0"/>
              <a:buChar char="•"/>
              <a:tabLst/>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Đặc điểm BẢNG thấp nhất</a:t>
            </a:r>
          </a:p>
          <a:p>
            <a:pPr marL="171450" marR="0" lvl="0" indent="-171450" algn="l" defTabSz="914400" rtl="0" eaLnBrk="1" fontAlgn="auto" latinLnBrk="1" hangingPunct="1">
              <a:spcBef>
                <a:spcPts val="0"/>
              </a:spcBef>
              <a:buClrTx/>
              <a:buSzTx/>
              <a:buFont typeface="Arial" panose="020B0604020202020204" pitchFamily="34" charset="0"/>
              <a:buChar char="•"/>
              <a:tabLst/>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Nó có bộ tách 16/128 bit được gọi là UUID</a:t>
            </a:r>
          </a:p>
          <a:p>
            <a:pPr marL="171450" marR="0" lvl="0" indent="-171450" algn="l" defTabSz="914400" rtl="0" eaLnBrk="1" fontAlgn="auto" latinLnBrk="1" hangingPunct="1">
              <a:spcBef>
                <a:spcPts val="0"/>
              </a:spcBef>
              <a:buClrTx/>
              <a:buSzTx/>
              <a:buFont typeface="Arial" panose="020B0604020202020204" pitchFamily="34" charset="0"/>
              <a:buChar char="•"/>
              <a:tabLst/>
              <a:defRPr/>
            </a:pPr>
            <a:r>
              <a:rPr kumimoji="0" lang="vi-VN"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rPr>
              <a:t>Có các đặc điểm (Đo nhịp tim, Vị trí cảm biến cơ thể, Điểm kiểm soát nhịp tim)</a:t>
            </a: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022538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spcBef>
                <a:spcPts val="0"/>
              </a:spcBef>
              <a:buFont typeface="Arial" panose="020B0604020202020204" pitchFamily="34" charset="0"/>
              <a:buNone/>
            </a:pPr>
            <a:r>
              <a:rPr lang="vi-VN" altLang="ko-KR" sz="1200" u="sng" dirty="0">
                <a:latin typeface="SamsungOne-400" panose="020B0503030303020204" charset="0"/>
                <a:ea typeface="SamsungOne-400" panose="020B0503030303020204" pitchFamily="34" charset="0"/>
                <a:cs typeface="Arial" panose="020B0604020202020204" pitchFamily="34" charset="0"/>
              </a:rPr>
              <a:t>Công nghệ mạng lưới</a:t>
            </a:r>
          </a:p>
          <a:p>
            <a:pPr marL="171450" indent="-171450" algn="l">
              <a:spcBef>
                <a:spcPts val="0"/>
              </a:spcBef>
              <a:buFont typeface="Arial" panose="020B0604020202020204" pitchFamily="34" charset="0"/>
              <a:buChar char="•"/>
            </a:pPr>
            <a:r>
              <a:rPr lang="vi-VN" altLang="ko-KR" sz="1200" u="none" dirty="0">
                <a:latin typeface="SamsungOne-400" panose="020B0503030303020204" charset="0"/>
                <a:ea typeface="SamsungOne-400" panose="020B0503030303020204" pitchFamily="34" charset="0"/>
                <a:cs typeface="Arial" panose="020B0604020202020204" pitchFamily="34" charset="0"/>
              </a:rPr>
              <a:t>Việc đưa một nút lưới vào một thiết bị cho phép mỗi nút đọc dữ liệu và phân phối không dây cho nhau, cho phép nó di chuyển tự do và mở rộng mạng bằng cách kết nối các nút và nút. Điều này làm cho nó phù hợp với các ứng dụng kết nối nhiều thiết bị cùng một lúc.</a:t>
            </a:r>
          </a:p>
          <a:p>
            <a:pPr marL="0" indent="0" algn="l">
              <a:spcBef>
                <a:spcPts val="0"/>
              </a:spcBef>
              <a:buFont typeface="Arial" panose="020B0604020202020204" pitchFamily="34" charset="0"/>
              <a:buNone/>
            </a:pPr>
            <a:endParaRPr lang="vi-VN" altLang="ko-KR" sz="1200" u="none" dirty="0">
              <a:latin typeface="SamsungOne-400" panose="020B0503030303020204" charset="0"/>
              <a:ea typeface="SamsungOne-400" panose="020B0503030303020204" pitchFamily="34" charset="0"/>
              <a:cs typeface="Arial" panose="020B0604020202020204" pitchFamily="34" charset="0"/>
            </a:endParaRPr>
          </a:p>
          <a:p>
            <a:pPr marL="0" indent="0" algn="l">
              <a:spcBef>
                <a:spcPts val="0"/>
              </a:spcBef>
              <a:buFont typeface="Arial" panose="020B0604020202020204" pitchFamily="34" charset="0"/>
              <a:buNone/>
            </a:pPr>
            <a:r>
              <a:rPr lang="vi-VN" altLang="ko-KR" sz="1200" u="sng" dirty="0">
                <a:latin typeface="SamsungOne-400" panose="020B0503030303020204" charset="0"/>
                <a:ea typeface="SamsungOne-400" panose="020B0503030303020204" pitchFamily="34" charset="0"/>
                <a:cs typeface="Arial" panose="020B0604020202020204" pitchFamily="34" charset="0"/>
              </a:rPr>
              <a:t>Mạng Bluetooth ‘Hub and speak’</a:t>
            </a:r>
          </a:p>
          <a:p>
            <a:pPr marL="171450" indent="-171450" algn="l">
              <a:spcBef>
                <a:spcPts val="0"/>
              </a:spcBef>
              <a:buFont typeface="Arial" panose="020B0604020202020204" pitchFamily="34" charset="0"/>
              <a:buChar char="•"/>
            </a:pPr>
            <a:r>
              <a:rPr lang="vi-VN" altLang="ko-KR" sz="1200" u="none" dirty="0">
                <a:latin typeface="SamsungOne-400" panose="020B0503030303020204" charset="0"/>
                <a:ea typeface="SamsungOne-400" panose="020B0503030303020204" pitchFamily="34" charset="0"/>
                <a:cs typeface="Arial" panose="020B0604020202020204" pitchFamily="34" charset="0"/>
              </a:rPr>
              <a:t>Bluetooth có một số đặc điểm giúp nó phù hợp với Internet vạn vật, nhưng vẫn tồn tại các vấn đề về vùng phủ sóng dịch vụ</a:t>
            </a:r>
            <a:endParaRPr lang="en-US" altLang="ko-KR" sz="500" u="none" dirty="0">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9610952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spcBef>
                <a:spcPts val="0"/>
              </a:spcBef>
              <a:buFont typeface="Arial" panose="020B0604020202020204" pitchFamily="34" charset="0"/>
              <a:buNone/>
            </a:pPr>
            <a:r>
              <a:rPr lang="vi-VN" altLang="ko-KR" sz="1200" dirty="0">
                <a:latin typeface="SamsungOne-400" panose="020B0503030303020204" charset="0"/>
                <a:ea typeface="SamsungOne-400" panose="020B0503030303020204" pitchFamily="34" charset="0"/>
                <a:cs typeface="Arial" panose="020B0604020202020204" pitchFamily="34" charset="0"/>
              </a:rPr>
              <a:t>Sự khác biệt từ RFID hoặc NFC:</a:t>
            </a:r>
          </a:p>
          <a:p>
            <a:pPr marL="171450" indent="-171450">
              <a:spcBef>
                <a:spcPts val="0"/>
              </a:spcBef>
              <a:buFont typeface="Arial" panose="020B0604020202020204" pitchFamily="34" charset="0"/>
              <a:buChar char="•"/>
            </a:pPr>
            <a:r>
              <a:rPr lang="vi-VN" altLang="ko-KR" sz="1200" dirty="0">
                <a:latin typeface="SamsungOne-400" panose="020B0503030303020204" charset="0"/>
                <a:ea typeface="SamsungOne-400" panose="020B0503030303020204" pitchFamily="34" charset="0"/>
                <a:cs typeface="Arial" panose="020B0604020202020204" pitchFamily="34" charset="0"/>
              </a:rPr>
              <a:t>Khu vực dịch vụ rộng hơn nhiều và dễ dàng cung cấp các dịch vụ theo tầng.</a:t>
            </a:r>
          </a:p>
          <a:p>
            <a:pPr marL="171450" indent="-171450">
              <a:spcBef>
                <a:spcPts val="0"/>
              </a:spcBef>
              <a:buFont typeface="Arial" panose="020B0604020202020204" pitchFamily="34" charset="0"/>
              <a:buChar char="•"/>
            </a:pPr>
            <a:r>
              <a:rPr lang="vi-VN" altLang="ko-KR" sz="1200" dirty="0">
                <a:latin typeface="SamsungOne-400" panose="020B0503030303020204" charset="0"/>
                <a:ea typeface="SamsungOne-400" panose="020B0503030303020204" pitchFamily="34" charset="0"/>
                <a:cs typeface="Arial" panose="020B0604020202020204" pitchFamily="34" charset="0"/>
              </a:rPr>
              <a:t>Có thể cung cấp dịch vụ theo lớp bằng cách sử dụng UUID, giá trị chính, giá trị phụ hoặc cường độ của tín hiệu nhận được.</a:t>
            </a:r>
          </a:p>
          <a:p>
            <a:pPr marL="171450" indent="-171450">
              <a:spcBef>
                <a:spcPts val="0"/>
              </a:spcBef>
              <a:buFont typeface="Arial" panose="020B0604020202020204" pitchFamily="34" charset="0"/>
              <a:buChar char="•"/>
            </a:pPr>
            <a:r>
              <a:rPr lang="vi-VN" altLang="ko-KR" sz="1200" dirty="0">
                <a:latin typeface="SamsungOne-400" panose="020B0503030303020204" charset="0"/>
                <a:ea typeface="SamsungOne-400" panose="020B0503030303020204" pitchFamily="34" charset="0"/>
                <a:cs typeface="Arial" panose="020B0604020202020204" pitchFamily="34" charset="0"/>
              </a:rPr>
              <a:t>iBeacon của Apple có tiền tố trước UUID. (Sự khác biệt với đèn hiệu BLE bình thường)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9490125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just" fontAlgn="base">
              <a:buFont typeface="Arial" panose="020B0604020202020204" pitchFamily="34" charset="0"/>
              <a:buNone/>
            </a:pPr>
            <a:r>
              <a:rPr lang="vi-VN" altLang="ko-KR" kern="0" dirty="0">
                <a:solidFill>
                  <a:schemeClr val="tx1">
                    <a:lumMod val="85000"/>
                    <a:lumOff val="15000"/>
                  </a:schemeClr>
                </a:solidFill>
                <a:latin typeface="SamsungOne-400" panose="020B0503030303020204" charset="0"/>
                <a:ea typeface="SamsungOne-400" panose="020B0503030303020204" pitchFamily="34" charset="0"/>
                <a:cs typeface="Arial" panose="020B0604020202020204" pitchFamily="34" charset="0"/>
              </a:rPr>
              <a:t>Có các chức năng khác có sẵn như sau:</a:t>
            </a:r>
          </a:p>
          <a:p>
            <a:pPr marL="0" indent="0" algn="just" fontAlgn="base">
              <a:buFont typeface="Arial" panose="020B0604020202020204" pitchFamily="34" charset="0"/>
              <a:buNone/>
            </a:pPr>
            <a:r>
              <a:rPr lang="vi-VN" altLang="ko-KR" kern="0" dirty="0">
                <a:solidFill>
                  <a:schemeClr val="tx1">
                    <a:lumMod val="85000"/>
                    <a:lumOff val="15000"/>
                  </a:schemeClr>
                </a:solidFill>
                <a:latin typeface="SamsungOne-400" panose="020B0503030303020204" charset="0"/>
                <a:ea typeface="SamsungOne-400" panose="020B0503030303020204" pitchFamily="34" charset="0"/>
                <a:cs typeface="Arial" panose="020B0604020202020204" pitchFamily="34" charset="0"/>
              </a:rPr>
              <a:t>Cổng kết nối thiết bị với đám mây Internet: Kiến trúc cổng Bluetooth cung cấp khả năng kết nối trực tiếp các thiết bị Bluetooth với đám mây để điều khiển từ xa các thiết bị Internet vạn vật (IoT) mà không cần điện thoại thông minh hoặc máy tính bảng.</a:t>
            </a:r>
          </a:p>
          <a:p>
            <a:pPr marL="0" indent="0" algn="just" fontAlgn="base">
              <a:buFont typeface="Arial" panose="020B0604020202020204" pitchFamily="34" charset="0"/>
              <a:buNone/>
            </a:pPr>
            <a:r>
              <a:rPr lang="vi-VN" altLang="ko-KR" kern="0" dirty="0">
                <a:solidFill>
                  <a:schemeClr val="tx1">
                    <a:lumMod val="85000"/>
                    <a:lumOff val="15000"/>
                  </a:schemeClr>
                </a:solidFill>
                <a:latin typeface="SamsungOne-400" panose="020B0503030303020204" charset="0"/>
                <a:ea typeface="SamsungOne-400" panose="020B0503030303020204" pitchFamily="34" charset="0"/>
                <a:cs typeface="Arial" panose="020B0604020202020204" pitchFamily="34" charset="0"/>
              </a:rPr>
              <a:t>Chỉ cung cấp Năng lượng thấp, Bluetooth 5 tương thích ngược với Bluetooth 4.x (4.0, 4.1, 4.2) và có khả năng phát hiện và ngăn nhiễu ở ranh giới băng thông ISM 2,4 GHz và băng thông LTE xung quanh.</a:t>
            </a:r>
            <a:endParaRPr lang="en-US" altLang="ko-KR" kern="0" dirty="0">
              <a:solidFill>
                <a:schemeClr val="tx1">
                  <a:lumMod val="85000"/>
                  <a:lumOff val="15000"/>
                </a:schemeClr>
              </a:solidFill>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078971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a:t>
            </a:fld>
            <a:endParaRPr lang="ko-KR" altLang="en-US"/>
          </a:p>
        </p:txBody>
      </p:sp>
    </p:spTree>
    <p:extLst>
      <p:ext uri="{BB962C8B-B14F-4D97-AF65-F5344CB8AC3E}">
        <p14:creationId xmlns:p14="http://schemas.microsoft.com/office/powerpoint/2010/main" val="356311990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sz="1200" dirty="0">
                <a:latin typeface="SamsungOne-400" panose="020B0503030303020204" charset="0"/>
                <a:ea typeface="SamsungOne-400" panose="020B0503030303020204" pitchFamily="34" charset="0"/>
                <a:cs typeface="Arial" panose="020B0604020202020204" pitchFamily="34" charset="0"/>
              </a:rPr>
              <a:t>Hệ thống RFID bao gồm đầu đọc, thẻ và phần mềm trung gian. Nó được chia thành thụ động, bán chủ động và chủ động theo phương pháp nắm giữ và sử dụng năng lượng. Loại bán chủ động sử dụng pin riêng để truyền dữ liệu, giúp tăng khoảng cách truyền dữ liệu. Loại hoạt động có pin tích hợp, có thể tự cảm nhận và có thể chủ động truyền dữ liệu mà không cần yêu cầu nhận dữ liệu.</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254199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lvl="0" indent="0">
              <a:lnSpc>
                <a:spcPct val="130000"/>
              </a:lnSpc>
              <a:spcBef>
                <a:spcPts val="0"/>
              </a:spcBef>
              <a:spcAft>
                <a:spcPts val="600"/>
              </a:spcAft>
              <a:buFont typeface="Arial" panose="020B0604020202020204" pitchFamily="34" charset="0"/>
              <a:buNone/>
            </a:pPr>
            <a:r>
              <a:rPr lang="vi-VN" altLang="ko-KR" sz="1200" dirty="0">
                <a:latin typeface="SamsungOne-400" panose="020B0503030303020204" charset="0"/>
                <a:ea typeface="SamsungOne-400" panose="020B0503030303020204" pitchFamily="34" charset="0"/>
                <a:cs typeface="Arial" panose="020B0604020202020204" pitchFamily="34" charset="0"/>
              </a:rPr>
              <a:t>Cả đọc và viết đều có thể thực hiện được và có thể giao tiếp ở khoảng cách ngắn trong vòng 10cm mà không cần thực hiện thêm bất kỳ thao tác nào. Năm 2002, Sony và Nhật Bản đồng phát triển NXP Semiconductors. Sau khi Diễn đàn NFC được thành lập vào năm 2004, việc phát triển và thương mại hóa công nghệ đã bắt đầu một cách nghiêm túc. (Nó đã trở nên phổ biến với NFC trên điện thoại thông minh)</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8244095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632882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spcBef>
                <a:spcPts val="0"/>
              </a:spcBef>
              <a:buFont typeface="Arial" panose="020B0604020202020204" pitchFamily="34" charset="0"/>
              <a:buNone/>
            </a:pPr>
            <a:r>
              <a:rPr lang="vi-VN" altLang="ko-KR" u="sng" dirty="0">
                <a:latin typeface="SamsungOne-400" panose="020B0503030303020204" charset="0"/>
                <a:cs typeface="Arial" panose="020B0604020202020204" pitchFamily="34" charset="0"/>
              </a:rPr>
              <a:t>UWB có các tính năng sau:</a:t>
            </a:r>
          </a:p>
          <a:p>
            <a:pPr marL="171450" indent="-171450">
              <a:spcBef>
                <a:spcPts val="0"/>
              </a:spcBef>
              <a:buFont typeface="Arial" panose="020B0604020202020204" pitchFamily="34" charset="0"/>
              <a:buChar char="•"/>
            </a:pPr>
            <a:r>
              <a:rPr lang="vi-VN" altLang="ko-KR" dirty="0">
                <a:latin typeface="SamsungOne-400" panose="020B0503030303020204" charset="0"/>
                <a:cs typeface="Arial" panose="020B0604020202020204" pitchFamily="34" charset="0"/>
              </a:rPr>
              <a:t>Công nghệ truyền thông không dây tốc độ cao công suất thấp có thể truyền lên tới 400 ~ 500Mbit mỗi giây</a:t>
            </a:r>
          </a:p>
          <a:p>
            <a:pPr marL="171450" indent="-171450">
              <a:spcBef>
                <a:spcPts val="0"/>
              </a:spcBef>
              <a:buFont typeface="Arial" panose="020B0604020202020204" pitchFamily="34" charset="0"/>
              <a:buChar char="•"/>
            </a:pPr>
            <a:r>
              <a:rPr lang="vi-VN" altLang="ko-KR" dirty="0">
                <a:latin typeface="SamsungOne-400" panose="020B0503030303020204" charset="0"/>
                <a:cs typeface="Arial" panose="020B0604020202020204" pitchFamily="34" charset="0"/>
              </a:rPr>
              <a:t>Cung cấp dữ liệu ở dạng tín hiệu vô tuyến công suất cực thấp với các xung dữ liệu rất ngắn</a:t>
            </a:r>
          </a:p>
          <a:p>
            <a:pPr marL="171450" indent="-171450">
              <a:spcBef>
                <a:spcPts val="0"/>
              </a:spcBef>
              <a:buFont typeface="Arial" panose="020B0604020202020204" pitchFamily="34" charset="0"/>
              <a:buChar char="•"/>
            </a:pPr>
            <a:r>
              <a:rPr lang="vi-VN" altLang="ko-KR" dirty="0">
                <a:latin typeface="SamsungOne-400" panose="020B0503030303020204" charset="0"/>
                <a:cs typeface="Arial" panose="020B0604020202020204" pitchFamily="34" charset="0"/>
              </a:rPr>
              <a:t>Đầu ra cực thấp trong khi sử dụng băng tần siêu rộng</a:t>
            </a:r>
          </a:p>
          <a:p>
            <a:pPr marL="171450" indent="-171450">
              <a:spcBef>
                <a:spcPts val="0"/>
              </a:spcBef>
              <a:buFont typeface="Arial" panose="020B0604020202020204" pitchFamily="34" charset="0"/>
              <a:buChar char="•"/>
            </a:pPr>
            <a:r>
              <a:rPr lang="vi-VN" altLang="ko-KR" dirty="0">
                <a:latin typeface="SamsungOne-400" panose="020B0503030303020204" charset="0"/>
                <a:cs typeface="Arial" panose="020B0604020202020204" pitchFamily="34" charset="0"/>
              </a:rPr>
              <a:t>Dải tần 3.1~4.8㎓, 722~10.2㎓, ngõ ra cho phép -41.3dBm/㎒</a:t>
            </a:r>
          </a:p>
          <a:p>
            <a:pPr marL="171450" indent="-171450">
              <a:spcBef>
                <a:spcPts val="0"/>
              </a:spcBef>
              <a:buFont typeface="Arial" panose="020B0604020202020204" pitchFamily="34" charset="0"/>
              <a:buChar char="•"/>
            </a:pPr>
            <a:r>
              <a:rPr lang="vi-VN" altLang="ko-KR" dirty="0">
                <a:latin typeface="SamsungOne-400" panose="020B0503030303020204" charset="0"/>
                <a:cs typeface="Arial" panose="020B0604020202020204" pitchFamily="34" charset="0"/>
              </a:rPr>
              <a:t>Còn được gọi là đài phát thanh Impulse, miền thời gian, nhà cung cấp dịch vụ miễn phí</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6017092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lnSpc>
                <a:spcPct val="130000"/>
              </a:lnSpc>
              <a:spcBef>
                <a:spcPts val="0"/>
              </a:spcBef>
              <a:spcAft>
                <a:spcPts val="600"/>
              </a:spcAft>
              <a:buFont typeface="Arial" panose="020B0604020202020204" pitchFamily="34" charset="0"/>
              <a:buNone/>
            </a:pPr>
            <a:r>
              <a:rPr lang="vi-VN" altLang="ko-KR" sz="1200" dirty="0">
                <a:latin typeface="SamsungOne-400" panose="020B0503030303020204" charset="0"/>
                <a:ea typeface="SamsungOne-400" panose="020B0503030303020204" pitchFamily="34" charset="0"/>
                <a:cs typeface="Arial" panose="020B0604020202020204" pitchFamily="34" charset="0"/>
              </a:rPr>
              <a:t>Năm 2000, một tiêu chuẩn cho các mạng nhỏ, công suất thấp, chi phí thấp đã được đề xuất cho nhóm làm việc IEEE 802.15 cho các lớp liên kết vật lý và dữ liệu. Motorola, Honeywell, v.v., tập trung vào phát triển công nghệ từ năm 1998 và Liên minh ZigBee được thành lập năm 2002. Tiêu chuẩn ZigBee 1.0 hoàn thành năm 2005 (IEEE802.15.4-2006)</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927745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ZigBee được xây dựng trên lớp Vật lý (PHY) và lớp phụ Kiểm soát truy cập trung bình (MAC) được xác định trong tiêu chuẩn IEEE 802.15.4. Các lớp này xử lý các hoạt động mạng cấp thấp như đánh địa chỉ và truyền/nhận tin nhắn.</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Đặc tả ZigBee xác định lớp Mạng (NWK) và khung cho lớp ứng dụng (APL). Lớp Mạng đảm nhiệm cấu trúc mạng, định tuyến và bảo mật. Khung lớp ứng dụng bao gồm lớp con Hỗ trợ ứng dụng (APS), các đối tượng thiết bị ZigBee (ZDO) và các ứng dụng do người dùng xác định cung cấp cho thiết bị chức năng cụ thể của nó.</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70559781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3373511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u="sng" dirty="0">
                <a:latin typeface="SamsungOne-400" panose="020B0503030303020204" charset="0"/>
                <a:cs typeface="Arial" panose="020B0604020202020204" pitchFamily="34" charset="0"/>
              </a:rPr>
              <a:t>cấu trúc liên kết sao</a:t>
            </a:r>
          </a:p>
          <a:p>
            <a:r>
              <a:rPr lang="vi-VN" altLang="ko-KR" u="none" dirty="0">
                <a:latin typeface="SamsungOne-400" panose="020B0503030303020204" charset="0"/>
                <a:cs typeface="Arial" panose="020B0604020202020204" pitchFamily="34" charset="0"/>
              </a:rPr>
              <a:t>Trong cấu trúc liên kết này, thiết bị đầu cuối chỉ giao tiếp với bộ điều phối. Mọi trao đổi gói giữa các thiết bị đầu cuối phải thông qua bộ điều phối. Nhược điểm của cấu trúc liên kết này là hoạt động của mạng phụ thuộc vào bộ điều phối của mạng và vì tất cả các gói giữa các thiết bị phải đi qua bộ điều phối, bộ điều phối có thể bị tắc nghẽn. Ngoài ra, không có đường dẫn thay thế từ nguồn đến đích. Ưu điểm của cấu trúc liên kết hình sao là nó đơn giản và các gói đi qua tối đa hai bước nhảy để đến đích.</a:t>
            </a:r>
          </a:p>
          <a:p>
            <a:endParaRPr lang="vi-VN" altLang="ko-KR" u="none" dirty="0">
              <a:latin typeface="SamsungOne-400" panose="020B0503030303020204" charset="0"/>
              <a:cs typeface="Arial" panose="020B0604020202020204" pitchFamily="34" charset="0"/>
            </a:endParaRPr>
          </a:p>
          <a:p>
            <a:r>
              <a:rPr lang="vi-VN" altLang="ko-KR" u="sng" dirty="0">
                <a:latin typeface="SamsungOne-400" panose="020B0503030303020204" charset="0"/>
                <a:cs typeface="Arial" panose="020B0604020202020204" pitchFamily="34" charset="0"/>
              </a:rPr>
              <a:t>Cấu trúc liên kết cây cụm</a:t>
            </a:r>
          </a:p>
          <a:p>
            <a:r>
              <a:rPr lang="vi-VN" altLang="ko-KR" u="none" dirty="0">
                <a:latin typeface="SamsungOne-400" panose="020B0503030303020204" charset="0"/>
                <a:cs typeface="Arial" panose="020B0604020202020204" pitchFamily="34" charset="0"/>
              </a:rPr>
              <a:t>Một cấu trúc liên kết cây cụm là một trường hợp đặc biệt của cấu trúc liên kết cây trong đó cha và con của nó được gọi là một cụm, như thể hiện trong Hình. Mỗi cụm được xác định bởi một ID cụm. ZigBee không hỗ trợ cấu trúc liên kết cây cụm, nhưng IEEE 802.15.4 hỗ trợ nó.</a:t>
            </a:r>
          </a:p>
          <a:p>
            <a:endParaRPr lang="vi-VN" altLang="ko-KR" u="none" dirty="0">
              <a:latin typeface="SamsungOne-400" panose="020B0503030303020204" charset="0"/>
              <a:cs typeface="Arial" panose="020B0604020202020204" pitchFamily="34" charset="0"/>
            </a:endParaRPr>
          </a:p>
          <a:p>
            <a:r>
              <a:rPr lang="vi-VN" altLang="ko-KR" u="sng" dirty="0">
                <a:latin typeface="SamsungOne-400" panose="020B0503030303020204" charset="0"/>
                <a:cs typeface="Arial" panose="020B0604020202020204" pitchFamily="34" charset="0"/>
              </a:rPr>
              <a:t>cấu trúc liên kết lưới</a:t>
            </a:r>
          </a:p>
          <a:p>
            <a:r>
              <a:rPr lang="vi-VN" altLang="ko-KR" u="none" dirty="0">
                <a:latin typeface="SamsungOne-400" panose="020B0503030303020204" charset="0"/>
                <a:cs typeface="Arial" panose="020B0604020202020204" pitchFamily="34" charset="0"/>
              </a:rPr>
              <a:t>Cấu trúc liên kết dạng lưới, còn được gọi là mạng ngang hàng, bao gồm một bộ điều phối, một số bộ định tuyến và thiết bị đầu cuối, như thể hiện trong Hình.</a:t>
            </a:r>
            <a:endParaRPr lang="ko-KR" altLang="en-US" u="none"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190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4647865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spcBef>
                <a:spcPts val="0"/>
              </a:spcBef>
              <a:spcAft>
                <a:spcPts val="0"/>
              </a:spcAft>
              <a:buClrTx/>
              <a:buSzTx/>
              <a:buFont typeface="Arial" panose="020B0604020202020204" pitchFamily="34" charset="0"/>
              <a:buNone/>
              <a:tabLst/>
              <a:defRPr/>
            </a:pP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191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74287636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Lớp mạng được yêu cầu cung cấp chức năng để đảm bảo hoạt động chính xác của MAC IEEE 802.15.4 và cung cấp giao diện dịch vụ phù hợp cho lớp ứng dụng. Để giao tiếp với lớp ứng dụng, lớp mạng về mặt khái niệm bao gồm hai thực thể dịch vụ cung cấp các chức năng cần thiết. Các thực thể dịch vụ này là dịch vụ dữ liệu và dịch vụ quản lý. NLDE(thực thể dữ liệu lớp mạng) cung cấp dịch vụ truyền dữ liệu qua SAP được liên kết của nó, NLDE-SAP và NLME(thực thể quản lý lớp mạng) cung cấp dịch vụ quản lý thông qua SAP được liên kết của nó, NLME-SAP. NLME sử dụng NLDE để đạt được một số nhiệm vụ quản lý của nó và nó cũng duy trì cơ sở dữ liệu về các đối tượng được quản lý được gọi là NIB.</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192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29533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ea typeface="SamsungOne-400" panose="020B0503030303020204" pitchFamily="34" charset="0"/>
                <a:cs typeface="Arial" panose="020B0604020202020204" pitchFamily="34" charset="0"/>
              </a:rPr>
              <a:t>Giám sát : Giám sát môi trường trong nhà, Giám sát an toàn ngầm, Giám sát ngầm</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a:t>
            </a:fld>
            <a:endParaRPr lang="ko-KR" altLang="en-US"/>
          </a:p>
        </p:txBody>
      </p:sp>
    </p:spTree>
    <p:extLst>
      <p:ext uri="{BB962C8B-B14F-4D97-AF65-F5344CB8AC3E}">
        <p14:creationId xmlns:p14="http://schemas.microsoft.com/office/powerpoint/2010/main" val="189913539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NLDE (thực thể dữ liệu lớp mạng) cung cấp dịch vụ truyền dữ liệu qua SAP được liên kết của nó, NLDE-SAP và NLME (thực thể quản lý lớp mạng) cung cấp dịch vụ quản lý thông qua SAP được liên kết của nó, NLME-SAP. NLME sử dụng NLDE để đạt được một số nhiệm vụ quản lý của nó và nó cũng duy trì cơ sở dữ liệu về các đối tượng được quản lý được gọi là NIB.</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193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8061342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R="0" lvl="0" algn="l" defTabSz="914400" rtl="0" eaLnBrk="1" fontAlgn="auto" latinLnBrk="1" hangingPunct="1">
              <a:lnSpc>
                <a:spcPct val="100000"/>
              </a:lnSpc>
              <a:spcBef>
                <a:spcPts val="0"/>
              </a:spcBef>
              <a:spcAft>
                <a:spcPts val="0"/>
              </a:spcAft>
              <a:buClrTx/>
              <a:buSzTx/>
              <a:tabLst/>
              <a:defRPr/>
            </a:pPr>
            <a:r>
              <a:rPr lang="vi-VN" altLang="ko-KR" sz="1200" u="sng" dirty="0">
                <a:solidFill>
                  <a:srgbClr val="000000"/>
                </a:solidFill>
                <a:latin typeface="SamsungOne-400" panose="020B0503030303020204" charset="0"/>
                <a:ea typeface="SamsungOne-400" panose="020B0503030303020204" pitchFamily="34" charset="0"/>
                <a:cs typeface="Arial" panose="020B0604020202020204" pitchFamily="34" charset="0"/>
              </a:rPr>
              <a:t>Cấu trúc khung NPDU chung</a:t>
            </a:r>
          </a:p>
          <a:p>
            <a:pPr marR="0" lvl="0" algn="l" defTabSz="914400" rtl="0" eaLnBrk="1" fontAlgn="auto" latinLnBrk="1" hangingPunct="1">
              <a:lnSpc>
                <a:spcPct val="100000"/>
              </a:lnSpc>
              <a:spcBef>
                <a:spcPts val="0"/>
              </a:spcBef>
              <a:spcAft>
                <a:spcPts val="0"/>
              </a:spcAft>
              <a:buClrTx/>
              <a:buSzTx/>
              <a:tabLst/>
              <a:defRPr/>
            </a:pPr>
            <a:r>
              <a:rPr lang="vi-VN" altLang="ko-KR" sz="1200" u="none" dirty="0">
                <a:solidFill>
                  <a:srgbClr val="000000"/>
                </a:solidFill>
                <a:latin typeface="SamsungOne-400" panose="020B0503030303020204" charset="0"/>
                <a:ea typeface="SamsungOne-400" panose="020B0503030303020204" pitchFamily="34" charset="0"/>
                <a:cs typeface="Arial" panose="020B0604020202020204" pitchFamily="34" charset="0"/>
              </a:rPr>
              <a:t>Định dạng khung NWK bao gồm tiêu đề NWK và tải trọng NWK. Các trường của tiêu đề NWK xuất hiện theo một thứ tự cố định, tuy nhiên, các trường địa chỉ và thứ tự có thể không được bao gồm trong tất cả các khung.</a:t>
            </a:r>
          </a:p>
          <a:p>
            <a:pPr marR="0" lvl="0" algn="l" defTabSz="914400" rtl="0" eaLnBrk="1" fontAlgn="auto" latinLnBrk="1" hangingPunct="1">
              <a:lnSpc>
                <a:spcPct val="100000"/>
              </a:lnSpc>
              <a:spcBef>
                <a:spcPts val="0"/>
              </a:spcBef>
              <a:spcAft>
                <a:spcPts val="0"/>
              </a:spcAft>
              <a:buClrTx/>
              <a:buSzTx/>
              <a:tabLst/>
              <a:defRPr/>
            </a:pPr>
            <a:endParaRPr lang="vi-VN" altLang="ko-KR" sz="1200" u="none" dirty="0">
              <a:solidFill>
                <a:srgbClr val="000000"/>
              </a:solidFill>
              <a:latin typeface="SamsungOne-400" panose="020B0503030303020204" charset="0"/>
              <a:ea typeface="SamsungOne-400" panose="020B0503030303020204" pitchFamily="34" charset="0"/>
              <a:cs typeface="Arial" panose="020B0604020202020204" pitchFamily="34" charset="0"/>
            </a:endParaRPr>
          </a:p>
          <a:p>
            <a:pPr marR="0" lvl="0" algn="l" defTabSz="914400" rtl="0" eaLnBrk="1" fontAlgn="auto" latinLnBrk="1" hangingPunct="1">
              <a:lnSpc>
                <a:spcPct val="100000"/>
              </a:lnSpc>
              <a:spcBef>
                <a:spcPts val="0"/>
              </a:spcBef>
              <a:spcAft>
                <a:spcPts val="0"/>
              </a:spcAft>
              <a:buClrTx/>
              <a:buSzTx/>
              <a:tabLst/>
              <a:defRPr/>
            </a:pPr>
            <a:r>
              <a:rPr lang="vi-VN" altLang="ko-KR" sz="1200" u="sng" dirty="0">
                <a:solidFill>
                  <a:srgbClr val="000000"/>
                </a:solidFill>
                <a:latin typeface="SamsungOne-400" panose="020B0503030303020204" charset="0"/>
                <a:ea typeface="SamsungOne-400" panose="020B0503030303020204" pitchFamily="34" charset="0"/>
                <a:cs typeface="Arial" panose="020B0604020202020204" pitchFamily="34" charset="0"/>
              </a:rPr>
              <a:t>Trường điều khiển khung</a:t>
            </a:r>
          </a:p>
          <a:p>
            <a:pPr marR="0" lvl="0" algn="l" defTabSz="914400" rtl="0" eaLnBrk="1" fontAlgn="auto" latinLnBrk="1" hangingPunct="1">
              <a:lnSpc>
                <a:spcPct val="100000"/>
              </a:lnSpc>
              <a:spcBef>
                <a:spcPts val="0"/>
              </a:spcBef>
              <a:spcAft>
                <a:spcPts val="0"/>
              </a:spcAft>
              <a:buClrTx/>
              <a:buSzTx/>
              <a:tabLst/>
              <a:defRPr/>
            </a:pPr>
            <a:r>
              <a:rPr lang="vi-VN" altLang="ko-KR" sz="1200" u="none" dirty="0">
                <a:solidFill>
                  <a:srgbClr val="000000"/>
                </a:solidFill>
                <a:latin typeface="SamsungOne-400" panose="020B0503030303020204" charset="0"/>
                <a:ea typeface="SamsungOne-400" panose="020B0503030303020204" pitchFamily="34" charset="0"/>
                <a:cs typeface="Arial" panose="020B0604020202020204" pitchFamily="34" charset="0"/>
              </a:rPr>
              <a:t>Trường điều khiển khung có độ dài 16 bit và chứa thông tin xác định loại khung, trường đánh địa chỉ và trình tự và các cờ điều khiển khác.</a:t>
            </a:r>
            <a:endParaRPr lang="ko-KR" altLang="en-US" u="none"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194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6364783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195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7701010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196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4581308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197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0015592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spcBef>
                <a:spcPts val="0"/>
              </a:spcBef>
            </a:pPr>
            <a:r>
              <a:rPr lang="en-US" altLang="ko-KR" sz="1200" dirty="0" err="1">
                <a:latin typeface="SamsungOne-400" panose="020B0503030303020204" charset="0"/>
                <a:ea typeface="SamsungOne-400" panose="020B0503030303020204" pitchFamily="34" charset="0"/>
                <a:cs typeface="Arial" panose="020B0604020202020204" pitchFamily="34" charset="0"/>
              </a:rPr>
              <a:t>Không</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bị</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nhiễu</a:t>
            </a:r>
            <a:r>
              <a:rPr lang="en-US" altLang="ko-KR" sz="1200" dirty="0">
                <a:latin typeface="SamsungOne-400" panose="020B0503030303020204" charset="0"/>
                <a:ea typeface="SamsungOne-400" panose="020B0503030303020204" pitchFamily="34" charset="0"/>
                <a:cs typeface="Arial" panose="020B0604020202020204" pitchFamily="34" charset="0"/>
              </a:rPr>
              <a:t> so </a:t>
            </a:r>
            <a:r>
              <a:rPr lang="en-US" altLang="ko-KR" sz="1200" dirty="0" err="1">
                <a:latin typeface="SamsungOne-400" panose="020B0503030303020204" charset="0"/>
                <a:ea typeface="SamsungOne-400" panose="020B0503030303020204" pitchFamily="34" charset="0"/>
                <a:cs typeface="Arial" panose="020B0604020202020204" pitchFamily="34" charset="0"/>
              </a:rPr>
              <a:t>với</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công</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nghệ</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truyền</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thông</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dựa</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trên</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tần</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số</a:t>
            </a:r>
            <a:r>
              <a:rPr lang="en-US" altLang="ko-KR" sz="1200" dirty="0">
                <a:latin typeface="SamsungOne-400" panose="020B0503030303020204" charset="0"/>
                <a:ea typeface="SamsungOne-400" panose="020B0503030303020204" pitchFamily="34" charset="0"/>
                <a:cs typeface="Arial" panose="020B0604020202020204" pitchFamily="34" charset="0"/>
              </a:rPr>
              <a:t> 2,4 ㎓ </a:t>
            </a:r>
            <a:r>
              <a:rPr lang="en-US" altLang="ko-KR" sz="1200" dirty="0" err="1">
                <a:latin typeface="SamsungOne-400" panose="020B0503030303020204" charset="0"/>
                <a:ea typeface="SamsungOne-400" panose="020B0503030303020204" pitchFamily="34" charset="0"/>
                <a:cs typeface="Arial" panose="020B0604020202020204" pitchFamily="34" charset="0"/>
              </a:rPr>
              <a:t>bị</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tắc</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nghẽn</a:t>
            </a:r>
            <a:endParaRPr lang="en-US" altLang="ko-KR" sz="1200" dirty="0">
              <a:latin typeface="SamsungOne-400" panose="020B0503030303020204" charset="0"/>
              <a:ea typeface="SamsungOne-400" panose="020B0503030303020204" pitchFamily="34" charset="0"/>
              <a:cs typeface="Arial" panose="020B0604020202020204" pitchFamily="34" charset="0"/>
            </a:endParaRPr>
          </a:p>
          <a:p>
            <a:pPr>
              <a:spcBef>
                <a:spcPts val="0"/>
              </a:spcBef>
            </a:pPr>
            <a:r>
              <a:rPr lang="en-US" altLang="ko-KR" sz="1200" dirty="0" err="1">
                <a:latin typeface="SamsungOne-400" panose="020B0503030303020204" charset="0"/>
                <a:ea typeface="SamsungOne-400" panose="020B0503030303020204" pitchFamily="34" charset="0"/>
                <a:cs typeface="Arial" panose="020B0604020202020204" pitchFamily="34" charset="0"/>
              </a:rPr>
              <a:t>Tốc</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độ</a:t>
            </a:r>
            <a:r>
              <a:rPr lang="en-US" altLang="ko-KR" sz="1200" dirty="0">
                <a:latin typeface="SamsungOne-400" panose="020B0503030303020204" charset="0"/>
                <a:ea typeface="SamsungOne-400" panose="020B0503030303020204" pitchFamily="34" charset="0"/>
                <a:cs typeface="Arial" panose="020B0604020202020204" pitchFamily="34" charset="0"/>
              </a:rPr>
              <a:t> </a:t>
            </a:r>
            <a:r>
              <a:rPr lang="en-US" altLang="ko-KR" sz="1200" dirty="0" err="1">
                <a:latin typeface="SamsungOne-400" panose="020B0503030303020204" charset="0"/>
                <a:ea typeface="SamsungOne-400" panose="020B0503030303020204" pitchFamily="34" charset="0"/>
                <a:cs typeface="Arial" panose="020B0604020202020204" pitchFamily="34" charset="0"/>
              </a:rPr>
              <a:t>truyền</a:t>
            </a:r>
            <a:r>
              <a:rPr lang="en-US" altLang="ko-KR" sz="1200" dirty="0">
                <a:latin typeface="SamsungOne-400" panose="020B0503030303020204" charset="0"/>
                <a:ea typeface="SamsungOne-400" panose="020B0503030303020204" pitchFamily="34" charset="0"/>
                <a:cs typeface="Arial" panose="020B0604020202020204" pitchFamily="34" charset="0"/>
              </a:rPr>
              <a:t> 9600bps ~ 100Kbps</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198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2334505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WirelessHART là công nghệ mạng cảm biến không dây dựa trên Giao thức đầu dò từ xa có thể định địa chỉ đường cao tốc (HART). Được phát triển như một tiêu chuẩn không dây có thể tương tác với nhiều nhà cung cấp, WirelessHART được xác định cho các yêu cầu của mạng thiết bị trường xử lý.</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199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8623922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ISA100.11a là một tiêu chuẩn công nghệ mạng không dây được phát triển bởi Hiệp hội Tự động hóa Quốc tế (ISA). Mô tả chính thức là "Hệ thống không dây cho tự động hóa công nghiệp: Điều khiển quy trình và các ứng dụng liên quan".</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200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0503551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Cả hai thông số kỹ thuật cũng sử dụng các chức năng định tuyến đồ thị, định tuyến nguồn, bảo mật và quản lý mạng tập trung tương tự. Mặc dù cả hai tiêu chuẩn đều có nhiều điểm tương đồng nhưng chúng cũng chứa đựng những điểm khác biệt.</a:t>
            </a:r>
          </a:p>
          <a:p>
            <a:r>
              <a:rPr lang="vi-VN" altLang="ko-KR" dirty="0">
                <a:latin typeface="SamsungOne-400" panose="020B0503030303020204" charset="0"/>
                <a:cs typeface="Arial" panose="020B0604020202020204" pitchFamily="34" charset="0"/>
              </a:rPr>
              <a:t>Những điểm khác biệt khác bao gồm các khe thời gian có thể định cấu hình (ISA100.11a) so với WirelessHART, chỉ xác định khe thời gian 10 mili giây; và các tùy chọn để bật/tắt cài đặt bảo mật trong ISA100.11a so với WirelessHART, quy định rằng bảo mật phải luôn được bật. Các thiết bị trong ISA100.11a không phải hỗ trợ định tuyến so với các thiết bị WirelessHART phải hỗ trợ định tuyến.</a:t>
            </a:r>
            <a:endParaRPr lang="en-US" altLang="ko-KR"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201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629251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202</a:t>
            </a:fld>
            <a:endParaRPr lang="ko-KR" altLang="en-US"/>
          </a:p>
        </p:txBody>
      </p:sp>
    </p:spTree>
    <p:extLst>
      <p:ext uri="{BB962C8B-B14F-4D97-AF65-F5344CB8AC3E}">
        <p14:creationId xmlns:p14="http://schemas.microsoft.com/office/powerpoint/2010/main" val="237163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a:t>
            </a:fld>
            <a:endParaRPr lang="ko-KR" altLang="en-US"/>
          </a:p>
        </p:txBody>
      </p:sp>
    </p:spTree>
    <p:extLst>
      <p:ext uri="{BB962C8B-B14F-4D97-AF65-F5344CB8AC3E}">
        <p14:creationId xmlns:p14="http://schemas.microsoft.com/office/powerpoint/2010/main" val="3340956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ea typeface="SamsungOne-400" panose="020B0503030303020204" pitchFamily="34" charset="0"/>
                <a:cs typeface="Arial" panose="020B0604020202020204" pitchFamily="34" charset="0"/>
              </a:rPr>
              <a:t>Điều khiển từ xa : Nhà → Nhà thông minh (điều khiển từ xa an ninh và ánh sáng trong nhà, nhà máy) → Nhà máy thông minh (giám sát môi trường nhà máy như nhiệt, độ rung và tiếng ồn + điều khiển từ xa)</a:t>
            </a:r>
            <a:endParaRPr lang="en-US" altLang="ko-KR" dirty="0">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a:t>
            </a:fld>
            <a:endParaRPr lang="ko-KR" altLang="en-US"/>
          </a:p>
        </p:txBody>
      </p:sp>
    </p:spTree>
    <p:extLst>
      <p:ext uri="{BB962C8B-B14F-4D97-AF65-F5344CB8AC3E}">
        <p14:creationId xmlns:p14="http://schemas.microsoft.com/office/powerpoint/2010/main" val="262903418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Công nghệ Low Power Wide Area (LPWA) nổi lên như một thuật ngữ vào năm 2013 không phải là một tiêu chuẩn công nghệ mới, mà là một loại công nghệ không dây rất phù hợp với nhu cầu cụ thể của máy với máy (M2M) và thiết bị IoT. Phần lớn các thiết bị IoT, đặc biệt là các thiết bị trong thành phố thông minh và khu vực công nghiệp, không yêu cầu tốc độ và băng thông giống như các thiết bị di động tiêu dùng. Tuy nhiên, chúng đòi hỏi tuổi thọ của mạng di động LTE truyền thống. Công nghệ LPWA đã trở thành lựa chọn ưu tiên cho các ứng dụng IoT vào năm 2015 khi hiệp hội ngành công nghiệp không dây GSMA xác định một loạt các tiêu chuẩn Mạng LPWA (LPWAN) để giúp các nhà khai thác mạng đáp ứng các nhu cầu cụ thể về chi phí, phạm vi phủ sóng và mức tiêu thụ năng lượng của các ứng dụng IoT. Các tiêu chuẩn này bao gồm LTE-M và NB-IoT. Đồng thời, Liên minh LoRa được thành lập để củng cố một công nghệ LPWAN mới nổi khác, bổ sung thêm một tùy chọn kết nối không dây khác cho các ứng dụng IoT băng thông thấp, độ trễ thấp.</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203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8409124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538" y="703263"/>
            <a:ext cx="6129337" cy="4244975"/>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204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6909106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vi-VN" altLang="ko-KR" dirty="0">
                <a:latin typeface="SamsungOne-400" panose="020B0503030303020204" charset="0"/>
                <a:ea typeface="SamsungOne-400" panose="020B0503030303020204" pitchFamily="34" charset="0"/>
                <a:cs typeface="Arial" panose="020B0604020202020204" pitchFamily="34" charset="0"/>
              </a:rPr>
              <a:t>LoRa không cần đồng bộ hóa giữa các thiết bị và không cần theo dõi kênh. Ngoài ra, đặc điểm độ nhạy của LoRa tốt nên nhiễu mạnh và phạm vi hoạt động rộng 10km. Mức tiêu thụ điện năng của nó rất thấp và có thể sử dụng đến 10 năm. Nó có thể được áp dụng để đọc đồng hồ từ xa hoặc báo cháy.</a:t>
            </a:r>
          </a:p>
          <a:p>
            <a:pPr marL="0" indent="0">
              <a:buFont typeface="Arial" panose="020B0604020202020204" pitchFamily="34" charset="0"/>
              <a:buNone/>
            </a:pPr>
            <a:endParaRPr lang="vi-VN" altLang="ko-KR" dirty="0">
              <a:latin typeface="SamsungOne-400" panose="020B0503030303020204" charset="0"/>
              <a:ea typeface="SamsungOne-400" panose="020B0503030303020204" pitchFamily="34" charset="0"/>
              <a:cs typeface="Arial" panose="020B0604020202020204" pitchFamily="34" charset="0"/>
            </a:endParaRPr>
          </a:p>
          <a:p>
            <a:pPr marL="0" indent="0">
              <a:buFont typeface="Arial" panose="020B0604020202020204" pitchFamily="34" charset="0"/>
              <a:buNone/>
            </a:pPr>
            <a:r>
              <a:rPr lang="vi-VN" altLang="ko-KR" dirty="0">
                <a:latin typeface="SamsungOne-400" panose="020B0503030303020204" charset="0"/>
                <a:ea typeface="SamsungOne-400" panose="020B0503030303020204" pitchFamily="34" charset="0"/>
                <a:cs typeface="Arial" panose="020B0604020202020204" pitchFamily="34" charset="0"/>
              </a:rPr>
              <a:t>LoRa có ba loại: A, B và C. Mỗi loại được phân loại theo sự đánh đổi giữa độ trễ và thời lượng pin. Loại A có tuổi thọ pin cao nhất nhưng đường truyền đường lên hạn chế. Lớp C luôn có thể truyền đường lên và đường xuống, nhưng thời lượng pin của thiết bị là ngắn nhất. Lớp B điều chỉnh thời lượng pin và độ trễ dựa trên đường truyền tải xuống.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205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0317519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Loại A, loại B và loại C được phân loại theo chức năng của nút cuối.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Lớp A quan trọng đối với chức năng gửi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Class C hỗ trợ chức năng nhận dữ liệu bất kỳ lúc nào từ máy chủ cùng với chức năng của Class A.</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charset="0"/>
                <a:cs typeface="Arial" panose="020B0604020202020204" pitchFamily="34" charset="0"/>
              </a:rPr>
              <a:t>Lớp B hỗ trợ nhận tín hiệu Beacon từ máy chủ vào thời gian cố định.</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206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2655870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207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1994624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538" y="703263"/>
            <a:ext cx="6129337" cy="4244975"/>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208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2333695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538" y="703263"/>
            <a:ext cx="6129337" cy="4244975"/>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209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59444568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538" y="703263"/>
            <a:ext cx="6129337" cy="4244975"/>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4136683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Kích thước tối đa của dữ liệu tải trọng ứng dụng phụ thuộc vào hệ số trải phổ được sử dụng và các hạn chế của khu vực. Nếu ứng dụng sử dụng tải trọng lớn hơn kích thước tối đa cho SF hiện tại (hoặc MAX SF), thì ứng dụng và thiết bị phải xử lý việc phân đoạn và lắp ráp gói.</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058876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latin typeface="SamsungOne-400" panose="020B0503030303020204" charset="0"/>
                <a:cs typeface="Arial" panose="020B0604020202020204" pitchFamily="34" charset="0"/>
              </a:rPr>
              <a:t>Sigfox </a:t>
            </a:r>
            <a:r>
              <a:rPr lang="en-US" altLang="ko-KR" dirty="0" err="1">
                <a:latin typeface="SamsungOne-400" panose="020B0503030303020204" charset="0"/>
                <a:cs typeface="Arial" panose="020B0604020202020204" pitchFamily="34" charset="0"/>
              </a:rPr>
              <a:t>sử</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dụng</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khóa</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dịch</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pha</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nhị</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phân</a:t>
            </a:r>
            <a:r>
              <a:rPr lang="en-US" altLang="ko-KR" dirty="0">
                <a:latin typeface="SamsungOne-400" panose="020B0503030303020204" charset="0"/>
                <a:cs typeface="Arial" panose="020B0604020202020204" pitchFamily="34" charset="0"/>
              </a:rPr>
              <a:t> vi </a:t>
            </a:r>
            <a:r>
              <a:rPr lang="en-US" altLang="ko-KR" dirty="0" err="1">
                <a:latin typeface="SamsungOne-400" panose="020B0503030303020204" charset="0"/>
                <a:cs typeface="Arial" panose="020B0604020202020204" pitchFamily="34" charset="0"/>
              </a:rPr>
              <a:t>sai</a:t>
            </a:r>
            <a:r>
              <a:rPr lang="en-US" altLang="ko-KR" dirty="0">
                <a:latin typeface="SamsungOne-400" panose="020B0503030303020204" charset="0"/>
                <a:cs typeface="Arial" panose="020B0604020202020204" pitchFamily="34" charset="0"/>
              </a:rPr>
              <a:t> (DBPSK) </a:t>
            </a:r>
            <a:r>
              <a:rPr lang="en-US" altLang="ko-KR" dirty="0" err="1">
                <a:latin typeface="SamsungOne-400" panose="020B0503030303020204" charset="0"/>
                <a:cs typeface="Arial" panose="020B0604020202020204" pitchFamily="34" charset="0"/>
              </a:rPr>
              <a:t>và</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khóa</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dịch</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chuyển</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tần</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số</a:t>
            </a:r>
            <a:r>
              <a:rPr lang="en-US" altLang="ko-KR" dirty="0">
                <a:latin typeface="SamsungOne-400" panose="020B0503030303020204" charset="0"/>
                <a:cs typeface="Arial" panose="020B0604020202020204" pitchFamily="34" charset="0"/>
              </a:rPr>
              <a:t> Gaussian (GFSK) </a:t>
            </a:r>
            <a:r>
              <a:rPr lang="en-US" altLang="ko-KR" dirty="0" err="1">
                <a:latin typeface="SamsungOne-400" panose="020B0503030303020204" charset="0"/>
                <a:cs typeface="Arial" panose="020B0604020202020204" pitchFamily="34" charset="0"/>
              </a:rPr>
              <a:t>cho</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phép</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liên</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lạc</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bằng</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băng</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tần</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vô</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tuyến</a:t>
            </a:r>
            <a:r>
              <a:rPr lang="en-US" altLang="ko-KR" dirty="0">
                <a:latin typeface="SamsungOne-400" panose="020B0503030303020204" charset="0"/>
                <a:cs typeface="Arial" panose="020B0604020202020204" pitchFamily="34" charset="0"/>
              </a:rPr>
              <a:t> ISM (</a:t>
            </a:r>
            <a:r>
              <a:rPr lang="en-US" altLang="ko-KR" dirty="0" err="1">
                <a:latin typeface="SamsungOne-400" panose="020B0503030303020204" charset="0"/>
                <a:cs typeface="Arial" panose="020B0604020202020204" pitchFamily="34" charset="0"/>
              </a:rPr>
              <a:t>Công</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nghiệp</a:t>
            </a:r>
            <a:r>
              <a:rPr lang="en-US" altLang="ko-KR" dirty="0">
                <a:latin typeface="SamsungOne-400" panose="020B0503030303020204" charset="0"/>
                <a:cs typeface="Arial" panose="020B0604020202020204" pitchFamily="34" charset="0"/>
              </a:rPr>
              <a:t>, Khoa </a:t>
            </a:r>
            <a:r>
              <a:rPr lang="en-US" altLang="ko-KR" dirty="0" err="1">
                <a:latin typeface="SamsungOne-400" panose="020B0503030303020204" charset="0"/>
                <a:cs typeface="Arial" panose="020B0604020202020204" pitchFamily="34" charset="0"/>
              </a:rPr>
              <a:t>học</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và</a:t>
            </a:r>
            <a:r>
              <a:rPr lang="en-US" altLang="ko-KR" dirty="0">
                <a:latin typeface="SamsungOne-400" panose="020B0503030303020204" charset="0"/>
                <a:cs typeface="Arial" panose="020B0604020202020204" pitchFamily="34" charset="0"/>
              </a:rPr>
              <a:t> Y </a:t>
            </a:r>
            <a:r>
              <a:rPr lang="en-US" altLang="ko-KR" dirty="0" err="1">
                <a:latin typeface="SamsungOne-400" panose="020B0503030303020204" charset="0"/>
                <a:cs typeface="Arial" panose="020B0604020202020204" pitchFamily="34" charset="0"/>
              </a:rPr>
              <a:t>tế</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sử</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dụng</a:t>
            </a:r>
            <a:r>
              <a:rPr lang="en-US" altLang="ko-KR" dirty="0">
                <a:latin typeface="SamsungOne-400" panose="020B0503030303020204" charset="0"/>
                <a:cs typeface="Arial" panose="020B0604020202020204" pitchFamily="34" charset="0"/>
              </a:rPr>
              <a:t> 868 MHz ở </a:t>
            </a:r>
            <a:r>
              <a:rPr lang="en-US" altLang="ko-KR" dirty="0" err="1">
                <a:latin typeface="SamsungOne-400" panose="020B0503030303020204" charset="0"/>
                <a:cs typeface="Arial" panose="020B0604020202020204" pitchFamily="34" charset="0"/>
              </a:rPr>
              <a:t>Châu</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Âu</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và</a:t>
            </a:r>
            <a:r>
              <a:rPr lang="en-US" altLang="ko-KR" dirty="0">
                <a:latin typeface="SamsungOne-400" panose="020B0503030303020204" charset="0"/>
                <a:cs typeface="Arial" panose="020B0604020202020204" pitchFamily="34" charset="0"/>
              </a:rPr>
              <a:t> 902 MHz ở </a:t>
            </a:r>
            <a:r>
              <a:rPr lang="en-US" altLang="ko-KR" dirty="0" err="1">
                <a:latin typeface="SamsungOne-400" panose="020B0503030303020204" charset="0"/>
                <a:cs typeface="Arial" panose="020B0604020202020204" pitchFamily="34" charset="0"/>
              </a:rPr>
              <a:t>Hoa</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Kỳ</a:t>
            </a:r>
            <a:r>
              <a:rPr lang="en-US" altLang="ko-KR" dirty="0">
                <a:latin typeface="SamsungOne-400" panose="020B0503030303020204" charset="0"/>
                <a:cs typeface="Arial" panose="020B0604020202020204" pitchFamily="34" charset="0"/>
              </a:rPr>
              <a:t>.</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65246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vi-VN" altLang="ko-KR" sz="1200" b="1" i="0" kern="1200" dirty="0">
                <a:solidFill>
                  <a:schemeClr val="tx1"/>
                </a:solidFill>
                <a:effectLst/>
                <a:latin typeface="SamsungOne-400" panose="020B0503030303020204" charset="0"/>
                <a:cs typeface="Arial" panose="020B0604020202020204" pitchFamily="34" charset="0"/>
              </a:rPr>
              <a:t>Michael Eugene Porter : Công bố khái niệm 'IoT có thể phát triển'</a:t>
            </a:r>
          </a:p>
          <a:p>
            <a:pPr marL="0" indent="0">
              <a:buFont typeface="Wingdings" panose="05000000000000000000" pitchFamily="2" charset="2"/>
              <a:buNone/>
            </a:pPr>
            <a:endParaRPr lang="vi-VN" altLang="ko-KR" sz="1200" b="0" i="0" kern="1200" dirty="0">
              <a:solidFill>
                <a:schemeClr val="tx1"/>
              </a:solidFill>
              <a:effectLst/>
              <a:latin typeface="SamsungOne-400" panose="020B0503030303020204" charset="0"/>
              <a:cs typeface="Arial" panose="020B0604020202020204" pitchFamily="34" charset="0"/>
            </a:endParaRPr>
          </a:p>
          <a:p>
            <a:pPr marL="0" indent="0">
              <a:buFont typeface="Wingdings" panose="05000000000000000000" pitchFamily="2" charset="2"/>
              <a:buNone/>
            </a:pPr>
            <a:r>
              <a:rPr lang="vi-VN" altLang="ko-KR" sz="1200" b="1" i="0" kern="1200" dirty="0">
                <a:solidFill>
                  <a:schemeClr val="tx1"/>
                </a:solidFill>
                <a:effectLst/>
                <a:latin typeface="SamsungOne-400" panose="020B0503030303020204" charset="0"/>
                <a:cs typeface="Arial" panose="020B0604020202020204" pitchFamily="34" charset="0"/>
              </a:rPr>
              <a:t>Bước 1: Giám sát</a:t>
            </a:r>
          </a:p>
          <a:p>
            <a:pPr marL="0" indent="0">
              <a:buFont typeface="Wingdings" panose="05000000000000000000" pitchFamily="2" charset="2"/>
              <a:buNone/>
            </a:pPr>
            <a:r>
              <a:rPr lang="vi-VN" altLang="ko-KR" sz="1200" b="0" i="0" kern="1200" dirty="0">
                <a:solidFill>
                  <a:schemeClr val="tx1"/>
                </a:solidFill>
                <a:effectLst/>
                <a:latin typeface="SamsungOne-400" panose="020B0503030303020204" charset="0"/>
                <a:cs typeface="Arial" panose="020B0604020202020204" pitchFamily="34" charset="0"/>
              </a:rPr>
              <a:t>Các cảm biến khác nhau trong các sản phẩm IoT có thể theo dõi các thay đổi trong môi trường bên ngoài và nhận thông tin chuyên sâu mà trước đây chưa biết.</a:t>
            </a:r>
          </a:p>
          <a:p>
            <a:pPr marL="0" indent="0">
              <a:buFont typeface="Wingdings" panose="05000000000000000000" pitchFamily="2" charset="2"/>
              <a:buNone/>
            </a:pPr>
            <a:r>
              <a:rPr lang="vi-VN" altLang="ko-KR" sz="1200" b="1" i="0" kern="1200" dirty="0">
                <a:solidFill>
                  <a:schemeClr val="tx1"/>
                </a:solidFill>
                <a:effectLst/>
                <a:latin typeface="SamsungOne-400" panose="020B0503030303020204" charset="0"/>
                <a:cs typeface="Arial" panose="020B0604020202020204" pitchFamily="34" charset="0"/>
              </a:rPr>
              <a:t>Bước 2: Kiểm soát</a:t>
            </a:r>
          </a:p>
          <a:p>
            <a:pPr marL="0" indent="0">
              <a:buFont typeface="Wingdings" panose="05000000000000000000" pitchFamily="2" charset="2"/>
              <a:buNone/>
            </a:pPr>
            <a:r>
              <a:rPr lang="vi-VN" altLang="ko-KR" sz="1200" b="0" i="0" kern="1200" dirty="0">
                <a:solidFill>
                  <a:schemeClr val="tx1"/>
                </a:solidFill>
                <a:effectLst/>
                <a:latin typeface="SamsungOne-400" panose="020B0503030303020204" charset="0"/>
                <a:cs typeface="Arial" panose="020B0604020202020204" pitchFamily="34" charset="0"/>
              </a:rPr>
              <a:t>Có nghĩa là cách thức điều khiển từ xa bằng phần mềm và kết nối internet của sản phẩm IoT.</a:t>
            </a:r>
          </a:p>
          <a:p>
            <a:pPr marL="0" indent="0">
              <a:buFont typeface="Wingdings" panose="05000000000000000000" pitchFamily="2" charset="2"/>
              <a:buNone/>
            </a:pPr>
            <a:r>
              <a:rPr lang="vi-VN" altLang="ko-KR" sz="1200" b="1" i="0" kern="1200" dirty="0">
                <a:solidFill>
                  <a:schemeClr val="tx1"/>
                </a:solidFill>
                <a:effectLst/>
                <a:latin typeface="SamsungOne-400" panose="020B0503030303020204" charset="0"/>
                <a:cs typeface="Arial" panose="020B0604020202020204" pitchFamily="34" charset="0"/>
              </a:rPr>
              <a:t>Bước 3: Tối ưu hóa</a:t>
            </a:r>
          </a:p>
          <a:p>
            <a:pPr marL="0" indent="0">
              <a:buFont typeface="Wingdings" panose="05000000000000000000" pitchFamily="2" charset="2"/>
              <a:buNone/>
            </a:pPr>
            <a:r>
              <a:rPr lang="vi-VN" altLang="ko-KR" sz="1200" b="0" i="0" kern="1200" dirty="0">
                <a:solidFill>
                  <a:schemeClr val="tx1"/>
                </a:solidFill>
                <a:effectLst/>
                <a:latin typeface="SamsungOne-400" panose="020B0503030303020204" charset="0"/>
                <a:cs typeface="Arial" panose="020B0604020202020204" pitchFamily="34" charset="0"/>
              </a:rPr>
              <a:t>Kết hợp chức năng giám sát và điều khiển để đạt được hiệu quả tối ưu cho môi trường.</a:t>
            </a:r>
          </a:p>
          <a:p>
            <a:pPr marL="0" indent="0">
              <a:buFont typeface="Wingdings" panose="05000000000000000000" pitchFamily="2" charset="2"/>
              <a:buNone/>
            </a:pPr>
            <a:r>
              <a:rPr lang="vi-VN" altLang="ko-KR" sz="1200" b="1" i="0" kern="1200" dirty="0">
                <a:solidFill>
                  <a:schemeClr val="tx1"/>
                </a:solidFill>
                <a:effectLst/>
                <a:latin typeface="SamsungOne-400" panose="020B0503030303020204" charset="0"/>
                <a:cs typeface="Arial" panose="020B0604020202020204" pitchFamily="34" charset="0"/>
              </a:rPr>
              <a:t>Bước 4: Tự chủ</a:t>
            </a:r>
          </a:p>
          <a:p>
            <a:pPr marL="0" indent="0">
              <a:buFont typeface="Wingdings" panose="05000000000000000000" pitchFamily="2" charset="2"/>
              <a:buNone/>
            </a:pPr>
            <a:r>
              <a:rPr lang="vi-VN" altLang="ko-KR" sz="1200" b="0" i="0" kern="1200" dirty="0">
                <a:solidFill>
                  <a:schemeClr val="tx1"/>
                </a:solidFill>
                <a:effectLst/>
                <a:latin typeface="SamsungOne-400" panose="020B0503030303020204" charset="0"/>
                <a:cs typeface="Arial" panose="020B0604020202020204" pitchFamily="34" charset="0"/>
              </a:rPr>
              <a:t>Phân tích dữ liệu lớn cho phép tự học và hoạt động độc lập.</a:t>
            </a:r>
            <a:endParaRPr lang="en-US" altLang="ko-KR" sz="1200" b="0" i="0" kern="1200" dirty="0">
              <a:solidFill>
                <a:schemeClr val="tx1"/>
              </a:solidFill>
              <a:effectLst/>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a:t>
            </a:fld>
            <a:endParaRPr lang="ko-KR" altLang="en-US"/>
          </a:p>
        </p:txBody>
      </p:sp>
    </p:spTree>
    <p:extLst>
      <p:ext uri="{BB962C8B-B14F-4D97-AF65-F5344CB8AC3E}">
        <p14:creationId xmlns:p14="http://schemas.microsoft.com/office/powerpoint/2010/main" val="392275735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Nó sử dụng tín hiệu có phạm vi rộng truyền tự do qua các vật thể rắn và cần ít năng lượng. Tín hiệu cũng có thể được sử dụng để dễ dàng bao phủ các khu vực rộng lớn và tiếp cận các vật thể dưới lòng đất.</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7407213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just" fontAlgn="base">
              <a:buFont typeface="Arial" panose="020B0604020202020204" pitchFamily="34" charset="0"/>
              <a:buNone/>
            </a:pPr>
            <a:r>
              <a:rPr lang="vi-VN" altLang="ko-KR" dirty="0">
                <a:latin typeface="SamsungOne-400" panose="020B0503030303020204" charset="0"/>
                <a:cs typeface="Arial" panose="020B0604020202020204" pitchFamily="34" charset="0"/>
              </a:rPr>
              <a:t>NB (Narrow Band) IoT là công nghệ truyền dẫn vô tuyến băng hẹp để hỗ trợ tốc độ truyền dữ liệu từ 150 kbps trở xuống và dịch vụ đường dài hơn 8km sử dụng băng tần hẹp của mạng LTE hiện có.</a:t>
            </a:r>
          </a:p>
          <a:p>
            <a:pPr marL="0" indent="0" algn="just" fontAlgn="base">
              <a:buFont typeface="Arial" panose="020B0604020202020204" pitchFamily="34" charset="0"/>
              <a:buNone/>
            </a:pPr>
            <a:endParaRPr lang="vi-VN" altLang="ko-KR" dirty="0">
              <a:latin typeface="SamsungOne-400" panose="020B0503030303020204" charset="0"/>
              <a:cs typeface="Arial" panose="020B0604020202020204" pitchFamily="34" charset="0"/>
            </a:endParaRPr>
          </a:p>
          <a:p>
            <a:pPr marL="0" indent="0" algn="just" fontAlgn="base">
              <a:buFont typeface="Arial" panose="020B0604020202020204" pitchFamily="34" charset="0"/>
              <a:buNone/>
            </a:pPr>
            <a:r>
              <a:rPr lang="vi-VN" altLang="ko-KR" dirty="0">
                <a:latin typeface="SamsungOne-400" panose="020B0503030303020204" charset="0"/>
                <a:cs typeface="Arial" panose="020B0604020202020204" pitchFamily="34" charset="0"/>
              </a:rPr>
              <a:t>Rel. 13 bao gồm hai tiêu chuẩn: LTE-M và LTE-M băng tần hẹp.</a:t>
            </a:r>
          </a:p>
          <a:p>
            <a:pPr marL="171450" indent="-171450" algn="just" fontAlgn="base">
              <a:buFont typeface="Arial" panose="020B0604020202020204" pitchFamily="34" charset="0"/>
              <a:buChar char="•"/>
            </a:pPr>
            <a:r>
              <a:rPr lang="vi-VN" altLang="ko-KR" dirty="0">
                <a:latin typeface="SamsungOne-400" panose="020B0503030303020204" charset="0"/>
                <a:cs typeface="Arial" panose="020B0604020202020204" pitchFamily="34" charset="0"/>
              </a:rPr>
              <a:t>LTE-M (1.4MHz)</a:t>
            </a:r>
          </a:p>
          <a:p>
            <a:pPr marL="171450" indent="-171450" algn="just" fontAlgn="base">
              <a:buFont typeface="Arial" panose="020B0604020202020204" pitchFamily="34" charset="0"/>
              <a:buChar char="•"/>
            </a:pPr>
            <a:r>
              <a:rPr lang="vi-VN" altLang="ko-KR" dirty="0">
                <a:latin typeface="SamsungOne-400" panose="020B0503030303020204" charset="0"/>
                <a:cs typeface="Arial" panose="020B0604020202020204" pitchFamily="34" charset="0"/>
              </a:rPr>
              <a:t>NB LTE-M (200kHz)</a:t>
            </a:r>
          </a:p>
          <a:p>
            <a:pPr marL="0" indent="0" algn="just" fontAlgn="base">
              <a:buFont typeface="Arial" panose="020B0604020202020204" pitchFamily="34" charset="0"/>
              <a:buNone/>
            </a:pPr>
            <a:endParaRPr lang="vi-VN" altLang="ko-KR" dirty="0">
              <a:latin typeface="SamsungOne-400" panose="020B0503030303020204" charset="0"/>
              <a:cs typeface="Arial" panose="020B0604020202020204" pitchFamily="34" charset="0"/>
            </a:endParaRPr>
          </a:p>
          <a:p>
            <a:pPr marL="0" indent="0" algn="just" fontAlgn="base">
              <a:buFont typeface="Arial" panose="020B0604020202020204" pitchFamily="34" charset="0"/>
              <a:buNone/>
            </a:pPr>
            <a:r>
              <a:rPr lang="vi-VN" altLang="ko-KR" dirty="0">
                <a:latin typeface="SamsungOne-400" panose="020B0503030303020204" charset="0"/>
                <a:cs typeface="Arial" panose="020B0604020202020204" pitchFamily="34" charset="0"/>
              </a:rPr>
              <a:t>Mặc dù chi phí xây dựng của LoRa thấp nhưng không thể so sánh với mạng hiện có và dịch vụ IoT ít ảnh hưởng đến việc xử lý lưu lượng hiện có vì dịch vụ IoT truyền và nhận dữ liệu khối lượng thấp trong thời gian rất ngắn khi sử dụng mạng LTE.</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048430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LTE-M (Giao tiếp kiểu máy LTE), bao gồm eMTC (Giao tiếp kiểu máy nâng cao), là một loại tiêu chuẩn công nghệ vô tuyến mạng diện rộng (LPWAN) công suất thấp do 3GPP phát triển để cho phép nhiều loại thiết bị và dịch vụ di động ( cụ thể là cho các ứng dụng giữa máy với máy và Internet vạn vật). Thông số kỹ thuật cho eMTC (LTE Cat-M1) đã bị đóng băng trong Phiên bản 13 của 3GPP (LTE Advanced Pro), vào tháng 6 năm 2016. Các công nghệ IoT khác của 3GPP bao gồm NB-IoT và EC-GSM-IoT.</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Ưu điểm của LTE-M so với NB-IoT là tốc độ dữ liệu, tính di động và thoại qua mạng tương đối cao hơn, nhưng nó yêu cầu nhiều băng thông hơn, tốn kém hơn và hiện không thể đưa vào dải tần bảo vệ.</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1850984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538" y="703263"/>
            <a:ext cx="6129337" cy="4244975"/>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3916155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47382983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49607659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Cat-M (tên chính thức là LTE Cat-M1) thường được xem là thế hệ chip LTE thứ hai được chế tạo cho các ứng dụng IoT.</a:t>
            </a:r>
          </a:p>
          <a:p>
            <a:r>
              <a:rPr lang="vi-VN" altLang="ko-KR" dirty="0">
                <a:latin typeface="SamsungOne-400" panose="020B0503030303020204" charset="0"/>
                <a:cs typeface="Arial" panose="020B0604020202020204" pitchFamily="34" charset="0"/>
              </a:rPr>
              <a:t>Nhưng lợi thế thực sự của Cat-M so với các tùy chọn khác là khả năng tương thích với mạng LTE hiện có. Đối với các nhà mạng như Verizon và AT&amp;T, đây là một tin tuyệt vời vì họ không phải chi tiền để xây dựng ăng-ten mới, mặc dù việc chia lưới Cat-M vào mạng LTE yêu cầu phải có bản vá phần mềm.</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NB-IoT được biết đến là tùy chọn có khả năng ít tốn kém hơn vì nó loại bỏ nhu cầu về cổng kết nối. Các cơ sở hạ tầng khác thường có các cổng tổng hợp dữ liệu cảm biến, sau đó giao tiếp với máy chủ chính. Tuy nhiên, với NB-IoT, dữ liệu cảm biến được gửi trực tiếp đến máy chủ chính.</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Điểm khác biệt lớn nhất của LoRa là việc sử dụng phổ tần chưa được cấp phép. Đối với một số ứng dụng rất cụ thể, Nó thậm chí có thể là giải pháp thay thế tốt hơn so với các công nghệ được phát triển trong các băng tần được cấp phép.</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9908329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220</a:t>
            </a:fld>
            <a:endParaRPr lang="ko-KR" altLang="en-US"/>
          </a:p>
        </p:txBody>
      </p:sp>
    </p:spTree>
    <p:extLst>
      <p:ext uri="{BB962C8B-B14F-4D97-AF65-F5344CB8AC3E}">
        <p14:creationId xmlns:p14="http://schemas.microsoft.com/office/powerpoint/2010/main" val="150343321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Kể từ khi điện thoại thông minh được giới thiệu một cách nghiêm túc vào năm 2007, lưu lượng truy cập di động đã bùng nổ và sự phát triển của các thiết bị thông minh đã đẩy nhanh hiện tượng này. Trong tương lai, lưu lượng dữ liệu không dây dự kiến sẽ tăng theo cấp số nhân do những thay đổi trong các dịch vụ đa phương tiện và dịch vụ IoT chất lượng cao. Dịch vụ lưu lượng quy mô lớn trước đây chỉ có thể được cung cấp bởi truyền thông có dây như đa phương tiện và internet bao gồm cả video sẽ trở thành một nội dung chính trong môi trường di động.</a:t>
            </a:r>
          </a:p>
          <a:p>
            <a:r>
              <a:rPr lang="vi-VN" altLang="ko-KR" dirty="0">
                <a:latin typeface="SamsungOne-400" panose="020B0503030303020204" charset="0"/>
                <a:cs typeface="Arial" panose="020B0604020202020204" pitchFamily="34" charset="0"/>
              </a:rPr>
              <a:t>Để thích ứng với sự thay đổi như vậy, công nghệ truyền thông di động đòi hỏi các công nghệ mới vì những hạn chế như thu nhận tần số, giới hạn công nghệ ăng-ten và cấu hình ô nhỏ. Để bước vào xã hội siêu kết nối thông qua đổi mới và phát triển mạng hiện có, các yêu cầu đối với công nghệ truyền thông di động 5G cần được thảo luận trên toàn cầu.</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Các công ty lớn trên toàn cầu đang đầu tư cạnh tranh để dẫn đầu trong thị trường công nghệ truyền thông di động trong tương lai và dẫn đầu trong các công nghệ cốt lõi hàng đầu 5G. Samsung và các nhà mạng và nhà sản xuất lớn khác đang thử nghiệm công nghệ này để thương mại hóa.</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0081128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64692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vi-VN" altLang="ko-KR" dirty="0">
                <a:latin typeface="SamsungOne-400" panose="020B0503030303020204" charset="0"/>
                <a:cs typeface="Arial" panose="020B0604020202020204" pitchFamily="34" charset="0"/>
              </a:rPr>
              <a:t>IoT tạo ra một môi trường trong đó dữ liệu có thể được thu thập liên tục. Đổi mới sẽ tiếp tục ngay sau đó.</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a:t>
            </a:fld>
            <a:endParaRPr lang="ko-KR" altLang="en-US"/>
          </a:p>
        </p:txBody>
      </p:sp>
    </p:spTree>
    <p:extLst>
      <p:ext uri="{BB962C8B-B14F-4D97-AF65-F5344CB8AC3E}">
        <p14:creationId xmlns:p14="http://schemas.microsoft.com/office/powerpoint/2010/main" val="11484112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vi-VN" altLang="ko-KR" sz="1200" dirty="0">
                <a:latin typeface="SamsungOne-400" panose="020B0503030303020204" charset="0"/>
                <a:ea typeface="SamsungOne-400" panose="020B0503030303020204" pitchFamily="34" charset="0"/>
                <a:cs typeface="Arial" panose="020B0604020202020204" pitchFamily="34" charset="0"/>
              </a:rPr>
              <a:t>MIMO (Multiple Input Multiple Output) là công nghệ sử dụng nhiều ăng-ten ở máy phát và máy thu để gửi đồng thời cùng một dữ liệu nhằm tăng cường độ tín hiệu nhận được nhằm cải thiện hiệu suất năng lượng hoặc gửi đồng thời các dữ liệu khác nhau để cải thiện tốc độ dữ liệu.</a:t>
            </a:r>
          </a:p>
          <a:p>
            <a:pPr marL="0" indent="0">
              <a:buFont typeface="Arial" panose="020B0604020202020204" pitchFamily="34" charset="0"/>
              <a:buNone/>
            </a:pPr>
            <a:endParaRPr lang="vi-VN" altLang="ko-KR" sz="1200" dirty="0">
              <a:latin typeface="SamsungOne-400" panose="020B0503030303020204" charset="0"/>
              <a:ea typeface="SamsungOne-400" panose="020B0503030303020204" pitchFamily="34" charset="0"/>
              <a:cs typeface="Arial" panose="020B0604020202020204" pitchFamily="34" charset="0"/>
            </a:endParaRPr>
          </a:p>
          <a:p>
            <a:pPr marL="0" indent="0">
              <a:buFont typeface="Arial" panose="020B0604020202020204" pitchFamily="34" charset="0"/>
              <a:buNone/>
            </a:pPr>
            <a:r>
              <a:rPr lang="vi-VN" altLang="ko-KR" sz="1200" dirty="0">
                <a:latin typeface="SamsungOne-400" panose="020B0503030303020204" charset="0"/>
                <a:ea typeface="SamsungOne-400" panose="020B0503030303020204" pitchFamily="34" charset="0"/>
                <a:cs typeface="Arial" panose="020B0604020202020204" pitchFamily="34" charset="0"/>
              </a:rPr>
              <a:t>Beamforming là công nghệ truyền có chọn lọc sóng vô tuyến (chùm) đến thiết bị đầu cuối mong muốn bằng cách điều chỉnh cường độ và hướng tín hiệu tại ăng-ten của trạm gốc.</a:t>
            </a:r>
          </a:p>
          <a:p>
            <a:pPr marL="0" indent="0">
              <a:buFont typeface="Arial" panose="020B0604020202020204" pitchFamily="34" charset="0"/>
              <a:buNone/>
            </a:pPr>
            <a:endParaRPr lang="vi-VN" altLang="ko-KR" sz="1200" dirty="0">
              <a:latin typeface="SamsungOne-400" panose="020B0503030303020204" charset="0"/>
              <a:ea typeface="SamsungOne-400" panose="020B0503030303020204" pitchFamily="34" charset="0"/>
              <a:cs typeface="Arial" panose="020B0604020202020204" pitchFamily="34" charset="0"/>
            </a:endParaRPr>
          </a:p>
          <a:p>
            <a:pPr marL="0" indent="0">
              <a:buFont typeface="Arial" panose="020B0604020202020204" pitchFamily="34" charset="0"/>
              <a:buNone/>
            </a:pPr>
            <a:r>
              <a:rPr lang="vi-VN" altLang="ko-KR" sz="1200" dirty="0">
                <a:latin typeface="SamsungOne-400" panose="020B0503030303020204" charset="0"/>
                <a:ea typeface="SamsungOne-400" panose="020B0503030303020204" pitchFamily="34" charset="0"/>
                <a:cs typeface="Arial" panose="020B0604020202020204" pitchFamily="34" charset="0"/>
              </a:rPr>
              <a:t>Công nghệ Truy cập Vô tuyến hoặc (RAT) là phương pháp kết nối vật lý cơ bản cho mạng truyền thông dựa trên vô tuyến. Nhiều điện thoại di động hiện đại hỗ trợ nhiều RAT trong một thiết bị như Bluetooth, Wi-Fi và GSM, UMTS, LTE hoặc 5G NR. (Từ Wikipedia)</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732532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vi-VN" altLang="ko-KR" dirty="0">
                <a:latin typeface="SamsungOne-400" panose="020B0503030303020204" charset="0"/>
                <a:cs typeface="Arial" panose="020B0604020202020204" pitchFamily="34" charset="0"/>
              </a:rPr>
              <a:t>Sự phát triển của công nghệ di động như sau:</a:t>
            </a:r>
          </a:p>
          <a:p>
            <a:pPr marL="171450" indent="-171450">
              <a:buFont typeface="Arial" panose="020B0604020202020204" pitchFamily="34" charset="0"/>
              <a:buChar char="•"/>
            </a:pPr>
            <a:r>
              <a:rPr lang="vi-VN" altLang="ko-KR" dirty="0">
                <a:latin typeface="SamsungOne-400" panose="020B0503030303020204" charset="0"/>
                <a:cs typeface="Arial" panose="020B0604020202020204" pitchFamily="34" charset="0"/>
              </a:rPr>
              <a:t>1G: Tiêu chuẩn liên lạc di động tương tự đầu tiên cho phép gọi thoại. Khái niệm 'điện thoại di động' đã xuất hiện.</a:t>
            </a:r>
          </a:p>
          <a:p>
            <a:pPr marL="171450" indent="-171450">
              <a:buFont typeface="Arial" panose="020B0604020202020204" pitchFamily="34" charset="0"/>
              <a:buChar char="•"/>
            </a:pPr>
            <a:r>
              <a:rPr lang="vi-VN" altLang="ko-KR" dirty="0">
                <a:latin typeface="SamsungOne-400" panose="020B0503030303020204" charset="0"/>
                <a:cs typeface="Arial" panose="020B0604020202020204" pitchFamily="34" charset="0"/>
              </a:rPr>
              <a:t>2G: Truyền thông di động kỹ thuật số. Ngoài cuộc gọi thoại, tin nhắn văn bản đã có sẵn.</a:t>
            </a:r>
          </a:p>
          <a:p>
            <a:pPr marL="171450" indent="-171450">
              <a:buFont typeface="Arial" panose="020B0604020202020204" pitchFamily="34" charset="0"/>
              <a:buChar char="•"/>
            </a:pPr>
            <a:r>
              <a:rPr lang="vi-VN" altLang="ko-KR" dirty="0">
                <a:latin typeface="SamsungOne-400" panose="020B0503030303020204" charset="0"/>
                <a:cs typeface="Arial" panose="020B0604020202020204" pitchFamily="34" charset="0"/>
              </a:rPr>
              <a:t>3G: Nó sử dụng một con chip nhỏ gọi là USIM. Cuộc gọi video và truy cập Internet đã có sẵn. Đây là khi điện thoại thông minh xuất hiện trong điện thoại tính năng.</a:t>
            </a:r>
          </a:p>
          <a:p>
            <a:pPr marL="171450" indent="-171450">
              <a:buFont typeface="Arial" panose="020B0604020202020204" pitchFamily="34" charset="0"/>
              <a:buChar char="•"/>
            </a:pPr>
            <a:r>
              <a:rPr lang="vi-VN" altLang="ko-KR" dirty="0">
                <a:latin typeface="SamsungOne-400" panose="020B0503030303020204" charset="0"/>
                <a:cs typeface="Arial" panose="020B0604020202020204" pitchFamily="34" charset="0"/>
              </a:rPr>
              <a:t>4G: Tốc độ truyền dữ liệu 1 Gbps khi không hoạt động và 100 Mbps khi dựa trên thiết bị di động. Công nghệ truyền thông di động 4G hiện nay là Long Term Evolution (LTE).</a:t>
            </a:r>
          </a:p>
          <a:p>
            <a:pPr marL="171450" indent="-171450">
              <a:buFont typeface="Arial" panose="020B0604020202020204" pitchFamily="34" charset="0"/>
              <a:buChar char="•"/>
            </a:pPr>
            <a:r>
              <a:rPr lang="vi-VN" altLang="ko-KR" dirty="0">
                <a:latin typeface="SamsungOne-400" panose="020B0503030303020204" charset="0"/>
                <a:cs typeface="Arial" panose="020B0604020202020204" pitchFamily="34" charset="0"/>
              </a:rPr>
              <a:t>5G: Công nghệ truyền thông di động với tốc độ tải xuống tối đa là 20 Gbps và tốc độ tải xuống tối thiểu là 100 Mbps. So với LTE, tốc độ nhanh hơn 200 lần và dung lượng dữ liệu lớn hơn 1000 lần.</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3011984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Để đạt được tầm nhìn trong đó hàng triệu thiết bị được kết nối, trước hết phải thỏa mãn hai yêu cầu. Về mặt kỹ thuật, tiêu chuẩn IoT phải cung cấp cả khả năng mở rộng và tính linh hoạt, cung cấp đủ dung lượng và hiệu quả mạng để kết nối hàng triệu thiết bị đồng thời cung cấp các tính năng nâng cao—chẳng hạn như thời lượng pin dài hơn và vùng phủ sóng rộng hơn—để tạo điều kiện mở rộng việc sử dụng mới các trường hợp. Về phía ứng dụng, nhiều trường hợp sử dụng mới cần được phát triển và thử nghiệm.</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3603507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sz="1200" b="0" i="0" kern="1200" dirty="0">
                <a:solidFill>
                  <a:schemeClr val="tx1"/>
                </a:solidFill>
                <a:effectLst/>
                <a:latin typeface="SamsungOne-400" panose="020B0503030303020204" charset="0"/>
                <a:cs typeface="Arial" panose="020B0604020202020204" pitchFamily="34" charset="0"/>
              </a:rPr>
              <a:t>Hình ảnh trong slide trên cho thấy các lĩnh vực cốt lõi của công nghệ truyền thông di động: nội dung (C), nền tảng (P), mạng (N) và thiết bị (D). Bốn điều có thể được kết hợp thành một không thể phân biệt với nhau để kích hoạt hiệu quả ngành truyền thông di động và thị trường.</a:t>
            </a:r>
          </a:p>
          <a:p>
            <a:r>
              <a:rPr lang="vi-VN" altLang="ko-KR" sz="1200" b="0" i="0" kern="1200" dirty="0">
                <a:solidFill>
                  <a:schemeClr val="tx1"/>
                </a:solidFill>
                <a:effectLst/>
                <a:latin typeface="SamsungOne-400" panose="020B0503030303020204" charset="0"/>
                <a:cs typeface="Arial" panose="020B0604020202020204" pitchFamily="34" charset="0"/>
              </a:rPr>
              <a:t>Nó cũng được dùng để chỉ hệ sinh thái hội tụ công nghệ thông tin và truyền thông (ICT).</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9300809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just">
              <a:buFont typeface="Arial" panose="020B0604020202020204" pitchFamily="34" charset="0"/>
              <a:buNone/>
            </a:pPr>
            <a:r>
              <a:rPr lang="vi-VN" altLang="ko-KR" sz="1200" dirty="0">
                <a:latin typeface="SamsungOne-400" panose="020B0503030303020204" charset="0"/>
                <a:ea typeface="SamsungOne-400" panose="020B0503030303020204" pitchFamily="34" charset="0"/>
                <a:cs typeface="Arial" panose="020B0604020202020204" pitchFamily="34" charset="0"/>
              </a:rPr>
              <a:t>Các dịch vụ sẽ được thay đổi bởi truyền thông di động 5G bao gồm:</a:t>
            </a:r>
          </a:p>
          <a:p>
            <a:pPr marL="0" indent="0" algn="just">
              <a:buFont typeface="Arial" panose="020B0604020202020204" pitchFamily="34" charset="0"/>
              <a:buNone/>
            </a:pPr>
            <a:endParaRPr lang="vi-VN" altLang="ko-KR" sz="1200" dirty="0">
              <a:latin typeface="SamsungOne-400" panose="020B0503030303020204" charset="0"/>
              <a:ea typeface="SamsungOne-400" panose="020B0503030303020204" pitchFamily="34" charset="0"/>
              <a:cs typeface="Arial" panose="020B0604020202020204" pitchFamily="34" charset="0"/>
            </a:endParaRPr>
          </a:p>
          <a:p>
            <a:pPr marL="0" indent="0" algn="just">
              <a:buFont typeface="Arial" panose="020B0604020202020204" pitchFamily="34" charset="0"/>
              <a:buNone/>
            </a:pPr>
            <a:r>
              <a:rPr lang="vi-VN" altLang="ko-KR" sz="1200" u="sng" dirty="0">
                <a:latin typeface="SamsungOne-400" panose="020B0503030303020204" charset="0"/>
                <a:ea typeface="SamsungOne-400" panose="020B0503030303020204" pitchFamily="34" charset="0"/>
                <a:cs typeface="Arial" panose="020B0604020202020204" pitchFamily="34" charset="0"/>
              </a:rPr>
              <a:t>Truyền video ba chiều</a:t>
            </a:r>
          </a:p>
          <a:p>
            <a:pPr marL="171450" indent="-171450" algn="just">
              <a:buFont typeface="Arial" panose="020B0604020202020204" pitchFamily="34" charset="0"/>
              <a:buChar char="•"/>
            </a:pPr>
            <a:r>
              <a:rPr lang="vi-VN" altLang="ko-KR" sz="1200" dirty="0">
                <a:latin typeface="SamsungOne-400" panose="020B0503030303020204" charset="0"/>
                <a:ea typeface="SamsungOne-400" panose="020B0503030303020204" pitchFamily="34" charset="0"/>
                <a:cs typeface="Arial" panose="020B0604020202020204" pitchFamily="34" charset="0"/>
              </a:rPr>
              <a:t>Hình ảnh ba chiều 3D có nhiều dữ liệu hơn UHD (Độ nét cực cao) có thể được gửi trực tiếp đến điện thoại thông minh để phát lại qua truyền dữ liệu giga</a:t>
            </a:r>
          </a:p>
          <a:p>
            <a:pPr marL="171450" indent="-171450" algn="just">
              <a:buFont typeface="Arial" panose="020B0604020202020204" pitchFamily="34" charset="0"/>
              <a:buChar char="•"/>
            </a:pPr>
            <a:r>
              <a:rPr lang="vi-VN" altLang="ko-KR" sz="1200" dirty="0">
                <a:latin typeface="SamsungOne-400" panose="020B0503030303020204" charset="0"/>
                <a:ea typeface="SamsungOne-400" panose="020B0503030303020204" pitchFamily="34" charset="0"/>
                <a:cs typeface="Arial" panose="020B0604020202020204" pitchFamily="34" charset="0"/>
              </a:rPr>
              <a:t>Phim 3D, cuộc gọi video ba chiều</a:t>
            </a:r>
          </a:p>
          <a:p>
            <a:pPr marL="0" indent="0" algn="just">
              <a:buFont typeface="Arial" panose="020B0604020202020204" pitchFamily="34" charset="0"/>
              <a:buNone/>
            </a:pPr>
            <a:endParaRPr lang="vi-VN" altLang="ko-KR" sz="1200" dirty="0">
              <a:latin typeface="SamsungOne-400" panose="020B0503030303020204" charset="0"/>
              <a:ea typeface="SamsungOne-400" panose="020B0503030303020204" pitchFamily="34" charset="0"/>
              <a:cs typeface="Arial" panose="020B0604020202020204" pitchFamily="34" charset="0"/>
            </a:endParaRPr>
          </a:p>
          <a:p>
            <a:pPr marL="0" indent="0" algn="just">
              <a:buFont typeface="Arial" panose="020B0604020202020204" pitchFamily="34" charset="0"/>
              <a:buNone/>
            </a:pPr>
            <a:r>
              <a:rPr lang="vi-VN" altLang="ko-KR" sz="1200" u="sng" dirty="0">
                <a:latin typeface="SamsungOne-400" panose="020B0503030303020204" charset="0"/>
                <a:ea typeface="SamsungOne-400" panose="020B0503030303020204" pitchFamily="34" charset="0"/>
                <a:cs typeface="Arial" panose="020B0604020202020204" pitchFamily="34" charset="0"/>
              </a:rPr>
              <a:t>xe tự lái</a:t>
            </a:r>
          </a:p>
          <a:p>
            <a:pPr marL="171450" indent="-171450" algn="just">
              <a:buFont typeface="Arial" panose="020B0604020202020204" pitchFamily="34" charset="0"/>
              <a:buChar char="•"/>
            </a:pPr>
            <a:r>
              <a:rPr lang="vi-VN" altLang="ko-KR" sz="1200" dirty="0">
                <a:latin typeface="SamsungOne-400" panose="020B0503030303020204" charset="0"/>
                <a:ea typeface="SamsungOne-400" panose="020B0503030303020204" pitchFamily="34" charset="0"/>
                <a:cs typeface="Arial" panose="020B0604020202020204" pitchFamily="34" charset="0"/>
              </a:rPr>
              <a:t>Các cảm biến, trình điều khiển, đường, người đi bộ, hệ thống điều khiển giao thông, v.v. đều được kết nối để trao đổi thông tin theo thời gian thực và cho phép lái xe tự động</a:t>
            </a:r>
          </a:p>
          <a:p>
            <a:pPr marL="0" indent="0" algn="just">
              <a:buFont typeface="Arial" panose="020B0604020202020204" pitchFamily="34" charset="0"/>
              <a:buNone/>
            </a:pPr>
            <a:endParaRPr lang="vi-VN" altLang="ko-KR" sz="1200" dirty="0">
              <a:latin typeface="SamsungOne-400" panose="020B0503030303020204" charset="0"/>
              <a:ea typeface="SamsungOne-400" panose="020B0503030303020204" pitchFamily="34" charset="0"/>
              <a:cs typeface="Arial" panose="020B0604020202020204" pitchFamily="34" charset="0"/>
            </a:endParaRPr>
          </a:p>
          <a:p>
            <a:pPr marL="0" indent="0" algn="just">
              <a:buFont typeface="Arial" panose="020B0604020202020204" pitchFamily="34" charset="0"/>
              <a:buNone/>
            </a:pPr>
            <a:r>
              <a:rPr lang="vi-VN" altLang="ko-KR" sz="1200" u="sng" dirty="0">
                <a:latin typeface="SamsungOne-400" panose="020B0503030303020204" charset="0"/>
                <a:ea typeface="SamsungOne-400" panose="020B0503030303020204" pitchFamily="34" charset="0"/>
                <a:cs typeface="Arial" panose="020B0604020202020204" pitchFamily="34" charset="0"/>
              </a:rPr>
              <a:t>vạn vật</a:t>
            </a:r>
          </a:p>
          <a:p>
            <a:pPr marL="171450" indent="-171450" algn="just">
              <a:buFont typeface="Arial" panose="020B0604020202020204" pitchFamily="34" charset="0"/>
              <a:buChar char="•"/>
            </a:pPr>
            <a:r>
              <a:rPr lang="vi-VN" altLang="ko-KR" sz="1200" dirty="0">
                <a:latin typeface="SamsungOne-400" panose="020B0503030303020204" charset="0"/>
                <a:ea typeface="SamsungOne-400" panose="020B0503030303020204" pitchFamily="34" charset="0"/>
                <a:cs typeface="Arial" panose="020B0604020202020204" pitchFamily="34" charset="0"/>
              </a:rPr>
              <a:t>Kết nối không dây các thiết bị khác nhau như ô tô và tủ lạnh bằng cách sử dụng tốc độ truyền dữ liệu nhanh hơn tới 1.000 lần so với 4G hiện tại</a:t>
            </a:r>
          </a:p>
          <a:p>
            <a:pPr marL="0" indent="0" algn="just">
              <a:buFont typeface="Arial" panose="020B0604020202020204" pitchFamily="34" charset="0"/>
              <a:buNone/>
            </a:pPr>
            <a:endParaRPr lang="vi-VN" altLang="ko-KR" sz="1200" dirty="0">
              <a:latin typeface="SamsungOne-400" panose="020B0503030303020204" charset="0"/>
              <a:ea typeface="SamsungOne-400" panose="020B0503030303020204" pitchFamily="34" charset="0"/>
              <a:cs typeface="Arial" panose="020B0604020202020204" pitchFamily="34" charset="0"/>
            </a:endParaRPr>
          </a:p>
          <a:p>
            <a:pPr marL="0" indent="0" algn="just">
              <a:buFont typeface="Arial" panose="020B0604020202020204" pitchFamily="34" charset="0"/>
              <a:buNone/>
            </a:pPr>
            <a:r>
              <a:rPr lang="vi-VN" altLang="ko-KR" sz="1200" u="sng" dirty="0">
                <a:latin typeface="SamsungOne-400" panose="020B0503030303020204" charset="0"/>
                <a:ea typeface="SamsungOne-400" panose="020B0503030303020204" pitchFamily="34" charset="0"/>
                <a:cs typeface="Arial" panose="020B0604020202020204" pitchFamily="34" charset="0"/>
              </a:rPr>
              <a:t>Dịch vụ thực tế ảo</a:t>
            </a:r>
          </a:p>
          <a:p>
            <a:pPr marL="171450" indent="-171450" algn="just">
              <a:buFont typeface="Arial" panose="020B0604020202020204" pitchFamily="34" charset="0"/>
              <a:buChar char="•"/>
            </a:pPr>
            <a:r>
              <a:rPr lang="vi-VN" altLang="ko-KR" sz="1200" dirty="0">
                <a:latin typeface="SamsungOne-400" panose="020B0503030303020204" charset="0"/>
                <a:ea typeface="SamsungOne-400" panose="020B0503030303020204" pitchFamily="34" charset="0"/>
                <a:cs typeface="Arial" panose="020B0604020202020204" pitchFamily="34" charset="0"/>
              </a:rPr>
              <a:t>mang đến cho bạn cảm giác thực tế bằng cách nhận các video liền mạch bằng thiết bị thực tế ảo</a:t>
            </a:r>
          </a:p>
          <a:p>
            <a:pPr marL="171450" indent="-171450" algn="just">
              <a:buFont typeface="Arial" panose="020B0604020202020204" pitchFamily="34" charset="0"/>
              <a:buChar char="•"/>
            </a:pPr>
            <a:r>
              <a:rPr lang="vi-VN" altLang="ko-KR" sz="1200" dirty="0">
                <a:latin typeface="SamsungOne-400" panose="020B0503030303020204" charset="0"/>
                <a:ea typeface="SamsungOne-400" panose="020B0503030303020204" pitchFamily="34" charset="0"/>
                <a:cs typeface="Arial" panose="020B0604020202020204" pitchFamily="34" charset="0"/>
              </a:rPr>
              <a:t>Ngay tại nhà của bạn ở Seoul, bạn sẽ có thể xem một trận đấu trên sân bóng đá Ngoại hạng Anh</a:t>
            </a:r>
          </a:p>
          <a:p>
            <a:pPr marL="0" indent="0" algn="just">
              <a:buFont typeface="Arial" panose="020B0604020202020204" pitchFamily="34" charset="0"/>
              <a:buNone/>
            </a:pPr>
            <a:endParaRPr lang="vi-VN" altLang="ko-KR" sz="1200" dirty="0">
              <a:latin typeface="SamsungOne-400" panose="020B0503030303020204" charset="0"/>
              <a:ea typeface="SamsungOne-400" panose="020B0503030303020204" pitchFamily="34" charset="0"/>
              <a:cs typeface="Arial" panose="020B0604020202020204" pitchFamily="34" charset="0"/>
            </a:endParaRPr>
          </a:p>
          <a:p>
            <a:pPr marL="0" indent="0" algn="just">
              <a:buFont typeface="Arial" panose="020B0604020202020204" pitchFamily="34" charset="0"/>
              <a:buNone/>
            </a:pPr>
            <a:r>
              <a:rPr lang="vi-VN" altLang="ko-KR" sz="1200" u="sng" dirty="0">
                <a:latin typeface="SamsungOne-400" panose="020B0503030303020204" charset="0"/>
                <a:ea typeface="SamsungOne-400" panose="020B0503030303020204" pitchFamily="34" charset="0"/>
                <a:cs typeface="Arial" panose="020B0604020202020204" pitchFamily="34" charset="0"/>
              </a:rPr>
              <a:t>y tế từ xa</a:t>
            </a:r>
          </a:p>
          <a:p>
            <a:pPr marL="171450" indent="-171450" algn="just">
              <a:buFont typeface="Arial" panose="020B0604020202020204" pitchFamily="34" charset="0"/>
              <a:buChar char="•"/>
            </a:pPr>
            <a:r>
              <a:rPr lang="vi-VN" altLang="ko-KR" sz="1200" dirty="0">
                <a:latin typeface="SamsungOne-400" panose="020B0503030303020204" charset="0"/>
                <a:ea typeface="SamsungOne-400" panose="020B0503030303020204" pitchFamily="34" charset="0"/>
                <a:cs typeface="Arial" panose="020B0604020202020204" pitchFamily="34" charset="0"/>
              </a:rPr>
              <a:t>chữa bệnh bằng robot, công nghệ viễn thông… khi bệnh nhân ở vùng sâu, vùng xa bác sĩ không thể thăm khám</a:t>
            </a:r>
          </a:p>
          <a:p>
            <a:pPr marL="0" indent="0" algn="just">
              <a:buFont typeface="Arial" panose="020B0604020202020204" pitchFamily="34" charset="0"/>
              <a:buNone/>
            </a:pPr>
            <a:endParaRPr lang="vi-VN" altLang="ko-KR" sz="1200" dirty="0">
              <a:latin typeface="SamsungOne-400" panose="020B0503030303020204" charset="0"/>
              <a:ea typeface="SamsungOne-400" panose="020B0503030303020204" pitchFamily="34" charset="0"/>
              <a:cs typeface="Arial" panose="020B0604020202020204" pitchFamily="34" charset="0"/>
            </a:endParaRPr>
          </a:p>
          <a:p>
            <a:pPr marL="0" indent="0" algn="just">
              <a:buFont typeface="Arial" panose="020B0604020202020204" pitchFamily="34" charset="0"/>
              <a:buNone/>
            </a:pPr>
            <a:r>
              <a:rPr lang="vi-VN" altLang="ko-KR" sz="1200" u="sng" dirty="0">
                <a:latin typeface="SamsungOne-400" panose="020B0503030303020204" charset="0"/>
                <a:ea typeface="SamsungOne-400" panose="020B0503030303020204" pitchFamily="34" charset="0"/>
                <a:cs typeface="Arial" panose="020B0604020202020204" pitchFamily="34" charset="0"/>
              </a:rPr>
              <a:t>Robot mạng</a:t>
            </a:r>
          </a:p>
          <a:p>
            <a:pPr marL="171450" indent="-171450" algn="just">
              <a:buFont typeface="Arial" panose="020B0604020202020204" pitchFamily="34" charset="0"/>
              <a:buChar char="•"/>
            </a:pPr>
            <a:r>
              <a:rPr lang="vi-VN" altLang="ko-KR" sz="1200" dirty="0">
                <a:latin typeface="SamsungOne-400" panose="020B0503030303020204" charset="0"/>
                <a:ea typeface="SamsungOne-400" panose="020B0503030303020204" pitchFamily="34" charset="0"/>
                <a:cs typeface="Arial" panose="020B0604020202020204" pitchFamily="34" charset="0"/>
              </a:rPr>
              <a:t>Bằng cách kết nối trí thông minh hạn chế của từng rô-bốt với một mạng, khắc phục khả năng hạn chế của từng rô-bốt. Các rô bốt riêng lẻ nhập thông tin như thông tin thị giác, thính giác và xúc giác thông qua các cảm biến và sử dụng điện toán đám mây để nhận dạng, phán đoán và điều khiển</a:t>
            </a:r>
            <a:endParaRPr lang="en-US" altLang="ko-KR" sz="1200" dirty="0">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6144586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Khi thế giới 5G bắt đầu một cách nghiêm túc, bạn có thể tải xuống một bộ phim UHD 15 GB trong vòng chưa đầy sáu giây.</a:t>
            </a:r>
          </a:p>
          <a:p>
            <a:r>
              <a:rPr lang="vi-VN" altLang="ko-KR" dirty="0">
                <a:latin typeface="SamsungOne-400" panose="020B0503030303020204" charset="0"/>
                <a:cs typeface="Arial" panose="020B0604020202020204" pitchFamily="34" charset="0"/>
              </a:rPr>
              <a:t>Nếu xe tự hành phát hiện nguy hiểm phía trước bạn ở tốc độ 100 km/h, xe có thể bắt đầu phanh khi chỉ di chuyển 3 cm (không phải 30 cm)</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38657110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Mạng 5G cung cấp cho một người dùng duy nhất tốc độ truyền dữ liệu nhanh lên tới 20 Gbps (2,5 GB mỗi giây). Và nó duy trì tốc độ 100 Mbps (12,5 MB mỗi giây) ngay cả trong các mạng kém.</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0574717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UR/UL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Siêu</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đáng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tin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cậy</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&amp;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Độ</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trễ</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thấp</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có</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nghĩa</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là</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mạng</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ổn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định</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và</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độ</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trễ</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để</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bắt</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đầu</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giao</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tiếp</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cực</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kỳ</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 </a:t>
            </a:r>
            <a:r>
              <a:rPr lang="en-US" altLang="ko-KR" sz="1200" dirty="0" err="1">
                <a:solidFill>
                  <a:srgbClr val="000000"/>
                </a:solidFill>
                <a:latin typeface="SamsungOne-400" panose="020B0503030303020204" charset="0"/>
                <a:ea typeface="SamsungOne-400" panose="020B0503030303020204" pitchFamily="34" charset="0"/>
                <a:cs typeface="Arial" panose="020B0604020202020204" pitchFamily="34" charset="0"/>
              </a:rPr>
              <a:t>ngắn</a:t>
            </a:r>
            <a:r>
              <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230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9423417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fontAlgn="base">
              <a:buFont typeface="Arial" panose="020B0604020202020204" pitchFamily="34" charset="0"/>
              <a:buNone/>
            </a:pPr>
            <a:r>
              <a:rPr lang="vi-VN" altLang="ko-KR" sz="1200" dirty="0">
                <a:solidFill>
                  <a:srgbClr val="000000"/>
                </a:solidFill>
                <a:latin typeface="SamsungOne-400" panose="020B0503030303020204" charset="0"/>
                <a:ea typeface="SamsungOne-400" panose="020B0503030303020204" pitchFamily="34" charset="0"/>
                <a:cs typeface="Arial" panose="020B0604020202020204" pitchFamily="34" charset="0"/>
              </a:rPr>
              <a:t>Một ví dụ về mMTC là Nhà máy thông minh. Sử dụng thiết bị nhà máy với mô-đun giao tiếp 5G, sửa đổi quy trình sản xuất theo hàng tồn kho, v.v. đồng thời tham khảo thị trường và nhu cầu của khách hàng trong thời gian thực, đồng thời cải tiến quy trình dựa trên quá trình học của chính máy (học sâu)</a:t>
            </a:r>
            <a:endParaRPr lang="en-US" altLang="ko-KR" sz="1200" dirty="0">
              <a:solidFill>
                <a:srgbClr val="000000"/>
              </a:solidFill>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231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54431371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dirty="0">
                <a:latin typeface="SamsungOne-400" panose="020B0503030303020204" charset="0"/>
                <a:cs typeface="Arial" panose="020B0604020202020204" pitchFamily="34" charset="0"/>
              </a:rPr>
              <a:t>Công nghệ Network Slicing sử dụng công nghệ ảo hóa để phân chia một mạng vật lý thành nhiều mạng logic. Nó cho phép quản trị viên mạng phân chia băng thông mạng theo các đặc điểm (tốc độ tải xuống, thời gian trễ, lượng điện năng) của các dịch vụ truyền thông (phương tiện, IoT, xe tự hành, v.v.)</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232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03177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b="1" dirty="0">
                <a:latin typeface="SamsungOne-400" panose="020B0503030303020204" charset="0"/>
                <a:cs typeface="Arial" panose="020B0604020202020204" pitchFamily="34" charset="0"/>
              </a:rPr>
              <a:t>Sự xuất hiện của hệ thống </a:t>
            </a:r>
            <a:r>
              <a:rPr lang="en-US" altLang="ko-KR" b="1" dirty="0">
                <a:latin typeface="SamsungOne-400" panose="020B0503030303020204" charset="0"/>
                <a:cs typeface="Arial" panose="020B0604020202020204" pitchFamily="34" charset="0"/>
              </a:rPr>
              <a:t>IoT</a:t>
            </a:r>
            <a:r>
              <a:rPr lang="vi-VN" altLang="ko-KR" b="1" dirty="0">
                <a:latin typeface="SamsungOne-400" panose="020B0503030303020204" charset="0"/>
                <a:cs typeface="Arial" panose="020B0604020202020204" pitchFamily="34" charset="0"/>
              </a:rPr>
              <a:t> có nhận thức</a:t>
            </a:r>
            <a:r>
              <a:rPr lang="en-US" altLang="ko-KR" b="1" dirty="0">
                <a:latin typeface="SamsungOne-400" panose="020B0503030303020204" charset="0"/>
                <a:cs typeface="Arial" panose="020B0604020202020204" pitchFamily="34" charset="0"/>
              </a:rPr>
              <a:t>: IoT</a:t>
            </a:r>
            <a:r>
              <a:rPr lang="vi-VN" altLang="ko-KR" b="1" dirty="0">
                <a:latin typeface="SamsungOne-400" panose="020B0503030303020204" charset="0"/>
                <a:cs typeface="Arial" panose="020B0604020202020204" pitchFamily="34" charset="0"/>
              </a:rPr>
              <a:t> thông minh</a:t>
            </a:r>
            <a:endParaRPr lang="en-US" altLang="ko-KR" b="1" dirty="0">
              <a:latin typeface="SamsungOne-400" panose="020B0503030303020204" charset="0"/>
              <a:cs typeface="Arial" panose="020B0604020202020204" pitchFamily="34" charset="0"/>
            </a:endParaRPr>
          </a:p>
          <a:p>
            <a:pPr marL="0" indent="0">
              <a:buFont typeface="Wingdings" panose="05000000000000000000" pitchFamily="2" charset="2"/>
              <a:buNone/>
            </a:pPr>
            <a:r>
              <a:rPr lang="vi-VN" altLang="ko-KR" dirty="0">
                <a:latin typeface="SamsungOne-400" panose="020B0503030303020204" charset="0"/>
                <a:cs typeface="Arial" panose="020B0604020202020204" pitchFamily="34" charset="0"/>
              </a:rPr>
              <a:t>Điều đó có nghĩa là giá trị của dịch vụ IoT xuất hiện sau khi nó được kết nối</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a:t>
            </a:fld>
            <a:endParaRPr lang="ko-KR" altLang="en-US"/>
          </a:p>
        </p:txBody>
      </p:sp>
    </p:spTree>
    <p:extLst>
      <p:ext uri="{BB962C8B-B14F-4D97-AF65-F5344CB8AC3E}">
        <p14:creationId xmlns:p14="http://schemas.microsoft.com/office/powerpoint/2010/main" val="285367059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lgn="l">
              <a:buFont typeface="Arial" panose="020B0604020202020204" pitchFamily="34" charset="0"/>
              <a:buChar char="•"/>
            </a:pPr>
            <a:r>
              <a:rPr lang="vi-VN" altLang="ko-KR" b="0" i="0" dirty="0">
                <a:solidFill>
                  <a:srgbClr val="444444"/>
                </a:solidFill>
                <a:effectLst/>
                <a:latin typeface="Open Sans" panose="020B0606030504020204" pitchFamily="34" charset="0"/>
              </a:rPr>
              <a:t>Tốc độ: 20Gbps</a:t>
            </a:r>
          </a:p>
          <a:p>
            <a:pPr marL="171450" indent="-171450" algn="l">
              <a:buFont typeface="Arial" panose="020B0604020202020204" pitchFamily="34" charset="0"/>
              <a:buChar char="•"/>
            </a:pPr>
            <a:r>
              <a:rPr lang="vi-VN" altLang="ko-KR" b="0" i="0" dirty="0">
                <a:solidFill>
                  <a:srgbClr val="444444"/>
                </a:solidFill>
                <a:effectLst/>
                <a:latin typeface="Open Sans" panose="020B0606030504020204" pitchFamily="34" charset="0"/>
              </a:rPr>
              <a:t>Độ trễ: 1ms trở xuống (1/10 so với hiện tại)</a:t>
            </a:r>
          </a:p>
          <a:p>
            <a:pPr marL="171450" indent="-171450" algn="l">
              <a:buFont typeface="Arial" panose="020B0604020202020204" pitchFamily="34" charset="0"/>
              <a:buChar char="•"/>
            </a:pPr>
            <a:r>
              <a:rPr lang="vi-VN" altLang="ko-KR" b="0" i="0" dirty="0">
                <a:solidFill>
                  <a:srgbClr val="444444"/>
                </a:solidFill>
                <a:effectLst/>
                <a:latin typeface="Open Sans" panose="020B0606030504020204" pitchFamily="34" charset="0"/>
              </a:rPr>
              <a:t>Kết nối: 2,5 tỷ (100 triệu lần dòng điện)</a:t>
            </a:r>
          </a:p>
          <a:p>
            <a:pPr algn="l"/>
            <a:endParaRPr lang="vi-VN" altLang="ko-KR" b="0" i="0" dirty="0">
              <a:solidFill>
                <a:srgbClr val="444444"/>
              </a:solidFill>
              <a:effectLst/>
              <a:latin typeface="Open Sans" panose="020B0606030504020204" pitchFamily="34" charset="0"/>
            </a:endParaRPr>
          </a:p>
          <a:p>
            <a:pPr algn="l"/>
            <a:r>
              <a:rPr lang="vi-VN" altLang="ko-KR" b="1" i="0" dirty="0">
                <a:solidFill>
                  <a:srgbClr val="444444"/>
                </a:solidFill>
                <a:effectLst/>
                <a:latin typeface="Open Sans" panose="020B0606030504020204" pitchFamily="34" charset="0"/>
              </a:rPr>
              <a:t>CÔNG NGHỆ KÍCH HOẠT 6G</a:t>
            </a:r>
          </a:p>
          <a:p>
            <a:pPr algn="l"/>
            <a:r>
              <a:rPr lang="vi-VN" altLang="ko-KR" b="0" i="0" dirty="0">
                <a:solidFill>
                  <a:srgbClr val="444444"/>
                </a:solidFill>
                <a:effectLst/>
                <a:latin typeface="Open Sans" panose="020B0606030504020204" pitchFamily="34" charset="0"/>
              </a:rPr>
              <a:t>Một thế hệ mạng di động mới thường được đặc trưng bởi một tập hợp các công nghệ truyền thông mới cung cấp hiệu suất chưa từng có (ví dụ: về tốc độ dữ liệu khả dụng, độ trễ) và các khả năng. Ví dụ: giao tiếp Nhiều đầu vào, Nhiều đầu ra (MIMO) và mmWave lớn đều là những yếu tố hỗ trợ chính của mạng 5G. Để đáp ứng các yêu cầu được mô tả trước đó, mạng 6G dự kiến sẽ dựa trên phổ tần thông thường (tức là dải tần phụ 6 GHz và mmWaves) nhưng cũng dựa trên các dải tần chưa được xem xét cho các tiêu chuẩn di động, cụ thể là dải tần terahertz (có thể được khai thác để phân bổ một lượng băng thông khổng lồ cho truyền thông định dạng chùm tia và phạm vi gần) và Truyền thông ánh sáng nhìn thấy được (VLC) (có thể cung cấp cho các nhà khai thác mạng một cách thiết thực và hiệu quả về chi phí để cải thiện vùng phủ sóng trong nhà). Bên cạnh phổ tần mới, 6G cũng sẽ chuyển đổi các mạng không dây bằng cách tận dụng một tập hợp các công nghệ đã được kích hoạt gần đây nhờ sự tiến bộ trong nghiên cứu mạch và lớp vật lý, nhưng không phải là một phần của 5G. Chúng tôi hy vọng 6G sẽ (i) tích hợp các khả năng song công hoàn toàn trong ngăn xếp giao tiếp, để cho phép truyền tải đường xuống liên tục với các thông báo điều khiển hoặc xác nhận đường lên đồng thời (hoặc ngược lại), đồng thời tăng khả năng ghép kênh và thông lượng toàn hệ thống mà không cần sử dụng thêm băng thông; (ii) khai thác các kỹ thuật ước tính kênh mới, ví dụ: ước tính ngoài băng tần và cảm biến nén, để tăng hiệu quả của mặt phẳng điều khiển 6G; và (iii) kết hợp giao tiếp với các khả năng định vị dựa trên mạng và cảm biến, để cải thiện các hoạt động kiểm soát và cung cấp các dịch vụ mới cho người dùng.</a:t>
            </a:r>
            <a:endParaRPr lang="en-US" altLang="ko-KR" b="0" i="0" dirty="0">
              <a:solidFill>
                <a:srgbClr val="444444"/>
              </a:solidFill>
              <a:effectLst/>
              <a:latin typeface="Open Sans" panose="020B0606030504020204" pitchFamily="34" charset="0"/>
            </a:endParaRPr>
          </a:p>
          <a:p>
            <a:pPr marL="0" indent="0">
              <a:buFont typeface="Arial" panose="020B0604020202020204" pitchFamily="34" charset="0"/>
              <a:buNone/>
            </a:pP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233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0650908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234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0267942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235</a:t>
            </a:fld>
            <a:endParaRPr lang="ko-KR" altLang="en-US"/>
          </a:p>
        </p:txBody>
      </p:sp>
    </p:spTree>
    <p:extLst>
      <p:ext uri="{BB962C8B-B14F-4D97-AF65-F5344CB8AC3E}">
        <p14:creationId xmlns:p14="http://schemas.microsoft.com/office/powerpoint/2010/main" val="3772200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gn="l"/>
            <a:r>
              <a:rPr lang="en-US" altLang="ko-KR" b="1" dirty="0">
                <a:latin typeface="SamsungOne-400" panose="020B0503030303020204" charset="0"/>
                <a:cs typeface="Arial" panose="020B0604020202020204" pitchFamily="34" charset="0"/>
              </a:rPr>
              <a:t>IoT</a:t>
            </a:r>
            <a:r>
              <a:rPr lang="vi-VN" altLang="ko-KR" b="1" dirty="0">
                <a:latin typeface="SamsungOne-400" panose="020B0503030303020204" charset="0"/>
                <a:cs typeface="Arial" panose="020B0604020202020204" pitchFamily="34" charset="0"/>
              </a:rPr>
              <a:t> tự nhận thức</a:t>
            </a:r>
            <a:endParaRPr lang="en-US" altLang="ko-KR" b="1" dirty="0">
              <a:latin typeface="SamsungOne-400" panose="020B0503030303020204" charset="0"/>
              <a:cs typeface="Arial" panose="020B0604020202020204" pitchFamily="34" charset="0"/>
            </a:endParaRPr>
          </a:p>
          <a:p>
            <a:pPr algn="l"/>
            <a:r>
              <a:rPr lang="vi-VN" altLang="ko-KR" dirty="0">
                <a:latin typeface="SamsungOne-400" panose="020B0503030303020204" charset="0"/>
                <a:cs typeface="Arial" panose="020B0604020202020204" pitchFamily="34" charset="0"/>
              </a:rPr>
              <a:t>IoT mà máy tạo ra, trao đổi, hiểu và thực thi ngữ cảnh của người dùng bằng cách kết nối và sử dụng mọi thông tin, đối tượng cần thiết mà không cần sự can thiệp của con người, đồng thời phân tích và phán đoán kết quả, liên tục ghi nhận mọi thông tin thông qua quá trình tự học và bổ sung.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27</a:t>
            </a:fld>
            <a:endParaRPr lang="ko-KR" altLang="en-US"/>
          </a:p>
        </p:txBody>
      </p:sp>
    </p:spTree>
    <p:extLst>
      <p:ext uri="{BB962C8B-B14F-4D97-AF65-F5344CB8AC3E}">
        <p14:creationId xmlns:p14="http://schemas.microsoft.com/office/powerpoint/2010/main" val="3048598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3668117"/>
          </a:xfrm>
        </p:spPr>
        <p:txBody>
          <a:bodyPr/>
          <a:lstStyle/>
          <a:p>
            <a:pPr marL="0" indent="0">
              <a:buFont typeface="Arial" panose="020B0604020202020204" pitchFamily="34" charset="0"/>
              <a:buNone/>
            </a:pPr>
            <a:r>
              <a:rPr lang="vi-VN" altLang="ko-KR" dirty="0">
                <a:latin typeface="SamsungOne-400" panose="020B0503030303020204" charset="0"/>
                <a:cs typeface="Arial" panose="020B0604020202020204" pitchFamily="34" charset="0"/>
              </a:rPr>
              <a:t>Đây là công nghệ cốt lõi IoT thông minh phản hồi chính xác và nhanh chóng hơn bằng cách cho phép mọi thứ tự nhận biết và đánh giá bằng trí thông minh mà không cần phải chuyển một lượng lớn dữ liệu sang Đám mây.</a:t>
            </a:r>
          </a:p>
          <a:p>
            <a:pPr marL="0" indent="0">
              <a:buFont typeface="Arial" panose="020B0604020202020204" pitchFamily="34" charset="0"/>
              <a:buNone/>
            </a:pPr>
            <a:endParaRPr lang="vi-VN" altLang="ko-KR" dirty="0">
              <a:latin typeface="SamsungOne-400" panose="020B0503030303020204" charset="0"/>
              <a:cs typeface="Arial" panose="020B0604020202020204" pitchFamily="34" charset="0"/>
            </a:endParaRPr>
          </a:p>
          <a:p>
            <a:pPr marL="0" indent="0">
              <a:buFont typeface="Arial" panose="020B0604020202020204" pitchFamily="34" charset="0"/>
              <a:buNone/>
            </a:pPr>
            <a:r>
              <a:rPr lang="vi-VN" altLang="ko-KR" dirty="0">
                <a:latin typeface="SamsungOne-400" panose="020B0503030303020204" charset="0"/>
                <a:cs typeface="Arial" panose="020B0604020202020204" pitchFamily="34" charset="0"/>
              </a:rPr>
              <a:t>Phần mềm thông tin tình báo dựa trên IoT tối ưu hóa trí thông minh của chính nó thông qua quá trình tự học dựa trên phán đoán, phản hồi và phản ứng theo thời gian thực mà không cần sự can thiệp của con người.</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28</a:t>
            </a:fld>
            <a:endParaRPr lang="ko-KR" altLang="en-US"/>
          </a:p>
        </p:txBody>
      </p:sp>
    </p:spTree>
    <p:extLst>
      <p:ext uri="{BB962C8B-B14F-4D97-AF65-F5344CB8AC3E}">
        <p14:creationId xmlns:p14="http://schemas.microsoft.com/office/powerpoint/2010/main" val="2876580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3668117"/>
          </a:xfrm>
        </p:spPr>
        <p:txBody>
          <a:bodyPr/>
          <a:lstStyle/>
          <a:p>
            <a:pPr marL="0" indent="0">
              <a:buFont typeface="Arial" panose="020B0604020202020204" pitchFamily="34" charset="0"/>
              <a:buNone/>
            </a:pP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29</a:t>
            </a:fld>
            <a:endParaRPr lang="ko-KR" altLang="en-US"/>
          </a:p>
        </p:txBody>
      </p:sp>
    </p:spTree>
    <p:extLst>
      <p:ext uri="{BB962C8B-B14F-4D97-AF65-F5344CB8AC3E}">
        <p14:creationId xmlns:p14="http://schemas.microsoft.com/office/powerpoint/2010/main" val="775633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rtl="0">
              <a:buFont typeface="Arial" panose="020B0604020202020204" pitchFamily="34" charset="0"/>
              <a:buNone/>
            </a:pPr>
            <a:r>
              <a:rPr lang="vi-VN" altLang="ko-KR" b="0" i="0" dirty="0">
                <a:solidFill>
                  <a:srgbClr val="000000"/>
                </a:solidFill>
                <a:effectLst/>
                <a:latin typeface="SamsungOne-400" panose="020B0503030303020204" pitchFamily="34" charset="0"/>
              </a:rPr>
              <a:t>Việc thu thập và sử dụng dữ liệu đó để thúc đẩy hành vi được gọi là Internet hành vi (IoB). Khi các tổ chức cải thiện không chỉ lượng dữ liệu họ thu thập mà còn cả cách họ kết hợp dữ liệu từ các nguồn khác nhau và sử dụng dữ liệu đó, IoB sẽ tiếp tục ảnh hưởng đến cách các tổ chức tương tác với mọi người.</a:t>
            </a:r>
          </a:p>
          <a:p>
            <a:pPr marL="0" indent="0" algn="l" rtl="0">
              <a:buFont typeface="Arial" panose="020B0604020202020204" pitchFamily="34" charset="0"/>
              <a:buNone/>
            </a:pPr>
            <a:endParaRPr lang="vi-VN" altLang="ko-KR" b="0" i="0" dirty="0">
              <a:solidFill>
                <a:srgbClr val="000000"/>
              </a:solidFill>
              <a:effectLst/>
              <a:latin typeface="SamsungOne-400" panose="020B0503030303020204" pitchFamily="34" charset="0"/>
            </a:endParaRPr>
          </a:p>
          <a:p>
            <a:pPr marL="0" indent="0" algn="l" rtl="0">
              <a:buFont typeface="Arial" panose="020B0604020202020204" pitchFamily="34" charset="0"/>
              <a:buNone/>
            </a:pPr>
            <a:r>
              <a:rPr lang="vi-VN" altLang="ko-KR" b="1" i="0" dirty="0">
                <a:solidFill>
                  <a:srgbClr val="000000"/>
                </a:solidFill>
                <a:effectLst/>
                <a:latin typeface="SamsungOne-400" panose="020B0503030303020204" pitchFamily="34" charset="0"/>
              </a:rPr>
              <a:t>(Trường hợp)</a:t>
            </a:r>
          </a:p>
          <a:p>
            <a:pPr marL="0" indent="0" algn="l" rtl="0">
              <a:buFont typeface="Arial" panose="020B0604020202020204" pitchFamily="34" charset="0"/>
              <a:buNone/>
            </a:pPr>
            <a:r>
              <a:rPr lang="vi-VN" altLang="ko-KR" b="0" i="0" dirty="0">
                <a:solidFill>
                  <a:srgbClr val="000000"/>
                </a:solidFill>
                <a:effectLst/>
                <a:latin typeface="SamsungOne-400" panose="020B0503030303020204" pitchFamily="34" charset="0"/>
              </a:rPr>
              <a:t>Khi nhân viên tại một khu công nghiệp quay trở lại nơi làm việc sau khi nơi này bị đóng cửa trong đại dịch COVID-19, họ nhận thấy một vài điểm khác biệt. Các cảm biến hoặc thẻ RFID được sử dụng để xác định xem nhân viên có rửa tay thường xuyên hay không. Thị giác máy tính xác định xem nhân viên có tuân thủ giao thức đeo khẩu trang hay không và loa được sử dụng để cảnh báo mọi người về các vi phạm nguyên tắc. Hơn nữa, dữ liệu hành vi này được các tổ chức thu thập và phân tích để tác động đến cách mọi người cư xử tại nơi làm việc.</a:t>
            </a:r>
            <a:endParaRPr lang="en-US" altLang="ko-KR" b="0" i="0" dirty="0">
              <a:solidFill>
                <a:srgbClr val="000000"/>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30</a:t>
            </a:fld>
            <a:endParaRPr lang="ko-KR" altLang="en-US"/>
          </a:p>
        </p:txBody>
      </p:sp>
    </p:spTree>
    <p:extLst>
      <p:ext uri="{BB962C8B-B14F-4D97-AF65-F5344CB8AC3E}">
        <p14:creationId xmlns:p14="http://schemas.microsoft.com/office/powerpoint/2010/main" val="2429138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31</a:t>
            </a:fld>
            <a:endParaRPr lang="ko-KR" altLang="en-US"/>
          </a:p>
        </p:txBody>
      </p:sp>
    </p:spTree>
    <p:extLst>
      <p:ext uri="{BB962C8B-B14F-4D97-AF65-F5344CB8AC3E}">
        <p14:creationId xmlns:p14="http://schemas.microsoft.com/office/powerpoint/2010/main" val="2790056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Một ngành liên quan đến sức khỏe cá nhân và thông tin y tế, thiết bị, hệ thống và nền tảng. Đây là nơi hội tụ của các dịch vụ liên quan đến sức khỏe và CNTT y tế. Nó cung cấp các dịch vụ chăm sóc sức khỏe được cá nhân hóa và cung cấp phân tích dựa trên lối sống cá nhân, khám sức khỏe, thông tin sử dụng y tế, trí tuệ nhân tạo, thực tế ảo, thông tin bộ gen, v.v. Đây là một hệ sinh thái chăm sóc sức khỏe lấy cá nhân làm trung tâm (Lộ trình R&amp;D dựa trên tiêu chuẩn năm 2016, Viện Công nghệ và Tiêu chuẩn Quốc gia)</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32</a:t>
            </a:fld>
            <a:endParaRPr lang="ko-KR" altLang="en-US"/>
          </a:p>
        </p:txBody>
      </p:sp>
    </p:spTree>
    <p:extLst>
      <p:ext uri="{BB962C8B-B14F-4D97-AF65-F5344CB8AC3E}">
        <p14:creationId xmlns:p14="http://schemas.microsoft.com/office/powerpoint/2010/main" val="3599251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Thuật ngữ “Cách mạng công nghiệp lần thứ tư” được Klaus Schwab giới thiệu lần đầu tiên tại Diễn đàn Kinh tế Thế giới 2016 và trở thành thuật ngữ đại diện cho kỷ nguyên công nghiệp mới dựa trên CNTT-TT.</a:t>
            </a:r>
          </a:p>
          <a:p>
            <a:endParaRPr lang="vi-VN" altLang="ko-KR" dirty="0">
              <a:latin typeface="SamsungOne-400" panose="020B0503030303020204" charset="0"/>
              <a:cs typeface="Arial" panose="020B0604020202020204" pitchFamily="34" charset="0"/>
            </a:endParaRPr>
          </a:p>
          <a:p>
            <a:r>
              <a:rPr lang="vi-VN" altLang="ko-KR" dirty="0">
                <a:latin typeface="SamsungOne-400" panose="020B0503030303020204" charset="0"/>
                <a:cs typeface="Arial" panose="020B0604020202020204" pitchFamily="34" charset="0"/>
              </a:rPr>
              <a:t>Cuộc cách mạng công nghiệp lần thứ tư là kỷ nguyên của cuộc cách mạng được tạo ra bởi sự hội tụ của CNTT-TT. Đây là kỷ nguyên công nghiệp quan trọng thứ tư kể từ cuộc cách mạng công nghiệp đầu thế kỷ 18.</a:t>
            </a:r>
          </a:p>
          <a:p>
            <a:r>
              <a:rPr lang="vi-VN" altLang="ko-KR" dirty="0">
                <a:latin typeface="SamsungOne-400" panose="020B0503030303020204" charset="0"/>
                <a:cs typeface="Arial" panose="020B0604020202020204" pitchFamily="34" charset="0"/>
              </a:rPr>
              <a:t>Trọng tâm của cuộc cách mạng này là những cải tiến công nghệ mới trong sáu lĩnh vực: phân tích dữ liệu lớn, trí tuệ nhân tạo, người máy, Internet vạn vật, phương tiện không người lái (máy bay không người lái, phương tiện không người lái), in ba chiều và công nghệ nano.</a:t>
            </a:r>
            <a:endParaRPr lang="en-US" altLang="ko-KR"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a:t>
            </a:fld>
            <a:endParaRPr lang="ko-KR" altLang="en-US"/>
          </a:p>
        </p:txBody>
      </p:sp>
    </p:spTree>
    <p:extLst>
      <p:ext uri="{BB962C8B-B14F-4D97-AF65-F5344CB8AC3E}">
        <p14:creationId xmlns:p14="http://schemas.microsoft.com/office/powerpoint/2010/main" val="2217528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lvl="0" indent="0" algn="just">
              <a:buFont typeface="Arial" panose="020B0604020202020204" pitchFamily="34" charset="0"/>
              <a:buNone/>
              <a:defRPr/>
            </a:pPr>
            <a:r>
              <a:rPr lang="vi-VN" altLang="ko-KR" sz="1200" dirty="0">
                <a:latin typeface="SamsungOne-400" panose="020B0503030303020204" charset="0"/>
                <a:ea typeface="SamsungOne-400" panose="020B0503030303020204" pitchFamily="34" charset="0"/>
                <a:cs typeface="Arial" panose="020B0604020202020204" pitchFamily="34" charset="0"/>
              </a:rPr>
              <a:t>Các dịch vụ bổ sung đa dạng hơn đang được tạo ra bằng cách liên kết các thông tin sinh trắc học khác nhau như thông tin tập thể dục (mức tiêu thụ calo, khoảng cách, số bước), dấu chân (chuyển động, áp lực chân, v.v.) và điện tâm đồ với nền tảng IoT.</a:t>
            </a:r>
          </a:p>
          <a:p>
            <a:pPr marL="0" lvl="0" indent="0" algn="just">
              <a:buFont typeface="Arial" panose="020B0604020202020204" pitchFamily="34" charset="0"/>
              <a:buNone/>
              <a:defRPr/>
            </a:pPr>
            <a:r>
              <a:rPr lang="vi-VN" altLang="ko-KR" sz="1200" dirty="0">
                <a:latin typeface="SamsungOne-400" panose="020B0503030303020204" charset="0"/>
                <a:ea typeface="SamsungOne-400" panose="020B0503030303020204" pitchFamily="34" charset="0"/>
                <a:cs typeface="Arial" panose="020B0604020202020204" pitchFamily="34" charset="0"/>
              </a:rPr>
              <a:t>Cần có một chiến lược phát triển bao hàm các quy trình phát triển công nghệ và các tiêu chuẩn quốc tế liên quan đến tiêu chuẩn Thiết bị Y tế Cá nhân (PHD) ISO/IEEE 11073 và tiêu chuẩn quốc tế oneM2M, những tiêu chuẩn quốc tế nổi bật nhất cho các nền tảng chăm sóc sức khỏe IoT.</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33</a:t>
            </a:fld>
            <a:endParaRPr lang="ko-KR" altLang="en-US"/>
          </a:p>
        </p:txBody>
      </p:sp>
    </p:spTree>
    <p:extLst>
      <p:ext uri="{BB962C8B-B14F-4D97-AF65-F5344CB8AC3E}">
        <p14:creationId xmlns:p14="http://schemas.microsoft.com/office/powerpoint/2010/main" val="166321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gn="l"/>
            <a:r>
              <a:rPr lang="en-US" altLang="ko-KR" b="0" i="0" dirty="0" err="1">
                <a:solidFill>
                  <a:srgbClr val="202124"/>
                </a:solidFill>
                <a:effectLst/>
                <a:latin typeface="Apple SD Gothic Neo"/>
              </a:rPr>
              <a:t>Nền</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tảng</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chăm</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sóc</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sức</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khỏe</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là</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gì</a:t>
            </a:r>
            <a:r>
              <a:rPr lang="en-US" altLang="ko-KR" b="0" i="0" dirty="0">
                <a:solidFill>
                  <a:srgbClr val="202124"/>
                </a:solidFill>
                <a:effectLst/>
                <a:latin typeface="Apple SD Gothic Neo"/>
              </a:rPr>
              <a:t>?</a:t>
            </a:r>
          </a:p>
          <a:p>
            <a:pPr algn="l"/>
            <a:r>
              <a:rPr lang="en-US" altLang="ko-KR" b="0" i="0" dirty="0" err="1">
                <a:solidFill>
                  <a:srgbClr val="202124"/>
                </a:solidFill>
                <a:effectLst/>
                <a:latin typeface="Apple SD Gothic Neo"/>
              </a:rPr>
              <a:t>Nền</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tảng</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chăm</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sóc</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sức</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khỏe</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là</a:t>
            </a:r>
            <a:r>
              <a:rPr lang="en-US" altLang="ko-KR" b="0" i="0" dirty="0">
                <a:solidFill>
                  <a:srgbClr val="202124"/>
                </a:solidFill>
                <a:effectLst/>
                <a:latin typeface="Apple SD Gothic Neo"/>
              </a:rPr>
              <a:t> </a:t>
            </a:r>
            <a:r>
              <a:rPr lang="en-US" altLang="ko-KR" b="1" i="0" dirty="0" err="1">
                <a:solidFill>
                  <a:srgbClr val="202124"/>
                </a:solidFill>
                <a:effectLst/>
                <a:latin typeface="Apple SD Gothic Neo"/>
              </a:rPr>
              <a:t>sự</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tích</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hợp</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các</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ứng</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dụng</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và</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công</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nghệ</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để</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cung</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cấp</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giải</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pháp</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chăm</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sóc</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sức</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khỏe</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toàn</a:t>
            </a:r>
            <a:r>
              <a:rPr lang="en-US" altLang="ko-KR" b="1" i="0" dirty="0">
                <a:solidFill>
                  <a:srgbClr val="202124"/>
                </a:solidFill>
                <a:effectLst/>
                <a:latin typeface="Apple SD Gothic Neo"/>
              </a:rPr>
              <a:t> </a:t>
            </a:r>
            <a:r>
              <a:rPr lang="en-US" altLang="ko-KR" b="1" i="0" dirty="0" err="1">
                <a:solidFill>
                  <a:srgbClr val="202124"/>
                </a:solidFill>
                <a:effectLst/>
                <a:latin typeface="Apple SD Gothic Neo"/>
              </a:rPr>
              <a:t>diện</a:t>
            </a:r>
            <a:r>
              <a:rPr lang="vi-VN" altLang="ko-KR" b="1" i="0" dirty="0">
                <a:solidFill>
                  <a:srgbClr val="202124"/>
                </a:solidFill>
                <a:effectLst/>
                <a:latin typeface="Apple SD Gothic Neo"/>
              </a:rPr>
              <a:t> và mang tính cá nhân hóa</a:t>
            </a:r>
            <a:r>
              <a:rPr lang="en-US" altLang="ko-KR" b="1" i="0" dirty="0">
                <a:solidFill>
                  <a:srgbClr val="202124"/>
                </a:solidFill>
                <a:effectLst/>
                <a:latin typeface="Apple SD Gothic Neo"/>
              </a:rPr>
              <a:t>. </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Mong</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muốn</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truy</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cập</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thông</a:t>
            </a:r>
            <a:r>
              <a:rPr lang="en-US" altLang="ko-KR" b="0" i="0" dirty="0">
                <a:solidFill>
                  <a:srgbClr val="202124"/>
                </a:solidFill>
                <a:effectLst/>
                <a:latin typeface="Apple SD Gothic Neo"/>
              </a:rPr>
              <a:t> tin </a:t>
            </a:r>
            <a:r>
              <a:rPr lang="en-US" altLang="ko-KR" b="0" i="0" dirty="0" err="1">
                <a:solidFill>
                  <a:srgbClr val="202124"/>
                </a:solidFill>
                <a:effectLst/>
                <a:latin typeface="Apple SD Gothic Neo"/>
              </a:rPr>
              <a:t>chăm</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sóc</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sức</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khỏe</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của</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khách</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hàng</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kỹ</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thuật</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số</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và</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những</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thay</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đổi</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đối</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với</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việc</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cung</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cấp</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thông</a:t>
            </a:r>
            <a:r>
              <a:rPr lang="en-US" altLang="ko-KR" b="0" i="0" dirty="0">
                <a:solidFill>
                  <a:srgbClr val="202124"/>
                </a:solidFill>
                <a:effectLst/>
                <a:latin typeface="Apple SD Gothic Neo"/>
              </a:rPr>
              <a:t> tin </a:t>
            </a:r>
            <a:r>
              <a:rPr lang="en-US" altLang="ko-KR" b="0" i="0" dirty="0" err="1">
                <a:solidFill>
                  <a:srgbClr val="202124"/>
                </a:solidFill>
                <a:effectLst/>
                <a:latin typeface="Apple SD Gothic Neo"/>
              </a:rPr>
              <a:t>này</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đang</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cách</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mạng</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hóa</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cách</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thức</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hoạt</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động</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của</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dịch</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vụ</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chăm</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sóc</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sức</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khỏe</a:t>
            </a:r>
            <a:r>
              <a:rPr lang="en-US" altLang="ko-KR" b="0" i="0" dirty="0">
                <a:solidFill>
                  <a:srgbClr val="202124"/>
                </a:solidFill>
                <a:effectLst/>
                <a:latin typeface="Apple SD Gothic Neo"/>
              </a:rPr>
              <a:t> </a:t>
            </a:r>
            <a:r>
              <a:rPr lang="en-US" altLang="ko-KR" b="0" i="0" dirty="0" err="1">
                <a:solidFill>
                  <a:srgbClr val="202124"/>
                </a:solidFill>
                <a:effectLst/>
                <a:latin typeface="Apple SD Gothic Neo"/>
              </a:rPr>
              <a:t>ngày</a:t>
            </a:r>
            <a:r>
              <a:rPr lang="en-US" altLang="ko-KR" b="0" i="0" dirty="0">
                <a:solidFill>
                  <a:srgbClr val="202124"/>
                </a:solidFill>
                <a:effectLst/>
                <a:latin typeface="Apple SD Gothic Neo"/>
              </a:rPr>
              <a:t> nay.</a:t>
            </a:r>
          </a:p>
          <a:p>
            <a:pPr algn="l"/>
            <a:endParaRPr lang="en-US" altLang="ko-KR" b="0" i="0" dirty="0">
              <a:solidFill>
                <a:srgbClr val="202124"/>
              </a:solidFill>
              <a:effectLst/>
              <a:latin typeface="Apple SD Gothic Neo"/>
            </a:endParaRP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34</a:t>
            </a:fld>
            <a:endParaRPr lang="ko-KR" altLang="en-US"/>
          </a:p>
        </p:txBody>
      </p:sp>
    </p:spTree>
    <p:extLst>
      <p:ext uri="{BB962C8B-B14F-4D97-AF65-F5344CB8AC3E}">
        <p14:creationId xmlns:p14="http://schemas.microsoft.com/office/powerpoint/2010/main" val="2294857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35</a:t>
            </a:fld>
            <a:endParaRPr lang="ko-KR" altLang="en-US"/>
          </a:p>
        </p:txBody>
      </p:sp>
    </p:spTree>
    <p:extLst>
      <p:ext uri="{BB962C8B-B14F-4D97-AF65-F5344CB8AC3E}">
        <p14:creationId xmlns:p14="http://schemas.microsoft.com/office/powerpoint/2010/main" val="14838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lvl="0" algn="just">
              <a:defRPr/>
            </a:pPr>
            <a:r>
              <a:rPr lang="vi-VN" altLang="ko-KR" dirty="0">
                <a:latin typeface="SamsungOne-400" panose="020B0503030303020204" charset="0"/>
                <a:cs typeface="Arial" panose="020B0604020202020204" pitchFamily="34" charset="0"/>
              </a:rPr>
              <a:t>Ngôi nhà được tự động hóa điều khiển tập trung các thiết bị bằng cách sử dụng các thiết bị ví dụ như tấm ốp tường.</a:t>
            </a:r>
          </a:p>
          <a:p>
            <a:pPr lvl="0" algn="just">
              <a:defRPr/>
            </a:pPr>
            <a:r>
              <a:rPr lang="vi-VN" altLang="ko-KR" dirty="0">
                <a:latin typeface="SamsungOne-400" panose="020B0503030303020204" charset="0"/>
                <a:cs typeface="Arial" panose="020B0604020202020204" pitchFamily="34" charset="0"/>
              </a:rPr>
              <a:t>Nhà thông minh: Các thiết bị gia dụng như thiết bị gia dụng thông minh và giải pháp an ninh có thể giao tiếp với nhau để mang lại sự tiện lợi hoặc duy trì môi trường sống tối ưu. Nó bao gồm các thiết bị gia dụng, đồ dùng nhà bếp, đồ gia dụng, đồ dùng cho thú cưng, sản phẩm năng lượng, sản phẩm an ninh, thiết bị giải trí, thiết bị chăm sóc sức khỏe, v.v.</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36</a:t>
            </a:fld>
            <a:endParaRPr lang="ko-KR" altLang="en-US"/>
          </a:p>
        </p:txBody>
      </p:sp>
    </p:spTree>
    <p:extLst>
      <p:ext uri="{BB962C8B-B14F-4D97-AF65-F5344CB8AC3E}">
        <p14:creationId xmlns:p14="http://schemas.microsoft.com/office/powerpoint/2010/main" val="2951140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254250" lvl="1" indent="0" algn="l">
              <a:spcBef>
                <a:spcPts val="0"/>
              </a:spcBef>
              <a:spcAft>
                <a:spcPts val="554"/>
              </a:spcAft>
              <a:buFont typeface="Arial" panose="020B0604020202020204" pitchFamily="34" charset="0"/>
              <a:buNone/>
            </a:pPr>
            <a:r>
              <a:rPr lang="vi-VN" altLang="ko-KR" dirty="0">
                <a:latin typeface="SamsungOne-400" panose="020B0503030303020204" charset="0"/>
                <a:cs typeface="Arial" panose="020B0604020202020204" pitchFamily="34" charset="0"/>
              </a:rPr>
              <a:t>Những trở ngại ngăn cản sự phát triển của nhà thông minh</a:t>
            </a:r>
          </a:p>
          <a:p>
            <a:pPr marL="540000" lvl="1" indent="-285750" algn="l">
              <a:spcBef>
                <a:spcPts val="0"/>
              </a:spcBef>
              <a:spcAft>
                <a:spcPts val="554"/>
              </a:spcAft>
              <a:buFont typeface="Arial" panose="020B0604020202020204" pitchFamily="34" charset="0"/>
              <a:buChar char="•"/>
            </a:pPr>
            <a:r>
              <a:rPr lang="vi-VN" altLang="ko-KR" dirty="0">
                <a:latin typeface="SamsungOne-400" panose="020B0503030303020204" charset="0"/>
                <a:cs typeface="Arial" panose="020B0604020202020204" pitchFamily="34" charset="0"/>
              </a:rPr>
              <a:t>Giá đắt so với các sản phẩm không thông minh hiện có</a:t>
            </a:r>
          </a:p>
          <a:p>
            <a:pPr marL="540000" lvl="1" indent="-285750" algn="l">
              <a:spcBef>
                <a:spcPts val="0"/>
              </a:spcBef>
              <a:spcAft>
                <a:spcPts val="554"/>
              </a:spcAft>
              <a:buFont typeface="Arial" panose="020B0604020202020204" pitchFamily="34" charset="0"/>
              <a:buChar char="•"/>
            </a:pPr>
            <a:r>
              <a:rPr lang="vi-VN" altLang="ko-KR" dirty="0">
                <a:latin typeface="SamsungOne-400" panose="020B0503030303020204" charset="0"/>
                <a:cs typeface="Arial" panose="020B0604020202020204" pitchFamily="34" charset="0"/>
              </a:rPr>
              <a:t>Người tiêu dùng bất tiện khi sử dụng do gặp khó khăn khi tiếp cận công nghệ và giao diện (không tối ưu hóa)</a:t>
            </a:r>
          </a:p>
          <a:p>
            <a:pPr marL="540000" lvl="1" indent="-285750" algn="l">
              <a:spcBef>
                <a:spcPts val="0"/>
              </a:spcBef>
              <a:spcAft>
                <a:spcPts val="554"/>
              </a:spcAft>
              <a:buFont typeface="Arial" panose="020B0604020202020204" pitchFamily="34" charset="0"/>
              <a:buChar char="•"/>
            </a:pPr>
            <a:r>
              <a:rPr lang="vi-VN" altLang="ko-KR" dirty="0">
                <a:latin typeface="SamsungOne-400" panose="020B0503030303020204" charset="0"/>
                <a:cs typeface="Arial" panose="020B0604020202020204" pitchFamily="34" charset="0"/>
              </a:rPr>
              <a:t>Các thiết bị gia dụng lớn có chu kỳ thay thế dài</a:t>
            </a:r>
          </a:p>
          <a:p>
            <a:pPr marL="540000" lvl="1" indent="-285750" algn="l">
              <a:spcBef>
                <a:spcPts val="0"/>
              </a:spcBef>
              <a:spcAft>
                <a:spcPts val="554"/>
              </a:spcAft>
              <a:buFont typeface="Arial" panose="020B0604020202020204" pitchFamily="34" charset="0"/>
              <a:buChar char="•"/>
            </a:pPr>
            <a:r>
              <a:rPr lang="vi-VN" altLang="ko-KR" dirty="0">
                <a:latin typeface="SamsungOne-400" panose="020B0503030303020204" charset="0"/>
                <a:cs typeface="Arial" panose="020B0604020202020204" pitchFamily="34" charset="0"/>
              </a:rPr>
              <a:t>Bảo mật thấp của các thiết bị và hệ thống dễ bị hack</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37</a:t>
            </a:fld>
            <a:endParaRPr lang="ko-KR" altLang="en-US"/>
          </a:p>
        </p:txBody>
      </p:sp>
    </p:spTree>
    <p:extLst>
      <p:ext uri="{BB962C8B-B14F-4D97-AF65-F5344CB8AC3E}">
        <p14:creationId xmlns:p14="http://schemas.microsoft.com/office/powerpoint/2010/main" val="923295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r>
              <a:rPr lang="vi-VN" altLang="ko-KR" b="1" i="0" dirty="0">
                <a:solidFill>
                  <a:srgbClr val="111111"/>
                </a:solidFill>
                <a:effectLst/>
                <a:latin typeface="SamsungOne-400" panose="020B0503030303020204" pitchFamily="34" charset="0"/>
              </a:rPr>
              <a:t>Một ngôi nhà thông minh là gì?</a:t>
            </a:r>
          </a:p>
          <a:p>
            <a:pPr marL="0" indent="0" algn="l">
              <a:buFont typeface="Arial" panose="020B0604020202020204" pitchFamily="34" charset="0"/>
              <a:buNone/>
            </a:pPr>
            <a:r>
              <a:rPr lang="vi-VN" altLang="ko-KR" b="0" i="0" dirty="0">
                <a:solidFill>
                  <a:srgbClr val="111111"/>
                </a:solidFill>
                <a:effectLst/>
                <a:latin typeface="SamsungOne-400" panose="020B0503030303020204" pitchFamily="34" charset="0"/>
              </a:rPr>
              <a:t>Ngôi nhà thông minh đề cập đến việc thiết lập ngôi nhà tiện lợi, trong đó các thiết bị và đồ gia dụng có thể được điều khiển tự động từ xa từ bất kỳ đâu có kết nối internet bằng thiết bị di động hoặc thiết bị được nối mạng khác. Các thiết bị trong ngôi nhà thông minh được kết nối với nhau qua Internet, cho phép người dùng kiểm soát các chức năng như truy cập an ninh vào nhà, nhiệt độ, ánh sáng và trạng thái căn nhà từ xa.</a:t>
            </a:r>
          </a:p>
          <a:p>
            <a:pPr marL="171450" indent="-171450" algn="l">
              <a:buFont typeface="Arial" panose="020B0604020202020204" pitchFamily="34" charset="0"/>
              <a:buChar char="•"/>
            </a:pPr>
            <a:endParaRPr lang="vi-VN" altLang="ko-KR" b="0" i="0" dirty="0">
              <a:solidFill>
                <a:srgbClr val="111111"/>
              </a:solidFill>
              <a:effectLst/>
              <a:latin typeface="SamsungOne-400" panose="020B0503030303020204" pitchFamily="34" charset="0"/>
            </a:endParaRPr>
          </a:p>
          <a:p>
            <a:pPr marL="0" indent="0" algn="l">
              <a:buFont typeface="Arial" panose="020B0604020202020204" pitchFamily="34" charset="0"/>
              <a:buNone/>
            </a:pPr>
            <a:r>
              <a:rPr lang="vi-VN" altLang="ko-KR" b="1" i="0" dirty="0">
                <a:solidFill>
                  <a:srgbClr val="111111"/>
                </a:solidFill>
                <a:effectLst/>
                <a:latin typeface="SamsungOne-400" panose="020B0503030303020204" pitchFamily="34" charset="0"/>
              </a:rPr>
              <a:t>NHIỆM VỤ CHÍNH</a:t>
            </a:r>
          </a:p>
          <a:p>
            <a:pPr marL="171450" indent="-171450" algn="l">
              <a:buFont typeface="Arial" panose="020B0604020202020204" pitchFamily="34" charset="0"/>
              <a:buChar char="•"/>
            </a:pPr>
            <a:r>
              <a:rPr lang="vi-VN" altLang="ko-KR" b="0" i="0" dirty="0">
                <a:solidFill>
                  <a:srgbClr val="111111"/>
                </a:solidFill>
                <a:effectLst/>
                <a:latin typeface="SamsungOne-400" panose="020B0503030303020204" pitchFamily="34" charset="0"/>
              </a:rPr>
              <a:t>Một ngôi nhà thông minh cho phép chủ nhà điều khiển các thiết bị gia dụng, bộ điều nhiệt, đèn và các thiết bị khác từ xa bằng điện thoại thông minh hoặc máy tính bảng thông qua kết nối internet.</a:t>
            </a:r>
          </a:p>
          <a:p>
            <a:pPr marL="171450" indent="-171450" algn="l">
              <a:buFont typeface="Arial" panose="020B0604020202020204" pitchFamily="34" charset="0"/>
              <a:buChar char="•"/>
            </a:pPr>
            <a:r>
              <a:rPr lang="vi-VN" altLang="ko-KR" b="0" i="0" dirty="0">
                <a:solidFill>
                  <a:srgbClr val="111111"/>
                </a:solidFill>
                <a:effectLst/>
                <a:latin typeface="SamsungOne-400" panose="020B0503030303020204" pitchFamily="34" charset="0"/>
              </a:rPr>
              <a:t>Nhà thông minh có thể được thiết lập thông qua hệ thống không dây hoặc có dây.</a:t>
            </a:r>
          </a:p>
          <a:p>
            <a:pPr marL="171450" indent="-171450" algn="l">
              <a:buFont typeface="Arial" panose="020B0604020202020204" pitchFamily="34" charset="0"/>
              <a:buChar char="•"/>
            </a:pPr>
            <a:r>
              <a:rPr lang="vi-VN" altLang="ko-KR" b="0" i="0" dirty="0">
                <a:solidFill>
                  <a:srgbClr val="111111"/>
                </a:solidFill>
                <a:effectLst/>
                <a:latin typeface="SamsungOne-400" panose="020B0503030303020204" pitchFamily="34" charset="0"/>
              </a:rPr>
              <a:t>Công nghệ nhà thông minh mang đến cho gia chủ sự tiện lợi và tiết kiệm chi phí.</a:t>
            </a:r>
          </a:p>
          <a:p>
            <a:pPr marL="171450" indent="-171450" algn="l">
              <a:buFont typeface="Arial" panose="020B0604020202020204" pitchFamily="34" charset="0"/>
              <a:buChar char="•"/>
            </a:pPr>
            <a:r>
              <a:rPr lang="vi-VN" altLang="ko-KR" b="0" i="0" dirty="0">
                <a:solidFill>
                  <a:srgbClr val="111111"/>
                </a:solidFill>
                <a:effectLst/>
                <a:latin typeface="SamsungOne-400" panose="020B0503030303020204" pitchFamily="34" charset="0"/>
              </a:rPr>
              <a:t>Rủi ro và lỗi bảo mật tiếp tục gây khó khăn cho các nhà sản xuất và người sử dụng công nghệ nhà thông minh.</a:t>
            </a:r>
            <a:endParaRPr lang="en-US" altLang="ko-KR" b="0" i="0" dirty="0">
              <a:solidFill>
                <a:srgbClr val="111111"/>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38</a:t>
            </a:fld>
            <a:endParaRPr lang="ko-KR" altLang="en-US"/>
          </a:p>
        </p:txBody>
      </p:sp>
    </p:spTree>
    <p:extLst>
      <p:ext uri="{BB962C8B-B14F-4D97-AF65-F5344CB8AC3E}">
        <p14:creationId xmlns:p14="http://schemas.microsoft.com/office/powerpoint/2010/main" val="2719012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gn="l"/>
            <a:r>
              <a:rPr lang="en-US" altLang="ko-KR" b="1" i="0" dirty="0">
                <a:solidFill>
                  <a:srgbClr val="000000"/>
                </a:solidFill>
                <a:effectLst/>
                <a:latin typeface="SamsungOne-400" panose="020B0503030303020204" pitchFamily="34" charset="0"/>
              </a:rPr>
              <a:t>Samsung SmartThings </a:t>
            </a:r>
            <a:r>
              <a:rPr lang="en-US" altLang="ko-KR" b="1" i="0" dirty="0" err="1">
                <a:solidFill>
                  <a:srgbClr val="000000"/>
                </a:solidFill>
                <a:effectLst/>
                <a:latin typeface="SamsungOne-400" panose="020B0503030303020204" pitchFamily="34" charset="0"/>
              </a:rPr>
              <a:t>là</a:t>
            </a:r>
            <a:r>
              <a:rPr lang="en-US" altLang="ko-KR" b="1" i="0" dirty="0">
                <a:solidFill>
                  <a:srgbClr val="000000"/>
                </a:solidFill>
                <a:effectLst/>
                <a:latin typeface="SamsungOne-400" panose="020B0503030303020204" pitchFamily="34" charset="0"/>
              </a:rPr>
              <a:t> </a:t>
            </a:r>
            <a:r>
              <a:rPr lang="en-US" altLang="ko-KR" b="1" i="0" dirty="0" err="1">
                <a:solidFill>
                  <a:srgbClr val="000000"/>
                </a:solidFill>
                <a:effectLst/>
                <a:latin typeface="SamsungOne-400" panose="020B0503030303020204" pitchFamily="34" charset="0"/>
              </a:rPr>
              <a:t>gì</a:t>
            </a:r>
            <a:r>
              <a:rPr lang="en-US" altLang="ko-KR" b="1" i="0" dirty="0">
                <a:solidFill>
                  <a:srgbClr val="000000"/>
                </a:solidFill>
                <a:effectLst/>
                <a:latin typeface="SamsungOne-400" panose="020B0503030303020204" pitchFamily="34" charset="0"/>
              </a:rPr>
              <a:t>?</a:t>
            </a:r>
            <a:endParaRPr lang="vi-VN" altLang="ko-KR" b="1" i="0" dirty="0">
              <a:solidFill>
                <a:srgbClr val="000000"/>
              </a:solidFill>
              <a:effectLst/>
              <a:latin typeface="SamsungOne-400" panose="020B0503030303020204" pitchFamily="34" charset="0"/>
            </a:endParaRPr>
          </a:p>
          <a:p>
            <a:pPr algn="l"/>
            <a:endParaRPr lang="en-US" altLang="ko-KR" b="1" i="0" dirty="0">
              <a:solidFill>
                <a:srgbClr val="000000"/>
              </a:solidFill>
              <a:effectLst/>
              <a:latin typeface="SamsungOne-400" panose="020B0503030303020204" pitchFamily="34" charset="0"/>
            </a:endParaRPr>
          </a:p>
          <a:p>
            <a:pPr algn="l"/>
            <a:r>
              <a:rPr lang="vi-VN" altLang="ko-KR" b="0" i="0" dirty="0">
                <a:solidFill>
                  <a:srgbClr val="000000"/>
                </a:solidFill>
                <a:effectLst/>
                <a:latin typeface="SamsungOne-400" panose="020B0503030303020204" pitchFamily="34" charset="0"/>
              </a:rPr>
              <a:t>Samsung SmartThings thực sự là một thương hiệu rộng, toàn diện bao gồm cả phần cứng và phần mềm. Điểm hấp dẫn nhất của hệ thống SmartThings là nỗ lực của Samsung nhằm cung cấp một điểm kiểm soát thống nhất, duy nhất cho tất cả các thiết bị trong nhà thông minh của bạn. Nó làm như vậy không chỉ với các thiết bị của riêng hãng Samsung mà còn bằng cách hỗ trợ một số lượng ấn tượng các sản phẩm của bên thứ ba, tất cả đều có thể được quản lý bằng ứng dụng SmartThings. Samsung cũng giúp bạn dễ dàng sắp xếp và tìm các thiết bị thông minh tốt nhất cho mình.</a:t>
            </a:r>
            <a:endParaRPr kumimoji="0" lang="en-US"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39</a:t>
            </a:fld>
            <a:endParaRPr lang="ko-KR" altLang="en-US"/>
          </a:p>
        </p:txBody>
      </p:sp>
    </p:spTree>
    <p:extLst>
      <p:ext uri="{BB962C8B-B14F-4D97-AF65-F5344CB8AC3E}">
        <p14:creationId xmlns:p14="http://schemas.microsoft.com/office/powerpoint/2010/main" val="22332701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lvl="0" defTabSz="702478">
              <a:spcBef>
                <a:spcPts val="600"/>
              </a:spcBef>
              <a:spcAft>
                <a:spcPts val="80"/>
              </a:spcAft>
              <a:defRPr/>
            </a:pPr>
            <a:endParaRPr kumimoji="0" lang="en-US" altLang="ko-KR" b="0" i="0" u="none" strike="noStrike" kern="1200" cap="none" spc="0" normalizeH="0" baseline="0" noProof="0" dirty="0">
              <a:ln>
                <a:noFill/>
              </a:ln>
              <a:solidFill>
                <a:srgbClr val="000000"/>
              </a:solidFill>
              <a:effectLst/>
              <a:uLnTx/>
              <a:uFillTx/>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40</a:t>
            </a:fld>
            <a:endParaRPr lang="ko-KR" altLang="en-US"/>
          </a:p>
        </p:txBody>
      </p:sp>
    </p:spTree>
    <p:extLst>
      <p:ext uri="{BB962C8B-B14F-4D97-AF65-F5344CB8AC3E}">
        <p14:creationId xmlns:p14="http://schemas.microsoft.com/office/powerpoint/2010/main" val="2852209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41</a:t>
            </a:fld>
            <a:endParaRPr lang="ko-KR" altLang="en-US"/>
          </a:p>
        </p:txBody>
      </p:sp>
    </p:spTree>
    <p:extLst>
      <p:ext uri="{BB962C8B-B14F-4D97-AF65-F5344CB8AC3E}">
        <p14:creationId xmlns:p14="http://schemas.microsoft.com/office/powerpoint/2010/main" val="4280670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lvl="0" indent="-171450" algn="just">
              <a:spcBef>
                <a:spcPts val="600"/>
              </a:spcBef>
              <a:buFont typeface="Arial" panose="020B0604020202020204" pitchFamily="34" charset="0"/>
              <a:buChar char="•"/>
              <a:defRPr/>
            </a:pPr>
            <a:r>
              <a:rPr lang="vi-VN" altLang="ko-KR" dirty="0">
                <a:latin typeface="SamsungOne-400" panose="020B0503030303020204" charset="0"/>
                <a:cs typeface="Arial" panose="020B0604020202020204" pitchFamily="34" charset="0"/>
              </a:rPr>
              <a:t>Nó được định nghĩa là một thành phố có thể đạt được sự phát triển kinh tế liên tục và chất lượng cuộc sống bằng cách đầu tư vào nguồn nhân lực, cơ sở hạ tầng xã hội, giao thông vận tải và công nghệ CNTT-TT.</a:t>
            </a:r>
          </a:p>
          <a:p>
            <a:pPr marL="171450" lvl="0" indent="-171450" algn="just">
              <a:spcBef>
                <a:spcPts val="600"/>
              </a:spcBef>
              <a:buFont typeface="Arial" panose="020B0604020202020204" pitchFamily="34" charset="0"/>
              <a:buChar char="•"/>
              <a:defRPr/>
            </a:pPr>
            <a:r>
              <a:rPr lang="vi-VN" altLang="ko-KR" dirty="0">
                <a:latin typeface="SamsungOne-400" panose="020B0503030303020204" charset="0"/>
                <a:cs typeface="Arial" panose="020B0604020202020204" pitchFamily="34" charset="0"/>
              </a:rPr>
              <a:t>Một thành phố thông minh nhằm hỗ trợ sự bền vững về môi trường, chất lượng cuộc sống của người dân và phát triển kinh tế bền vững thông qua việc thu thập và phân tích dữ liệu cơ sở hạ tầng như nước, năng lượng, giao thông và mạng, đồng thời hội tụ các cơ sở đô thị và công nghệ CNTT-TT tiên tiến.</a:t>
            </a:r>
          </a:p>
          <a:p>
            <a:pPr marL="171450" lvl="0" indent="-171450" algn="just">
              <a:spcBef>
                <a:spcPts val="600"/>
              </a:spcBef>
              <a:buFont typeface="Arial" panose="020B0604020202020204" pitchFamily="34" charset="0"/>
              <a:buChar char="•"/>
              <a:defRPr/>
            </a:pPr>
            <a:r>
              <a:rPr lang="vi-VN" altLang="ko-KR" dirty="0">
                <a:latin typeface="SamsungOne-400" panose="020B0503030303020204" charset="0"/>
                <a:cs typeface="Arial" panose="020B0604020202020204" pitchFamily="34" charset="0"/>
              </a:rPr>
              <a:t>Smart ITS (Hệ thống quản lý giao thông thông minh), lưới điện thông minh, hệ thống quản lý nước, IoT, hệ thống quản lý tòa nhà, mạng truyền thông có dây và không dây, công nghệ bảo mật và dịch vụ được bao gồm trong thành phố thông minh</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42</a:t>
            </a:fld>
            <a:endParaRPr lang="ko-KR" altLang="en-US"/>
          </a:p>
        </p:txBody>
      </p:sp>
    </p:spTree>
    <p:extLst>
      <p:ext uri="{BB962C8B-B14F-4D97-AF65-F5344CB8AC3E}">
        <p14:creationId xmlns:p14="http://schemas.microsoft.com/office/powerpoint/2010/main" val="966514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a:t>
            </a:fld>
            <a:endParaRPr lang="ko-KR" altLang="en-US"/>
          </a:p>
        </p:txBody>
      </p:sp>
    </p:spTree>
    <p:extLst>
      <p:ext uri="{BB962C8B-B14F-4D97-AF65-F5344CB8AC3E}">
        <p14:creationId xmlns:p14="http://schemas.microsoft.com/office/powerpoint/2010/main" val="1515725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324000" lvl="1" indent="0">
              <a:spcBef>
                <a:spcPts val="600"/>
              </a:spcBef>
              <a:buFont typeface="Arial" panose="020B0604020202020204" pitchFamily="34" charset="0"/>
              <a:buNone/>
            </a:pPr>
            <a:r>
              <a:rPr lang="vi-VN" altLang="ko-KR" sz="1200" b="1" i="0" kern="1200" dirty="0">
                <a:solidFill>
                  <a:schemeClr val="tx1"/>
                </a:solidFill>
                <a:effectLst/>
                <a:latin typeface="SamsungOne-400" panose="020B0503030303020204" charset="0"/>
                <a:cs typeface="Arial" panose="020B0604020202020204" pitchFamily="34" charset="0"/>
              </a:rPr>
              <a:t>Thành phố thông minh là tất cả về sự phù hợp của dân cư</a:t>
            </a:r>
          </a:p>
          <a:p>
            <a:pPr marL="540000" lvl="1" indent="-216000">
              <a:spcBef>
                <a:spcPts val="600"/>
              </a:spcBef>
              <a:buFont typeface="Arial" panose="020B0604020202020204" pitchFamily="34" charset="0"/>
              <a:buChar char="•"/>
            </a:pPr>
            <a:r>
              <a:rPr lang="vi-VN" altLang="ko-KR" sz="1200" b="1" i="0" kern="1200" dirty="0">
                <a:solidFill>
                  <a:schemeClr val="tx1"/>
                </a:solidFill>
                <a:effectLst/>
                <a:latin typeface="SamsungOne-400" panose="020B0503030303020204" charset="0"/>
                <a:cs typeface="Arial" panose="020B0604020202020204" pitchFamily="34" charset="0"/>
              </a:rPr>
              <a:t>Hiệu quả dịch vụ </a:t>
            </a:r>
            <a:r>
              <a:rPr lang="vi-VN" altLang="ko-KR" sz="1200" b="0" i="0" kern="1200" dirty="0">
                <a:solidFill>
                  <a:schemeClr val="tx1"/>
                </a:solidFill>
                <a:effectLst/>
                <a:latin typeface="SamsungOne-400" panose="020B0503030303020204" charset="0"/>
                <a:cs typeface="Arial" panose="020B0604020202020204" pitchFamily="34" charset="0"/>
              </a:rPr>
              <a:t>– để tối ưu hóa việc sử dụng các nguồn lực công cộng và cung cấp các dịch vụ công dân chất lượng cao</a:t>
            </a:r>
          </a:p>
          <a:p>
            <a:pPr marL="540000" lvl="1" indent="-216000">
              <a:spcBef>
                <a:spcPts val="600"/>
              </a:spcBef>
              <a:buFont typeface="Arial" panose="020B0604020202020204" pitchFamily="34" charset="0"/>
              <a:buChar char="•"/>
            </a:pPr>
            <a:r>
              <a:rPr lang="vi-VN" altLang="ko-KR" sz="1200" b="1" i="0" kern="1200" dirty="0">
                <a:solidFill>
                  <a:schemeClr val="tx1"/>
                </a:solidFill>
                <a:effectLst/>
                <a:latin typeface="SamsungOne-400" panose="020B0503030303020204" charset="0"/>
                <a:cs typeface="Arial" panose="020B0604020202020204" pitchFamily="34" charset="0"/>
              </a:rPr>
              <a:t>Tính bền vững </a:t>
            </a:r>
            <a:r>
              <a:rPr lang="vi-VN" altLang="ko-KR" sz="1200" b="0" i="0" kern="1200" dirty="0">
                <a:solidFill>
                  <a:schemeClr val="tx1"/>
                </a:solidFill>
                <a:effectLst/>
                <a:latin typeface="SamsungOne-400" panose="020B0503030303020204" charset="0"/>
                <a:cs typeface="Arial" panose="020B0604020202020204" pitchFamily="34" charset="0"/>
              </a:rPr>
              <a:t>– để thúc đẩy tăng trưởng và phát triển đô thị dựa trên việc xem xét sâu các tác động môi trường</a:t>
            </a:r>
          </a:p>
          <a:p>
            <a:pPr marL="540000" lvl="1" indent="-216000">
              <a:spcBef>
                <a:spcPts val="600"/>
              </a:spcBef>
              <a:buFont typeface="Arial" panose="020B0604020202020204" pitchFamily="34" charset="0"/>
              <a:buChar char="•"/>
            </a:pPr>
            <a:r>
              <a:rPr lang="vi-VN" altLang="ko-KR" sz="1200" b="1" i="0" kern="1200" dirty="0">
                <a:solidFill>
                  <a:schemeClr val="tx1"/>
                </a:solidFill>
                <a:effectLst/>
                <a:latin typeface="SamsungOne-400" panose="020B0503030303020204" charset="0"/>
                <a:cs typeface="Arial" panose="020B0604020202020204" pitchFamily="34" charset="0"/>
              </a:rPr>
              <a:t>Di động </a:t>
            </a:r>
            <a:r>
              <a:rPr lang="vi-VN" altLang="ko-KR" sz="1200" b="0" i="0" kern="1200" dirty="0">
                <a:solidFill>
                  <a:schemeClr val="tx1"/>
                </a:solidFill>
                <a:effectLst/>
                <a:latin typeface="SamsungOne-400" panose="020B0503030303020204" charset="0"/>
                <a:cs typeface="Arial" panose="020B0604020202020204" pitchFamily="34" charset="0"/>
              </a:rPr>
              <a:t>– để giúp người dân, người lao động và du khách di chuyển trong thành phố dễ dàng hơn (bất kể phương tiện giao thông nào, chẳng hạn như đi bộ, đi xe đạp, xe cộ và phương tiện giao thông công cộng)</a:t>
            </a:r>
          </a:p>
          <a:p>
            <a:pPr marL="540000" lvl="1" indent="-216000">
              <a:spcBef>
                <a:spcPts val="600"/>
              </a:spcBef>
              <a:buFont typeface="Arial" panose="020B0604020202020204" pitchFamily="34" charset="0"/>
              <a:buChar char="•"/>
            </a:pPr>
            <a:r>
              <a:rPr lang="vi-VN" altLang="ko-KR" sz="1200" b="1" i="0" kern="1200" dirty="0">
                <a:solidFill>
                  <a:schemeClr val="tx1"/>
                </a:solidFill>
                <a:effectLst/>
                <a:latin typeface="SamsungOne-400" panose="020B0503030303020204" charset="0"/>
                <a:cs typeface="Arial" panose="020B0604020202020204" pitchFamily="34" charset="0"/>
              </a:rPr>
              <a:t>An toàn và an ninh </a:t>
            </a:r>
            <a:r>
              <a:rPr lang="vi-VN" altLang="ko-KR" sz="1200" b="0" i="0" kern="1200" dirty="0">
                <a:solidFill>
                  <a:schemeClr val="tx1"/>
                </a:solidFill>
                <a:effectLst/>
                <a:latin typeface="SamsungOne-400" panose="020B0503030303020204" charset="0"/>
                <a:cs typeface="Arial" panose="020B0604020202020204" pitchFamily="34" charset="0"/>
              </a:rPr>
              <a:t>– để cải thiện an toàn và an ninh công cộng trong cuộc sống hàng ngày và các sự kiện đặc biệt, đồng thời chuẩn bị tốt nhất cho các trường hợp khẩn cấp và thảm họa có thể xảy ra</a:t>
            </a:r>
          </a:p>
          <a:p>
            <a:pPr marL="540000" lvl="1" indent="-216000">
              <a:spcBef>
                <a:spcPts val="600"/>
              </a:spcBef>
              <a:buFont typeface="Arial" panose="020B0604020202020204" pitchFamily="34" charset="0"/>
              <a:buChar char="•"/>
            </a:pPr>
            <a:r>
              <a:rPr lang="vi-VN" altLang="ko-KR" sz="1200" b="1" i="0" kern="1200" dirty="0">
                <a:solidFill>
                  <a:schemeClr val="tx1"/>
                </a:solidFill>
                <a:effectLst/>
                <a:latin typeface="SamsungOne-400" panose="020B0503030303020204" charset="0"/>
                <a:cs typeface="Arial" panose="020B0604020202020204" pitchFamily="34" charset="0"/>
              </a:rPr>
              <a:t>Tăng trưởng kinh tế </a:t>
            </a:r>
            <a:r>
              <a:rPr lang="vi-VN" altLang="ko-KR" sz="1200" b="0" i="0" kern="1200" dirty="0">
                <a:solidFill>
                  <a:schemeClr val="tx1"/>
                </a:solidFill>
                <a:effectLst/>
                <a:latin typeface="SamsungOne-400" panose="020B0503030303020204" charset="0"/>
                <a:cs typeface="Arial" panose="020B0604020202020204" pitchFamily="34" charset="0"/>
              </a:rPr>
              <a:t>– để thu hút doanh nghiệp, nhà đầu tư, người dân và du khách</a:t>
            </a:r>
          </a:p>
          <a:p>
            <a:pPr marL="540000" lvl="1" indent="-216000">
              <a:spcBef>
                <a:spcPts val="600"/>
              </a:spcBef>
              <a:buFont typeface="Arial" panose="020B0604020202020204" pitchFamily="34" charset="0"/>
              <a:buChar char="•"/>
            </a:pPr>
            <a:r>
              <a:rPr lang="vi-VN" altLang="ko-KR" sz="1200" b="1" i="0" kern="1200" dirty="0">
                <a:solidFill>
                  <a:schemeClr val="tx1"/>
                </a:solidFill>
                <a:effectLst/>
                <a:latin typeface="SamsungOne-400" panose="020B0503030303020204" charset="0"/>
                <a:cs typeface="Arial" panose="020B0604020202020204" pitchFamily="34" charset="0"/>
              </a:rPr>
              <a:t>Danh tiếng đô thị </a:t>
            </a:r>
            <a:r>
              <a:rPr lang="vi-VN" altLang="ko-KR" sz="1200" b="0" i="0" kern="1200" dirty="0">
                <a:solidFill>
                  <a:schemeClr val="tx1"/>
                </a:solidFill>
                <a:effectLst/>
                <a:latin typeface="SamsungOne-400" panose="020B0503030303020204" charset="0"/>
                <a:cs typeface="Arial" panose="020B0604020202020204" pitchFamily="34" charset="0"/>
              </a:rPr>
              <a:t>– để liên tục cải thiện hình ảnh và danh tiếng của thành phố</a:t>
            </a:r>
            <a:endParaRPr lang="ko-KR" altLang="en-US" sz="1200" b="0" i="0" kern="1200" dirty="0">
              <a:solidFill>
                <a:schemeClr val="tx1"/>
              </a:solidFill>
              <a:effectLst/>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43</a:t>
            </a:fld>
            <a:endParaRPr lang="ko-KR" altLang="en-US"/>
          </a:p>
        </p:txBody>
      </p:sp>
    </p:spTree>
    <p:extLst>
      <p:ext uri="{BB962C8B-B14F-4D97-AF65-F5344CB8AC3E}">
        <p14:creationId xmlns:p14="http://schemas.microsoft.com/office/powerpoint/2010/main" val="1783783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44</a:t>
            </a:fld>
            <a:endParaRPr lang="ko-KR" altLang="en-US"/>
          </a:p>
        </p:txBody>
      </p:sp>
    </p:spTree>
    <p:extLst>
      <p:ext uri="{BB962C8B-B14F-4D97-AF65-F5344CB8AC3E}">
        <p14:creationId xmlns:p14="http://schemas.microsoft.com/office/powerpoint/2010/main" val="943248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45</a:t>
            </a:fld>
            <a:endParaRPr lang="ko-KR" altLang="en-US"/>
          </a:p>
        </p:txBody>
      </p:sp>
    </p:spTree>
    <p:extLst>
      <p:ext uri="{BB962C8B-B14F-4D97-AF65-F5344CB8AC3E}">
        <p14:creationId xmlns:p14="http://schemas.microsoft.com/office/powerpoint/2010/main" val="13534189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46</a:t>
            </a:fld>
            <a:endParaRPr lang="ko-KR" altLang="en-US"/>
          </a:p>
        </p:txBody>
      </p:sp>
    </p:spTree>
    <p:extLst>
      <p:ext uri="{BB962C8B-B14F-4D97-AF65-F5344CB8AC3E}">
        <p14:creationId xmlns:p14="http://schemas.microsoft.com/office/powerpoint/2010/main" val="2325090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47</a:t>
            </a:fld>
            <a:endParaRPr lang="ko-KR" altLang="en-US"/>
          </a:p>
        </p:txBody>
      </p:sp>
    </p:spTree>
    <p:extLst>
      <p:ext uri="{BB962C8B-B14F-4D97-AF65-F5344CB8AC3E}">
        <p14:creationId xmlns:p14="http://schemas.microsoft.com/office/powerpoint/2010/main" val="1270132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48</a:t>
            </a:fld>
            <a:endParaRPr lang="ko-KR" altLang="en-US"/>
          </a:p>
        </p:txBody>
      </p:sp>
    </p:spTree>
    <p:extLst>
      <p:ext uri="{BB962C8B-B14F-4D97-AF65-F5344CB8AC3E}">
        <p14:creationId xmlns:p14="http://schemas.microsoft.com/office/powerpoint/2010/main" val="4209219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sz="1200" dirty="0">
                <a:solidFill>
                  <a:srgbClr val="000000">
                    <a:lumMod val="65000"/>
                    <a:lumOff val="35000"/>
                  </a:srgbClr>
                </a:solidFill>
                <a:latin typeface="SamsungOne-400" panose="020B0503030303020204" charset="0"/>
                <a:ea typeface="SamsungOne-400" panose="020B0503030303020204" pitchFamily="34" charset="0"/>
                <a:cs typeface="Arial" panose="020B0604020202020204" pitchFamily="34" charset="0"/>
              </a:rPr>
              <a:t>Nó có sáu đặc điểm như truy xuất nguồn gốc, thân thiện với môi trường, hậu cần xanh, định hướng giao diện, lấy con người làm trung tâm và quản lý tài sản. Thông tin giúp tạo ra sự tương tác giữa các hoạt động hậu cần và làm cho chúng có thể hiển thị rõ ràng đối với nhau. </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49</a:t>
            </a:fld>
            <a:endParaRPr lang="ko-KR" altLang="en-US"/>
          </a:p>
        </p:txBody>
      </p:sp>
    </p:spTree>
    <p:extLst>
      <p:ext uri="{BB962C8B-B14F-4D97-AF65-F5344CB8AC3E}">
        <p14:creationId xmlns:p14="http://schemas.microsoft.com/office/powerpoint/2010/main" val="1814176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lvl="0" indent="0" algn="just">
              <a:spcBef>
                <a:spcPts val="1200"/>
              </a:spcBef>
              <a:buFont typeface="Arial" panose="020B0604020202020204" pitchFamily="34" charset="0"/>
              <a:buNone/>
              <a:defRPr/>
            </a:pPr>
            <a:r>
              <a:rPr lang="vi-VN" altLang="ko-KR" dirty="0">
                <a:latin typeface="SamsungOne-400" panose="020B0503030303020204" charset="0"/>
                <a:ea typeface="SamsungOne-400" panose="020B0503030303020204" pitchFamily="34" charset="0"/>
                <a:cs typeface="Arial" panose="020B0604020202020204" pitchFamily="34" charset="0"/>
              </a:rPr>
              <a:t>SCM đang phát triển thành SCM xanh để giải quyết các vấn đề về môi trường. Green SCM tối đa hóa hiệu quả hoạt động trong chuỗi cung ứng bằng cách tích hợp hệ thống quản lý ứng dụng của ERP và SCM với các hệ thống thông tin liên quan đến hậu cần như WMS, TMS và quản lý chất độc hại.</a:t>
            </a:r>
          </a:p>
          <a:p>
            <a:pPr marL="0" lvl="0" indent="0" algn="just">
              <a:spcBef>
                <a:spcPts val="1200"/>
              </a:spcBef>
              <a:buFont typeface="Arial" panose="020B0604020202020204" pitchFamily="34" charset="0"/>
              <a:buNone/>
              <a:defRPr/>
            </a:pPr>
            <a:r>
              <a:rPr lang="vi-VN" altLang="ko-KR" dirty="0">
                <a:latin typeface="SamsungOne-400" panose="020B0503030303020204" charset="0"/>
                <a:ea typeface="SamsungOne-400" panose="020B0503030303020204" pitchFamily="34" charset="0"/>
                <a:cs typeface="Arial" panose="020B0604020202020204" pitchFamily="34" charset="0"/>
              </a:rPr>
              <a:t>Ngành quản lý và theo dõi hậu cần là giải pháp có thể giám sát quá trình vận chuyển sản phẩm trong quy trình hậu cần bằng công nghệ CNTT như RFID/USN. Nó cũng theo dõi và quản lý toàn bộ chuỗi cung ứng trong nước và quốc tế, đồng thời xử lý hiệu quả hoạt động hậu cần trả lại, sửa chữa và thải bỏ sau khi sử dụng.</a:t>
            </a:r>
          </a:p>
          <a:p>
            <a:pPr marL="0" lvl="0" indent="0" algn="just">
              <a:spcBef>
                <a:spcPts val="1200"/>
              </a:spcBef>
              <a:buFont typeface="Arial" panose="020B0604020202020204" pitchFamily="34" charset="0"/>
              <a:buNone/>
              <a:defRPr/>
            </a:pPr>
            <a:r>
              <a:rPr lang="vi-VN" altLang="ko-KR" dirty="0">
                <a:latin typeface="SamsungOne-400" panose="020B0503030303020204" charset="0"/>
                <a:ea typeface="SamsungOne-400" panose="020B0503030303020204" pitchFamily="34" charset="0"/>
                <a:cs typeface="Arial" panose="020B0604020202020204" pitchFamily="34" charset="0"/>
              </a:rPr>
              <a:t>Lĩnh vực tối ưu hóa thiết kế mạng lưới giao thông vận tải có thể triển khai thiết kế mạng lưới giao thông vận tải tối ưu hóa bằng cách sử dụng các công nghệ CNTT như GPS hoặc GIS và ITS để giảm lượng khí thải carbon dioxide, giám sát và quản lý hoạt động sử dụng nhiên liệu thấp của phương tiện và mô phỏng để tối ưu hóa tuyến đường vận chuyển.</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50</a:t>
            </a:fld>
            <a:endParaRPr lang="ko-KR" altLang="en-US"/>
          </a:p>
        </p:txBody>
      </p:sp>
    </p:spTree>
    <p:extLst>
      <p:ext uri="{BB962C8B-B14F-4D97-AF65-F5344CB8AC3E}">
        <p14:creationId xmlns:p14="http://schemas.microsoft.com/office/powerpoint/2010/main" val="3143568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vi-VN" altLang="ko-KR" dirty="0">
                <a:latin typeface="SamsungOne-400" panose="020B0503030303020204" charset="0"/>
                <a:cs typeface="Arial" panose="020B0604020202020204" pitchFamily="34" charset="0"/>
              </a:rPr>
              <a:t>Các nhà kho đang nhanh chóng tìm được sản phẩm mà rô-bốt Kiva cần vận chuyển. Nó cung cấp dịch vụ PrimeNow, chỉ mất chưa đến một giờ để hoàn thành việc giao hàng bằng xe đạp trong một thành phố đông đúc. Ở các vùng ngoại ô, công ty đang cố gắng hoàn thành việc giao hàng trong vòng 30 phút bằng dịch vụ Prime Air dựa trên máy bay không người lái.</a:t>
            </a:r>
          </a:p>
          <a:p>
            <a:pPr marL="0" indent="0">
              <a:buFont typeface="Arial" panose="020B0604020202020204" pitchFamily="34" charset="0"/>
              <a:buNone/>
            </a:pPr>
            <a:r>
              <a:rPr lang="vi-VN" altLang="ko-KR" dirty="0">
                <a:latin typeface="SamsungOne-400" panose="020B0503030303020204" charset="0"/>
                <a:cs typeface="Arial" panose="020B0604020202020204" pitchFamily="34" charset="0"/>
              </a:rPr>
              <a:t>Tesco sử dụng Nhãn giá điện tử (ESL) để thay đổi nhanh chóng các thẻ giá từ 5 triệu đến 10 triệu cùng một lúc. Nó đang chuẩn bị cung cấp dịch vụ mua sắm trực tuyến dựa trên thực tế ảo với Oculus.</a:t>
            </a:r>
            <a:endParaRPr lang="en-US" altLang="ko-KR"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51</a:t>
            </a:fld>
            <a:endParaRPr lang="ko-KR" altLang="en-US"/>
          </a:p>
        </p:txBody>
      </p:sp>
    </p:spTree>
    <p:extLst>
      <p:ext uri="{BB962C8B-B14F-4D97-AF65-F5344CB8AC3E}">
        <p14:creationId xmlns:p14="http://schemas.microsoft.com/office/powerpoint/2010/main" val="42574758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b="1" dirty="0"/>
              <a:t>Amazon Dash </a:t>
            </a:r>
            <a:r>
              <a:rPr lang="vi-VN" altLang="ko-KR" dirty="0"/>
              <a:t>là một dịch vụ đặt hàng </a:t>
            </a:r>
            <a:r>
              <a:rPr lang="vi-VN" altLang="ko-KR" sz="1200" b="0" i="0" u="sng" strike="noStrike" kern="1200" dirty="0">
                <a:solidFill>
                  <a:srgbClr val="0645AD"/>
                </a:solidFill>
                <a:effectLst/>
                <a:ea typeface="맑은 고딕" panose="020B0503020000020004" pitchFamily="50" charset="-127"/>
                <a:cs typeface="+mn-cs"/>
              </a:rPr>
              <a:t>hàng tiêu dùng </a:t>
            </a:r>
            <a:r>
              <a:rPr lang="vi-VN" altLang="ko-KR" dirty="0"/>
              <a:t>sử dụng các thiết bị độc quyền và </a:t>
            </a:r>
            <a:r>
              <a:rPr lang="vi-VN" altLang="ko-KR" u="sng" dirty="0"/>
              <a:t>API</a:t>
            </a:r>
            <a:r>
              <a:rPr lang="vi-VN" altLang="ko-KR" dirty="0"/>
              <a:t> để đặt hàng qua Internet.</a:t>
            </a:r>
          </a:p>
          <a:p>
            <a:endParaRPr lang="vi-VN" altLang="ko-KR" dirty="0"/>
          </a:p>
          <a:p>
            <a:r>
              <a:rPr lang="vi-VN" altLang="ko-KR" dirty="0"/>
              <a:t>Amazon Dash bao gồm nhiều thành phần, bao gồm:</a:t>
            </a:r>
          </a:p>
          <a:p>
            <a:r>
              <a:rPr lang="vi-VN" altLang="ko-KR" dirty="0"/>
              <a:t>Amazon Dash Wand, một máy quét mã vạch được kết nối Wi-Fi và </a:t>
            </a:r>
            <a:r>
              <a:rPr lang="vi-VN" altLang="ko-KR" u="sng" dirty="0"/>
              <a:t>thiết bị ra lệnh bằng giọng nói</a:t>
            </a:r>
            <a:r>
              <a:rPr lang="vi-VN" altLang="ko-KR" dirty="0"/>
              <a:t>, dùng để sắp xếp lại hàng hóa tiêu dùng trong nhà, tích hợp với </a:t>
            </a:r>
            <a:r>
              <a:rPr lang="vi-VN" altLang="ko-KR" u="sng" dirty="0"/>
              <a:t>AmazonFresh;[1]</a:t>
            </a:r>
          </a:p>
          <a:p>
            <a:r>
              <a:rPr lang="vi-VN" altLang="ko-KR" dirty="0"/>
              <a:t>Nút Amazon Dash, một thiết bị điện tử tiêu dùng nhỏ có thể được đặt xung quanh nhà và được lập trình để đặt hàng tiêu dùng như khăn lau khử trùng hoặc khăn giấy;[2] và</a:t>
            </a:r>
          </a:p>
          <a:p>
            <a:r>
              <a:rPr lang="vi-VN" altLang="ko-KR" dirty="0"/>
              <a:t>Dịch vụ bổ sung Amazon Dash, cho phép các nhà sản xuất thêm nút vật lý hoặc khả năng tự động phát hiện vào thiết bị của họ để sắp xếp lại nguồn cung từ Amazon khi cần thiết.[3]</a:t>
            </a:r>
          </a:p>
          <a:p>
            <a:r>
              <a:rPr lang="vi-VN" altLang="ko-KR" dirty="0"/>
              <a:t>Amazon Virtual Dash Buttons, bắt chước giao diện và chức năng của các Nút Dash vật lý, nhưng được hiển thị trên trang web của Amazon và một số thiết bị thông minh có màn hình.</a:t>
            </a:r>
          </a:p>
          <a:p>
            <a:endParaRPr lang="vi-VN" altLang="ko-KR" dirty="0"/>
          </a:p>
          <a:p>
            <a:r>
              <a:rPr lang="vi-VN" altLang="ko-KR" dirty="0"/>
              <a:t>Tổ hợp người máy Amazon: Kiva, Pegasus, Xanthus, v.v.</a:t>
            </a:r>
          </a:p>
          <a:p>
            <a:r>
              <a:rPr lang="vi-VN" altLang="ko-KR" dirty="0"/>
              <a:t>- Tham khảo: https://www.allaboutlean.com/amazon-robotics-family/</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52</a:t>
            </a:fld>
            <a:endParaRPr lang="ko-KR" altLang="en-US"/>
          </a:p>
        </p:txBody>
      </p:sp>
    </p:spTree>
    <p:extLst>
      <p:ext uri="{BB962C8B-B14F-4D97-AF65-F5344CB8AC3E}">
        <p14:creationId xmlns:p14="http://schemas.microsoft.com/office/powerpoint/2010/main" val="3703920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4794283"/>
          </a:xfrm>
        </p:spPr>
        <p:txBody>
          <a:bodyPr/>
          <a:lstStyle/>
          <a:p>
            <a:r>
              <a:rPr lang="vi-VN" altLang="ko-KR" sz="1000" b="1" i="0" kern="1200" dirty="0">
                <a:solidFill>
                  <a:schemeClr val="tx1"/>
                </a:solidFill>
                <a:effectLst/>
                <a:latin typeface="SamsungOne-400" panose="020B0503030303020204" charset="0"/>
                <a:cs typeface="Arial" panose="020B0604020202020204" pitchFamily="34" charset="0"/>
              </a:rPr>
              <a:t>Cuộc cách mạng công nghiệp đầu tiên</a:t>
            </a:r>
          </a:p>
          <a:p>
            <a:r>
              <a:rPr lang="vi-VN" altLang="ko-KR" sz="1000" b="0" i="0" kern="1200" dirty="0">
                <a:solidFill>
                  <a:schemeClr val="tx1"/>
                </a:solidFill>
                <a:effectLst/>
                <a:latin typeface="SamsungOne-400" panose="020B0503030303020204" charset="0"/>
                <a:cs typeface="Arial" panose="020B0604020202020204" pitchFamily="34" charset="0"/>
              </a:rPr>
              <a:t>Cuộc cách mạng công nghiệp đầu tiên diễn ra ở châu Âu và các quốc gia dịch thuật trong khoảng từ năm 1760 đến 1820.</a:t>
            </a:r>
          </a:p>
          <a:p>
            <a:r>
              <a:rPr lang="vi-VN" altLang="ko-KR" sz="1000" b="0" i="0" kern="1200" dirty="0">
                <a:solidFill>
                  <a:schemeClr val="tx1"/>
                </a:solidFill>
                <a:effectLst/>
                <a:latin typeface="SamsungOne-400" panose="020B0503030303020204" charset="0"/>
                <a:cs typeface="Arial" panose="020B0604020202020204" pitchFamily="34" charset="0"/>
              </a:rPr>
              <a:t>Quá trình chuyển đổi chủ yếu là từ các xã hội nông nghiệp và nông thôn sang các ngành công nghiệp và thành phố.</a:t>
            </a:r>
          </a:p>
          <a:p>
            <a:r>
              <a:rPr lang="vi-VN" altLang="ko-KR" sz="1000" b="0" i="0" kern="1200" dirty="0">
                <a:solidFill>
                  <a:schemeClr val="tx1"/>
                </a:solidFill>
                <a:effectLst/>
                <a:latin typeface="SamsungOne-400" panose="020B0503030303020204" charset="0"/>
                <a:cs typeface="Arial" panose="020B0604020202020204" pitchFamily="34" charset="0"/>
              </a:rPr>
              <a:t>Ngành thép đóng vai trò then chốt trong cuộc cách mạng công nghiệp với sự phát triển của động cơ hơi nước.</a:t>
            </a:r>
          </a:p>
          <a:p>
            <a:endParaRPr lang="vi-VN" altLang="ko-KR" sz="1000" b="0" i="0" kern="1200" dirty="0">
              <a:solidFill>
                <a:schemeClr val="tx1"/>
              </a:solidFill>
              <a:effectLst/>
              <a:latin typeface="SamsungOne-400" panose="020B0503030303020204" charset="0"/>
              <a:cs typeface="Arial" panose="020B0604020202020204" pitchFamily="34" charset="0"/>
            </a:endParaRPr>
          </a:p>
          <a:p>
            <a:r>
              <a:rPr lang="vi-VN" altLang="ko-KR" sz="1000" b="1" i="0" kern="1200" dirty="0">
                <a:solidFill>
                  <a:schemeClr val="tx1"/>
                </a:solidFill>
                <a:effectLst/>
                <a:latin typeface="SamsungOne-400" panose="020B0503030303020204" charset="0"/>
                <a:cs typeface="Arial" panose="020B0604020202020204" pitchFamily="34" charset="0"/>
              </a:rPr>
              <a:t>Cuộc cách mạng công nghiệp lần thứ hai</a:t>
            </a:r>
          </a:p>
          <a:p>
            <a:r>
              <a:rPr lang="vi-VN" altLang="ko-KR" sz="1000" b="0" i="0" kern="1200" dirty="0">
                <a:solidFill>
                  <a:schemeClr val="tx1"/>
                </a:solidFill>
                <a:effectLst/>
                <a:latin typeface="SamsungOne-400" panose="020B0503030303020204" charset="0"/>
                <a:cs typeface="Arial" panose="020B0604020202020204" pitchFamily="34" charset="0"/>
              </a:rPr>
              <a:t>Cuộc cách mạng công nghiệp lần thứ hai diễn ra từ năm 1870 đến năm 1914, ngay trước Thế chiến thứ nhất.</a:t>
            </a:r>
          </a:p>
          <a:p>
            <a:r>
              <a:rPr lang="vi-VN" altLang="ko-KR" sz="1000" b="0" i="0" kern="1200" dirty="0">
                <a:solidFill>
                  <a:schemeClr val="tx1"/>
                </a:solidFill>
                <a:effectLst/>
                <a:latin typeface="SamsungOne-400" panose="020B0503030303020204" charset="0"/>
                <a:cs typeface="Arial" panose="020B0604020202020204" pitchFamily="34" charset="0"/>
              </a:rPr>
              <a:t>Đó là giai đoạn tăng trưởng của ngành công nghiệp hiện có và sử dụng điện để mở rộng và sản xuất hàng loạt các ngành công nghiệp mới như thép, dầu và điện.</a:t>
            </a:r>
          </a:p>
          <a:p>
            <a:r>
              <a:rPr lang="vi-VN" altLang="ko-KR" sz="1000" b="0" i="0" kern="1200" dirty="0">
                <a:solidFill>
                  <a:schemeClr val="tx1"/>
                </a:solidFill>
                <a:effectLst/>
                <a:latin typeface="SamsungOne-400" panose="020B0503030303020204" charset="0"/>
                <a:cs typeface="Arial" panose="020B0604020202020204" pitchFamily="34" charset="0"/>
              </a:rPr>
              <a:t>Những tiến bộ công nghệ chính trong thời kỳ này bao gồm động cơ, điện thoại, bóng đèn, máy hát và động cơ đốt trong.</a:t>
            </a:r>
          </a:p>
          <a:p>
            <a:endParaRPr lang="vi-VN" altLang="ko-KR" sz="1000" b="0" i="0" kern="1200" dirty="0">
              <a:solidFill>
                <a:schemeClr val="tx1"/>
              </a:solidFill>
              <a:effectLst/>
              <a:latin typeface="SamsungOne-400" panose="020B0503030303020204" charset="0"/>
              <a:cs typeface="Arial" panose="020B0604020202020204" pitchFamily="34" charset="0"/>
            </a:endParaRPr>
          </a:p>
          <a:p>
            <a:r>
              <a:rPr lang="vi-VN" altLang="ko-KR" sz="1000" b="1" i="0" kern="1200" dirty="0">
                <a:solidFill>
                  <a:schemeClr val="tx1"/>
                </a:solidFill>
                <a:effectLst/>
                <a:latin typeface="SamsungOne-400" panose="020B0503030303020204" charset="0"/>
                <a:cs typeface="Arial" panose="020B0604020202020204" pitchFamily="34" charset="0"/>
              </a:rPr>
              <a:t>Cuộc cách mạng công nghiệp lần thứ ba</a:t>
            </a:r>
          </a:p>
          <a:p>
            <a:r>
              <a:rPr lang="vi-VN" altLang="ko-KR" sz="1000" b="0" i="0" kern="1200" dirty="0">
                <a:solidFill>
                  <a:schemeClr val="tx1"/>
                </a:solidFill>
                <a:effectLst/>
                <a:latin typeface="SamsungOne-400" panose="020B0503030303020204" charset="0"/>
                <a:cs typeface="Arial" panose="020B0604020202020204" pitchFamily="34" charset="0"/>
              </a:rPr>
              <a:t>Cuộc cách mạng công nghiệp lần thứ ba, hay Cuộc cách mạng kỹ thuật số, đề cập đến sự phát triển của công nghệ từ các thiết bị cơ khí và điện tử tương tự đến các công nghệ kỹ thuật số hiện có.</a:t>
            </a:r>
          </a:p>
          <a:p>
            <a:r>
              <a:rPr lang="vi-VN" altLang="ko-KR" sz="1000" b="0" i="0" kern="1200" dirty="0">
                <a:solidFill>
                  <a:schemeClr val="tx1"/>
                </a:solidFill>
                <a:effectLst/>
                <a:latin typeface="SamsungOne-400" panose="020B0503030303020204" charset="0"/>
                <a:cs typeface="Arial" panose="020B0604020202020204" pitchFamily="34" charset="0"/>
              </a:rPr>
              <a:t>Thời đại này, bắt đầu từ những năm 1970, vẫn tiếp tục.</a:t>
            </a:r>
          </a:p>
          <a:p>
            <a:r>
              <a:rPr lang="vi-VN" altLang="ko-KR" sz="1000" b="0" i="0" kern="1200" dirty="0">
                <a:solidFill>
                  <a:schemeClr val="tx1"/>
                </a:solidFill>
                <a:effectLst/>
                <a:latin typeface="SamsungOne-400" panose="020B0503030303020204" charset="0"/>
                <a:cs typeface="Arial" panose="020B0604020202020204" pitchFamily="34" charset="0"/>
              </a:rPr>
              <a:t>Những phát triển trong cuộc cách mạng công nghiệp lần thứ ba bao gồm máy tính cá nhân, Internet và công nghệ thông tin và truyền thông (ICT).</a:t>
            </a:r>
          </a:p>
          <a:p>
            <a:endParaRPr lang="vi-VN" altLang="ko-KR" sz="1000" b="0" i="0" kern="1200" dirty="0">
              <a:solidFill>
                <a:schemeClr val="tx1"/>
              </a:solidFill>
              <a:effectLst/>
              <a:latin typeface="SamsungOne-400" panose="020B0503030303020204" charset="0"/>
              <a:cs typeface="Arial" panose="020B0604020202020204" pitchFamily="34" charset="0"/>
            </a:endParaRPr>
          </a:p>
          <a:p>
            <a:r>
              <a:rPr lang="vi-VN" altLang="ko-KR" sz="1000" b="1" i="0" kern="1200" dirty="0">
                <a:solidFill>
                  <a:schemeClr val="tx1"/>
                </a:solidFill>
                <a:effectLst/>
                <a:latin typeface="SamsungOne-400" panose="020B0503030303020204" charset="0"/>
                <a:cs typeface="Arial" panose="020B0604020202020204" pitchFamily="34" charset="0"/>
              </a:rPr>
              <a:t>Cuộc cách mạng công nghiệp lần thứ tư</a:t>
            </a:r>
          </a:p>
          <a:p>
            <a:r>
              <a:rPr lang="vi-VN" altLang="ko-KR" sz="1000" b="0" i="0" kern="1200" dirty="0">
                <a:solidFill>
                  <a:schemeClr val="tx1"/>
                </a:solidFill>
                <a:effectLst/>
                <a:latin typeface="SamsungOne-400" panose="020B0503030303020204" charset="0"/>
                <a:cs typeface="Arial" panose="020B0604020202020204" pitchFamily="34" charset="0"/>
              </a:rPr>
              <a:t>Cuộc cách mạng công nghiệp lần thứ tư đang được xây dựng dựa trên cuộc cách mạng kỹ thuật số, đại diện cho một phương thức mới mà công nghệ được đưa vào xã hội và thậm chí trong cơ thể con người.</a:t>
            </a:r>
          </a:p>
          <a:p>
            <a:r>
              <a:rPr lang="vi-VN" altLang="ko-KR" sz="1000" b="0" i="0" kern="1200" dirty="0">
                <a:solidFill>
                  <a:schemeClr val="tx1"/>
                </a:solidFill>
                <a:effectLst/>
                <a:latin typeface="SamsungOne-400" panose="020B0503030303020204" charset="0"/>
                <a:cs typeface="Arial" panose="020B0604020202020204" pitchFamily="34" charset="0"/>
              </a:rPr>
              <a:t>Cuộc cách mạng công nghiệp lần thứ tư đang mang lại những đột phá công nghệ mới trong nhiều lĩnh vực, bao gồm robot, trí tuệ nhân tạo, công nghệ nano, điện toán lượng tử, công nghệ sinh học, IoT, in 3D và xe tự hành.</a:t>
            </a:r>
            <a:endParaRPr lang="en-US" altLang="ko-KR" sz="1000" b="0" i="0" kern="1200" dirty="0">
              <a:solidFill>
                <a:schemeClr val="tx1"/>
              </a:solidFill>
              <a:effectLst/>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a:t>
            </a:fld>
            <a:endParaRPr lang="ko-KR" altLang="en-US" dirty="0"/>
          </a:p>
        </p:txBody>
      </p:sp>
    </p:spTree>
    <p:extLst>
      <p:ext uri="{BB962C8B-B14F-4D97-AF65-F5344CB8AC3E}">
        <p14:creationId xmlns:p14="http://schemas.microsoft.com/office/powerpoint/2010/main" val="3788753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53</a:t>
            </a:fld>
            <a:endParaRPr lang="ko-KR" altLang="en-US"/>
          </a:p>
        </p:txBody>
      </p:sp>
    </p:spTree>
    <p:extLst>
      <p:ext uri="{BB962C8B-B14F-4D97-AF65-F5344CB8AC3E}">
        <p14:creationId xmlns:p14="http://schemas.microsoft.com/office/powerpoint/2010/main" val="878607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sz="1200" dirty="0">
                <a:solidFill>
                  <a:srgbClr val="000000">
                    <a:lumMod val="75000"/>
                    <a:lumOff val="25000"/>
                  </a:srgbClr>
                </a:solidFill>
                <a:latin typeface="SamsungOne-400" panose="020B0503030303020204" charset="0"/>
                <a:ea typeface="SamsungOne-400" panose="020B0503030303020204" pitchFamily="34" charset="0"/>
                <a:cs typeface="Arial" panose="020B0604020202020204" pitchFamily="34" charset="0"/>
              </a:rPr>
              <a:t>Sản xuất thông minh bao gồm tất cả các quy trình sản xuất từ phát triển sản phẩm đến sản xuất hàng loạt, dự báo nhu cầu thị trường và đặt hàng từ công ty mẹ đến vận chuyển thành phẩm.</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54</a:t>
            </a:fld>
            <a:endParaRPr lang="ko-KR" altLang="en-US"/>
          </a:p>
        </p:txBody>
      </p:sp>
    </p:spTree>
    <p:extLst>
      <p:ext uri="{BB962C8B-B14F-4D97-AF65-F5344CB8AC3E}">
        <p14:creationId xmlns:p14="http://schemas.microsoft.com/office/powerpoint/2010/main" val="21054124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cs typeface="Arial" panose="020B0604020202020204" pitchFamily="34" charset="0"/>
              </a:rPr>
              <a:t>Nhà máy thông minh là một khái niệm được sử dụng để mô tả việc áp dụng các kết hợp khác nhau của các công nghệ hiện đại để tạo ra khả năng sản xuất siêu linh hoạt, tự thích ứng. Các nhà máy thông minh là một cơ hội để tạo ra các hình thức mới cho sự hiệu quả và linh hoạt mới bằng cách kết nối các quy trình, luồng thông tin và các bên liên quan khác nhau (nhân viên tuyến đầu, nhà lập kế hoạch, v.v.) theo cách hợp lý hóa. Các sáng kiến về nhà máy thông minh cũng có thể được gọi là “nhà máy kỹ thuật số” hoặc “nhà máy thông minh”.</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vi-VN" altLang="ko-KR" dirty="0">
              <a:latin typeface="SamsungOne-400" panose="020B0503030303020204" charset="0"/>
              <a:cs typeface="Arial" panose="020B0604020202020204" pitchFamily="34" charset="0"/>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vi-VN" altLang="ko-KR" dirty="0">
                <a:latin typeface="SamsungOne-400" panose="020B0503030303020204" charset="0"/>
                <a:cs typeface="Arial" panose="020B0604020202020204" pitchFamily="34" charset="0"/>
              </a:rPr>
              <a:t>Nhà máy thông minh bao gồm tất cả các quy trình liên quan đến sản xuất, từ phát triển sản phẩm đến sản xuất, từ dự báo nhu cầu thị trường &amp; đơn đặt hàng từ công ty mẹ đến vận chuyển sản phẩm và bao gồm, theo chiều dọc, tất cả các lĩnh vực tự động hóa tại chỗ, tự động hóa điều khiển và hệ thống ứng dụng.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55</a:t>
            </a:fld>
            <a:endParaRPr lang="ko-KR" altLang="en-US"/>
          </a:p>
        </p:txBody>
      </p:sp>
    </p:spTree>
    <p:extLst>
      <p:ext uri="{BB962C8B-B14F-4D97-AF65-F5344CB8AC3E}">
        <p14:creationId xmlns:p14="http://schemas.microsoft.com/office/powerpoint/2010/main" val="18398531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56</a:t>
            </a:fld>
            <a:endParaRPr lang="ko-KR" altLang="en-US" dirty="0"/>
          </a:p>
        </p:txBody>
      </p:sp>
    </p:spTree>
    <p:extLst>
      <p:ext uri="{BB962C8B-B14F-4D97-AF65-F5344CB8AC3E}">
        <p14:creationId xmlns:p14="http://schemas.microsoft.com/office/powerpoint/2010/main" val="1757469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57</a:t>
            </a:fld>
            <a:endParaRPr lang="ko-KR" altLang="en-US"/>
          </a:p>
        </p:txBody>
      </p:sp>
    </p:spTree>
    <p:extLst>
      <p:ext uri="{BB962C8B-B14F-4D97-AF65-F5344CB8AC3E}">
        <p14:creationId xmlns:p14="http://schemas.microsoft.com/office/powerpoint/2010/main" val="1944132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sz="1200" dirty="0">
                <a:solidFill>
                  <a:srgbClr val="000000">
                    <a:lumMod val="75000"/>
                    <a:lumOff val="25000"/>
                  </a:srgbClr>
                </a:solidFill>
                <a:latin typeface="SamsungOne-400" panose="020B0503030303020204" charset="0"/>
                <a:ea typeface="SamsungOne-400" panose="020B0503030303020204" pitchFamily="34" charset="0"/>
                <a:cs typeface="Arial" panose="020B0604020202020204" pitchFamily="34" charset="0"/>
              </a:rPr>
              <a:t>Môi trường tăng trưởng tối ưu được tạo ra dựa trên dữ liệu về thông tin tăng trưởng cây trồng và thông tin môi trường, giúp nâng cao năng suất và chất lượng nông sản mặc dù lực lượng lao động, năng lượng và dưỡng chất cho cây trồng được sử dụng tiết kiệm hơn trước.</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58</a:t>
            </a:fld>
            <a:endParaRPr lang="ko-KR" altLang="en-US"/>
          </a:p>
        </p:txBody>
      </p:sp>
    </p:spTree>
    <p:extLst>
      <p:ext uri="{BB962C8B-B14F-4D97-AF65-F5344CB8AC3E}">
        <p14:creationId xmlns:p14="http://schemas.microsoft.com/office/powerpoint/2010/main" val="33520917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59</a:t>
            </a:fld>
            <a:endParaRPr lang="ko-KR" altLang="en-US"/>
          </a:p>
        </p:txBody>
      </p:sp>
    </p:spTree>
    <p:extLst>
      <p:ext uri="{BB962C8B-B14F-4D97-AF65-F5344CB8AC3E}">
        <p14:creationId xmlns:p14="http://schemas.microsoft.com/office/powerpoint/2010/main" val="18856508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60</a:t>
            </a:fld>
            <a:endParaRPr lang="ko-KR" altLang="en-US"/>
          </a:p>
        </p:txBody>
      </p:sp>
    </p:spTree>
    <p:extLst>
      <p:ext uri="{BB962C8B-B14F-4D97-AF65-F5344CB8AC3E}">
        <p14:creationId xmlns:p14="http://schemas.microsoft.com/office/powerpoint/2010/main" val="23463689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61</a:t>
            </a:fld>
            <a:endParaRPr lang="ko-KR" altLang="en-US"/>
          </a:p>
        </p:txBody>
      </p:sp>
    </p:spTree>
    <p:extLst>
      <p:ext uri="{BB962C8B-B14F-4D97-AF65-F5344CB8AC3E}">
        <p14:creationId xmlns:p14="http://schemas.microsoft.com/office/powerpoint/2010/main" val="1697077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4006557"/>
          </a:xfrm>
        </p:spPr>
        <p:txBody>
          <a:bodyPr/>
          <a:lstStyle/>
          <a:p>
            <a:pPr marL="0" indent="0">
              <a:buFont typeface="Arial" panose="020B0604020202020204" pitchFamily="34" charset="0"/>
              <a:buNone/>
            </a:pPr>
            <a:r>
              <a:rPr lang="vi-VN" altLang="ko-KR" sz="1100" b="0" i="0" u="none" kern="1200" dirty="0">
                <a:solidFill>
                  <a:schemeClr val="tx1"/>
                </a:solidFill>
                <a:effectLst/>
                <a:latin typeface="SamsungOne-400" panose="020B0503030303020204" charset="0"/>
                <a:cs typeface="Arial" panose="020B0604020202020204" pitchFamily="34" charset="0"/>
              </a:rPr>
              <a:t>Công nghệ này đang thu hút sự chú ý như ngành công nghiệp ô tô thế hệ tiếp theo. Xe tự hành tự lái mà không cần người lái. Nhiều hãng xe đặt mục tiêu ra mắt xe tự hành hoàn toàn vào năm 2020</a:t>
            </a:r>
          </a:p>
          <a:p>
            <a:pPr marL="0" indent="0">
              <a:buFont typeface="Arial" panose="020B0604020202020204" pitchFamily="34" charset="0"/>
              <a:buNone/>
            </a:pPr>
            <a:r>
              <a:rPr lang="vi-VN" altLang="ko-KR" sz="1100" b="0" i="0" u="none" kern="1200" dirty="0">
                <a:solidFill>
                  <a:schemeClr val="tx1"/>
                </a:solidFill>
                <a:effectLst/>
                <a:latin typeface="SamsungOne-400" panose="020B0503030303020204" charset="0"/>
                <a:cs typeface="Arial" panose="020B0604020202020204" pitchFamily="34" charset="0"/>
              </a:rPr>
              <a:t>Theo phân loại hiện tại của Cơ quan An toàn Giao thông Đường bộ Hoa Kỳ (NHTSA) về mức độ tự động hóa ô tô giai đoạn 5 (0 ~ 4),</a:t>
            </a:r>
          </a:p>
          <a:p>
            <a:pPr marL="0" indent="0">
              <a:buFont typeface="Arial" panose="020B0604020202020204" pitchFamily="34" charset="0"/>
              <a:buNone/>
            </a:pPr>
            <a:r>
              <a:rPr lang="vi-VN" altLang="ko-KR" sz="1100" b="0" i="0" u="sng" kern="1200" dirty="0">
                <a:solidFill>
                  <a:schemeClr val="tx1"/>
                </a:solidFill>
                <a:effectLst/>
                <a:latin typeface="SamsungOne-400" panose="020B0503030303020204" charset="0"/>
                <a:cs typeface="Arial" panose="020B0604020202020204" pitchFamily="34" charset="0"/>
              </a:rPr>
              <a:t>Giai đoạn 1.</a:t>
            </a:r>
          </a:p>
          <a:p>
            <a:pPr marL="171450" indent="-171450">
              <a:buFont typeface="Arial" panose="020B0604020202020204" pitchFamily="34" charset="0"/>
              <a:buChar char="•"/>
            </a:pPr>
            <a:r>
              <a:rPr lang="vi-VN" altLang="ko-KR" sz="1100" b="0" i="0" u="none" kern="1200" dirty="0">
                <a:solidFill>
                  <a:schemeClr val="tx1"/>
                </a:solidFill>
                <a:effectLst/>
                <a:latin typeface="SamsungOne-400" panose="020B0503030303020204" charset="0"/>
                <a:cs typeface="Arial" panose="020B0604020202020204" pitchFamily="34" charset="0"/>
              </a:rPr>
              <a:t>Giai đoạn điều khiển tích cực có chọn lọc, giai đoạn “tự động hóa” một chức năng cụ thể. nó bao gồm các chức năng như hệ thống hỗ trợ giữ làn đường và kiểm soát hành trình, hiện đang được nhiều ô tô hỗ trợ.</a:t>
            </a:r>
          </a:p>
          <a:p>
            <a:pPr marL="0" indent="0">
              <a:buFont typeface="Arial" panose="020B0604020202020204" pitchFamily="34" charset="0"/>
              <a:buNone/>
            </a:pPr>
            <a:r>
              <a:rPr lang="vi-VN" altLang="ko-KR" sz="1100" b="0" i="0" u="sng" kern="1200" dirty="0">
                <a:solidFill>
                  <a:schemeClr val="tx1"/>
                </a:solidFill>
                <a:effectLst/>
                <a:latin typeface="SamsungOne-400" panose="020B0503030303020204" charset="0"/>
                <a:cs typeface="Arial" panose="020B0604020202020204" pitchFamily="34" charset="0"/>
              </a:rPr>
              <a:t>Giai đoạn 2.</a:t>
            </a:r>
          </a:p>
          <a:p>
            <a:pPr marL="171450" indent="-171450">
              <a:buFont typeface="Arial" panose="020B0604020202020204" pitchFamily="34" charset="0"/>
              <a:buChar char="•"/>
            </a:pPr>
            <a:r>
              <a:rPr lang="vi-VN" altLang="ko-KR" sz="1100" b="0" i="0" u="none" kern="1200" dirty="0">
                <a:solidFill>
                  <a:schemeClr val="tx1"/>
                </a:solidFill>
                <a:effectLst/>
                <a:latin typeface="SamsungOne-400" panose="020B0503030303020204" charset="0"/>
                <a:cs typeface="Arial" panose="020B0604020202020204" pitchFamily="34" charset="0"/>
              </a:rPr>
              <a:t>Một giai đoạn điều khiển tích cực tích hợp trong đó các công nghệ lái xe tự động hiện có hoạt động cùng nhau, chẳng hạn như Autopilot của Tesla. Mắt của người lái xe hướng về phía trước, nhưng anh ấy / cô ấy không phải sử dụng vô lăng và bàn đạp</a:t>
            </a:r>
          </a:p>
          <a:p>
            <a:pPr marL="0" indent="0">
              <a:buFont typeface="Arial" panose="020B0604020202020204" pitchFamily="34" charset="0"/>
              <a:buNone/>
            </a:pPr>
            <a:r>
              <a:rPr lang="vi-VN" altLang="ko-KR" sz="1100" b="0" i="0" u="sng" kern="1200" dirty="0">
                <a:solidFill>
                  <a:schemeClr val="tx1"/>
                </a:solidFill>
                <a:effectLst/>
                <a:latin typeface="SamsungOne-400" panose="020B0503030303020204" charset="0"/>
                <a:cs typeface="Arial" panose="020B0604020202020204" pitchFamily="34" charset="0"/>
              </a:rPr>
              <a:t>Giai đoạn 3.</a:t>
            </a:r>
          </a:p>
          <a:p>
            <a:pPr marL="171450" indent="-171450">
              <a:buFont typeface="Arial" panose="020B0604020202020204" pitchFamily="34" charset="0"/>
              <a:buChar char="•"/>
            </a:pPr>
            <a:r>
              <a:rPr lang="vi-VN" altLang="ko-KR" sz="1100" b="0" i="0" u="none" kern="1200" dirty="0">
                <a:solidFill>
                  <a:schemeClr val="tx1"/>
                </a:solidFill>
                <a:effectLst/>
                <a:latin typeface="SamsungOne-400" panose="020B0503030303020204" charset="0"/>
                <a:cs typeface="Arial" panose="020B0604020202020204" pitchFamily="34" charset="0"/>
              </a:rPr>
              <a:t>Xe nhận dạng tín hiệu giao thông và giao thông đường bộ để người lái có thể thực hiện các hoạt động khác, chẳng hạn như đọc sách. Đó là các giai đoạn tự lái hạn chế chỉ cần sự can thiệp của người lái trong một số tình huống nhất định. Giai đoạn này bao gồm Audi, Cadillac và Tesla, có bán trên thị trường và xe tự hành của Google</a:t>
            </a:r>
          </a:p>
          <a:p>
            <a:pPr marL="0" indent="0">
              <a:buFont typeface="Arial" panose="020B0604020202020204" pitchFamily="34" charset="0"/>
              <a:buNone/>
            </a:pPr>
            <a:r>
              <a:rPr lang="vi-VN" altLang="ko-KR" sz="1100" b="0" i="0" u="sng" kern="1200" dirty="0">
                <a:solidFill>
                  <a:schemeClr val="tx1"/>
                </a:solidFill>
                <a:effectLst/>
                <a:latin typeface="SamsungOne-400" panose="020B0503030303020204" charset="0"/>
                <a:cs typeface="Arial" panose="020B0604020202020204" pitchFamily="34" charset="0"/>
              </a:rPr>
              <a:t>Giai đoạn 4.</a:t>
            </a:r>
          </a:p>
          <a:p>
            <a:pPr marL="171450" indent="-171450">
              <a:buFont typeface="Arial" panose="020B0604020202020204" pitchFamily="34" charset="0"/>
              <a:buChar char="•"/>
            </a:pPr>
            <a:r>
              <a:rPr lang="vi-VN" altLang="ko-KR" sz="1100" b="0" i="0" u="none" kern="1200" dirty="0">
                <a:solidFill>
                  <a:schemeClr val="tx1"/>
                </a:solidFill>
                <a:effectLst/>
                <a:latin typeface="SamsungOne-400" panose="020B0503030303020204" charset="0"/>
                <a:cs typeface="Arial" panose="020B0604020202020204" pitchFamily="34" charset="0"/>
              </a:rPr>
              <a:t>Đó là giai đoạn lái xe hoàn toàn tự động không cần sự can thiệp của tài xế trong mọi tình huống.</a:t>
            </a:r>
            <a:endParaRPr lang="en-US" altLang="ko-KR" sz="1100" b="0" i="0" u="none" kern="1200" dirty="0">
              <a:solidFill>
                <a:schemeClr val="tx1"/>
              </a:solidFill>
              <a:effectLst/>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62</a:t>
            </a:fld>
            <a:endParaRPr lang="ko-KR" altLang="en-US"/>
          </a:p>
        </p:txBody>
      </p:sp>
    </p:spTree>
    <p:extLst>
      <p:ext uri="{BB962C8B-B14F-4D97-AF65-F5344CB8AC3E}">
        <p14:creationId xmlns:p14="http://schemas.microsoft.com/office/powerpoint/2010/main" val="2755639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4794283"/>
          </a:xfrm>
        </p:spPr>
        <p:txBody>
          <a:bodyPr/>
          <a:lstStyle/>
          <a:p>
            <a:pPr marL="0" indent="0">
              <a:buFontTx/>
              <a:buNone/>
            </a:pPr>
            <a:r>
              <a:rPr lang="vi-VN" altLang="ko-KR" b="1" i="0" dirty="0">
                <a:solidFill>
                  <a:srgbClr val="1E1E1E"/>
                </a:solidFill>
                <a:effectLst/>
                <a:latin typeface="SamsungOne-400" panose="020B0503030303020204" pitchFamily="34" charset="0"/>
              </a:rPr>
              <a:t>Mô hình</a:t>
            </a:r>
          </a:p>
          <a:p>
            <a:pPr marL="0" indent="0">
              <a:buFontTx/>
              <a:buNone/>
            </a:pPr>
            <a:r>
              <a:rPr lang="vi-VN" altLang="ko-KR" b="0" i="0" dirty="0">
                <a:solidFill>
                  <a:srgbClr val="1E1E1E"/>
                </a:solidFill>
                <a:effectLst/>
                <a:latin typeface="SamsungOne-400" panose="020B0503030303020204" pitchFamily="34" charset="0"/>
              </a:rPr>
              <a:t>Một mô hình đề cập đến một biên giới xác định về cơ bản ý kiến ​​hoặc suy nghĩ của những người cùng thời đại.</a:t>
            </a:r>
          </a:p>
          <a:p>
            <a:pPr marL="171450" indent="-171450">
              <a:buFontTx/>
              <a:buChar char="-"/>
            </a:pPr>
            <a:endParaRPr lang="vi-VN" altLang="ko-KR" b="0" i="0" dirty="0">
              <a:solidFill>
                <a:srgbClr val="1E1E1E"/>
              </a:solidFill>
              <a:effectLst/>
              <a:latin typeface="SamsungOne-400" panose="020B0503030303020204" pitchFamily="34" charset="0"/>
            </a:endParaRPr>
          </a:p>
          <a:p>
            <a:pPr marL="0" indent="0">
              <a:buFontTx/>
              <a:buNone/>
            </a:pPr>
            <a:r>
              <a:rPr lang="vi-VN" altLang="ko-KR" b="0" i="0" dirty="0">
                <a:solidFill>
                  <a:srgbClr val="1E1E1E"/>
                </a:solidFill>
                <a:effectLst/>
                <a:latin typeface="SamsungOne-400" panose="020B0503030303020204" pitchFamily="34" charset="0"/>
              </a:rPr>
              <a:t>Thay đổi về người tiêu dùng → Thay đổi mô hình ngành/kinh doanh</a:t>
            </a:r>
          </a:p>
          <a:p>
            <a:pPr marL="171450" indent="-171450">
              <a:buFontTx/>
              <a:buChar char="-"/>
            </a:pPr>
            <a:endParaRPr lang="vi-VN" altLang="ko-KR" b="0" i="0" dirty="0">
              <a:solidFill>
                <a:srgbClr val="1E1E1E"/>
              </a:solidFill>
              <a:effectLst/>
              <a:latin typeface="SamsungOne-400" panose="020B0503030303020204" pitchFamily="34" charset="0"/>
            </a:endParaRPr>
          </a:p>
          <a:p>
            <a:pPr marL="0" indent="0">
              <a:buFontTx/>
              <a:buNone/>
            </a:pPr>
            <a:r>
              <a:rPr lang="vi-VN" altLang="ko-KR" b="0" i="0" dirty="0">
                <a:solidFill>
                  <a:srgbClr val="1E1E1E"/>
                </a:solidFill>
                <a:effectLst/>
                <a:latin typeface="SamsungOne-400" panose="020B0503030303020204" pitchFamily="34" charset="0"/>
              </a:rPr>
              <a:t>Nếu như trước đây, người tiêu dùng tiêu thụ hàng hóa do doanh nghiệp sản xuất một cách thụ động thì việc sản xuất và tiêu dùng sẽ diễn ra theo thời gian thực với nền tảng siêu kết nối được tạo ra bởi công nghệ thông tin thông minh.</a:t>
            </a:r>
          </a:p>
          <a:p>
            <a:pPr marL="171450" indent="-171450">
              <a:buFontTx/>
              <a:buChar char="-"/>
            </a:pPr>
            <a:r>
              <a:rPr lang="vi-VN" altLang="ko-KR" b="0" i="0" dirty="0">
                <a:solidFill>
                  <a:srgbClr val="1E1E1E"/>
                </a:solidFill>
                <a:effectLst/>
                <a:latin typeface="SamsungOne-400" panose="020B0503030303020204" pitchFamily="34" charset="0"/>
              </a:rPr>
              <a:t>Với sự phát triển gần đây của công nghệ xử lý dữ liệu, thị trường phân phối đang chuyển từ ngoại tuyến, nơi vị trí của cửa hàng quyết định doanh số bán hàng, sang trực tuyến, tập trung vào sự hiểu biết của người tiêu dùng.</a:t>
            </a:r>
          </a:p>
          <a:p>
            <a:pPr marL="171450" indent="-171450">
              <a:buFontTx/>
              <a:buChar char="-"/>
            </a:pPr>
            <a:r>
              <a:rPr lang="vi-VN" altLang="ko-KR" b="0" i="0" dirty="0">
                <a:solidFill>
                  <a:srgbClr val="1E1E1E"/>
                </a:solidFill>
                <a:effectLst/>
                <a:latin typeface="SamsungOne-400" panose="020B0503030303020204" pitchFamily="34" charset="0"/>
              </a:rPr>
              <a:t>Mọi thứ cần thiết đang được chia sẻ và sử dụng mà không có tiêu dùng ngẫu nhiên trong quá khứ sản xuất hàng loạt và tiêu dùng quá mức của các cá nhân, và dựa trên độ tin cậy, nó đang chuyển sang nền kinh tế chia sẻ và kỷ nguyên tiêu dùng hợp lý, nơi việc chia sẻ giữa những người tiêu dùng có thể diễn ra suôn sẻ.</a:t>
            </a:r>
            <a:endParaRPr lang="en-US" altLang="ko-KR" b="0" i="0" dirty="0">
              <a:solidFill>
                <a:srgbClr val="1E1E1E"/>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a:t>
            </a:fld>
            <a:endParaRPr lang="ko-KR" altLang="en-US" dirty="0"/>
          </a:p>
        </p:txBody>
      </p:sp>
    </p:spTree>
    <p:extLst>
      <p:ext uri="{BB962C8B-B14F-4D97-AF65-F5344CB8AC3E}">
        <p14:creationId xmlns:p14="http://schemas.microsoft.com/office/powerpoint/2010/main" val="42750575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285750" indent="-285750" algn="l">
              <a:buFont typeface="Arial" panose="020B0604020202020204" pitchFamily="34" charset="0"/>
              <a:buChar char="•"/>
            </a:pPr>
            <a:r>
              <a:rPr lang="vi-VN" altLang="ko-KR" sz="1600" b="0" i="0" dirty="0">
                <a:solidFill>
                  <a:srgbClr val="111C24"/>
                </a:solidFill>
                <a:effectLst/>
                <a:latin typeface="SamsungOne-400" panose="020B0503030303020204" pitchFamily="34" charset="0"/>
              </a:rPr>
              <a:t>Hiệp hội kỹ sư ô tô </a:t>
            </a:r>
            <a:r>
              <a:rPr lang="vi-VN" altLang="ko-KR" sz="1600" b="0" i="0" u="sng" dirty="0">
                <a:solidFill>
                  <a:srgbClr val="FFFF00"/>
                </a:solidFill>
                <a:effectLst/>
                <a:latin typeface="SamsungOne-400" panose="020B0503030303020204" pitchFamily="34" charset="0"/>
              </a:rPr>
              <a:t>(SAE) </a:t>
            </a:r>
            <a:r>
              <a:rPr lang="vi-VN" altLang="ko-KR" sz="1600" b="0" i="0" dirty="0">
                <a:solidFill>
                  <a:srgbClr val="111C24"/>
                </a:solidFill>
                <a:effectLst/>
                <a:latin typeface="SamsungOne-400" panose="020B0503030303020204" pitchFamily="34" charset="0"/>
              </a:rPr>
              <a:t>xác định 6 cấp độ tự động hóa lái xe từ 0 (hoàn toàn thủ công) đến 5 (hoàn toàn tự động). Các mức này đã được Bộ Giao thông Vận tải Hoa Kỳ thông qua.</a:t>
            </a:r>
            <a:endParaRPr lang="en-US" altLang="ko-KR" sz="1600" b="0" i="0" dirty="0">
              <a:solidFill>
                <a:srgbClr val="111C24"/>
              </a:solidFill>
              <a:effectLst/>
              <a:latin typeface="SamsungOne-400" panose="020B0503030303020204" pitchFamily="34" charset="0"/>
            </a:endParaRPr>
          </a:p>
          <a:p>
            <a:pPr marR="5080" lvl="0" algn="just" defTabSz="457200" rtl="0" eaLnBrk="1" fontAlgn="auto" latinLnBrk="0" hangingPunct="1">
              <a:lnSpc>
                <a:spcPct val="100000"/>
              </a:lnSpc>
              <a:spcBef>
                <a:spcPts val="0"/>
              </a:spcBef>
              <a:spcAft>
                <a:spcPts val="0"/>
              </a:spcAft>
              <a:buClrTx/>
              <a:buSzTx/>
              <a:tabLst/>
              <a:defRPr/>
            </a:pPr>
            <a:endParaRPr kumimoji="0" lang="ko-KR" altLang="en-US" sz="1100" b="0" i="0" u="none" strike="noStrike" kern="1200" cap="none" spc="0" normalizeH="0" baseline="0" noProof="0" dirty="0">
              <a:ln>
                <a:noFill/>
              </a:ln>
              <a:solidFill>
                <a:srgbClr val="000000">
                  <a:lumMod val="75000"/>
                  <a:lumOff val="25000"/>
                </a:srgbClr>
              </a:solidFill>
              <a:effectLst/>
              <a:uLnTx/>
              <a:uFillTx/>
              <a:latin typeface="SamsungOne-400" panose="020B0503030303020204" charset="0"/>
              <a:ea typeface="KoPub돋움체 Bold" panose="02020603020101020101" pitchFamily="18" charset="-127"/>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63</a:t>
            </a:fld>
            <a:endParaRPr lang="ko-KR" altLang="en-US"/>
          </a:p>
        </p:txBody>
      </p:sp>
    </p:spTree>
    <p:extLst>
      <p:ext uri="{BB962C8B-B14F-4D97-AF65-F5344CB8AC3E}">
        <p14:creationId xmlns:p14="http://schemas.microsoft.com/office/powerpoint/2010/main" val="27964220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gn="l">
              <a:buFont typeface="Arial" panose="020B0604020202020204" pitchFamily="34" charset="0"/>
              <a:buNone/>
            </a:pPr>
            <a:r>
              <a:rPr lang="vi-VN" altLang="ko-KR" sz="1200" b="1" i="0" dirty="0">
                <a:solidFill>
                  <a:srgbClr val="111C24"/>
                </a:solidFill>
                <a:effectLst/>
                <a:latin typeface="SamsungOne-400" panose="020B0503030303020204" pitchFamily="34" charset="0"/>
              </a:rPr>
              <a:t>Cấp độ 3 (Tự động lái xe có điều kiện)</a:t>
            </a:r>
          </a:p>
          <a:p>
            <a:pPr algn="l">
              <a:buFont typeface="Arial" panose="020B0604020202020204" pitchFamily="34" charset="0"/>
              <a:buNone/>
            </a:pPr>
            <a:r>
              <a:rPr lang="vi-VN" altLang="ko-KR" sz="1200" b="0" i="0" dirty="0">
                <a:solidFill>
                  <a:srgbClr val="111C24"/>
                </a:solidFill>
                <a:effectLst/>
                <a:latin typeface="SamsungOne-400" panose="020B0503030303020204" pitchFamily="34" charset="0"/>
              </a:rPr>
              <a:t>Bước nhảy vọt từ Cấp độ 2 lên Cấp độ 3 là đáng kể từ góc độ công nghệ, nhưng chưa phải là bước tiến lớn nếu không muốn nói là không đáng kể từ góc nhìn của nhiều người.</a:t>
            </a:r>
          </a:p>
          <a:p>
            <a:pPr algn="l">
              <a:buFont typeface="Arial" panose="020B0604020202020204" pitchFamily="34" charset="0"/>
              <a:buNone/>
            </a:pPr>
            <a:r>
              <a:rPr lang="vi-VN" altLang="ko-KR" sz="1200" b="0" i="0" dirty="0">
                <a:solidFill>
                  <a:srgbClr val="111C24"/>
                </a:solidFill>
                <a:effectLst/>
                <a:latin typeface="SamsungOne-400" panose="020B0503030303020204" pitchFamily="34" charset="0"/>
              </a:rPr>
              <a:t>Các phương tiện cấp 3 có khả năng “phát hiện môi trường” và có thể tự đưa ra các quyết định sáng suốt, chẳng hạn như tăng tốc khi vượt qua một phương tiện đang di chuyển chậm. Nhưng―chúng vẫn yêu cầu con người điều khiển. Người lái xe phải luôn cảnh giác và sẵn sàng kiểm soát nếu hệ thống không thể thực hiện nhiệm vụ.</a:t>
            </a:r>
          </a:p>
          <a:p>
            <a:pPr algn="l">
              <a:buFont typeface="Arial" panose="020B0604020202020204" pitchFamily="34" charset="0"/>
              <a:buNone/>
            </a:pPr>
            <a:r>
              <a:rPr lang="vi-VN" altLang="ko-KR" sz="1200" b="0" i="0" dirty="0">
                <a:solidFill>
                  <a:srgbClr val="111C24"/>
                </a:solidFill>
                <a:effectLst/>
                <a:latin typeface="SamsungOne-400" panose="020B0503030303020204" pitchFamily="34" charset="0"/>
              </a:rPr>
              <a:t>Gần hai năm trước, Audi (Volkswagen) đã thông báo rằng thế hệ tiếp theo của A8―chiếc sedan hàng đầu của họ―sẽ là chiếc xe Cấp 3 sản xuất đầu tiên trên thế giới. Và họ giao hàng. Audi A8L 2019 sẽ có mặt tại các đại lý thương mại vào mùa thu này. Nó có tính năng Traffic Jam Pilot, kết hợp một máy quét lidar với khả năng xử lý và kết hợp cảm biến tiên tiến (cộng với các dự phòng tích hợp sẵn nếu một thành phần bị lỗi).</a:t>
            </a:r>
          </a:p>
          <a:p>
            <a:pPr algn="l">
              <a:buFont typeface="Arial" panose="020B0604020202020204" pitchFamily="34" charset="0"/>
              <a:buNone/>
            </a:pPr>
            <a:r>
              <a:rPr lang="vi-VN" altLang="ko-KR" sz="1200" b="0" i="0" dirty="0">
                <a:solidFill>
                  <a:srgbClr val="111C24"/>
                </a:solidFill>
                <a:effectLst/>
                <a:latin typeface="SamsungOne-400" panose="020B0503030303020204" pitchFamily="34" charset="0"/>
              </a:rPr>
              <a:t>Tuy nhiên, trong khi Audi đang phát triển kỹ thuật đang khâm phục của họ, quy trình quản lý ở Hoa Kỳ lại chuyển từ hướng dẫn của liên bang sang quy định của từng tiểu bang đối với xe tự hành. Vì vậy, hiện tại, A8L vẫn được phân loại là phương tiện Cấp độ 2 tại một số khu vực và sẽ xuất xưởng mà không cần phần cứng và phần mềm chính để đạt được chức năng Cấp độ 3. Tuy nhiên, ở châu Âu, Audi sẽ tung ra A8L Cấp độ 3 đầy đủ với Traffic Jam Pilot (đầu tiên ở Đức).</a:t>
            </a:r>
          </a:p>
          <a:p>
            <a:pPr algn="l">
              <a:buFont typeface="Arial" panose="020B0604020202020204" pitchFamily="34" charset="0"/>
              <a:buNone/>
            </a:pPr>
            <a:r>
              <a:rPr lang="vi-VN" altLang="ko-KR" sz="1200" b="1" i="0" dirty="0">
                <a:solidFill>
                  <a:srgbClr val="111C24"/>
                </a:solidFill>
                <a:effectLst/>
                <a:latin typeface="SamsungOne-400" panose="020B0503030303020204" pitchFamily="34" charset="0"/>
              </a:rPr>
              <a:t>Cấp độ 4 (Tự động hóa lái xe cao)</a:t>
            </a:r>
          </a:p>
          <a:p>
            <a:pPr algn="l">
              <a:buFont typeface="Arial" panose="020B0604020202020204" pitchFamily="34" charset="0"/>
              <a:buNone/>
            </a:pPr>
            <a:r>
              <a:rPr lang="vi-VN" altLang="ko-KR" sz="1200" b="0" i="0" dirty="0">
                <a:solidFill>
                  <a:srgbClr val="111C24"/>
                </a:solidFill>
                <a:effectLst/>
                <a:latin typeface="SamsungOne-400" panose="020B0503030303020204" pitchFamily="34" charset="0"/>
              </a:rPr>
              <a:t>Sự khác biệt chính giữa tự động hóa Cấp độ 3 và Cấp độ 4 là các phương tiện Cấp độ 4 có thể can thiệp nếu xảy ra sự cố hoặc lỗi hệ thống. Theo nghĩa này, những chiếc ô tô này không yêu cầu sự tương tác của con người trong hầu hết các trường hợp. Tuy nhiên, con người vẫn có tùy chọn ghi đè thủ công.</a:t>
            </a:r>
          </a:p>
          <a:p>
            <a:pPr algn="l">
              <a:buFont typeface="Arial" panose="020B0604020202020204" pitchFamily="34" charset="0"/>
              <a:buNone/>
            </a:pPr>
            <a:r>
              <a:rPr lang="vi-VN" altLang="ko-KR" sz="1200" b="0" i="0" dirty="0">
                <a:solidFill>
                  <a:srgbClr val="111C24"/>
                </a:solidFill>
                <a:effectLst/>
                <a:latin typeface="SamsungOne-400" panose="020B0503030303020204" pitchFamily="34" charset="0"/>
              </a:rPr>
              <a:t>Xe cấp độ 4 có thể vận hành ở chế độ tự lái. Nhưng cho đến khi luật pháp và cơ sở hạ tầng phát triển, họ chỉ có thể làm như vậy trong một khu vực hạn chế (thường là môi trường đô thị nơi tốc độ tối đa đạt trung bình 30 dặm/giờ). Điều này được gọi là hàng rào địa lý. Như vậy, hầu hết các phương tiện Cấp độ 4 đang tồn tại đều hướng tới dịch vụ chia sẻ xe. Ví dụ:</a:t>
            </a:r>
          </a:p>
          <a:p>
            <a:pPr algn="l">
              <a:buFont typeface="Arial" panose="020B0604020202020204" pitchFamily="34" charset="0"/>
              <a:buChar char="•"/>
            </a:pPr>
            <a:r>
              <a:rPr lang="vi-VN" altLang="ko-KR" sz="1200" b="0" i="0" dirty="0">
                <a:solidFill>
                  <a:srgbClr val="111C24"/>
                </a:solidFill>
                <a:effectLst/>
                <a:latin typeface="SamsungOne-400" panose="020B0503030303020204" pitchFamily="34" charset="0"/>
              </a:rPr>
              <a:t>NAVYA, một công ty của Pháp, đã chế tạo và bán xe con thoi và xe taxi Cấp 4 ở Hoa Kỳ chạy hoàn toàn bằng năng lượng điện và có thể đạt tốc độ tối đa 55 dặm/giờ.</a:t>
            </a:r>
          </a:p>
          <a:p>
            <a:pPr algn="l">
              <a:buFont typeface="Arial" panose="020B0604020202020204" pitchFamily="34" charset="0"/>
              <a:buChar char="•"/>
            </a:pPr>
            <a:r>
              <a:rPr lang="vi-VN" altLang="ko-KR" sz="1200" b="0" i="0" dirty="0">
                <a:solidFill>
                  <a:srgbClr val="111C24"/>
                </a:solidFill>
                <a:effectLst/>
                <a:latin typeface="SamsungOne-400" panose="020B0503030303020204" pitchFamily="34" charset="0"/>
              </a:rPr>
              <a:t>Công ty Waymo của Alphabet gần đây đã công bố dịch vụ taxi tự lái Cấp độ 4 ở Arizona, nơi họ đã thử nghiệm ô tô không người lái―không có tài xế an toàn ngồi trên ghế―trong hơn một năm và chạy hơn 10 triệu dặm.</a:t>
            </a:r>
          </a:p>
          <a:p>
            <a:pPr algn="l">
              <a:buFont typeface="Arial" panose="020B0604020202020204" pitchFamily="34" charset="0"/>
              <a:buChar char="•"/>
            </a:pPr>
            <a:r>
              <a:rPr lang="vi-VN" altLang="ko-KR" sz="1200" b="0" i="0" dirty="0">
                <a:solidFill>
                  <a:srgbClr val="111C24"/>
                </a:solidFill>
                <a:effectLst/>
                <a:latin typeface="SamsungOne-400" panose="020B0503030303020204" pitchFamily="34" charset="0"/>
              </a:rPr>
              <a:t>Nhà cung cấp ô tô Canada Magna đã phát triển công nghệ (MAX4) để kích hoạt khả năng Cấp độ 4 trong cả môi trường đô thị và đường cao tốc. Họ đang hợp tác với Lyft để cung cấp bộ dụng cụ công nghệ cao giúp biến phương tiện thành ô tô tự lái.</a:t>
            </a:r>
          </a:p>
          <a:p>
            <a:pPr algn="l">
              <a:buFont typeface="Arial" panose="020B0604020202020204" pitchFamily="34" charset="0"/>
              <a:buChar char="•"/>
            </a:pPr>
            <a:r>
              <a:rPr lang="vi-VN" altLang="ko-KR" sz="1200" b="0" i="0" dirty="0">
                <a:solidFill>
                  <a:srgbClr val="111C24"/>
                </a:solidFill>
                <a:effectLst/>
                <a:latin typeface="SamsungOne-400" panose="020B0503030303020204" pitchFamily="34" charset="0"/>
              </a:rPr>
              <a:t>Chỉ vài tháng trước, Volvo và Baidu đã công bố quan hệ đối tác chiến lược để cùng phát triển xe điện Cấp độ 4 sẽ phục vụ thị trường robotaxi ở Trung Quốc.</a:t>
            </a:r>
          </a:p>
          <a:p>
            <a:pPr algn="l">
              <a:buFont typeface="Arial" panose="020B0604020202020204" pitchFamily="34" charset="0"/>
              <a:buChar char="•"/>
            </a:pPr>
            <a:endParaRPr lang="vi-VN" altLang="ko-KR" sz="1200" b="0" i="0" dirty="0">
              <a:solidFill>
                <a:srgbClr val="111C24"/>
              </a:solidFill>
              <a:effectLst/>
              <a:latin typeface="SamsungOne-400" panose="020B0503030303020204" pitchFamily="34" charset="0"/>
            </a:endParaRPr>
          </a:p>
          <a:p>
            <a:pPr algn="l">
              <a:buFont typeface="Arial" panose="020B0604020202020204" pitchFamily="34" charset="0"/>
              <a:buNone/>
            </a:pPr>
            <a:r>
              <a:rPr lang="vi-VN" altLang="ko-KR" sz="1200" b="1" i="0" dirty="0">
                <a:solidFill>
                  <a:srgbClr val="111C24"/>
                </a:solidFill>
                <a:effectLst/>
                <a:latin typeface="SamsungOne-400" panose="020B0503030303020204" pitchFamily="34" charset="0"/>
              </a:rPr>
              <a:t>Cấp 5 (Tự động lái hoàn toàn)</a:t>
            </a:r>
          </a:p>
          <a:p>
            <a:pPr algn="l">
              <a:buFont typeface="Arial" panose="020B0604020202020204" pitchFamily="34" charset="0"/>
              <a:buChar char="•"/>
            </a:pPr>
            <a:r>
              <a:rPr lang="vi-VN" altLang="ko-KR" sz="1200" b="0" i="0" dirty="0">
                <a:solidFill>
                  <a:srgbClr val="111C24"/>
                </a:solidFill>
                <a:effectLst/>
                <a:latin typeface="SamsungOne-400" panose="020B0503030303020204" pitchFamily="34" charset="0"/>
              </a:rPr>
              <a:t>Các phương tiện cấp độ 5 không cần sự chú ý của con người―"nhiệm vụ lái xe năng động" đã bị loại bỏ. Ô tô cấp độ 5 thậm chí sẽ không có vô lăng hoặc bàn đạp tăng tốc/phanh. Họ sẽ không có hàng rào địa lý, có thể đi bất cứ đâu và làm bất cứ điều gì mà một người lái xe có kinh nghiệm có thể làm. Những chiếc ô tô hoàn toàn tự động đang được thử nghiệm ở một số nơi trên thế giới, nhưng chưa có chiếc nào được công bố rộng rãi cho công chúng.</a:t>
            </a:r>
            <a:endParaRPr lang="en-US" altLang="ko-KR" sz="1200" b="0" i="0" dirty="0">
              <a:solidFill>
                <a:srgbClr val="111C24"/>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64</a:t>
            </a:fld>
            <a:endParaRPr lang="ko-KR" altLang="en-US"/>
          </a:p>
        </p:txBody>
      </p:sp>
    </p:spTree>
    <p:extLst>
      <p:ext uri="{BB962C8B-B14F-4D97-AF65-F5344CB8AC3E}">
        <p14:creationId xmlns:p14="http://schemas.microsoft.com/office/powerpoint/2010/main" val="2097731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R="5080" lvl="0" algn="just" defTabSz="457200" rtl="0" eaLnBrk="1" fontAlgn="auto" latinLnBrk="0" hangingPunct="1">
              <a:lnSpc>
                <a:spcPct val="100000"/>
              </a:lnSpc>
              <a:spcBef>
                <a:spcPts val="0"/>
              </a:spcBef>
              <a:spcAft>
                <a:spcPts val="0"/>
              </a:spcAft>
              <a:buClrTx/>
              <a:buSzTx/>
              <a:tabLst/>
              <a:defRPr/>
            </a:pPr>
            <a:endParaRPr kumimoji="0" lang="ko-KR" altLang="en-US" sz="1100" b="0" i="0" u="none" strike="noStrike" kern="1200" cap="none" spc="0" normalizeH="0" baseline="0" noProof="0" dirty="0">
              <a:ln>
                <a:noFill/>
              </a:ln>
              <a:solidFill>
                <a:srgbClr val="000000">
                  <a:lumMod val="75000"/>
                  <a:lumOff val="25000"/>
                </a:srgbClr>
              </a:solidFill>
              <a:effectLst/>
              <a:uLnTx/>
              <a:uFillTx/>
              <a:latin typeface="SamsungOne-400" panose="020B0503030303020204" charset="0"/>
              <a:ea typeface="KoPub돋움체 Bold" panose="02020603020101020101" pitchFamily="18" charset="-127"/>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65</a:t>
            </a:fld>
            <a:endParaRPr lang="ko-KR" altLang="en-US"/>
          </a:p>
        </p:txBody>
      </p:sp>
    </p:spTree>
    <p:extLst>
      <p:ext uri="{BB962C8B-B14F-4D97-AF65-F5344CB8AC3E}">
        <p14:creationId xmlns:p14="http://schemas.microsoft.com/office/powerpoint/2010/main" val="8567376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R="5080" lvl="0" algn="just" defTabSz="457200" rtl="0" eaLnBrk="1" fontAlgn="auto" latinLnBrk="0" hangingPunct="1">
              <a:lnSpc>
                <a:spcPct val="100000"/>
              </a:lnSpc>
              <a:spcBef>
                <a:spcPts val="0"/>
              </a:spcBef>
              <a:spcAft>
                <a:spcPts val="0"/>
              </a:spcAft>
              <a:buClrTx/>
              <a:buSzTx/>
              <a:tabLst/>
              <a:defRPr/>
            </a:pPr>
            <a:endParaRPr kumimoji="0" lang="ko-KR" altLang="en-US" sz="1100" b="0" i="0" u="none" strike="noStrike" kern="1200" cap="none" spc="0" normalizeH="0" baseline="0" noProof="0" dirty="0">
              <a:ln>
                <a:noFill/>
              </a:ln>
              <a:solidFill>
                <a:srgbClr val="000000">
                  <a:lumMod val="75000"/>
                  <a:lumOff val="25000"/>
                </a:srgbClr>
              </a:solidFill>
              <a:effectLst/>
              <a:uLnTx/>
              <a:uFillTx/>
              <a:latin typeface="SamsungOne-400" panose="020B0503030303020204" charset="0"/>
              <a:ea typeface="KoPub돋움체 Bold" panose="02020603020101020101" pitchFamily="18" charset="-127"/>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66</a:t>
            </a:fld>
            <a:endParaRPr lang="ko-KR" altLang="en-US"/>
          </a:p>
        </p:txBody>
      </p:sp>
    </p:spTree>
    <p:extLst>
      <p:ext uri="{BB962C8B-B14F-4D97-AF65-F5344CB8AC3E}">
        <p14:creationId xmlns:p14="http://schemas.microsoft.com/office/powerpoint/2010/main" val="1734091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67</a:t>
            </a:fld>
            <a:endParaRPr lang="ko-KR" altLang="en-US"/>
          </a:p>
        </p:txBody>
      </p:sp>
    </p:spTree>
    <p:extLst>
      <p:ext uri="{BB962C8B-B14F-4D97-AF65-F5344CB8AC3E}">
        <p14:creationId xmlns:p14="http://schemas.microsoft.com/office/powerpoint/2010/main" val="25131011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5080" lvl="0" indent="0" algn="just">
              <a:buFont typeface="Wingdings" panose="05000000000000000000" pitchFamily="2" charset="2"/>
              <a:buNone/>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Tính năng kỹ thuật: Vận hành mạng thông minh, chia sẻ thông tin và giao dịch năng lượng với người dùng (acceptors), sử dụng năng lượng theo tầng, lập kế hoạch năng lượng có hệ thống và sáng tạo, tích hợp với hệ thống cung cấp năng lượng đô thị lớn dựa trên khái niệm thành phố thông minh, v.v.</a:t>
            </a:r>
          </a:p>
          <a:p>
            <a:pPr marL="0" marR="5080" lvl="0" indent="0" algn="just">
              <a:buFont typeface="Wingdings" panose="05000000000000000000" pitchFamily="2" charset="2"/>
              <a:buNone/>
              <a:defRPr/>
            </a:pPr>
            <a:endPar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endParaRPr>
          </a:p>
          <a:p>
            <a:pPr marL="0" marR="5080" lvl="0" indent="0" algn="just">
              <a:buFont typeface="Wingdings" panose="05000000000000000000" pitchFamily="2" charset="2"/>
              <a:buNone/>
              <a:defRPr/>
            </a:pPr>
            <a:r>
              <a:rPr lang="vi-VN" altLang="ko-KR" dirty="0">
                <a:solidFill>
                  <a:srgbClr val="000000"/>
                </a:solidFill>
                <a:latin typeface="SamsungOne-400" panose="020B0503030303020204" charset="0"/>
                <a:ea typeface="SamsungOne-400" panose="020B0503030303020204" pitchFamily="34" charset="0"/>
                <a:cs typeface="Arial" panose="020B0604020202020204" pitchFamily="34" charset="0"/>
              </a:rPr>
              <a:t>Công nghệ triển khai chi tiết: Hệ thống cung cấp nhiệt độ thấp, hệ thống đồng hồ thông minh (giám sát), hệ thống lưu trữ và sử dụng nhiệt, mạng vi mô phân tán, v.v.</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68</a:t>
            </a:fld>
            <a:endParaRPr lang="ko-KR" altLang="en-US"/>
          </a:p>
        </p:txBody>
      </p:sp>
    </p:spTree>
    <p:extLst>
      <p:ext uri="{BB962C8B-B14F-4D97-AF65-F5344CB8AC3E}">
        <p14:creationId xmlns:p14="http://schemas.microsoft.com/office/powerpoint/2010/main" val="944980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Tx/>
              <a:buChar char="-"/>
            </a:pPr>
            <a:r>
              <a:rPr lang="vi-VN" altLang="ko-KR" dirty="0">
                <a:latin typeface="SamsungOne-400" panose="020B0503030303020204" charset="0"/>
                <a:cs typeface="Arial" panose="020B0604020202020204" pitchFamily="34" charset="0"/>
              </a:rPr>
              <a:t>Nguồn mở cho máy đo năng lượng</a:t>
            </a:r>
          </a:p>
          <a:p>
            <a:pPr marL="0" indent="0">
              <a:buFontTx/>
              <a:buNone/>
            </a:pPr>
            <a:r>
              <a:rPr lang="en-US" altLang="ko-KR" dirty="0">
                <a:latin typeface="SamsungOne-400" panose="020B0503030303020204" charset="0"/>
                <a:cs typeface="Arial" panose="020B0604020202020204" pitchFamily="34" charset="0"/>
              </a:rPr>
              <a:t>   : https://github.com/SmartThingsComm</a:t>
            </a:r>
            <a:r>
              <a:rPr lang="vi-VN" altLang="ko-KR" dirty="0">
                <a:latin typeface="SamsungOne-400" panose="020B0503030303020204" charset="0"/>
                <a:cs typeface="Arial" panose="020B0604020202020204" pitchFamily="34" charset="0"/>
              </a:rPr>
              <a:t>BÀI</a:t>
            </a:r>
            <a:r>
              <a:rPr lang="en-US" altLang="ko-KR" dirty="0">
                <a:latin typeface="SamsungOne-400" panose="020B0503030303020204" charset="0"/>
                <a:cs typeface="Arial" panose="020B0604020202020204" pitchFamily="34" charset="0"/>
              </a:rPr>
              <a:t>y/SmartThingsPublic</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69</a:t>
            </a:fld>
            <a:endParaRPr lang="ko-KR" altLang="en-US"/>
          </a:p>
        </p:txBody>
      </p:sp>
    </p:spTree>
    <p:extLst>
      <p:ext uri="{BB962C8B-B14F-4D97-AF65-F5344CB8AC3E}">
        <p14:creationId xmlns:p14="http://schemas.microsoft.com/office/powerpoint/2010/main" val="42503366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rgbClr val="00B0F0"/>
              </a:solidFill>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70</a:t>
            </a:fld>
            <a:endParaRPr lang="ko-KR" altLang="en-US"/>
          </a:p>
        </p:txBody>
      </p:sp>
    </p:spTree>
    <p:extLst>
      <p:ext uri="{BB962C8B-B14F-4D97-AF65-F5344CB8AC3E}">
        <p14:creationId xmlns:p14="http://schemas.microsoft.com/office/powerpoint/2010/main" val="40262307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Tx/>
              <a:buChar char="-"/>
            </a:pPr>
            <a:r>
              <a:rPr lang="vi-VN" altLang="ko-KR" dirty="0">
                <a:solidFill>
                  <a:srgbClr val="00B0F0"/>
                </a:solidFill>
              </a:rPr>
              <a:t>Tham khảo</a:t>
            </a:r>
            <a:r>
              <a:rPr lang="en-US" altLang="ko-KR" dirty="0">
                <a:solidFill>
                  <a:srgbClr val="00B0F0"/>
                </a:solidFill>
              </a:rPr>
              <a:t>: https://energycurb.com/</a:t>
            </a:r>
          </a:p>
          <a:p>
            <a:pPr marL="0" indent="0">
              <a:buFontTx/>
              <a:buNone/>
            </a:pPr>
            <a:endParaRPr lang="ko-KR" altLang="en-US" dirty="0">
              <a:solidFill>
                <a:srgbClr val="00B0F0"/>
              </a:solidFill>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71</a:t>
            </a:fld>
            <a:endParaRPr lang="ko-KR" altLang="en-US"/>
          </a:p>
        </p:txBody>
      </p:sp>
    </p:spTree>
    <p:extLst>
      <p:ext uri="{BB962C8B-B14F-4D97-AF65-F5344CB8AC3E}">
        <p14:creationId xmlns:p14="http://schemas.microsoft.com/office/powerpoint/2010/main" val="801841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72</a:t>
            </a:fld>
            <a:endParaRPr lang="ko-KR" altLang="en-US"/>
          </a:p>
        </p:txBody>
      </p:sp>
    </p:spTree>
    <p:extLst>
      <p:ext uri="{BB962C8B-B14F-4D97-AF65-F5344CB8AC3E}">
        <p14:creationId xmlns:p14="http://schemas.microsoft.com/office/powerpoint/2010/main" val="2165126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vi-VN" altLang="ko-KR" dirty="0">
                <a:latin typeface="SamsungOne-400" panose="020B0503030303020204" charset="0"/>
                <a:cs typeface="Arial" panose="020B0604020202020204" pitchFamily="34" charset="0"/>
              </a:rPr>
              <a:t>Vì dữ liệu được thu thập một cách tự nhiên và mọi thứ được kết nối với Internet, phân tích dữ liệu tự động cho phép xác định các bất thường và sự cố theo thời gian thực.</a:t>
            </a:r>
          </a:p>
          <a:p>
            <a:pPr marL="0" indent="0">
              <a:buFont typeface="Arial" panose="020B0604020202020204" pitchFamily="34" charset="0"/>
              <a:buNone/>
            </a:pPr>
            <a:r>
              <a:rPr lang="vi-VN" altLang="ko-KR" dirty="0">
                <a:latin typeface="SamsungOne-400" panose="020B0503030303020204" charset="0"/>
                <a:cs typeface="Arial" panose="020B0604020202020204" pitchFamily="34" charset="0"/>
              </a:rPr>
              <a:t>Cải thiện và phát triển hiệu quả khả năng phân tích của máy tính, tức là một thuật toán được kỳ vọng sẽ phát triển thành một lĩnh vực công việc quan trọng.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a:t>
            </a:fld>
            <a:endParaRPr lang="ko-KR" altLang="en-US"/>
          </a:p>
        </p:txBody>
      </p:sp>
    </p:spTree>
    <p:extLst>
      <p:ext uri="{BB962C8B-B14F-4D97-AF65-F5344CB8AC3E}">
        <p14:creationId xmlns:p14="http://schemas.microsoft.com/office/powerpoint/2010/main" val="26929317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73</a:t>
            </a:fld>
            <a:endParaRPr lang="ko-KR" altLang="en-US"/>
          </a:p>
        </p:txBody>
      </p:sp>
    </p:spTree>
    <p:extLst>
      <p:ext uri="{BB962C8B-B14F-4D97-AF65-F5344CB8AC3E}">
        <p14:creationId xmlns:p14="http://schemas.microsoft.com/office/powerpoint/2010/main" val="32569781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74</a:t>
            </a:fld>
            <a:endParaRPr lang="ko-KR" altLang="en-US"/>
          </a:p>
        </p:txBody>
      </p:sp>
    </p:spTree>
    <p:extLst>
      <p:ext uri="{BB962C8B-B14F-4D97-AF65-F5344CB8AC3E}">
        <p14:creationId xmlns:p14="http://schemas.microsoft.com/office/powerpoint/2010/main" val="30087410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75</a:t>
            </a:fld>
            <a:endParaRPr lang="ko-KR" altLang="en-US"/>
          </a:p>
        </p:txBody>
      </p:sp>
    </p:spTree>
    <p:extLst>
      <p:ext uri="{BB962C8B-B14F-4D97-AF65-F5344CB8AC3E}">
        <p14:creationId xmlns:p14="http://schemas.microsoft.com/office/powerpoint/2010/main" val="16844352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76</a:t>
            </a:fld>
            <a:endParaRPr lang="ko-KR" altLang="en-US"/>
          </a:p>
        </p:txBody>
      </p:sp>
    </p:spTree>
    <p:extLst>
      <p:ext uri="{BB962C8B-B14F-4D97-AF65-F5344CB8AC3E}">
        <p14:creationId xmlns:p14="http://schemas.microsoft.com/office/powerpoint/2010/main" val="22879246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R="0" lvl="0" algn="l" defTabSz="914400" rtl="0" eaLnBrk="1" fontAlgn="auto" latinLnBrk="1" hangingPunct="1">
              <a:lnSpc>
                <a:spcPct val="100000"/>
              </a:lnSpc>
              <a:spcBef>
                <a:spcPts val="0"/>
              </a:spcBef>
              <a:spcAft>
                <a:spcPts val="0"/>
              </a:spcAft>
              <a:buClrTx/>
              <a:buSzTx/>
              <a:tabLst/>
              <a:defRPr/>
            </a:pPr>
            <a:r>
              <a:rPr lang="en-US" altLang="ko-KR" sz="1200" dirty="0">
                <a:ln w="9525">
                  <a:solidFill>
                    <a:schemeClr val="accent1">
                      <a:shade val="50000"/>
                      <a:alpha val="0"/>
                    </a:schemeClr>
                  </a:solidFill>
                </a:ln>
                <a:latin typeface="SamsungOne-400" panose="020B0503030303020204" charset="0"/>
                <a:ea typeface="SamsungOne-400" panose="020B0503030303020204" pitchFamily="34" charset="0"/>
                <a:cs typeface="Arial" panose="020B0604020202020204" pitchFamily="34" charset="0"/>
              </a:rPr>
              <a:t>IoT </a:t>
            </a:r>
            <a:r>
              <a:rPr lang="vi-VN" altLang="ko-KR" sz="1200" dirty="0">
                <a:ln w="9525">
                  <a:solidFill>
                    <a:schemeClr val="accent1">
                      <a:shade val="50000"/>
                      <a:alpha val="0"/>
                    </a:schemeClr>
                  </a:solidFill>
                </a:ln>
                <a:latin typeface="SamsungOne-400" panose="020B0503030303020204" charset="0"/>
                <a:ea typeface="SamsungOne-400" panose="020B0503030303020204" pitchFamily="34" charset="0"/>
                <a:cs typeface="Arial" panose="020B0604020202020204" pitchFamily="34" charset="0"/>
              </a:rPr>
              <a:t>Ứng dụng</a:t>
            </a:r>
            <a:endParaRPr lang="en-US" altLang="ko-KR" dirty="0">
              <a:latin typeface="SamsungOne-400" panose="020B0503030303020204" charset="0"/>
              <a:ea typeface="SamsungOne-400" panose="020B0503030303020204" pitchFamily="34" charset="0"/>
              <a:cs typeface="Arial" panose="020B0604020202020204" pitchFamily="34" charset="0"/>
            </a:endParaRPr>
          </a:p>
          <a:p>
            <a:pPr marL="540000" lvl="1" indent="-171450">
              <a:buFont typeface="Arial" panose="020B0604020202020204" pitchFamily="34" charset="0"/>
              <a:buChar char="•"/>
            </a:pPr>
            <a:r>
              <a:rPr lang="en-US" altLang="ko-KR" dirty="0">
                <a:latin typeface="SamsungOne-400" panose="020B0503030303020204" charset="0"/>
                <a:ea typeface="SamsungOne-400" panose="020B0503030303020204" pitchFamily="34" charset="0"/>
                <a:cs typeface="Arial" panose="020B0604020202020204" pitchFamily="34" charset="0"/>
              </a:rPr>
              <a:t>I-C-B-A-M-S: IoT – </a:t>
            </a:r>
            <a:r>
              <a:rPr lang="vi-VN" altLang="ko-KR" dirty="0">
                <a:latin typeface="SamsungOne-400" panose="020B0503030303020204" charset="0"/>
                <a:ea typeface="SamsungOne-400" panose="020B0503030303020204" pitchFamily="34" charset="0"/>
                <a:cs typeface="Arial" panose="020B0604020202020204" pitchFamily="34" charset="0"/>
              </a:rPr>
              <a:t>Đám mây</a:t>
            </a:r>
            <a:r>
              <a:rPr lang="en-US" altLang="ko-KR" dirty="0">
                <a:latin typeface="SamsungOne-400" panose="020B0503030303020204" charset="0"/>
                <a:ea typeface="SamsungOne-400" panose="020B0503030303020204" pitchFamily="34" charset="0"/>
                <a:cs typeface="Arial" panose="020B0604020202020204" pitchFamily="34" charset="0"/>
              </a:rPr>
              <a:t> – Big Data Analytics – </a:t>
            </a:r>
            <a:r>
              <a:rPr lang="vi-VN" altLang="ko-KR" dirty="0">
                <a:latin typeface="SamsungOne-400" panose="020B0503030303020204" charset="0"/>
                <a:ea typeface="SamsungOne-400" panose="020B0503030303020204" pitchFamily="34" charset="0"/>
                <a:cs typeface="Arial" panose="020B0604020202020204" pitchFamily="34" charset="0"/>
              </a:rPr>
              <a:t>Trí tuệ nhân tạo</a:t>
            </a:r>
            <a:r>
              <a:rPr lang="en-US" altLang="ko-KR" dirty="0">
                <a:latin typeface="SamsungOne-400" panose="020B0503030303020204" charset="0"/>
                <a:ea typeface="SamsungOne-400" panose="020B0503030303020204" pitchFamily="34" charset="0"/>
                <a:cs typeface="Arial" panose="020B0604020202020204" pitchFamily="34" charset="0"/>
              </a:rPr>
              <a:t>– </a:t>
            </a:r>
            <a:r>
              <a:rPr lang="vi-VN" altLang="ko-KR" dirty="0">
                <a:latin typeface="SamsungOne-400" panose="020B0503030303020204" charset="0"/>
                <a:ea typeface="SamsungOne-400" panose="020B0503030303020204" pitchFamily="34" charset="0"/>
                <a:cs typeface="Arial" panose="020B0604020202020204" pitchFamily="34" charset="0"/>
              </a:rPr>
              <a:t>Di động</a:t>
            </a:r>
            <a:r>
              <a:rPr lang="en-US" altLang="ko-KR" dirty="0">
                <a:latin typeface="SamsungOne-400" panose="020B0503030303020204" charset="0"/>
                <a:ea typeface="SamsungOne-400" panose="020B0503030303020204" pitchFamily="34" charset="0"/>
                <a:cs typeface="Arial" panose="020B0604020202020204" pitchFamily="34" charset="0"/>
              </a:rPr>
              <a:t> – </a:t>
            </a:r>
            <a:r>
              <a:rPr lang="vi-VN" altLang="ko-KR" dirty="0">
                <a:latin typeface="SamsungOne-400" panose="020B0503030303020204" charset="0"/>
                <a:ea typeface="SamsungOne-400" panose="020B0503030303020204" pitchFamily="34" charset="0"/>
                <a:cs typeface="Arial" panose="020B0604020202020204" pitchFamily="34" charset="0"/>
              </a:rPr>
              <a:t>An ninh</a:t>
            </a:r>
            <a:endParaRPr lang="en-US" altLang="ko-KR" dirty="0">
              <a:latin typeface="SamsungOne-400" panose="020B0503030303020204" charset="0"/>
              <a:ea typeface="SamsungOne-400" panose="020B0503030303020204" pitchFamily="34" charset="0"/>
              <a:cs typeface="Arial" panose="020B0604020202020204" pitchFamily="34" charset="0"/>
            </a:endParaRPr>
          </a:p>
          <a:p>
            <a:pPr marL="171450" indent="-171450">
              <a:buFontTx/>
              <a:buChar char="-"/>
            </a:pPr>
            <a:endParaRPr lang="en-US" altLang="ko-KR" dirty="0">
              <a:latin typeface="SamsungOne-400" panose="020B0503030303020204" charset="0"/>
              <a:ea typeface="SamsungOne-400" panose="020B0503030303020204" pitchFamily="34" charset="0"/>
              <a:cs typeface="Arial" panose="020B0604020202020204" pitchFamily="34" charset="0"/>
            </a:endParaRPr>
          </a:p>
          <a:p>
            <a:pPr marL="171450" indent="-171450">
              <a:buFontTx/>
              <a:buChar char="-"/>
            </a:pPr>
            <a:endParaRPr lang="en-US" altLang="ko-KR" dirty="0">
              <a:latin typeface="SamsungOne-400" panose="020B0503030303020204" charset="0"/>
              <a:ea typeface="SamsungOne-400" panose="020B0503030303020204" pitchFamily="34" charset="0"/>
              <a:cs typeface="Arial" panose="020B0604020202020204" pitchFamily="34" charset="0"/>
            </a:endParaRPr>
          </a:p>
          <a:p>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995391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vi-VN" altLang="ko-KR" u="none" dirty="0">
                <a:latin typeface="SamsungOne-400" panose="020B0503030303020204" charset="0"/>
                <a:ea typeface="SamsungOne-400" panose="020B0503030303020204" pitchFamily="34" charset="0"/>
                <a:cs typeface="Arial" panose="020B0604020202020204" pitchFamily="34" charset="0"/>
              </a:rPr>
              <a:t>Các thành phần IoT bao gồm cảm biến, bộ truyền động và bộ điều khiển</a:t>
            </a:r>
          </a:p>
          <a:p>
            <a:pPr marL="0" indent="0">
              <a:buFont typeface="Arial" panose="020B0604020202020204" pitchFamily="34" charset="0"/>
              <a:buNone/>
            </a:pPr>
            <a:r>
              <a:rPr lang="vi-VN" altLang="ko-KR" u="none" dirty="0">
                <a:latin typeface="SamsungOne-400" panose="020B0503030303020204" charset="0"/>
                <a:ea typeface="SamsungOne-400" panose="020B0503030303020204" pitchFamily="34" charset="0"/>
                <a:cs typeface="Arial" panose="020B0604020202020204" pitchFamily="34" charset="0"/>
              </a:rPr>
              <a:t>(Wikipedia giải thích các thành phần này như sau)</a:t>
            </a:r>
          </a:p>
          <a:p>
            <a:pPr marL="0" indent="0">
              <a:buFont typeface="Arial" panose="020B0604020202020204" pitchFamily="34" charset="0"/>
              <a:buNone/>
            </a:pPr>
            <a:endParaRPr lang="vi-VN" altLang="ko-KR" u="none" dirty="0">
              <a:latin typeface="SamsungOne-400" panose="020B0503030303020204" charset="0"/>
              <a:ea typeface="SamsungOne-400" panose="020B0503030303020204" pitchFamily="34" charset="0"/>
              <a:cs typeface="Arial" panose="020B0604020202020204" pitchFamily="34" charset="0"/>
            </a:endParaRPr>
          </a:p>
          <a:p>
            <a:pPr marL="0" indent="0">
              <a:buFont typeface="Arial" panose="020B0604020202020204" pitchFamily="34" charset="0"/>
              <a:buNone/>
            </a:pPr>
            <a:r>
              <a:rPr lang="vi-VN" altLang="ko-KR" u="sng" dirty="0">
                <a:latin typeface="SamsungOne-400" panose="020B0503030303020204" charset="0"/>
                <a:ea typeface="SamsungOne-400" panose="020B0503030303020204" pitchFamily="34" charset="0"/>
                <a:cs typeface="Arial" panose="020B0604020202020204" pitchFamily="34" charset="0"/>
              </a:rPr>
              <a:t>Cảm biến</a:t>
            </a:r>
          </a:p>
          <a:p>
            <a:pPr marL="171450" indent="-171450">
              <a:buFont typeface="Arial" panose="020B0604020202020204" pitchFamily="34" charset="0"/>
              <a:buChar char="•"/>
            </a:pPr>
            <a:r>
              <a:rPr lang="vi-VN" altLang="ko-KR" u="none" dirty="0">
                <a:latin typeface="SamsungOne-400" panose="020B0503030303020204" charset="0"/>
                <a:ea typeface="SamsungOne-400" panose="020B0503030303020204" pitchFamily="34" charset="0"/>
                <a:cs typeface="Arial" panose="020B0604020202020204" pitchFamily="34" charset="0"/>
              </a:rPr>
              <a:t>một thiết bị, mô-đun hoặc hệ thống con có mục đích phát hiện các sự kiện hoặc thay đổi trong môi trường của nó và gửi thông tin đến các thiết bị điện tử khác</a:t>
            </a:r>
          </a:p>
          <a:p>
            <a:pPr marL="0" indent="0">
              <a:buFont typeface="Arial" panose="020B0604020202020204" pitchFamily="34" charset="0"/>
              <a:buNone/>
            </a:pPr>
            <a:endParaRPr lang="vi-VN" altLang="ko-KR" u="none" dirty="0">
              <a:latin typeface="SamsungOne-400" panose="020B0503030303020204" charset="0"/>
              <a:ea typeface="SamsungOne-400" panose="020B0503030303020204" pitchFamily="34" charset="0"/>
              <a:cs typeface="Arial" panose="020B0604020202020204" pitchFamily="34" charset="0"/>
            </a:endParaRPr>
          </a:p>
          <a:p>
            <a:pPr marL="0" indent="0">
              <a:buFont typeface="Arial" panose="020B0604020202020204" pitchFamily="34" charset="0"/>
              <a:buNone/>
            </a:pPr>
            <a:r>
              <a:rPr lang="vi-VN" altLang="ko-KR" u="sng" dirty="0">
                <a:latin typeface="SamsungOne-400" panose="020B0503030303020204" charset="0"/>
                <a:ea typeface="SamsungOne-400" panose="020B0503030303020204" pitchFamily="34" charset="0"/>
                <a:cs typeface="Arial" panose="020B0604020202020204" pitchFamily="34" charset="0"/>
              </a:rPr>
              <a:t>Thiết bị truyền động</a:t>
            </a:r>
          </a:p>
          <a:p>
            <a:pPr marL="171450" indent="-171450">
              <a:buFont typeface="Arial" panose="020B0604020202020204" pitchFamily="34" charset="0"/>
              <a:buChar char="•"/>
            </a:pPr>
            <a:r>
              <a:rPr lang="vi-VN" altLang="ko-KR" u="none" dirty="0">
                <a:latin typeface="SamsungOne-400" panose="020B0503030303020204" charset="0"/>
                <a:ea typeface="SamsungOne-400" panose="020B0503030303020204" pitchFamily="34" charset="0"/>
                <a:cs typeface="Arial" panose="020B0604020202020204" pitchFamily="34" charset="0"/>
              </a:rPr>
              <a:t>một bộ phận của máy chịu trách nhiệm di chuyển và điều khiển một cơ chế hoặc hệ thống, chẳng hạn bằng cách mở van. Nói một cách đơn giản, nó là một "người di chuyển"</a:t>
            </a:r>
          </a:p>
          <a:p>
            <a:pPr marL="0" indent="0">
              <a:buFont typeface="Arial" panose="020B0604020202020204" pitchFamily="34" charset="0"/>
              <a:buNone/>
            </a:pPr>
            <a:endParaRPr lang="vi-VN" altLang="ko-KR" u="none" dirty="0">
              <a:latin typeface="SamsungOne-400" panose="020B0503030303020204" charset="0"/>
              <a:ea typeface="SamsungOne-400" panose="020B0503030303020204" pitchFamily="34" charset="0"/>
              <a:cs typeface="Arial" panose="020B0604020202020204" pitchFamily="34" charset="0"/>
            </a:endParaRPr>
          </a:p>
          <a:p>
            <a:pPr marL="0" indent="0">
              <a:buFont typeface="Arial" panose="020B0604020202020204" pitchFamily="34" charset="0"/>
              <a:buNone/>
            </a:pPr>
            <a:r>
              <a:rPr lang="vi-VN" altLang="ko-KR" u="sng" dirty="0">
                <a:latin typeface="SamsungOne-400" panose="020B0503030303020204" charset="0"/>
                <a:ea typeface="SamsungOne-400" panose="020B0503030303020204" pitchFamily="34" charset="0"/>
                <a:cs typeface="Arial" panose="020B0604020202020204" pitchFamily="34" charset="0"/>
              </a:rPr>
              <a:t>Bộ điều khiển</a:t>
            </a:r>
          </a:p>
          <a:p>
            <a:pPr marL="171450" indent="-171450">
              <a:buFont typeface="Arial" panose="020B0604020202020204" pitchFamily="34" charset="0"/>
              <a:buChar char="•"/>
            </a:pPr>
            <a:r>
              <a:rPr lang="vi-VN" altLang="ko-KR" u="none" dirty="0">
                <a:latin typeface="SamsungOne-400" panose="020B0503030303020204" charset="0"/>
                <a:ea typeface="SamsungOne-400" panose="020B0503030303020204" pitchFamily="34" charset="0"/>
                <a:cs typeface="Arial" panose="020B0604020202020204" pitchFamily="34" charset="0"/>
              </a:rPr>
              <a:t>chip, thẻ mở rộng hoặc thiết bị độc lập giao tiếp với thiết bị ngoại vi hơn. Đây có thể là liên kết giữa hai phần của máy tính (ví dụ: bộ điều khiển bộ nhớ quản lý quyền truy cập vào bộ nhớ cho máy tính) hoặc bộ điều khiển trên thiết bị bên ngoài quản lý hoạt động của (và kết nối với) thiết bị đó</a:t>
            </a:r>
            <a:endParaRPr lang="en-US" altLang="ko-KR" u="none" dirty="0">
              <a:latin typeface="SamsungOne-400" panose="020B0503030303020204" charset="0"/>
              <a:ea typeface="SamsungOne-400" panose="020B0503030303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515977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0079708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80</a:t>
            </a:fld>
            <a:endParaRPr lang="ko-KR" altLang="en-US"/>
          </a:p>
        </p:txBody>
      </p:sp>
    </p:spTree>
    <p:extLst>
      <p:ext uri="{BB962C8B-B14F-4D97-AF65-F5344CB8AC3E}">
        <p14:creationId xmlns:p14="http://schemas.microsoft.com/office/powerpoint/2010/main" val="40857104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spcBef>
                <a:spcPts val="300"/>
              </a:spcBef>
              <a:buFont typeface="Wingdings" panose="05000000000000000000" pitchFamily="2" charset="2"/>
              <a:buNone/>
            </a:pPr>
            <a:r>
              <a:rPr lang="vi-VN" altLang="ko-KR" dirty="0">
                <a:effectLst/>
                <a:latin typeface="SamsungOne-400" panose="020B0503030303020204" charset="0"/>
                <a:cs typeface="Arial" panose="020B0604020202020204" pitchFamily="34" charset="0"/>
              </a:rPr>
              <a:t>Dịch vụ IoT dựa trên dữ liệu được tạo bởi các đối tượng trừu tượng như con người, đồ vật và không gian. Các đối tượng này về cơ bản có các giá trị ID duy nhất đại diện cho chính chúng và cung cấp dữ liệu bổ sung về các yếu tố môi trường, địa điểm, thời gian hoặc tài nguyên khác nhau được liên kết với chúng hoặc xung quanh chúng. Một thiết bị biến các giá trị vật lý thành tín hiệu điện được gọi là cảm biến.</a:t>
            </a:r>
          </a:p>
          <a:p>
            <a:pPr marL="0" indent="0">
              <a:spcBef>
                <a:spcPts val="300"/>
              </a:spcBef>
              <a:buFont typeface="Wingdings" panose="05000000000000000000" pitchFamily="2" charset="2"/>
              <a:buNone/>
            </a:pPr>
            <a:endParaRPr lang="vi-VN" altLang="ko-KR" dirty="0">
              <a:effectLst/>
              <a:latin typeface="SamsungOne-400" panose="020B0503030303020204" charset="0"/>
              <a:cs typeface="Arial" panose="020B0604020202020204" pitchFamily="34" charset="0"/>
            </a:endParaRPr>
          </a:p>
          <a:p>
            <a:pPr marL="0" indent="0">
              <a:spcBef>
                <a:spcPts val="300"/>
              </a:spcBef>
              <a:buFont typeface="Wingdings" panose="05000000000000000000" pitchFamily="2" charset="2"/>
              <a:buNone/>
            </a:pPr>
            <a:r>
              <a:rPr lang="vi-VN" altLang="ko-KR" dirty="0">
                <a:effectLst/>
                <a:latin typeface="SamsungOne-400" panose="020B0503030303020204" charset="0"/>
                <a:cs typeface="Arial" panose="020B0604020202020204" pitchFamily="34" charset="0"/>
              </a:rPr>
              <a:t>Giống như con người nhận thức và nắm bắt môi trường xung quanh thông qua năm giác quan, các thiết bị điện tử khác nhau thu nhận và phân tích thông tin thông qua các cảm biến, vì vậy cảm biến đóng vai trò là cơ quan cảm giác của thiết bị điện tử.</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914774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vi-VN" altLang="ko-KR" dirty="0">
                <a:effectLst/>
                <a:latin typeface="SamsungOne-400" panose="020B0503030303020204" charset="0"/>
                <a:cs typeface="Arial" panose="020B0604020202020204" pitchFamily="34" charset="0"/>
              </a:rPr>
              <a:t>Cảm biến nhiệt độ, cảm biến độ ẩm, cảm biến độ sáng, cảm biến áp suất,… là những ví dụ điển hình. GPS, cảm biến địa từ và cảm biến gia tốc, thường được tìm thấy trong điện thoại thông minh và các thiết bị thông minh hiện đại, đã quen thuộc với công chúng. Tùy thuộc vào đặc điểm vật lý của dữ liệu, nó có thể được phân loại thành cảm biến chuyển động, cảm biến vị trí và cảm biến môi trường. Khi dữ liệu được xử lý để tạo ra dữ liệu, nó được gọi là cảm biến phần mềm.</a:t>
            </a:r>
          </a:p>
          <a:p>
            <a:pPr marL="0" indent="0">
              <a:buFont typeface="Wingdings" panose="05000000000000000000" pitchFamily="2" charset="2"/>
              <a:buNone/>
            </a:pPr>
            <a:endParaRPr lang="vi-VN" altLang="ko-KR" dirty="0">
              <a:effectLst/>
              <a:latin typeface="SamsungOne-400" panose="020B0503030303020204" charset="0"/>
              <a:cs typeface="Arial" panose="020B0604020202020204" pitchFamily="34" charset="0"/>
            </a:endParaRPr>
          </a:p>
          <a:p>
            <a:pPr marL="0" indent="0">
              <a:buFont typeface="Wingdings" panose="05000000000000000000" pitchFamily="2" charset="2"/>
              <a:buNone/>
            </a:pPr>
            <a:r>
              <a:rPr lang="vi-VN" altLang="ko-KR" dirty="0">
                <a:effectLst/>
                <a:latin typeface="SamsungOne-400" panose="020B0503030303020204" charset="0"/>
                <a:cs typeface="Arial" panose="020B0604020202020204" pitchFamily="34" charset="0"/>
              </a:rPr>
              <a:t>Cảm biến được phân loại theo đối tượng cảm biến, phương thức hoạt động, vật liệu, công nghệ triển khai và mức độ tích hợp. Tất cả những thứ này được sử dụng kết hợp trên một tiêu chí để đo lường mục đích của chúng.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39784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vi-VN" altLang="ko-KR" b="0" i="0" dirty="0">
                <a:solidFill>
                  <a:srgbClr val="181818"/>
                </a:solidFill>
                <a:effectLst/>
                <a:latin typeface="SamsungOne-400" panose="020B0503030303020204" pitchFamily="34" charset="0"/>
              </a:rPr>
              <a:t>Chuyển đổi kỹ thuật số là quá trình sử dụng các công nghệ kỹ thuật số để tạo mới — hoặc sửa đổi — các quy trình kinh doanh, văn hóa và trải nghiệm khách hàng hiện có để đáp ứng các yêu cầu kinh doanh và thị trường đang thay đổi. Việc hình dung lại hoạt động kinh doanh trong thời đại kỹ thuật số này chính là chuyển đổi kỹ thuật số.</a:t>
            </a:r>
          </a:p>
          <a:p>
            <a:pPr marL="171450" indent="-171450">
              <a:buFont typeface="Arial" panose="020B0604020202020204" pitchFamily="34" charset="0"/>
              <a:buChar char="•"/>
            </a:pPr>
            <a:endParaRPr lang="vi-VN" altLang="ko-KR" b="0" i="0" dirty="0">
              <a:solidFill>
                <a:srgbClr val="181818"/>
              </a:solidFill>
              <a:effectLst/>
              <a:latin typeface="SamsungOne-400" panose="020B0503030303020204" pitchFamily="34" charset="0"/>
            </a:endParaRPr>
          </a:p>
          <a:p>
            <a:pPr marL="171450" indent="-171450">
              <a:buFont typeface="Arial" panose="020B0604020202020204" pitchFamily="34" charset="0"/>
              <a:buChar char="•"/>
            </a:pPr>
            <a:r>
              <a:rPr lang="vi-VN" altLang="ko-KR" b="0" i="0" dirty="0">
                <a:solidFill>
                  <a:srgbClr val="181818"/>
                </a:solidFill>
                <a:effectLst/>
                <a:latin typeface="SamsungOne-400" panose="020B0503030303020204" pitchFamily="34" charset="0"/>
              </a:rPr>
              <a:t>Chuyển đổi kỹ thuật số đang thay đổi cách thức kinh doanh được thực hiện và trong một số trường hợp, tạo ra các loại hình kinh doanh hoàn toàn mới.</a:t>
            </a:r>
            <a:endParaRPr lang="en-US" altLang="ko-KR" b="0" i="0" dirty="0">
              <a:solidFill>
                <a:srgbClr val="181818"/>
              </a:solidFill>
              <a:effectLst/>
              <a:latin typeface="SamsungOne-400" panose="020B0503030303020204" pitchFamily="34" charset="0"/>
            </a:endParaRPr>
          </a:p>
          <a:p>
            <a:pPr marL="171450" indent="-171450">
              <a:buFont typeface="Arial" panose="020B0604020202020204" pitchFamily="34" charset="0"/>
              <a:buChar char="•"/>
            </a:pP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a:t>
            </a:fld>
            <a:endParaRPr lang="ko-KR" altLang="en-US"/>
          </a:p>
        </p:txBody>
      </p:sp>
    </p:spTree>
    <p:extLst>
      <p:ext uri="{BB962C8B-B14F-4D97-AF65-F5344CB8AC3E}">
        <p14:creationId xmlns:p14="http://schemas.microsoft.com/office/powerpoint/2010/main" val="19837832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48723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365358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4106213"/>
          </a:xfrm>
        </p:spPr>
        <p:txBody>
          <a:bodyPr/>
          <a:lstStyle/>
          <a:p>
            <a:pPr marL="368550" lvl="1" indent="0" algn="just">
              <a:buFont typeface="Arial" panose="020B0604020202020204" pitchFamily="34" charset="0"/>
              <a:buNone/>
            </a:pPr>
            <a:endParaRPr lang="vi-VN" altLang="ko-KR" sz="1200" dirty="0">
              <a:latin typeface="SamsungOne-400" panose="020B0503030303020204" charset="0"/>
              <a:cs typeface="Arial" panose="020B0604020202020204" pitchFamily="34" charset="0"/>
            </a:endParaRPr>
          </a:p>
          <a:p>
            <a:pPr marL="368550" lvl="1" indent="0" algn="just">
              <a:buFont typeface="Arial" panose="020B0604020202020204" pitchFamily="34" charset="0"/>
              <a:buNone/>
            </a:pPr>
            <a:r>
              <a:rPr lang="vi-VN" altLang="ko-KR" sz="1200" u="sng" dirty="0">
                <a:latin typeface="SamsungOne-400" panose="020B0503030303020204" charset="0"/>
                <a:cs typeface="Arial" panose="020B0604020202020204" pitchFamily="34" charset="0"/>
              </a:rPr>
              <a:t>Cảm biến gia tốc</a:t>
            </a:r>
          </a:p>
          <a:p>
            <a:pPr marL="540000" lvl="1" indent="-171450" algn="just">
              <a:buFont typeface="Arial" panose="020B0604020202020204" pitchFamily="34" charset="0"/>
              <a:buChar char="•"/>
            </a:pPr>
            <a:r>
              <a:rPr lang="vi-VN" altLang="ko-KR" sz="1200" dirty="0">
                <a:latin typeface="SamsungOne-400" panose="020B0503030303020204" charset="0"/>
                <a:cs typeface="Arial" panose="020B0604020202020204" pitchFamily="34" charset="0"/>
              </a:rPr>
              <a:t>Cảm biến đo sự thay đổi vận tốc đối với chuyển động tuyến tính trên mỗi BÀI. Gia tốc động và gia tốc tĩnh được sử dụng cùng nhau. Nó có giá trị đa chiều.</a:t>
            </a:r>
          </a:p>
          <a:p>
            <a:pPr marL="368550" lvl="1" indent="0" algn="just">
              <a:buFont typeface="Arial" panose="020B0604020202020204" pitchFamily="34" charset="0"/>
              <a:buNone/>
            </a:pPr>
            <a:endParaRPr lang="vi-VN" altLang="ko-KR" sz="1200" dirty="0">
              <a:latin typeface="SamsungOne-400" panose="020B0503030303020204" charset="0"/>
              <a:cs typeface="Arial" panose="020B0604020202020204" pitchFamily="34" charset="0"/>
            </a:endParaRPr>
          </a:p>
          <a:p>
            <a:pPr marL="368550" lvl="1" indent="0" algn="just">
              <a:buFont typeface="Arial" panose="020B0604020202020204" pitchFamily="34" charset="0"/>
              <a:buNone/>
            </a:pPr>
            <a:r>
              <a:rPr lang="vi-VN" altLang="ko-KR" sz="1200" u="sng" dirty="0">
                <a:latin typeface="SamsungOne-400" panose="020B0503030303020204" charset="0"/>
                <a:cs typeface="Arial" panose="020B0604020202020204" pitchFamily="34" charset="0"/>
              </a:rPr>
              <a:t>Cảm biến gia tốc tuyến tính</a:t>
            </a:r>
          </a:p>
          <a:p>
            <a:pPr marL="540000" lvl="1" indent="-171450" algn="just">
              <a:buFont typeface="Arial" panose="020B0604020202020204" pitchFamily="34" charset="0"/>
              <a:buChar char="•"/>
            </a:pPr>
            <a:r>
              <a:rPr lang="vi-VN" altLang="ko-KR" sz="1200" dirty="0">
                <a:latin typeface="SamsungOne-400" panose="020B0503030303020204" charset="0"/>
                <a:cs typeface="Arial" panose="020B0604020202020204" pitchFamily="34" charset="0"/>
              </a:rPr>
              <a:t>Bởi vì nó được tạo ra bằng cách xử lý giá trị do cảm biến gia tốc tạo ra, nó loại trừ gia tốc trọng lực khỏi các giá trị do cảm biến gia tốc tạo ra. Nó cũng cung cấp các giá trị vector ba chiều.</a:t>
            </a:r>
          </a:p>
          <a:p>
            <a:pPr marL="540000" lvl="1" indent="-171450" algn="just">
              <a:buFont typeface="Arial" panose="020B0604020202020204" pitchFamily="34" charset="0"/>
              <a:buChar char="•"/>
            </a:pPr>
            <a:r>
              <a:rPr lang="vi-VN" altLang="ko-KR" sz="1200" dirty="0">
                <a:latin typeface="SamsungOne-400" panose="020B0503030303020204" charset="0"/>
                <a:cs typeface="Arial" panose="020B0604020202020204" pitchFamily="34" charset="0"/>
              </a:rPr>
              <a:t>Nó là một cảm biến phần mềm.</a:t>
            </a:r>
          </a:p>
          <a:p>
            <a:pPr marL="368550" lvl="1" indent="0" algn="just">
              <a:buFont typeface="Arial" panose="020B0604020202020204" pitchFamily="34" charset="0"/>
              <a:buNone/>
            </a:pPr>
            <a:endParaRPr lang="vi-VN" altLang="ko-KR" sz="1200" dirty="0">
              <a:latin typeface="SamsungOne-400" panose="020B0503030303020204" charset="0"/>
              <a:cs typeface="Arial" panose="020B0604020202020204" pitchFamily="34" charset="0"/>
            </a:endParaRPr>
          </a:p>
          <a:p>
            <a:pPr marL="368550" lvl="1" indent="0" algn="just">
              <a:buFont typeface="Arial" panose="020B0604020202020204" pitchFamily="34" charset="0"/>
              <a:buNone/>
            </a:pPr>
            <a:r>
              <a:rPr lang="vi-VN" altLang="ko-KR" sz="1200" u="sng" dirty="0">
                <a:latin typeface="SamsungOne-400" panose="020B0503030303020204" charset="0"/>
                <a:cs typeface="Arial" panose="020B0604020202020204" pitchFamily="34" charset="0"/>
              </a:rPr>
              <a:t>Cảm biến áp suất khí quyển</a:t>
            </a:r>
          </a:p>
          <a:p>
            <a:pPr marL="540000" lvl="1" indent="-171450" algn="just">
              <a:buFont typeface="Arial" panose="020B0604020202020204" pitchFamily="34" charset="0"/>
              <a:buChar char="•"/>
            </a:pPr>
            <a:r>
              <a:rPr lang="vi-VN" altLang="ko-KR" sz="1200" dirty="0">
                <a:latin typeface="SamsungOne-400" panose="020B0503030303020204" charset="0"/>
                <a:cs typeface="Arial" panose="020B0604020202020204" pitchFamily="34" charset="0"/>
              </a:rPr>
              <a:t>Một cảm biến đo áp suất khí quyển. Giá trị đo được biểu thị bằng hPa hoặc mbar. Thông tin có thể đo độ cao và điều kiện thời tiết là một đại lượng vật lý thay đổi thường xuyên theo điều kiện thời tiết.</a:t>
            </a:r>
          </a:p>
          <a:p>
            <a:pPr marL="540000" lvl="1" indent="-171450" algn="just">
              <a:buFont typeface="Arial" panose="020B0604020202020204" pitchFamily="34" charset="0"/>
              <a:buChar char="•"/>
            </a:pPr>
            <a:r>
              <a:rPr lang="vi-VN" altLang="ko-KR" sz="1200" dirty="0">
                <a:latin typeface="SamsungOne-400" panose="020B0503030303020204" charset="0"/>
                <a:cs typeface="Arial" panose="020B0604020202020204" pitchFamily="34" charset="0"/>
              </a:rPr>
              <a:t>Giống như gia tốc trọng trường, nó có tham chiếu đến độ cao mực nước biển bằng không.</a:t>
            </a:r>
          </a:p>
          <a:p>
            <a:pPr marL="540000" lvl="1" indent="-171450" algn="just">
              <a:buFont typeface="Arial" panose="020B0604020202020204" pitchFamily="34" charset="0"/>
              <a:buChar char="•"/>
            </a:pPr>
            <a:r>
              <a:rPr lang="vi-VN" altLang="ko-KR" sz="1200" dirty="0">
                <a:latin typeface="SamsungOne-400" panose="020B0503030303020204" charset="0"/>
                <a:cs typeface="Arial" panose="020B0604020202020204" pitchFamily="34" charset="0"/>
              </a:rPr>
              <a:t>Thông tin về độ cao được sử dụng để hiệu chỉnh tín hiệu GPS hoặc để phát hiện những thay đổi về độ cao khi không có tín hiệu GPS.</a:t>
            </a: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199161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dirty="0">
                <a:solidFill>
                  <a:srgbClr val="231F20"/>
                </a:solidFill>
                <a:effectLst/>
                <a:latin typeface="SamsungOne-400" panose="020B0503030303020204" pitchFamily="34" charset="0"/>
              </a:rPr>
              <a:t>Thiết bị truyền động là một bộ phận của thiết bị hoặc máy móc giúp thiết bị thực hiện các chuyển động vật lý bằng cách chuyển đổi năng lượng, thường là điện, không khí hoặc thủy lực, thành lực cơ học. Nói một cách đơn giản, nó là thành phần trong bất kỳ máy nào cho phép chuyển động.</a:t>
            </a:r>
            <a:endParaRPr lang="ko-KR"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390917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Cảm biến đang phát triển từ cảm biến rời thế hệ thứ nhất → cảm biến tích hợp thế hệ thứ 2 → cảm biến kỹ thuật số thế hệ thứ 3 → cảm biến thông minh thế hệ thứ 4. Khi thế hệ phát triển, việc thu nhỏ, thông minh và không dây của cảm biến trở nên khả thi với sự tiến bộ của MEMS, công nghệ nano và công nghệ tích hợp chất bán dẫn.</a:t>
            </a:r>
          </a:p>
          <a:p>
            <a:r>
              <a:rPr lang="vi-VN" altLang="ko-KR" dirty="0">
                <a:latin typeface="SamsungOne-400" panose="020B0503030303020204" charset="0"/>
                <a:cs typeface="Arial" panose="020B0604020202020204" pitchFamily="34" charset="0"/>
              </a:rPr>
              <a:t>※ MEMS (Hệ thống cơ điện vi mô)</a:t>
            </a:r>
          </a:p>
          <a:p>
            <a:r>
              <a:rPr lang="vi-VN" altLang="ko-KR" dirty="0">
                <a:latin typeface="SamsungOne-400" panose="020B0503030303020204" charset="0"/>
                <a:cs typeface="Arial" panose="020B0604020202020204" pitchFamily="34" charset="0"/>
              </a:rPr>
              <a:t>:Công nghệ sản xuất chính xác micron kích thước micron (</a:t>
            </a:r>
            <a:r>
              <a:rPr lang="el-GR" altLang="ko-KR" dirty="0">
                <a:latin typeface="SamsungOne-400" panose="020B0503030303020204" charset="0"/>
                <a:cs typeface="Arial" panose="020B0604020202020204" pitchFamily="34" charset="0"/>
              </a:rPr>
              <a:t>μ</a:t>
            </a:r>
            <a:r>
              <a:rPr lang="vi-VN" altLang="ko-KR" dirty="0">
                <a:latin typeface="SamsungOne-400" panose="020B0503030303020204" charset="0"/>
                <a:cs typeface="Arial" panose="020B0604020202020204" pitchFamily="34" charset="0"/>
              </a:rPr>
              <a:t>m, 1mm 1/1000) hoặc mm dựa trên công nghệ xử lý chất bán dẫn</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80894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kern="0" dirty="0">
                <a:latin typeface="SamsungOne-400" panose="020B0503030303020204" charset="0"/>
                <a:ea typeface="SamsungOne-400" panose="020B0503030303020204" pitchFamily="34" charset="0"/>
                <a:cs typeface="Arial" panose="020B0604020202020204" pitchFamily="34" charset="0"/>
              </a:rPr>
              <a:t>Cảm biến thông minh có chức năng đơn giản và độ chính xác thấp. So với cảm biến trước đó, gây bất tiện khi sử dụng, đây là cảm biến nhỏ, trọng lượng nhẹ, hiệu suất cao, đa chức năng, tiện lợi cao, giá trị cao kết hợp phần tử cảm biến và xử lý tín hiệu để thực hiện xử lý dữ liệu, tự chẩn đoán hiệu chuẩn tự động và chức năng quyết định. Ngoài ra, các định nghĩa và đặc điểm khác nhau một chút tùy thuộc vào tổ chức.</a:t>
            </a:r>
            <a:endParaRPr lang="ko-KR" altLang="en-US" sz="1050" kern="0" spc="0" dirty="0">
              <a:effectLst/>
              <a:latin typeface="SamsungOne-400" panose="020B0503030303020204" charset="0"/>
              <a:ea typeface="KoPub돋움체 Bold" panose="02020603020101020101" pitchFamily="18" charset="-127"/>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342867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altLang="ko-KR" sz="1200" kern="0" dirty="0">
                <a:latin typeface="SamsungOne-400" panose="020B0503030303020204" charset="0"/>
                <a:ea typeface="SamsungOne-400" panose="020B0503030303020204" pitchFamily="34" charset="0"/>
                <a:cs typeface="Arial" panose="020B0604020202020204" pitchFamily="34" charset="0"/>
              </a:rPr>
              <a:t>Bộ truyền thông xử lý tín hiệu chuyển đổi tín hiệu đầu ra của cảm biến thành tín hiệu kỹ thuật số và truyền nó ra thế giới bên ngoài. Nó được thiết kế để sử dụng giao tiếp không dây. Để được áp dụng cho cảm biến thông minh, nó phải đáp ứng các yêu cầu như thu nhỏ, v.v.</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915503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sz="1200" kern="0" dirty="0">
                <a:latin typeface="SamsungOne-400" panose="020B0503030303020204" charset="0"/>
                <a:ea typeface="SamsungOne-400" panose="020B0503030303020204" pitchFamily="34" charset="0"/>
                <a:cs typeface="Arial" panose="020B0604020202020204" pitchFamily="34" charset="0"/>
              </a:rPr>
              <a:t>Ví dụ, một kỹ thuật khai thác năng lượng sử dụng các phần tử áp điện trong đó lực áp điện xảy ra do biến dạng hình dạng do áp suất vật lý đang được phát triển. Trong trường hợp này, biến dạng vật lý được áp dụng cho phần tử bằng cách gắn phần tử áp điện ở vị trí xảy ra rung động định kỳ và năng lượng được tạo ra thông qua phần tử đó.</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64006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92075" algn="just" fontAlgn="base"/>
            <a:r>
              <a:rPr lang="vi-VN" altLang="ko-KR" sz="1200" u="sng" kern="0" dirty="0">
                <a:latin typeface="SamsungOne-400" panose="020B0503030303020204" charset="0"/>
                <a:ea typeface="SamsungOne-400" panose="020B0503030303020204" pitchFamily="34" charset="0"/>
                <a:cs typeface="Arial" panose="020B0604020202020204" pitchFamily="34" charset="0"/>
              </a:rPr>
              <a:t>Phân tích</a:t>
            </a:r>
          </a:p>
          <a:p>
            <a:pPr marL="263525" indent="-171450" algn="just" fontAlgn="base">
              <a:buFont typeface="Arial" panose="020B0604020202020204" pitchFamily="34" charset="0"/>
              <a:buChar char="•"/>
            </a:pPr>
            <a:r>
              <a:rPr lang="vi-VN" altLang="ko-KR" sz="1200" u="none" kern="0" dirty="0">
                <a:latin typeface="SamsungOne-400" panose="020B0503030303020204" charset="0"/>
                <a:ea typeface="SamsungOne-400" panose="020B0503030303020204" pitchFamily="34" charset="0"/>
                <a:cs typeface="Arial" panose="020B0604020202020204" pitchFamily="34" charset="0"/>
              </a:rPr>
              <a:t>Các chất cần phân tích (tế bào ung thư, virus, các hóa chất khác nhau, v.v.)</a:t>
            </a:r>
          </a:p>
          <a:p>
            <a:pPr marL="92075" algn="just" fontAlgn="base"/>
            <a:endParaRPr lang="vi-VN" altLang="ko-KR" sz="1200" u="none" kern="0" dirty="0">
              <a:latin typeface="SamsungOne-400" panose="020B0503030303020204" charset="0"/>
              <a:ea typeface="SamsungOne-400" panose="020B0503030303020204" pitchFamily="34" charset="0"/>
              <a:cs typeface="Arial" panose="020B0604020202020204" pitchFamily="34" charset="0"/>
            </a:endParaRPr>
          </a:p>
          <a:p>
            <a:pPr marL="92075" algn="just" fontAlgn="base"/>
            <a:r>
              <a:rPr lang="vi-VN" altLang="ko-KR" sz="1200" u="sng" kern="0" dirty="0">
                <a:latin typeface="SamsungOne-400" panose="020B0503030303020204" charset="0"/>
                <a:ea typeface="SamsungOne-400" panose="020B0503030303020204" pitchFamily="34" charset="0"/>
                <a:cs typeface="Arial" panose="020B0604020202020204" pitchFamily="34" charset="0"/>
              </a:rPr>
              <a:t>Thụ thể sinh học</a:t>
            </a:r>
          </a:p>
          <a:p>
            <a:pPr marL="263525" indent="-171450" algn="just" fontAlgn="base">
              <a:buFont typeface="Arial" panose="020B0604020202020204" pitchFamily="34" charset="0"/>
              <a:buChar char="•"/>
            </a:pPr>
            <a:r>
              <a:rPr lang="vi-VN" altLang="ko-KR" sz="1200" u="none" kern="0" dirty="0">
                <a:latin typeface="SamsungOne-400" panose="020B0503030303020204" charset="0"/>
                <a:ea typeface="SamsungOne-400" panose="020B0503030303020204" pitchFamily="34" charset="0"/>
                <a:cs typeface="Arial" panose="020B0604020202020204" pitchFamily="34" charset="0"/>
              </a:rPr>
              <a:t>DNA, RNA và các bộ phận khác được thiết kế để hấp thụ và phản ứng với các vật liệu sinh học như kháng thể, protein enzyme, tế bào, màng sinh học và thụ thể hormone</a:t>
            </a:r>
          </a:p>
          <a:p>
            <a:pPr marL="92075" algn="just" fontAlgn="base"/>
            <a:endParaRPr lang="vi-VN" altLang="ko-KR" sz="1200" u="none" kern="0" dirty="0">
              <a:latin typeface="SamsungOne-400" panose="020B0503030303020204" charset="0"/>
              <a:ea typeface="SamsungOne-400" panose="020B0503030303020204" pitchFamily="34" charset="0"/>
              <a:cs typeface="Arial" panose="020B0604020202020204" pitchFamily="34" charset="0"/>
            </a:endParaRPr>
          </a:p>
          <a:p>
            <a:pPr marL="92075" algn="just" fontAlgn="base"/>
            <a:r>
              <a:rPr lang="vi-VN" altLang="ko-KR" sz="1200" u="sng" kern="0" dirty="0">
                <a:latin typeface="SamsungOne-400" panose="020B0503030303020204" charset="0"/>
                <a:ea typeface="SamsungOne-400" panose="020B0503030303020204" pitchFamily="34" charset="0"/>
                <a:cs typeface="Arial" panose="020B0604020202020204" pitchFamily="34" charset="0"/>
              </a:rPr>
              <a:t>Đầu dò tín hiệu</a:t>
            </a:r>
          </a:p>
          <a:p>
            <a:pPr marL="263525" indent="-171450" algn="just" fontAlgn="base">
              <a:buFont typeface="Arial" panose="020B0604020202020204" pitchFamily="34" charset="0"/>
              <a:buChar char="•"/>
            </a:pPr>
            <a:r>
              <a:rPr lang="vi-VN" altLang="ko-KR" sz="1200" u="none" kern="0" dirty="0">
                <a:latin typeface="SamsungOne-400" panose="020B0503030303020204" charset="0"/>
                <a:ea typeface="SamsungOne-400" panose="020B0503030303020204" pitchFamily="34" charset="0"/>
                <a:cs typeface="Arial" panose="020B0604020202020204" pitchFamily="34" charset="0"/>
              </a:rPr>
              <a:t>Thiết bị chuyển đổi phản ứng giữa chất cụ thể và chất nhận sinh học thành tín hiệu điện bằng các phương pháp khác nhau</a:t>
            </a:r>
          </a:p>
          <a:p>
            <a:pPr marL="540000" indent="-171450" algn="just" fontAlgn="base">
              <a:buFont typeface="Arial" panose="020B0604020202020204" pitchFamily="34" charset="0"/>
              <a:buChar char="•"/>
            </a:pPr>
            <a:endParaRPr lang="vi-VN" altLang="ko-KR" sz="1200" u="none" kern="0" dirty="0">
              <a:latin typeface="SamsungOne-400" panose="020B0503030303020204" charset="0"/>
              <a:ea typeface="KoPub돋움체 Bold" panose="02020603020101020101" pitchFamily="18" charset="-127"/>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089180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altLang="ko-KR" sz="1200" kern="0" dirty="0">
                <a:latin typeface="SamsungOne-400" panose="020B0503030303020204" charset="0"/>
                <a:ea typeface="SamsungOne-400" panose="020B0503030303020204" pitchFamily="34" charset="0"/>
                <a:cs typeface="Arial" panose="020B0604020202020204" pitchFamily="34" charset="0"/>
              </a:rPr>
              <a:t>Dựa trên việc số hóa dữ liệu gần đây và sự phát triển của các công nghệ IoT như mạng viễn thông, xử lý và cảm biến, người ta dự đoán rằng các cảm biến sinh học sẽ dần được sử dụng trong môi trường, quy trình công nghiệp và các lĩnh vực khác.</a:t>
            </a: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vi-VN" altLang="ko-KR" sz="1200" kern="0" dirty="0">
              <a:latin typeface="SamsungOne-400" panose="020B0503030303020204" charset="0"/>
              <a:ea typeface="SamsungOne-400" panose="020B0503030303020204" pitchFamily="34" charset="0"/>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altLang="ko-KR" sz="1200" kern="0" dirty="0">
                <a:latin typeface="SamsungOne-400" panose="020B0503030303020204" charset="0"/>
                <a:ea typeface="SamsungOne-400" panose="020B0503030303020204" pitchFamily="34" charset="0"/>
                <a:cs typeface="Arial" panose="020B0604020202020204" pitchFamily="34" charset="0"/>
              </a:rPr>
              <a:t>Theo truyền thống, lĩnh vực quân sự cần xây dựng một môi trường để bảo vệ quân đội của mình chống lại chiến tranh sinh hóa bằng cách sử dụng các cảm biến sinh học để bảo vệ quân đội của mình, vì vậy nhu cầu này dự kiến sẽ tiếp tục.</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44931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vi-VN" altLang="ko-KR" b="0" i="0" dirty="0">
                <a:solidFill>
                  <a:srgbClr val="181818"/>
                </a:solidFill>
                <a:effectLst/>
                <a:latin typeface="SamsungOne-400" panose="020B0503030303020204" pitchFamily="34" charset="0"/>
              </a:rPr>
              <a:t>Chuyển đổi kỹ thuật số là cách một số tổ chức mô tả những nỗ lực của họ nhằm mang lại các công nghệ, quy trình và văn hóa mới cùng với mục đích chung. Mục đích này có thể là cải thiện trải nghiệm của khách hàng, đổi mới nhanh hơn hoặc đơn giản là tồn tại tốt hơn khi sự gián đoạn kỹ thuật số định hình lại ngành của họ.</a:t>
            </a:r>
          </a:p>
          <a:p>
            <a:pPr marL="171450" indent="-171450">
              <a:buFont typeface="Arial" panose="020B0604020202020204" pitchFamily="34" charset="0"/>
              <a:buChar char="•"/>
            </a:pPr>
            <a:endParaRPr lang="vi-VN" altLang="ko-KR" b="0" i="0" dirty="0">
              <a:solidFill>
                <a:srgbClr val="181818"/>
              </a:solidFill>
              <a:effectLst/>
              <a:latin typeface="SamsungOne-400" panose="020B0503030303020204" pitchFamily="34" charset="0"/>
            </a:endParaRPr>
          </a:p>
          <a:p>
            <a:pPr marL="171450" indent="-171450">
              <a:buFont typeface="Arial" panose="020B0604020202020204" pitchFamily="34" charset="0"/>
              <a:buChar char="•"/>
            </a:pPr>
            <a:r>
              <a:rPr lang="vi-VN" altLang="ko-KR" b="0" i="0" dirty="0">
                <a:solidFill>
                  <a:srgbClr val="181818"/>
                </a:solidFill>
                <a:effectLst/>
                <a:latin typeface="SamsungOne-400" panose="020B0503030303020204" pitchFamily="34" charset="0"/>
              </a:rPr>
              <a:t>Với chuyển đổi kỹ thuật số, các công ty đang lùi lại một bước và xem xét lại mọi thứ họ làm, từ hệ thống nội bộ đến tương tác với khách hàng cả trực tuyến và trực tiếp.</a:t>
            </a:r>
          </a:p>
          <a:p>
            <a:pPr marL="171450" indent="-171450">
              <a:buFont typeface="Arial" panose="020B0604020202020204" pitchFamily="34" charset="0"/>
              <a:buChar char="•"/>
            </a:pPr>
            <a:endParaRPr lang="vi-VN" altLang="ko-KR" b="0" i="0" dirty="0">
              <a:solidFill>
                <a:srgbClr val="181818"/>
              </a:solidFill>
              <a:effectLst/>
              <a:latin typeface="SamsungOne-400" panose="020B0503030303020204" pitchFamily="34" charset="0"/>
            </a:endParaRPr>
          </a:p>
          <a:p>
            <a:pPr marL="171450" indent="-171450">
              <a:buFont typeface="Arial" panose="020B0604020202020204" pitchFamily="34" charset="0"/>
              <a:buChar char="•"/>
            </a:pPr>
            <a:r>
              <a:rPr lang="vi-VN" altLang="ko-KR" b="0" i="0" dirty="0">
                <a:solidFill>
                  <a:srgbClr val="181818"/>
                </a:solidFill>
                <a:effectLst/>
                <a:latin typeface="SamsungOne-400" panose="020B0503030303020204" pitchFamily="34" charset="0"/>
              </a:rPr>
              <a:t>Chuyển đổi kỹ thuật số đã định hình lại cách các công ty tiếp cận dịch vụ khách hàng.</a:t>
            </a:r>
            <a:endParaRPr lang="en-US" altLang="ko-KR" b="0" i="0" dirty="0">
              <a:solidFill>
                <a:srgbClr val="181818"/>
              </a:solidFill>
              <a:effectLst/>
              <a:latin typeface="SamsungOne-400" panose="020B0503030303020204" pitchFamily="34" charset="0"/>
            </a:endParaRPr>
          </a:p>
          <a:p>
            <a:pPr marL="171450" indent="-171450">
              <a:buFont typeface="Arial" panose="020B0604020202020204" pitchFamily="34" charset="0"/>
              <a:buChar char="•"/>
            </a:pP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a:t>
            </a:fld>
            <a:endParaRPr lang="ko-KR" altLang="en-US"/>
          </a:p>
        </p:txBody>
      </p:sp>
    </p:spTree>
    <p:extLst>
      <p:ext uri="{BB962C8B-B14F-4D97-AF65-F5344CB8AC3E}">
        <p14:creationId xmlns:p14="http://schemas.microsoft.com/office/powerpoint/2010/main" val="4180342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altLang="ko-KR" sz="1200" kern="0" dirty="0">
                <a:solidFill>
                  <a:schemeClr val="tx1">
                    <a:lumMod val="75000"/>
                    <a:lumOff val="25000"/>
                  </a:schemeClr>
                </a:solidFill>
                <a:latin typeface="SamsungOne-400" panose="020B0503030303020204" charset="0"/>
                <a:ea typeface="SamsungOne-400" panose="020B0503030303020204" pitchFamily="34" charset="0"/>
                <a:cs typeface="Arial" panose="020B0604020202020204" pitchFamily="34" charset="0"/>
              </a:rPr>
              <a:t>Cảm biến gắn trên thiết bị thông minh (thiết bị di động) thường được phân thành 5 ~ 17 loại, chẳng hạn như micrô, cảm biến hình ảnh, cảm biến chạm, GPS, cảm biến chuyển động, cảm biến địa từ, cảm biến độ sáng và cảm biến tiệm cận.</a:t>
            </a: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vi-VN" altLang="ko-KR" sz="1200" kern="0" dirty="0">
              <a:solidFill>
                <a:schemeClr val="tx1">
                  <a:lumMod val="75000"/>
                  <a:lumOff val="25000"/>
                </a:schemeClr>
              </a:solidFill>
              <a:latin typeface="SamsungOne-400" panose="020B0503030303020204" charset="0"/>
              <a:ea typeface="SamsungOne-400" panose="020B0503030303020204" pitchFamily="34" charset="0"/>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altLang="ko-KR" sz="1200" kern="0" dirty="0">
                <a:solidFill>
                  <a:schemeClr val="tx1">
                    <a:lumMod val="75000"/>
                    <a:lumOff val="25000"/>
                  </a:schemeClr>
                </a:solidFill>
                <a:latin typeface="SamsungOne-400" panose="020B0503030303020204" charset="0"/>
                <a:ea typeface="SamsungOne-400" panose="020B0503030303020204" pitchFamily="34" charset="0"/>
                <a:cs typeface="Arial" panose="020B0604020202020204" pitchFamily="34" charset="0"/>
              </a:rPr>
              <a:t>Các cảm biến áp dụng cho điện thoại thông minh đang tăng dần do thu nhỏ và giá thấp của các cảm biến tiên tiến cùng với sự phát triển của công nghệ MEMS và dự kiến sẽ được phát triển và gắn trên các thiết bị IoT theo ứng dụng.</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4660721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350951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sz="1200" kern="0" dirty="0">
                <a:latin typeface="SamsungOne-400" panose="020B0503030303020204" charset="0"/>
                <a:ea typeface="SamsungOne-400" panose="020B0503030303020204" pitchFamily="34" charset="0"/>
                <a:cs typeface="Arial" panose="020B0604020202020204" pitchFamily="34" charset="0"/>
              </a:rPr>
              <a:t>Các cảm biến chống va chạm như túi khí, cảm biến siêu âm và radar đang được sử dụng, và các cảm biến cần thiết để điều khiển điều hòa không khí và điều khiển ánh sáng để tạo sự thuận tiện và thoải mái đang dần được sử dụng.</a:t>
            </a: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lang="vi-VN" altLang="ko-KR" sz="1200" kern="0" dirty="0">
              <a:latin typeface="SamsungOne-400" panose="020B0503030303020204" charset="0"/>
              <a:ea typeface="SamsungOne-400" panose="020B0503030303020204" pitchFamily="34" charset="0"/>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vi-VN" altLang="ko-KR" sz="1200" kern="0" dirty="0">
                <a:latin typeface="SamsungOne-400" panose="020B0503030303020204" charset="0"/>
                <a:ea typeface="SamsungOne-400" panose="020B0503030303020204" pitchFamily="34" charset="0"/>
                <a:cs typeface="Arial" panose="020B0604020202020204" pitchFamily="34" charset="0"/>
              </a:rPr>
              <a:t>Phần lớn các cảm biến là cảm biến áp suất và cảm biến từ trường để quay và định vị. Cảm biến siêu âm, cảm biến tầm nhìn camera, cảm biến radar, cảm biến radar laser, v.v. mới được áp dụng để nhận dạng các vật thể phía trước và phía sau để tránh va chạm. Lĩnh vực cần nhiều cảm biến là lĩnh vực hệ thống an toàn chủ động và hệ thống này có thể được chia thành hỗ trợ lái xe và phòng ngừa tai nạn.</a:t>
            </a:r>
            <a:endParaRPr lang="ko-KR" altLang="en-US" sz="1200" kern="0" spc="0" dirty="0">
              <a:effectLst/>
              <a:latin typeface="SamsungOne-400" panose="020B0503030303020204" charset="0"/>
              <a:ea typeface="KoPub돋움체 Bold" panose="02020603020101020101" pitchFamily="18" charset="-127"/>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462907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937171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a:xfrm>
            <a:off x="710407" y="5287169"/>
            <a:ext cx="5683250" cy="4809732"/>
          </a:xfrm>
        </p:spPr>
        <p:txBody>
          <a:bodyPr/>
          <a:lstStyle/>
          <a:p>
            <a:pPr marL="147320" indent="0" algn="just" fontAlgn="base">
              <a:buFont typeface="Arial" panose="020B0604020202020204" pitchFamily="34" charset="0"/>
              <a:buNone/>
            </a:pPr>
            <a:r>
              <a:rPr lang="vi-VN" altLang="ko-KR" sz="1000" kern="0" dirty="0">
                <a:latin typeface="SamsungOne-400" panose="020B0503030303020204" charset="0"/>
                <a:ea typeface="-윤고딕330" panose="02030504000101010101" pitchFamily="18" charset="-127"/>
                <a:cs typeface="Arial" panose="020B0604020202020204" pitchFamily="34" charset="0"/>
              </a:rPr>
              <a:t>RADAR (Dò tìm và định vị vô tuyến)</a:t>
            </a:r>
          </a:p>
          <a:p>
            <a:pPr marL="318770" indent="-171450" algn="just" fontAlgn="base">
              <a:buFont typeface="Arial" panose="020B0604020202020204" pitchFamily="34" charset="0"/>
              <a:buChar char="•"/>
            </a:pPr>
            <a:r>
              <a:rPr lang="vi-VN" altLang="ko-KR" sz="1000" kern="0" dirty="0">
                <a:latin typeface="SamsungOne-400" panose="020B0503030303020204" charset="0"/>
                <a:ea typeface="-윤고딕330" panose="02030504000101010101" pitchFamily="18" charset="-127"/>
                <a:cs typeface="Arial" panose="020B0604020202020204" pitchFamily="34" charset="0"/>
              </a:rPr>
              <a:t>Nó được sử dụng để phát hiện phương tiện và cơ sở đường bộ, và radar tầm ngắn 24GHz và radar tầm trung 77 ~ 78GHz chủ yếu được sử dụng. Gần đây, các radar có phạm vi phát hiện mở rộng lên tới 250m cũng đã được sử dụng. Nó chủ yếu được sử dụng để kiểm soát hành trình, cảnh báo va chạm phía trước và phía sau và hệ thống tránh va chạm.</a:t>
            </a:r>
          </a:p>
          <a:p>
            <a:pPr marL="147320" indent="0" algn="just" fontAlgn="base">
              <a:buFont typeface="Arial" panose="020B0604020202020204" pitchFamily="34" charset="0"/>
              <a:buNone/>
            </a:pPr>
            <a:endParaRPr lang="vi-VN" altLang="ko-KR" sz="1000" kern="0" dirty="0">
              <a:latin typeface="SamsungOne-400" panose="020B0503030303020204" charset="0"/>
              <a:ea typeface="-윤고딕330" panose="02030504000101010101" pitchFamily="18" charset="-127"/>
              <a:cs typeface="Arial" panose="020B0604020202020204" pitchFamily="34" charset="0"/>
            </a:endParaRPr>
          </a:p>
          <a:p>
            <a:pPr marL="147320" indent="0" algn="just" fontAlgn="base">
              <a:buFont typeface="Arial" panose="020B0604020202020204" pitchFamily="34" charset="0"/>
              <a:buNone/>
            </a:pPr>
            <a:r>
              <a:rPr lang="vi-VN" altLang="ko-KR" sz="1000" kern="0" dirty="0">
                <a:latin typeface="SamsungOne-400" panose="020B0503030303020204" charset="0"/>
                <a:ea typeface="-윤고딕330" panose="02030504000101010101" pitchFamily="18" charset="-127"/>
                <a:cs typeface="Arial" panose="020B0604020202020204" pitchFamily="34" charset="0"/>
              </a:rPr>
              <a:t>LIDAR (Phát hiện ánh sáng và Phạm vi)</a:t>
            </a:r>
          </a:p>
          <a:p>
            <a:pPr marL="318770" indent="-171450" algn="just" fontAlgn="base">
              <a:buFont typeface="Arial" panose="020B0604020202020204" pitchFamily="34" charset="0"/>
              <a:buChar char="•"/>
            </a:pPr>
            <a:r>
              <a:rPr lang="vi-VN" altLang="ko-KR" sz="1000" kern="0" dirty="0">
                <a:latin typeface="SamsungOne-400" panose="020B0503030303020204" charset="0"/>
                <a:ea typeface="-윤고딕330" panose="02030504000101010101" pitchFamily="18" charset="-127"/>
                <a:cs typeface="Arial" panose="020B0604020202020204" pitchFamily="34" charset="0"/>
              </a:rPr>
              <a:t>Hệ thống này xác định tọa độ của gương phản xạ bằng cách đo thời gian từ khi xung laze được bắn đến khi quay trở lại sau khi bị phản xạ khỏi mặt đất hoặc vật thể. Gần đây, điều cần thiết là công nghệ lái xe tự động và bạn có thể nhận thông tin từ bán kính 360 độ.</a:t>
            </a:r>
          </a:p>
          <a:p>
            <a:pPr marL="147320" indent="0" algn="just" fontAlgn="base">
              <a:buFont typeface="Arial" panose="020B0604020202020204" pitchFamily="34" charset="0"/>
              <a:buNone/>
            </a:pPr>
            <a:endParaRPr lang="vi-VN" altLang="ko-KR" sz="1000" kern="0" dirty="0">
              <a:latin typeface="SamsungOne-400" panose="020B0503030303020204" charset="0"/>
              <a:ea typeface="-윤고딕330" panose="02030504000101010101" pitchFamily="18" charset="-127"/>
              <a:cs typeface="Arial" panose="020B0604020202020204" pitchFamily="34" charset="0"/>
            </a:endParaRPr>
          </a:p>
          <a:p>
            <a:pPr marL="147320" indent="0" algn="just" fontAlgn="base">
              <a:buFont typeface="Arial" panose="020B0604020202020204" pitchFamily="34" charset="0"/>
              <a:buNone/>
            </a:pPr>
            <a:r>
              <a:rPr lang="vi-VN" altLang="ko-KR" sz="1000" kern="0" dirty="0">
                <a:latin typeface="SamsungOne-400" panose="020B0503030303020204" charset="0"/>
                <a:ea typeface="-윤고딕330" panose="02030504000101010101" pitchFamily="18" charset="-127"/>
                <a:cs typeface="Arial" panose="020B0604020202020204" pitchFamily="34" charset="0"/>
              </a:rPr>
              <a:t>Cảm biến nhận dạng hình dạng 3D để nhận dạng cử chỉ</a:t>
            </a:r>
          </a:p>
          <a:p>
            <a:pPr marL="318770" indent="-171450" algn="just" fontAlgn="base">
              <a:buFont typeface="Arial" panose="020B0604020202020204" pitchFamily="34" charset="0"/>
              <a:buChar char="•"/>
            </a:pPr>
            <a:r>
              <a:rPr lang="vi-VN" altLang="ko-KR" sz="1000" kern="0" dirty="0">
                <a:latin typeface="SamsungOne-400" panose="020B0503030303020204" charset="0"/>
                <a:ea typeface="-윤고딕330" panose="02030504000101010101" pitchFamily="18" charset="-127"/>
                <a:cs typeface="Arial" panose="020B0604020202020204" pitchFamily="34" charset="0"/>
              </a:rPr>
              <a:t>Cảm biến nhận dạng hình dạng 3D, sử dụng tín hiệu quang học, được trang bị camera cảm biến hình ảnh với đèn LED và pixel nhận dạng khoảng cách. Ngoài việc điều khiển thiết bị trong nhà thông qua nhận dạng cử chỉ của người lái, nó còn được áp dụng để tránh va chạm phía trước, ngăn ngừa và duy trì làn đường chệch làn đường, túi khí thông minh dựa trên giám sát hành khách và hỗ trợ đỗ xe.</a:t>
            </a:r>
          </a:p>
          <a:p>
            <a:pPr marL="147320" indent="0" algn="just" fontAlgn="base">
              <a:buFont typeface="Arial" panose="020B0604020202020204" pitchFamily="34" charset="0"/>
              <a:buNone/>
            </a:pPr>
            <a:endParaRPr lang="vi-VN" altLang="ko-KR" sz="1000" kern="0" dirty="0">
              <a:latin typeface="SamsungOne-400" panose="020B0503030303020204" charset="0"/>
              <a:ea typeface="-윤고딕330" panose="02030504000101010101" pitchFamily="18" charset="-127"/>
              <a:cs typeface="Arial" panose="020B0604020202020204" pitchFamily="34" charset="0"/>
            </a:endParaRPr>
          </a:p>
          <a:p>
            <a:pPr marL="147320" indent="0" algn="just" fontAlgn="base">
              <a:buFont typeface="Arial" panose="020B0604020202020204" pitchFamily="34" charset="0"/>
              <a:buNone/>
            </a:pPr>
            <a:r>
              <a:rPr lang="vi-VN" altLang="ko-KR" sz="1000" kern="0" dirty="0">
                <a:latin typeface="SamsungOne-400" panose="020B0503030303020204" charset="0"/>
                <a:ea typeface="-윤고딕330" panose="02030504000101010101" pitchFamily="18" charset="-127"/>
                <a:cs typeface="Arial" panose="020B0604020202020204" pitchFamily="34" charset="0"/>
              </a:rPr>
              <a:t>Laser và Camera kết hợp Cảm biến tránh va chạm trường gần</a:t>
            </a:r>
          </a:p>
          <a:p>
            <a:pPr marL="318770" indent="-171450" algn="just" fontAlgn="base">
              <a:buFont typeface="Arial" panose="020B0604020202020204" pitchFamily="34" charset="0"/>
              <a:buChar char="•"/>
            </a:pPr>
            <a:r>
              <a:rPr lang="vi-VN" altLang="ko-KR" sz="1000" kern="0" dirty="0">
                <a:latin typeface="SamsungOne-400" panose="020B0503030303020204" charset="0"/>
                <a:ea typeface="-윤고딕330" panose="02030504000101010101" pitchFamily="18" charset="-127"/>
                <a:cs typeface="Arial" panose="020B0604020202020204" pitchFamily="34" charset="0"/>
              </a:rPr>
              <a:t>Hơn 80% các vụ va chạm trong đô thị xảy ra dưới tốc độ 50km/h, với hơn 50% người lái xe không thể sử dụng bất kỳ phanh nào khi va chạm từ phía sau. Có giới hạn đối với phanh khẩn cấp tự động chỉ với camera, nhưng có thể thực hiện phân loại đối tượng chính xác và đo khoảng cách bằng cách kết hợp các cảm biến laze.</a:t>
            </a:r>
          </a:p>
          <a:p>
            <a:pPr marL="147320" indent="0" algn="just" fontAlgn="base">
              <a:buFont typeface="Arial" panose="020B0604020202020204" pitchFamily="34" charset="0"/>
              <a:buNone/>
            </a:pPr>
            <a:endParaRPr lang="vi-VN" altLang="ko-KR" sz="1000" kern="0" dirty="0">
              <a:latin typeface="SamsungOne-400" panose="020B0503030303020204" charset="0"/>
              <a:ea typeface="-윤고딕330" panose="02030504000101010101" pitchFamily="18" charset="-127"/>
              <a:cs typeface="Arial" panose="020B0604020202020204" pitchFamily="34" charset="0"/>
            </a:endParaRPr>
          </a:p>
          <a:p>
            <a:pPr marL="147320" indent="0" algn="just" fontAlgn="base">
              <a:buFont typeface="Arial" panose="020B0604020202020204" pitchFamily="34" charset="0"/>
              <a:buNone/>
            </a:pPr>
            <a:r>
              <a:rPr lang="vi-VN" altLang="ko-KR" sz="1000" kern="0" dirty="0">
                <a:latin typeface="SamsungOne-400" panose="020B0503030303020204" charset="0"/>
                <a:ea typeface="-윤고딕330" panose="02030504000101010101" pitchFamily="18" charset="-127"/>
                <a:cs typeface="Arial" panose="020B0604020202020204" pitchFamily="34" charset="0"/>
              </a:rPr>
              <a:t>Cảm biến chuyển động 6 trục MEMS</a:t>
            </a:r>
          </a:p>
          <a:p>
            <a:pPr marL="318770" indent="-171450" algn="just" fontAlgn="base">
              <a:buFont typeface="Arial" panose="020B0604020202020204" pitchFamily="34" charset="0"/>
              <a:buChar char="•"/>
            </a:pPr>
            <a:r>
              <a:rPr lang="vi-VN" altLang="ko-KR" sz="1000" kern="0" dirty="0">
                <a:latin typeface="SamsungOne-400" panose="020B0503030303020204" charset="0"/>
                <a:ea typeface="-윤고딕330" panose="02030504000101010101" pitchFamily="18" charset="-127"/>
                <a:cs typeface="Arial" panose="020B0604020202020204" pitchFamily="34" charset="0"/>
              </a:rPr>
              <a:t>Cảm biến quán tính phát hiện chuyển động (chuyển động, quay) là những cảm biến cần thiết cho các hệ thống như ABS và ESP để kiểm soát trạng thái của ô tô cũng như cảm biến tác động của túi khí. Với sự phát triển của công nghệ MEMS và mở rộng thị trường sau ứng dụng của điện thoại thông minh, cảm biến tốc độ Yaw của ô tô với cảm biến con quay hồi chuyển MEMS ngắn hạn đã phát triển thành cảm biến chuyển động sáu trục siêu nhỏ gọn, siêu mỏng, chi phí thấp. có thể đo gia tốc ba trục và vận tốc góc ba trục.</a:t>
            </a: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ko-KR" altLang="en-US" sz="13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8315045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dirty="0">
                <a:latin typeface="SamsungOne-400" panose="020B0503030303020204" charset="0"/>
                <a:cs typeface="Arial" panose="020B0604020202020204" pitchFamily="34" charset="0"/>
              </a:rPr>
              <a:t>Cảm biến hồng ngoại thụ động (cảm biến PIR) là một trong những cảm biến điện tử ở cửa trước sẽ sáng lên khi bạn mở cửa.</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8644046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vi-VN" altLang="ko-KR" b="0" i="0" dirty="0">
                <a:solidFill>
                  <a:srgbClr val="000000"/>
                </a:solidFill>
                <a:effectLst/>
                <a:latin typeface="proxima nova"/>
              </a:rPr>
              <a:t>Các tế bào CdS là những cảm biến ánh sáng nhỏ. Khi khuôn mặt nguệch ngoạc tiếp xúc với nhiều ánh sáng hơn, điện trở sẽ giảm xuống. Khi trời sáng, điện trở khoảng ~1K</a:t>
            </a:r>
            <a:r>
              <a:rPr lang="el-GR" altLang="ko-KR" b="0" i="0" dirty="0">
                <a:solidFill>
                  <a:srgbClr val="000000"/>
                </a:solidFill>
                <a:effectLst/>
                <a:latin typeface="proxima nova"/>
              </a:rPr>
              <a:t>Ω, </a:t>
            </a:r>
            <a:r>
              <a:rPr lang="vi-VN" altLang="ko-KR" b="0" i="0" dirty="0">
                <a:solidFill>
                  <a:srgbClr val="000000"/>
                </a:solidFill>
                <a:effectLst/>
                <a:latin typeface="proxima nova"/>
              </a:rPr>
              <a:t>khi trời tối lên tới ~10K</a:t>
            </a:r>
            <a:r>
              <a:rPr lang="el-GR" altLang="ko-KR" b="0" i="0" dirty="0">
                <a:solidFill>
                  <a:srgbClr val="000000"/>
                </a:solidFill>
                <a:effectLst/>
                <a:latin typeface="proxima nova"/>
              </a:rPr>
              <a:t>Ω.</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490894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vi-VN" altLang="ko-KR" dirty="0">
                <a:latin typeface="SamsungOne-400" panose="020B0503030303020204" charset="0"/>
                <a:cs typeface="Arial" panose="020B0604020202020204" pitchFamily="34" charset="0"/>
              </a:rPr>
              <a:t>Nhiệt điện trở là một loại điện trở và là một thiết bị điện sử dụng cơ chế mà điện trở của vật liệu thay đổi theo nhiệt độ. Nó chủ yếu được sử dụng như một cảm biến để ngăn dòng điện của mạch tăng lên trên một mức nhất định hoặc để cảm nhận nhiệt độ của mạch.</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023151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en-US" altLang="ko-KR" dirty="0">
                <a:latin typeface="SamsungOne-400" panose="020B0503030303020204" charset="0"/>
                <a:cs typeface="Arial" panose="020B0604020202020204" pitchFamily="34" charset="0"/>
              </a:rPr>
              <a:t>Load cell </a:t>
            </a:r>
            <a:r>
              <a:rPr lang="en-US" altLang="ko-KR" dirty="0" err="1">
                <a:latin typeface="SamsungOne-400" panose="020B0503030303020204" charset="0"/>
                <a:cs typeface="Arial" panose="020B0604020202020204" pitchFamily="34" charset="0"/>
              </a:rPr>
              <a:t>là</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một</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loại</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thiết</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bị</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đo</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tải</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chuyển</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đổi</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điện</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áp</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hoặc</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áp</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suất</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theo</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tỷ</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lệ</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với</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lực</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tác</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dụng</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từ</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bên</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ngoài</a:t>
            </a:r>
            <a:r>
              <a:rPr lang="en-US" altLang="ko-KR" dirty="0">
                <a:latin typeface="SamsungOne-400" panose="020B0503030303020204" charset="0"/>
                <a:cs typeface="Arial" panose="020B0604020202020204" pitchFamily="34" charset="0"/>
              </a:rPr>
              <a:t>.</a:t>
            </a:r>
          </a:p>
          <a:p>
            <a:pPr marL="0" indent="0">
              <a:buFont typeface="Wingdings" panose="05000000000000000000" pitchFamily="2" charset="2"/>
              <a:buNone/>
            </a:pPr>
            <a:endParaRPr lang="en-US" altLang="ko-KR" dirty="0">
              <a:latin typeface="SamsungOne-400" panose="020B0503030303020204" charset="0"/>
              <a:cs typeface="Arial" panose="020B0604020202020204" pitchFamily="34" charset="0"/>
            </a:endParaRPr>
          </a:p>
          <a:p>
            <a:pPr marL="0" indent="0">
              <a:buFont typeface="Wingdings" panose="05000000000000000000" pitchFamily="2" charset="2"/>
              <a:buNone/>
            </a:pPr>
            <a:r>
              <a:rPr lang="en-US" altLang="ko-KR" dirty="0" err="1">
                <a:latin typeface="SamsungOne-400" panose="020B0503030303020204" charset="0"/>
                <a:cs typeface="Arial" panose="020B0604020202020204" pitchFamily="34" charset="0"/>
              </a:rPr>
              <a:t>Các</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loại</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cảm</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biến</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lực</a:t>
            </a:r>
            <a:r>
              <a:rPr lang="en-US" altLang="ko-KR" dirty="0">
                <a:latin typeface="SamsungOne-400" panose="020B0503030303020204" charset="0"/>
                <a:cs typeface="Arial" panose="020B0604020202020204" pitchFamily="34" charset="0"/>
              </a:rPr>
              <a:t> bao </a:t>
            </a:r>
            <a:r>
              <a:rPr lang="en-US" altLang="ko-KR" dirty="0" err="1">
                <a:latin typeface="SamsungOne-400" panose="020B0503030303020204" charset="0"/>
                <a:cs typeface="Arial" panose="020B0604020202020204" pitchFamily="34" charset="0"/>
              </a:rPr>
              <a:t>gồm</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loại</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chuyển</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vị</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loại</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căng</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loại</a:t>
            </a:r>
            <a:r>
              <a:rPr lang="en-US" altLang="ko-KR" dirty="0">
                <a:latin typeface="SamsungOne-400" panose="020B0503030303020204" charset="0"/>
                <a:cs typeface="Arial" panose="020B0604020202020204" pitchFamily="34" charset="0"/>
              </a:rPr>
              <a:t> </a:t>
            </a:r>
            <a:r>
              <a:rPr lang="en-US" altLang="ko-KR" dirty="0" err="1">
                <a:latin typeface="SamsungOne-400" panose="020B0503030303020204" charset="0"/>
                <a:cs typeface="Arial" panose="020B0604020202020204" pitchFamily="34" charset="0"/>
              </a:rPr>
              <a:t>nén</a:t>
            </a:r>
            <a:r>
              <a:rPr lang="en-US" altLang="ko-KR" dirty="0">
                <a:latin typeface="SamsungOne-400" panose="020B0503030303020204" charset="0"/>
                <a:cs typeface="Arial" panose="020B0604020202020204" pitchFamily="34" charset="0"/>
              </a:rPr>
              <a:t>, v.v.</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317659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altLang="ko-KR" dirty="0">
                <a:latin typeface="SamsungOne-400" panose="020B0503030303020204" charset="0"/>
                <a:ea typeface="SamsungOne-400" panose="020B0503030303020204" pitchFamily="34" charset="0"/>
                <a:cs typeface="Arial" panose="020B0604020202020204" pitchFamily="34" charset="0"/>
              </a:rPr>
              <a:t>Vì trạng thái chuyển động của vật thể có thể được cảm nhận ngay lập tức nên nó được sử dụng trong nhiều phương tiện vận chuyển khác nhau như ô tô, tàu hỏa, tàu thủy, máy bay và các hệ thống điều khiển như tự động hóa nhà máy và rô bốt.</a:t>
            </a: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endParaRPr lang="vi-VN" altLang="ko-KR" dirty="0">
              <a:latin typeface="SamsungOne-400" panose="020B0503030303020204" charset="0"/>
              <a:ea typeface="SamsungOne-400" panose="020B0503030303020204" pitchFamily="34" charset="0"/>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altLang="ko-KR" dirty="0">
                <a:latin typeface="SamsungOne-400" panose="020B0503030303020204" charset="0"/>
                <a:ea typeface="SamsungOne-400" panose="020B0503030303020204" pitchFamily="34" charset="0"/>
                <a:cs typeface="Arial" panose="020B0604020202020204" pitchFamily="34" charset="0"/>
              </a:rPr>
              <a:t>Dự kiến trong tương lai lĩnh vực ứng dụng sẽ được mở rộng hơn nữa.</a:t>
            </a:r>
            <a:endParaRPr lang="ko-KR" altLang="en-US" dirty="0">
              <a:latin typeface="SamsungOne-400" panose="020B050303030302020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76598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Nhập</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môn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IoT</a:t>
            </a:r>
          </a:p>
        </p:txBody>
      </p:sp>
    </p:spTree>
    <p:extLst>
      <p:ext uri="{BB962C8B-B14F-4D97-AF65-F5344CB8AC3E}">
        <p14:creationId xmlns:p14="http://schemas.microsoft.com/office/powerpoint/2010/main" val="137627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350586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721979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2300936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7258949" y="6347711"/>
            <a:ext cx="1498807"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kumimoji="1" lang="vi-VN" altLang="ko-KR" sz="1100" kern="12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Chương</a:t>
            </a:r>
            <a:r>
              <a:rPr kumimoji="1" lang="en-US" altLang="ko-KR" sz="1100" kern="12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 1. </a:t>
            </a:r>
            <a:r>
              <a:rPr kumimoji="1" lang="en-US" altLang="ko-KR" sz="1100" kern="1200" dirty="0" err="1">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Nhập</a:t>
            </a:r>
            <a:r>
              <a:rPr kumimoji="1" lang="en-US" altLang="ko-KR" sz="1100" kern="12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 </a:t>
            </a:r>
            <a:r>
              <a:rPr kumimoji="1" lang="en-US" altLang="ko-KR" sz="1100" kern="1200" dirty="0" err="1">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môn</a:t>
            </a:r>
            <a:r>
              <a:rPr kumimoji="1" lang="en-US" altLang="ko-KR" sz="1100" kern="12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 IoT</a:t>
            </a: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204037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3578148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Nhập</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môn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IoT</a:t>
            </a:r>
          </a:p>
        </p:txBody>
      </p:sp>
    </p:spTree>
    <p:extLst>
      <p:ext uri="{BB962C8B-B14F-4D97-AF65-F5344CB8AC3E}">
        <p14:creationId xmlns:p14="http://schemas.microsoft.com/office/powerpoint/2010/main" val="130241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Nhập</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môn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IoT</a:t>
            </a:r>
          </a:p>
        </p:txBody>
      </p:sp>
    </p:spTree>
    <p:extLst>
      <p:ext uri="{BB962C8B-B14F-4D97-AF65-F5344CB8AC3E}">
        <p14:creationId xmlns:p14="http://schemas.microsoft.com/office/powerpoint/2010/main" val="230152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2"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14" name="그룹 13">
            <a:extLst>
              <a:ext uri="{FF2B5EF4-FFF2-40B4-BE49-F238E27FC236}">
                <a16:creationId xmlns:a16="http://schemas.microsoft.com/office/drawing/2014/main" id="{423B230F-BF07-4420-8C5E-EAE4EFC61AF1}"/>
              </a:ext>
            </a:extLst>
          </p:cNvPr>
          <p:cNvGrpSpPr/>
          <p:nvPr userDrawn="1"/>
        </p:nvGrpSpPr>
        <p:grpSpPr>
          <a:xfrm>
            <a:off x="0" y="1"/>
            <a:ext cx="9906000" cy="999802"/>
            <a:chOff x="0" y="1"/>
            <a:chExt cx="9906000" cy="999802"/>
          </a:xfrm>
        </p:grpSpPr>
        <p:sp>
          <p:nvSpPr>
            <p:cNvPr id="15" name="직사각형 14">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a:extLst>
              <a:ext uri="{FF2B5EF4-FFF2-40B4-BE49-F238E27FC236}">
                <a16:creationId xmlns:a16="http://schemas.microsoft.com/office/drawing/2014/main" id="{1AD70F94-445E-41A7-8574-B25CBA89D8C1}"/>
              </a:ext>
            </a:extLst>
          </p:cNvPr>
          <p:cNvGrpSpPr/>
          <p:nvPr userDrawn="1"/>
        </p:nvGrpSpPr>
        <p:grpSpPr>
          <a:xfrm>
            <a:off x="449999" y="1251375"/>
            <a:ext cx="9018001" cy="4993977"/>
            <a:chOff x="578678" y="1436153"/>
            <a:chExt cx="8748000" cy="4993977"/>
          </a:xfrm>
          <a:solidFill>
            <a:srgbClr val="ECEFF6"/>
          </a:solidFill>
        </p:grpSpPr>
        <p:sp>
          <p:nvSpPr>
            <p:cNvPr id="18" name="직사각형 17">
              <a:extLst>
                <a:ext uri="{FF2B5EF4-FFF2-40B4-BE49-F238E27FC236}">
                  <a16:creationId xmlns:a16="http://schemas.microsoft.com/office/drawing/2014/main" id="{DD7B4B47-6621-481B-B3CE-E8345036F393}"/>
                </a:ext>
              </a:extLst>
            </p:cNvPr>
            <p:cNvSpPr/>
            <p:nvPr/>
          </p:nvSpPr>
          <p:spPr>
            <a:xfrm>
              <a:off x="578678" y="1436153"/>
              <a:ext cx="8748000" cy="912275"/>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Nhập</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môn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IoT</a:t>
            </a:r>
          </a:p>
        </p:txBody>
      </p:sp>
    </p:spTree>
    <p:extLst>
      <p:ext uri="{BB962C8B-B14F-4D97-AF65-F5344CB8AC3E}">
        <p14:creationId xmlns:p14="http://schemas.microsoft.com/office/powerpoint/2010/main" val="1056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Nhập</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môn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IoT</a:t>
            </a:r>
          </a:p>
        </p:txBody>
      </p:sp>
    </p:spTree>
    <p:extLst>
      <p:ext uri="{BB962C8B-B14F-4D97-AF65-F5344CB8AC3E}">
        <p14:creationId xmlns:p14="http://schemas.microsoft.com/office/powerpoint/2010/main" val="131742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a:t>
                  </a:r>
                  <a:r>
                    <a:rPr lang="vi-VN"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BÀI</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Nhập</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môn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IoT</a:t>
            </a:r>
          </a:p>
        </p:txBody>
      </p:sp>
    </p:spTree>
    <p:extLst>
      <p:ext uri="{BB962C8B-B14F-4D97-AF65-F5344CB8AC3E}">
        <p14:creationId xmlns:p14="http://schemas.microsoft.com/office/powerpoint/2010/main" val="223882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Nhập</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môn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IoT</a:t>
            </a:r>
          </a:p>
        </p:txBody>
      </p:sp>
    </p:spTree>
    <p:extLst>
      <p:ext uri="{BB962C8B-B14F-4D97-AF65-F5344CB8AC3E}">
        <p14:creationId xmlns:p14="http://schemas.microsoft.com/office/powerpoint/2010/main" val="30457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Nhập</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môn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IoT</a:t>
            </a:r>
          </a:p>
        </p:txBody>
      </p:sp>
    </p:spTree>
    <p:extLst>
      <p:ext uri="{BB962C8B-B14F-4D97-AF65-F5344CB8AC3E}">
        <p14:creationId xmlns:p14="http://schemas.microsoft.com/office/powerpoint/2010/main" val="172252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5"/>
            <a:ext cx="854075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81038" y="1825625"/>
            <a:ext cx="854075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81038" y="6356350"/>
            <a:ext cx="222726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FCA842-1D7B-4AFD-A6DC-04648D0A342B}" type="datetimeFigureOut">
              <a:rPr lang="ko-KR" altLang="en-US" smtClean="0"/>
              <a:t>2023. 1. 6.</a:t>
            </a:fld>
            <a:endParaRPr lang="ko-KR" altLang="en-US"/>
          </a:p>
        </p:txBody>
      </p:sp>
      <p:sp>
        <p:nvSpPr>
          <p:cNvPr id="5" name="바닥글 개체 틀 4"/>
          <p:cNvSpPr>
            <a:spLocks noGrp="1"/>
          </p:cNvSpPr>
          <p:nvPr>
            <p:ph type="ftr" sz="quarter" idx="3"/>
          </p:nvPr>
        </p:nvSpPr>
        <p:spPr>
          <a:xfrm>
            <a:off x="3279775"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994525" y="6356350"/>
            <a:ext cx="22272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3163827455"/>
      </p:ext>
    </p:extLst>
  </p:cSld>
  <p:clrMap bg1="lt1" tx1="dk1" bg2="lt2" tx2="dk2" accent1="accent1" accent2="accent2" accent3="accent3" accent4="accent4" accent5="accent5" accent6="accent6" hlink="hlink" folHlink="folHlink"/>
  <p:sldLayoutIdLst>
    <p:sldLayoutId id="2147483742" r:id="rId1"/>
    <p:sldLayoutId id="2147483721" r:id="rId2"/>
    <p:sldLayoutId id="2147483722" r:id="rId3"/>
    <p:sldLayoutId id="2147483723" r:id="rId4"/>
    <p:sldLayoutId id="2147483724"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96.png"/></Relationships>
</file>

<file path=ppt/slides/_rels/slide10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9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08.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3.png"/><Relationship Id="rId7" Type="http://schemas.microsoft.com/office/2007/relationships/hdphoto" Target="../media/hdphoto7.wdp"/><Relationship Id="rId2" Type="http://schemas.openxmlformats.org/officeDocument/2006/relationships/notesSlide" Target="../notesSlides/notesSlide105.xml"/><Relationship Id="rId1" Type="http://schemas.openxmlformats.org/officeDocument/2006/relationships/slideLayout" Target="../slideLayouts/slideLayout4.xml"/><Relationship Id="rId6" Type="http://schemas.openxmlformats.org/officeDocument/2006/relationships/image" Target="../media/image205.png"/><Relationship Id="rId5" Type="http://schemas.microsoft.com/office/2007/relationships/hdphoto" Target="../media/hdphoto6.wdp"/><Relationship Id="rId4" Type="http://schemas.openxmlformats.org/officeDocument/2006/relationships/image" Target="../media/image204.png"/></Relationships>
</file>

<file path=ppt/slides/_rels/slide109.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jpg"/><Relationship Id="rId7" Type="http://schemas.openxmlformats.org/officeDocument/2006/relationships/image" Target="../media/image211.png"/><Relationship Id="rId12" Type="http://schemas.openxmlformats.org/officeDocument/2006/relationships/image" Target="../media/image214.jp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210.png"/><Relationship Id="rId11" Type="http://schemas.microsoft.com/office/2007/relationships/hdphoto" Target="../media/hdphoto9.wdp"/><Relationship Id="rId5" Type="http://schemas.openxmlformats.org/officeDocument/2006/relationships/image" Target="../media/image209.png"/><Relationship Id="rId10" Type="http://schemas.openxmlformats.org/officeDocument/2006/relationships/image" Target="../media/image213.png"/><Relationship Id="rId4" Type="http://schemas.openxmlformats.org/officeDocument/2006/relationships/image" Target="../media/image208.jpg"/><Relationship Id="rId9"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216.png"/></Relationships>
</file>

<file path=ppt/slides/_rels/slide11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20.xml"/><Relationship Id="rId1" Type="http://schemas.openxmlformats.org/officeDocument/2006/relationships/slideLayout" Target="../slideLayouts/slideLayout4.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230.gif"/><Relationship Id="rId2" Type="http://schemas.openxmlformats.org/officeDocument/2006/relationships/notesSlide" Target="../notesSlides/notesSlide122.xml"/><Relationship Id="rId1" Type="http://schemas.openxmlformats.org/officeDocument/2006/relationships/slideLayout" Target="../slideLayouts/slideLayout4.xml"/><Relationship Id="rId5" Type="http://schemas.openxmlformats.org/officeDocument/2006/relationships/image" Target="../media/image232.png"/><Relationship Id="rId4" Type="http://schemas.openxmlformats.org/officeDocument/2006/relationships/image" Target="../media/image231.png"/></Relationships>
</file>

<file path=ppt/slides/_rels/slide12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234.gif"/><Relationship Id="rId2" Type="http://schemas.openxmlformats.org/officeDocument/2006/relationships/notesSlide" Target="../notesSlides/notesSlide124.xml"/><Relationship Id="rId1" Type="http://schemas.openxmlformats.org/officeDocument/2006/relationships/slideLayout" Target="../slideLayouts/slideLayout4.xml"/><Relationship Id="rId6" Type="http://schemas.openxmlformats.org/officeDocument/2006/relationships/image" Target="../media/image231.png"/><Relationship Id="rId5" Type="http://schemas.openxmlformats.org/officeDocument/2006/relationships/image" Target="../media/image235.png"/><Relationship Id="rId4" Type="http://schemas.openxmlformats.org/officeDocument/2006/relationships/image" Target="../media/image230.gif"/></Relationships>
</file>

<file path=ppt/slides/_rels/slide12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237.jpeg"/></Relationships>
</file>

<file path=ppt/slides/_rels/slide12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34.xml"/><Relationship Id="rId1" Type="http://schemas.openxmlformats.org/officeDocument/2006/relationships/slideLayout" Target="../slideLayouts/slideLayout4.xml"/><Relationship Id="rId4" Type="http://schemas.openxmlformats.org/officeDocument/2006/relationships/image" Target="../media/image242.png"/></Relationships>
</file>

<file path=ppt/slides/_rels/slide13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35.xml"/><Relationship Id="rId1" Type="http://schemas.openxmlformats.org/officeDocument/2006/relationships/slideLayout" Target="../slideLayouts/slideLayout4.xml"/><Relationship Id="rId6" Type="http://schemas.openxmlformats.org/officeDocument/2006/relationships/image" Target="../media/image245.png"/><Relationship Id="rId5" Type="http://schemas.openxmlformats.org/officeDocument/2006/relationships/image" Target="../media/image244.png"/><Relationship Id="rId4" Type="http://schemas.microsoft.com/office/2007/relationships/hdphoto" Target="../media/hdphoto10.wdp"/></Relationships>
</file>

<file path=ppt/slides/_rels/slide139.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136.xml"/><Relationship Id="rId1" Type="http://schemas.openxmlformats.org/officeDocument/2006/relationships/slideLayout" Target="../slideLayouts/slideLayout4.xml"/><Relationship Id="rId4" Type="http://schemas.openxmlformats.org/officeDocument/2006/relationships/image" Target="../media/image247.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250.png"/></Relationships>
</file>

<file path=ppt/slides/_rels/slide14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140.xml"/><Relationship Id="rId1" Type="http://schemas.openxmlformats.org/officeDocument/2006/relationships/slideLayout" Target="../slideLayouts/slideLayout4.xml"/><Relationship Id="rId4" Type="http://schemas.openxmlformats.org/officeDocument/2006/relationships/image" Target="../media/image253.jpe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42.xml"/><Relationship Id="rId1" Type="http://schemas.openxmlformats.org/officeDocument/2006/relationships/slideLayout" Target="../slideLayouts/slideLayout4.xml"/><Relationship Id="rId5" Type="http://schemas.openxmlformats.org/officeDocument/2006/relationships/image" Target="../media/image256.png"/><Relationship Id="rId4" Type="http://schemas.openxmlformats.org/officeDocument/2006/relationships/image" Target="../media/image255.png"/></Relationships>
</file>

<file path=ppt/slides/_rels/slide14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43.xml"/><Relationship Id="rId1" Type="http://schemas.openxmlformats.org/officeDocument/2006/relationships/slideLayout" Target="../slideLayouts/slideLayout4.xml"/><Relationship Id="rId5" Type="http://schemas.openxmlformats.org/officeDocument/2006/relationships/image" Target="../media/image256.png"/><Relationship Id="rId4" Type="http://schemas.openxmlformats.org/officeDocument/2006/relationships/image" Target="../media/image255.png"/></Relationships>
</file>

<file path=ppt/slides/_rels/slide14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145.xml"/><Relationship Id="rId1" Type="http://schemas.openxmlformats.org/officeDocument/2006/relationships/slideLayout" Target="../slideLayouts/slideLayout4.xml"/><Relationship Id="rId5" Type="http://schemas.openxmlformats.org/officeDocument/2006/relationships/image" Target="../media/image260.png"/><Relationship Id="rId4" Type="http://schemas.openxmlformats.org/officeDocument/2006/relationships/image" Target="../media/image25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52.xml"/><Relationship Id="rId1" Type="http://schemas.openxmlformats.org/officeDocument/2006/relationships/slideLayout" Target="../slideLayouts/slideLayout4.xml"/><Relationship Id="rId4" Type="http://schemas.openxmlformats.org/officeDocument/2006/relationships/image" Target="../media/image263.gif"/></Relationships>
</file>

<file path=ppt/slides/_rels/slide15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63.xml"/><Relationship Id="rId1" Type="http://schemas.openxmlformats.org/officeDocument/2006/relationships/slideLayout" Target="../slideLayouts/slideLayout4.xml"/><Relationship Id="rId5" Type="http://schemas.openxmlformats.org/officeDocument/2006/relationships/image" Target="../media/image270.png"/><Relationship Id="rId4" Type="http://schemas.openxmlformats.org/officeDocument/2006/relationships/image" Target="../media/image269.png"/></Relationships>
</file>

<file path=ppt/slides/_rels/slide16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64.xml"/><Relationship Id="rId1" Type="http://schemas.openxmlformats.org/officeDocument/2006/relationships/slideLayout" Target="../slideLayouts/slideLayout4.xml"/><Relationship Id="rId4" Type="http://schemas.openxmlformats.org/officeDocument/2006/relationships/image" Target="../media/image270.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67.xml"/><Relationship Id="rId1" Type="http://schemas.openxmlformats.org/officeDocument/2006/relationships/slideLayout" Target="../slideLayouts/slideLayout4.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171.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notesSlide" Target="../notesSlides/notesSlide168.xml"/><Relationship Id="rId1" Type="http://schemas.openxmlformats.org/officeDocument/2006/relationships/slideLayout" Target="../slideLayouts/slideLayout4.xml"/><Relationship Id="rId4" Type="http://schemas.openxmlformats.org/officeDocument/2006/relationships/image" Target="../media/image276.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notesSlide" Target="../notesSlides/notesSlide171.xml"/><Relationship Id="rId1" Type="http://schemas.openxmlformats.org/officeDocument/2006/relationships/slideLayout" Target="../slideLayouts/slideLayout4.xml"/><Relationship Id="rId4" Type="http://schemas.openxmlformats.org/officeDocument/2006/relationships/image" Target="../media/image278.png"/></Relationships>
</file>

<file path=ppt/slides/_rels/slide175.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79.jpeg"/><Relationship Id="rId7" Type="http://schemas.openxmlformats.org/officeDocument/2006/relationships/image" Target="../media/image283.png"/><Relationship Id="rId2" Type="http://schemas.openxmlformats.org/officeDocument/2006/relationships/notesSlide" Target="../notesSlides/notesSlide172.xml"/><Relationship Id="rId1" Type="http://schemas.openxmlformats.org/officeDocument/2006/relationships/slideLayout" Target="../slideLayouts/slideLayout4.xml"/><Relationship Id="rId6" Type="http://schemas.openxmlformats.org/officeDocument/2006/relationships/image" Target="../media/image282.png"/><Relationship Id="rId5" Type="http://schemas.openxmlformats.org/officeDocument/2006/relationships/image" Target="../media/image281.jpeg"/><Relationship Id="rId10" Type="http://schemas.openxmlformats.org/officeDocument/2006/relationships/image" Target="../media/image286.png"/><Relationship Id="rId4" Type="http://schemas.openxmlformats.org/officeDocument/2006/relationships/image" Target="../media/image280.jpeg"/><Relationship Id="rId9" Type="http://schemas.openxmlformats.org/officeDocument/2006/relationships/image" Target="../media/image285.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287.jpeg"/><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notesSlide" Target="../notesSlides/notesSlide180.xml"/><Relationship Id="rId1" Type="http://schemas.openxmlformats.org/officeDocument/2006/relationships/slideLayout" Target="../slideLayouts/slideLayout4.xml"/><Relationship Id="rId4" Type="http://schemas.openxmlformats.org/officeDocument/2006/relationships/image" Target="../media/image293.png"/></Relationships>
</file>

<file path=ppt/slides/_rels/slide184.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84.xml"/><Relationship Id="rId1" Type="http://schemas.openxmlformats.org/officeDocument/2006/relationships/slideLayout" Target="../slideLayouts/slideLayout4.xml"/><Relationship Id="rId4" Type="http://schemas.openxmlformats.org/officeDocument/2006/relationships/image" Target="../media/image296.png"/></Relationships>
</file>

<file path=ppt/slides/_rels/slide18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96.xml"/><Relationship Id="rId1" Type="http://schemas.openxmlformats.org/officeDocument/2006/relationships/slideLayout" Target="../slideLayouts/slideLayout4.xml"/><Relationship Id="rId4" Type="http://schemas.openxmlformats.org/officeDocument/2006/relationships/image" Target="../media/image2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00.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97.xml"/><Relationship Id="rId1" Type="http://schemas.openxmlformats.org/officeDocument/2006/relationships/slideLayout" Target="../slideLayouts/slideLayout4.xml"/><Relationship Id="rId4" Type="http://schemas.openxmlformats.org/officeDocument/2006/relationships/image" Target="../media/image300.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3" Type="http://schemas.openxmlformats.org/officeDocument/2006/relationships/image" Target="../media/image2780.png"/><Relationship Id="rId2" Type="http://schemas.openxmlformats.org/officeDocument/2006/relationships/notesSlide" Target="../notesSlides/notesSlide214.xml"/><Relationship Id="rId1" Type="http://schemas.openxmlformats.org/officeDocument/2006/relationships/slideLayout" Target="../slideLayouts/slideLayout4.xml"/><Relationship Id="rId6" Type="http://schemas.openxmlformats.org/officeDocument/2006/relationships/image" Target="../media/image2810.png"/><Relationship Id="rId5" Type="http://schemas.openxmlformats.org/officeDocument/2006/relationships/image" Target="../media/image2800.png"/><Relationship Id="rId4" Type="http://schemas.openxmlformats.org/officeDocument/2006/relationships/image" Target="../media/image2790.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image" Target="../media/image306.jpg"/><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image" Target="../media/image307.jpeg"/><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image" Target="../media/image309.png"/><Relationship Id="rId7" Type="http://schemas.openxmlformats.org/officeDocument/2006/relationships/image" Target="../media/image313.png"/><Relationship Id="rId12" Type="http://schemas.openxmlformats.org/officeDocument/2006/relationships/image" Target="../media/image318.png"/><Relationship Id="rId2" Type="http://schemas.openxmlformats.org/officeDocument/2006/relationships/notesSlide" Target="../notesSlides/notesSlide223.xml"/><Relationship Id="rId1" Type="http://schemas.openxmlformats.org/officeDocument/2006/relationships/slideLayout" Target="../slideLayouts/slideLayout4.xml"/><Relationship Id="rId6" Type="http://schemas.openxmlformats.org/officeDocument/2006/relationships/image" Target="../media/image312.png"/><Relationship Id="rId11" Type="http://schemas.openxmlformats.org/officeDocument/2006/relationships/image" Target="../media/image317.png"/><Relationship Id="rId5" Type="http://schemas.openxmlformats.org/officeDocument/2006/relationships/image" Target="../media/image311.png"/><Relationship Id="rId10" Type="http://schemas.openxmlformats.org/officeDocument/2006/relationships/image" Target="../media/image316.png"/><Relationship Id="rId4" Type="http://schemas.openxmlformats.org/officeDocument/2006/relationships/image" Target="../media/image310.png"/><Relationship Id="rId9" Type="http://schemas.openxmlformats.org/officeDocument/2006/relationships/image" Target="../media/image315.png"/></Relationships>
</file>

<file path=ppt/slides/_rels/slide227.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image" Target="../media/image319.png"/><Relationship Id="rId7" Type="http://schemas.openxmlformats.org/officeDocument/2006/relationships/image" Target="../media/image323.jpeg"/><Relationship Id="rId2" Type="http://schemas.openxmlformats.org/officeDocument/2006/relationships/notesSlide" Target="../notesSlides/notesSlide224.xml"/><Relationship Id="rId1" Type="http://schemas.openxmlformats.org/officeDocument/2006/relationships/slideLayout" Target="../slideLayouts/slideLayout4.xml"/><Relationship Id="rId6" Type="http://schemas.openxmlformats.org/officeDocument/2006/relationships/image" Target="../media/image322.jpeg"/><Relationship Id="rId5" Type="http://schemas.openxmlformats.org/officeDocument/2006/relationships/image" Target="../media/image321.png"/><Relationship Id="rId4" Type="http://schemas.openxmlformats.org/officeDocument/2006/relationships/image" Target="../media/image320.jpeg"/></Relationships>
</file>

<file path=ppt/slides/_rels/slide228.xml.rels><?xml version="1.0" encoding="UTF-8" standalone="yes"?>
<Relationships xmlns="http://schemas.openxmlformats.org/package/2006/relationships"><Relationship Id="rId3" Type="http://schemas.openxmlformats.org/officeDocument/2006/relationships/image" Target="../media/image325.jpeg"/><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326.jpeg"/><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326.jpeg"/><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image" Target="../media/image326.jpeg"/><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30.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3.png"/><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jpe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43.xml"/><Relationship Id="rId16" Type="http://schemas.openxmlformats.org/officeDocument/2006/relationships/image" Target="../media/image74.jpeg"/><Relationship Id="rId20"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jpeg"/><Relationship Id="rId15" Type="http://schemas.openxmlformats.org/officeDocument/2006/relationships/image" Target="../media/image73.png"/><Relationship Id="rId10" Type="http://schemas.openxmlformats.org/officeDocument/2006/relationships/image" Target="../media/image68.jpe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jpeg"/><Relationship Id="rId14"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7.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82.png"/><Relationship Id="rId11" Type="http://schemas.openxmlformats.org/officeDocument/2006/relationships/hyperlink" Target="https://www.google.co.kr/url?sa=i&amp;rct=j&amp;q=&amp;esrc=s&amp;source=images&amp;cd=&amp;cad=rja&amp;uact=8&amp;ved=0ahUKEwi81c26hdPLAhXiL6YKHa3eBVYQjRwIBw&amp;url=https://pixabay.com/en/gps-navigation-garmin-device-304419/&amp;psig=AFQjCNHdKLzDweSJChv49akkrntwwk6upg&amp;ust=1458693106344879" TargetMode="External"/><Relationship Id="rId5" Type="http://schemas.openxmlformats.org/officeDocument/2006/relationships/image" Target="../media/image81.jpeg"/><Relationship Id="rId10" Type="http://schemas.microsoft.com/office/2007/relationships/hdphoto" Target="../media/hdphoto3.wdp"/><Relationship Id="rId4" Type="http://schemas.openxmlformats.org/officeDocument/2006/relationships/image" Target="../media/image80.png"/><Relationship Id="rId9" Type="http://schemas.openxmlformats.org/officeDocument/2006/relationships/image" Target="../media/image85.png"/><Relationship Id="rId14" Type="http://schemas.microsoft.com/office/2007/relationships/hdphoto" Target="../media/hdphoto4.wdp"/></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jpe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 Id="rId9"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99.jpe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png"/><Relationship Id="rId7"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8.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07.png"/><Relationship Id="rId5" Type="http://schemas.microsoft.com/office/2007/relationships/hdphoto" Target="../media/hdphoto5.wdp"/><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1.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110.png"/><Relationship Id="rId5" Type="http://schemas.microsoft.com/office/2007/relationships/hdphoto" Target="../media/hdphoto5.wdp"/><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png"/><Relationship Id="rId7" Type="http://schemas.openxmlformats.org/officeDocument/2006/relationships/image" Target="../media/image115.jpe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jpe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119.jpeg"/><Relationship Id="rId4" Type="http://schemas.openxmlformats.org/officeDocument/2006/relationships/image" Target="../media/image118.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124.png"/><Relationship Id="rId4" Type="http://schemas.openxmlformats.org/officeDocument/2006/relationships/image" Target="../media/image104.png"/></Relationships>
</file>

<file path=ppt/slides/_rels/slide7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6.jpe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78.xml.rels><?xml version="1.0" encoding="UTF-8" standalone="yes"?>
<Relationships xmlns="http://schemas.openxmlformats.org/package/2006/relationships"><Relationship Id="rId8" Type="http://schemas.openxmlformats.org/officeDocument/2006/relationships/image" Target="../media/image141.jpeg"/><Relationship Id="rId13" Type="http://schemas.openxmlformats.org/officeDocument/2006/relationships/image" Target="../media/image146.svg"/><Relationship Id="rId18" Type="http://schemas.openxmlformats.org/officeDocument/2006/relationships/image" Target="../media/image151.png"/><Relationship Id="rId26" Type="http://schemas.openxmlformats.org/officeDocument/2006/relationships/image" Target="../media/image159.jpeg"/><Relationship Id="rId3" Type="http://schemas.openxmlformats.org/officeDocument/2006/relationships/image" Target="../media/image11.png"/><Relationship Id="rId21" Type="http://schemas.openxmlformats.org/officeDocument/2006/relationships/image" Target="../media/image154.sv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svg"/><Relationship Id="rId25" Type="http://schemas.openxmlformats.org/officeDocument/2006/relationships/image" Target="../media/image158.svg"/><Relationship Id="rId2" Type="http://schemas.openxmlformats.org/officeDocument/2006/relationships/notesSlide" Target="../notesSlides/notesSlide75.xml"/><Relationship Id="rId16" Type="http://schemas.openxmlformats.org/officeDocument/2006/relationships/image" Target="../media/image149.png"/><Relationship Id="rId20" Type="http://schemas.openxmlformats.org/officeDocument/2006/relationships/image" Target="../media/image153.png"/><Relationship Id="rId1" Type="http://schemas.openxmlformats.org/officeDocument/2006/relationships/slideLayout" Target="../slideLayouts/slideLayout4.xml"/><Relationship Id="rId6" Type="http://schemas.openxmlformats.org/officeDocument/2006/relationships/image" Target="../media/image139.jpeg"/><Relationship Id="rId11" Type="http://schemas.openxmlformats.org/officeDocument/2006/relationships/image" Target="../media/image144.svg"/><Relationship Id="rId24" Type="http://schemas.openxmlformats.org/officeDocument/2006/relationships/image" Target="../media/image157.png"/><Relationship Id="rId5" Type="http://schemas.openxmlformats.org/officeDocument/2006/relationships/image" Target="../media/image138.jpeg"/><Relationship Id="rId15" Type="http://schemas.openxmlformats.org/officeDocument/2006/relationships/image" Target="../media/image148.svg"/><Relationship Id="rId23" Type="http://schemas.openxmlformats.org/officeDocument/2006/relationships/image" Target="../media/image156.svg"/><Relationship Id="rId10" Type="http://schemas.openxmlformats.org/officeDocument/2006/relationships/image" Target="../media/image143.png"/><Relationship Id="rId19" Type="http://schemas.openxmlformats.org/officeDocument/2006/relationships/image" Target="../media/image152.svg"/><Relationship Id="rId4" Type="http://schemas.openxmlformats.org/officeDocument/2006/relationships/image" Target="../media/image137.jpeg"/><Relationship Id="rId9" Type="http://schemas.openxmlformats.org/officeDocument/2006/relationships/image" Target="../media/image142.jpeg"/><Relationship Id="rId14" Type="http://schemas.openxmlformats.org/officeDocument/2006/relationships/image" Target="../media/image147.png"/><Relationship Id="rId22" Type="http://schemas.openxmlformats.org/officeDocument/2006/relationships/image" Target="../media/image155.png"/></Relationships>
</file>

<file path=ppt/slides/_rels/slide7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image" Target="../media/image177.jpeg"/><Relationship Id="rId3" Type="http://schemas.openxmlformats.org/officeDocument/2006/relationships/image" Target="../media/image172.jpeg"/><Relationship Id="rId7" Type="http://schemas.openxmlformats.org/officeDocument/2006/relationships/image" Target="../media/image176.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75.jpeg"/><Relationship Id="rId5" Type="http://schemas.openxmlformats.org/officeDocument/2006/relationships/image" Target="../media/image174.jpeg"/><Relationship Id="rId4" Type="http://schemas.openxmlformats.org/officeDocument/2006/relationships/image" Target="../media/image173.jpeg"/><Relationship Id="rId9" Type="http://schemas.openxmlformats.org/officeDocument/2006/relationships/image" Target="../media/image178.png"/></Relationships>
</file>

<file path=ppt/slides/_rels/slide8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181.png"/><Relationship Id="rId4" Type="http://schemas.openxmlformats.org/officeDocument/2006/relationships/image" Target="../media/image180.png"/></Relationships>
</file>

<file path=ppt/slides/_rels/slide8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jpeg"/><Relationship Id="rId7" Type="http://schemas.openxmlformats.org/officeDocument/2006/relationships/image" Target="../media/image186.jpe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openxmlformats.org/officeDocument/2006/relationships/image" Target="../media/image185.jpeg"/><Relationship Id="rId5" Type="http://schemas.openxmlformats.org/officeDocument/2006/relationships/image" Target="../media/image184.jpeg"/><Relationship Id="rId10" Type="http://schemas.openxmlformats.org/officeDocument/2006/relationships/image" Target="../media/image11.png"/><Relationship Id="rId4" Type="http://schemas.openxmlformats.org/officeDocument/2006/relationships/image" Target="../media/image183.jpeg"/><Relationship Id="rId9" Type="http://schemas.openxmlformats.org/officeDocument/2006/relationships/image" Target="../media/image188.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189.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190.png"/></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192.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Samsung </a:t>
            </a:r>
          </a:p>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Innovation </a:t>
            </a:r>
          </a:p>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 IoT </a:t>
              </a:r>
              <a:endParaRPr lang="ko-KR" altLang="en-US" sz="2400" b="1" dirty="0">
                <a:solidFill>
                  <a:srgbClr val="1428A0"/>
                </a:solidFill>
                <a:latin typeface="iCiel Samsung Sharp Sans Regular" pitchFamily="2" charset="77"/>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86879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nghiệp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4.0</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112035" y="480778"/>
            <a:ext cx="1355966"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Kỷ</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nguyên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chuyển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đổi</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kỹ</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thuật</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số</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(DX)</a:t>
            </a:r>
          </a:p>
        </p:txBody>
      </p:sp>
      <p:sp>
        <p:nvSpPr>
          <p:cNvPr id="15" name="직사각형 14">
            <a:extLst>
              <a:ext uri="{FF2B5EF4-FFF2-40B4-BE49-F238E27FC236}">
                <a16:creationId xmlns:a16="http://schemas.microsoft.com/office/drawing/2014/main" id="{439DCE1C-801F-43E7-9286-D60EB80C9FCA}"/>
              </a:ext>
            </a:extLst>
          </p:cNvPr>
          <p:cNvSpPr/>
          <p:nvPr/>
        </p:nvSpPr>
        <p:spPr>
          <a:xfrm>
            <a:off x="712182" y="2127918"/>
            <a:ext cx="8630827" cy="1430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nSpc>
                <a:spcPct val="90000"/>
              </a:lnSpc>
              <a:spcBef>
                <a:spcPts val="800"/>
              </a:spcBef>
              <a:buClr>
                <a:srgbClr val="193EB0"/>
              </a:buClr>
              <a:buFont typeface="SamsungOne 400" panose="020B0503030303020204" pitchFamily="34" charset="0"/>
              <a:buChar char="‣"/>
              <a:defRPr/>
            </a:pPr>
            <a:r>
              <a:rPr lang="vi-VN" altLang="ko-KR" sz="1300" dirty="0">
                <a:solidFill>
                  <a:schemeClr val="tx1"/>
                </a:solidFill>
                <a:latin typeface="SamsungOne-400" panose="020B0503030303020204" pitchFamily="34" charset="0"/>
              </a:rPr>
              <a:t>Chuyển đổi số đề cập đến các </a:t>
            </a:r>
            <a:r>
              <a:rPr lang="vi-VN" altLang="ko-KR" sz="1300" b="1" dirty="0">
                <a:solidFill>
                  <a:srgbClr val="0559A6"/>
                </a:solidFill>
                <a:latin typeface="SamsungOne-400" panose="020B0503030303020204" pitchFamily="34" charset="0"/>
              </a:rPr>
              <a:t>chiến lược quản lý </a:t>
            </a:r>
            <a:r>
              <a:rPr lang="vi-VN" altLang="ko-KR" sz="1300" dirty="0">
                <a:solidFill>
                  <a:schemeClr val="tx1"/>
                </a:solidFill>
                <a:latin typeface="SamsungOne-400" panose="020B0503030303020204" pitchFamily="34" charset="0"/>
              </a:rPr>
              <a:t>tạo ra những </a:t>
            </a:r>
            <a:r>
              <a:rPr lang="vi-VN" altLang="ko-KR" sz="1300" dirty="0">
                <a:solidFill>
                  <a:srgbClr val="0559A6"/>
                </a:solidFill>
                <a:latin typeface="SamsungOne-400" panose="020B0503030303020204" pitchFamily="34" charset="0"/>
              </a:rPr>
              <a:t>thay đổi cơ bản </a:t>
            </a:r>
            <a:r>
              <a:rPr lang="vi-VN" altLang="ko-KR" sz="1300" dirty="0">
                <a:solidFill>
                  <a:schemeClr val="tx1"/>
                </a:solidFill>
                <a:latin typeface="SamsungOne-400" panose="020B0503030303020204" pitchFamily="34" charset="0"/>
              </a:rPr>
              <a:t>trong mọi lĩnh vực kinh doanh </a:t>
            </a:r>
            <a:r>
              <a:rPr lang="vi-VN" altLang="ko-KR" sz="1300" dirty="0">
                <a:solidFill>
                  <a:srgbClr val="0559A6"/>
                </a:solidFill>
                <a:latin typeface="SamsungOne-400" panose="020B0503030303020204" pitchFamily="34" charset="0"/>
              </a:rPr>
              <a:t>dựa trên các công nghệ kỹ thuật số </a:t>
            </a:r>
            <a:r>
              <a:rPr lang="vi-VN" altLang="ko-KR" sz="1300" dirty="0">
                <a:solidFill>
                  <a:schemeClr val="tx1"/>
                </a:solidFill>
                <a:latin typeface="SamsungOne-400" panose="020B0503030303020204" pitchFamily="34" charset="0"/>
              </a:rPr>
              <a:t>bao gồm IoT, Dữ liệu lớn và Trí tuệ nhân tạo.</a:t>
            </a:r>
            <a:endParaRPr lang="en-US" altLang="ko-KR" sz="1300" dirty="0">
              <a:solidFill>
                <a:srgbClr val="1429A0"/>
              </a:solidFill>
              <a:latin typeface="SamsungOne-400" panose="020B0503030303020204" pitchFamily="34" charset="0"/>
              <a:ea typeface="SamsungOne-400" panose="020B0503030303020204" pitchFamily="34" charset="0"/>
            </a:endParaRPr>
          </a:p>
          <a:p>
            <a:pPr marL="342900" indent="-171450">
              <a:lnSpc>
                <a:spcPct val="90000"/>
              </a:lnSpc>
              <a:spcBef>
                <a:spcPts val="800"/>
              </a:spcBef>
              <a:buClr>
                <a:srgbClr val="193EB0"/>
              </a:buClr>
              <a:defRPr/>
            </a:pPr>
            <a:r>
              <a:rPr lang="vi-VN" altLang="ko-KR" sz="1300" dirty="0">
                <a:solidFill>
                  <a:schemeClr val="tx1"/>
                </a:solidFill>
                <a:latin typeface="SamsungOne-400" panose="020B0503030303020204" pitchFamily="34" charset="0"/>
              </a:rPr>
              <a:t>→ Chuyển đổi số tạo ra các công ty số mang lại sự đổi mới và khả năng cạnh tranh trong doanh nghiệp bằng cách áp dụng các công nghệ số mới.</a:t>
            </a:r>
            <a:endParaRPr lang="en-US" altLang="ko-KR" sz="1300" dirty="0">
              <a:solidFill>
                <a:prstClr val="black">
                  <a:lumMod val="85000"/>
                  <a:lumOff val="15000"/>
                </a:prstClr>
              </a:solidFill>
              <a:latin typeface="SamsungOne-400" panose="020B0503030303020204" pitchFamily="34" charset="0"/>
            </a:endParaRPr>
          </a:p>
          <a:p>
            <a:pPr marL="182526" marR="0" lvl="0" indent="-182526" fontAlgn="auto">
              <a:lnSpc>
                <a:spcPct val="90000"/>
              </a:lnSpc>
              <a:spcBef>
                <a:spcPts val="800"/>
              </a:spcBef>
              <a:buClr>
                <a:srgbClr val="193EB0"/>
              </a:buClr>
              <a:buSzTx/>
              <a:buFont typeface="SamsungOne 400" panose="020B0503030303020204" pitchFamily="34" charset="0"/>
              <a:buChar char="‣"/>
              <a:tabLst/>
              <a:defRPr/>
            </a:pPr>
            <a:r>
              <a:rPr lang="vi-VN" altLang="ko-KR" sz="1300" dirty="0">
                <a:solidFill>
                  <a:prstClr val="black">
                    <a:lumMod val="85000"/>
                    <a:lumOff val="15000"/>
                  </a:prstClr>
                </a:solidFill>
                <a:latin typeface="SamsungOne-400" panose="020B0503030303020204" pitchFamily="34" charset="0"/>
              </a:rPr>
              <a:t>Cần có một cách để tạo ra </a:t>
            </a:r>
            <a:r>
              <a:rPr lang="vi-VN" altLang="ko-KR" sz="1300" dirty="0">
                <a:solidFill>
                  <a:srgbClr val="0559A6"/>
                </a:solidFill>
                <a:latin typeface="SamsungOne-400" panose="020B0503030303020204" pitchFamily="34" charset="0"/>
              </a:rPr>
              <a:t>giá trị khách hàng mới</a:t>
            </a:r>
            <a:r>
              <a:rPr lang="vi-VN" altLang="ko-KR" sz="1300" dirty="0">
                <a:solidFill>
                  <a:prstClr val="black">
                    <a:lumMod val="85000"/>
                    <a:lumOff val="15000"/>
                  </a:prstClr>
                </a:solidFill>
                <a:latin typeface="SamsungOne-400" panose="020B0503030303020204" pitchFamily="34" charset="0"/>
              </a:rPr>
              <a:t>, một cách để </a:t>
            </a:r>
            <a:r>
              <a:rPr lang="vi-VN" altLang="ko-KR" sz="1300" dirty="0">
                <a:solidFill>
                  <a:srgbClr val="0559A6"/>
                </a:solidFill>
                <a:latin typeface="SamsungOne-400" panose="020B0503030303020204" pitchFamily="34" charset="0"/>
              </a:rPr>
              <a:t>cung cấp giá trị cho khách hàng mới </a:t>
            </a:r>
            <a:r>
              <a:rPr lang="vi-VN" altLang="ko-KR" sz="1300" dirty="0">
                <a:solidFill>
                  <a:prstClr val="black">
                    <a:lumMod val="85000"/>
                    <a:lumOff val="15000"/>
                  </a:prstClr>
                </a:solidFill>
                <a:latin typeface="SamsungOne-400" panose="020B0503030303020204" pitchFamily="34" charset="0"/>
              </a:rPr>
              <a:t>và một cách để </a:t>
            </a:r>
            <a:r>
              <a:rPr lang="vi-VN" altLang="ko-KR" sz="1300" dirty="0">
                <a:solidFill>
                  <a:srgbClr val="0559A6"/>
                </a:solidFill>
                <a:latin typeface="SamsungOne-400" panose="020B0503030303020204" pitchFamily="34" charset="0"/>
              </a:rPr>
              <a:t>tạo ra lợi nhuận </a:t>
            </a:r>
            <a:r>
              <a:rPr lang="vi-VN" altLang="ko-KR" sz="1300" dirty="0">
                <a:solidFill>
                  <a:prstClr val="black">
                    <a:lumMod val="85000"/>
                    <a:lumOff val="15000"/>
                  </a:prstClr>
                </a:solidFill>
                <a:latin typeface="SamsungOne-400" panose="020B0503030303020204" pitchFamily="34" charset="0"/>
              </a:rPr>
              <a:t>theo một cách mới.</a:t>
            </a:r>
            <a:endParaRPr lang="ko-KR" altLang="en-US" sz="1300" dirty="0">
              <a:solidFill>
                <a:prstClr val="black">
                  <a:lumMod val="85000"/>
                  <a:lumOff val="15000"/>
                </a:prstClr>
              </a:solidFill>
              <a:latin typeface="SamsungOne-400" panose="020B0503030303020204" pitchFamily="34" charset="0"/>
            </a:endParaRPr>
          </a:p>
        </p:txBody>
      </p:sp>
      <p:sp>
        <p:nvSpPr>
          <p:cNvPr id="11" name="직사각형 10">
            <a:extLst>
              <a:ext uri="{FF2B5EF4-FFF2-40B4-BE49-F238E27FC236}">
                <a16:creationId xmlns:a16="http://schemas.microsoft.com/office/drawing/2014/main" id="{CDE4240B-5677-4DD1-897B-1CED050B4089}"/>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600"/>
              </a:spcAft>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Chuyển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đổi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số</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là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gì</a:t>
            </a:r>
            <a:r>
              <a:rPr kumimoji="1"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4116687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1C80292D-CB07-4EC2-8508-9DDB2AFB162C}"/>
              </a:ext>
            </a:extLst>
          </p:cNvPr>
          <p:cNvGrpSpPr/>
          <p:nvPr/>
        </p:nvGrpSpPr>
        <p:grpSpPr>
          <a:xfrm>
            <a:off x="720688" y="3702005"/>
            <a:ext cx="8394737" cy="2547158"/>
            <a:chOff x="560958" y="2920334"/>
            <a:chExt cx="8782049" cy="2664678"/>
          </a:xfrm>
        </p:grpSpPr>
        <p:sp>
          <p:nvSpPr>
            <p:cNvPr id="18" name="모서리가 둥근 직사각형 4">
              <a:extLst>
                <a:ext uri="{FF2B5EF4-FFF2-40B4-BE49-F238E27FC236}">
                  <a16:creationId xmlns:a16="http://schemas.microsoft.com/office/drawing/2014/main" id="{537AD7B8-9B50-444B-B103-168BDA538350}"/>
                </a:ext>
              </a:extLst>
            </p:cNvPr>
            <p:cNvSpPr/>
            <p:nvPr/>
          </p:nvSpPr>
          <p:spPr>
            <a:xfrm>
              <a:off x="560958" y="2920334"/>
              <a:ext cx="8782049" cy="26646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3" name="그림 22"/>
            <p:cNvPicPr>
              <a:picLocks noChangeAspect="1"/>
            </p:cNvPicPr>
            <p:nvPr/>
          </p:nvPicPr>
          <p:blipFill rotWithShape="1">
            <a:blip r:embed="rId3">
              <a:extLst>
                <a:ext uri="{28A0092B-C50C-407E-A947-70E740481C1C}">
                  <a14:useLocalDpi xmlns:a14="http://schemas.microsoft.com/office/drawing/2010/main" val="0"/>
                </a:ext>
              </a:extLst>
            </a:blip>
            <a:srcRect r="2778"/>
            <a:stretch/>
          </p:blipFill>
          <p:spPr>
            <a:xfrm>
              <a:off x="3048789" y="3289726"/>
              <a:ext cx="6142082" cy="2079534"/>
            </a:xfrm>
            <a:prstGeom prst="rect">
              <a:avLst/>
            </a:prstGeom>
          </p:spPr>
        </p:pic>
        <p:pic>
          <p:nvPicPr>
            <p:cNvPr id="4" name="Picture 3">
              <a:extLst>
                <a:ext uri="{FF2B5EF4-FFF2-40B4-BE49-F238E27FC236}">
                  <a16:creationId xmlns:a16="http://schemas.microsoft.com/office/drawing/2014/main" id="{34190F25-6E0F-4A2D-BADA-14A7B75AC014}"/>
                </a:ext>
              </a:extLst>
            </p:cNvPr>
            <p:cNvPicPr>
              <a:picLocks noChangeAspect="1"/>
            </p:cNvPicPr>
            <p:nvPr/>
          </p:nvPicPr>
          <p:blipFill rotWithShape="1">
            <a:blip r:embed="rId4"/>
            <a:srcRect l="1518" r="31978" b="25153"/>
            <a:stretch/>
          </p:blipFill>
          <p:spPr>
            <a:xfrm>
              <a:off x="711954" y="3034322"/>
              <a:ext cx="2120894" cy="2386962"/>
            </a:xfrm>
            <a:prstGeom prst="rect">
              <a:avLst/>
            </a:prstGeom>
          </p:spPr>
        </p:pic>
      </p:grpSp>
      <p:grpSp>
        <p:nvGrpSpPr>
          <p:cNvPr id="11" name="그룹 10"/>
          <p:cNvGrpSpPr/>
          <p:nvPr/>
        </p:nvGrpSpPr>
        <p:grpSpPr>
          <a:xfrm>
            <a:off x="416128" y="444866"/>
            <a:ext cx="9051872" cy="282133"/>
            <a:chOff x="416128" y="444866"/>
            <a:chExt cx="9051872" cy="282133"/>
          </a:xfrm>
        </p:grpSpPr>
        <p:sp>
          <p:nvSpPr>
            <p:cNvPr id="12" name="직사각형 1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Lưu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ý</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0" name="직사각형 19">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Điện trở nhiệt (Cảm biến nhiệt độ)</a:t>
            </a:r>
          </a:p>
        </p:txBody>
      </p:sp>
      <p:grpSp>
        <p:nvGrpSpPr>
          <p:cNvPr id="16" name="그룹 15">
            <a:extLst>
              <a:ext uri="{FF2B5EF4-FFF2-40B4-BE49-F238E27FC236}">
                <a16:creationId xmlns:a16="http://schemas.microsoft.com/office/drawing/2014/main" id="{FD36763A-1C73-4E48-9A2C-BD293D340757}"/>
              </a:ext>
            </a:extLst>
          </p:cNvPr>
          <p:cNvGrpSpPr/>
          <p:nvPr/>
        </p:nvGrpSpPr>
        <p:grpSpPr>
          <a:xfrm>
            <a:off x="559817" y="1917713"/>
            <a:ext cx="8783192" cy="1663688"/>
            <a:chOff x="558800" y="1842596"/>
            <a:chExt cx="8785225" cy="1664072"/>
          </a:xfrm>
        </p:grpSpPr>
        <p:grpSp>
          <p:nvGrpSpPr>
            <p:cNvPr id="17" name="그룹 16">
              <a:extLst>
                <a:ext uri="{FF2B5EF4-FFF2-40B4-BE49-F238E27FC236}">
                  <a16:creationId xmlns:a16="http://schemas.microsoft.com/office/drawing/2014/main" id="{07928334-32AF-46A2-97F3-006B536CB7A1}"/>
                </a:ext>
              </a:extLst>
            </p:cNvPr>
            <p:cNvGrpSpPr/>
            <p:nvPr/>
          </p:nvGrpSpPr>
          <p:grpSpPr>
            <a:xfrm>
              <a:off x="558800" y="1842596"/>
              <a:ext cx="8785224" cy="215444"/>
              <a:chOff x="1027113" y="2045624"/>
              <a:chExt cx="8785224" cy="215444"/>
            </a:xfrm>
          </p:grpSpPr>
          <p:sp>
            <p:nvSpPr>
              <p:cNvPr id="26" name="직사각형 25">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7" name="직사각형 26">
                <a:extLst>
                  <a:ext uri="{FF2B5EF4-FFF2-40B4-BE49-F238E27FC236}">
                    <a16:creationId xmlns:a16="http://schemas.microsoft.com/office/drawing/2014/main" id="{C3CF9554-5E26-4DD4-876F-A237942CB6BA}"/>
                  </a:ext>
                </a:extLst>
              </p:cNvPr>
              <p:cNvSpPr/>
              <p:nvPr/>
            </p:nvSpPr>
            <p:spPr>
              <a:xfrm>
                <a:off x="1179513" y="2045624"/>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Cảm biến trong bộ điều khiển nhiệt để điều khiển nhiệt độ</a:t>
                </a:r>
              </a:p>
            </p:txBody>
          </p:sp>
        </p:grpSp>
        <p:sp>
          <p:nvSpPr>
            <p:cNvPr id="25" name="직사각형 24">
              <a:extLst>
                <a:ext uri="{FF2B5EF4-FFF2-40B4-BE49-F238E27FC236}">
                  <a16:creationId xmlns:a16="http://schemas.microsoft.com/office/drawing/2014/main" id="{439DCE1C-801F-43E7-9286-D60EB80C9FCA}"/>
                </a:ext>
              </a:extLst>
            </p:cNvPr>
            <p:cNvSpPr/>
            <p:nvPr/>
          </p:nvSpPr>
          <p:spPr>
            <a:xfrm>
              <a:off x="711200" y="2058041"/>
              <a:ext cx="8632825" cy="1448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Điện trở nhiệt là một loại điện trở có điện trở phụ thuộc rất nhiều vào nhiệt độ, nhiều hơn so với điện trở tiêu chuẩn. Từ này là sự kết hợp của nhiệt và điện trở.</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Điện trở nhiệt được sử dụng rộng rãi làm bộ hạn chế dòng khởi động, cảm biến nhiệt độ (hệ số nhiệt độ âm hoặc loại NTC điển hình), bộ bảo vệ quá dòng tự đặt lại và các bộ phận làm nóng tự điều chỉnh (hệ số nhiệt độ dương hoặc loại PTC điển hình). Phạm vi nhiệt độ hoạt động của nhiệt điện trở phụ thuộc vào loại đầu dò và thường nằm trong khoảng từ −100 °C (173 K) đến 300 °C (573 K).</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3060176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439DCE1C-801F-43E7-9286-D60EB80C9FCA}"/>
              </a:ext>
            </a:extLst>
          </p:cNvPr>
          <p:cNvSpPr/>
          <p:nvPr/>
        </p:nvSpPr>
        <p:spPr>
          <a:xfrm>
            <a:off x="3924299" y="2225302"/>
            <a:ext cx="5525763" cy="2053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sử dụng rộng rãi trong các sản phẩm kích thước nhỏ như cân vì giá thành tương đối thấp so với nhiều cảm biến khác và có thể đo lực bằng cách đo trọng lượng</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Lý thuyết của cảm biến tải trọng là một vật sẽ bị kéo căng (biến dạng) khi tác dụng lực (ứng suất) lên vật đó.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 trị điện trở sẽ thay đổi theo giá trị tăng lên này, và điện áp tỷ lệ với sự thay đổi của giá trị điện trở khiến đầu ra đo trọng lượng.</a:t>
            </a:r>
          </a:p>
          <a:p>
            <a:pPr marL="182526" indent="-182526"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trọng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v.v.</a:t>
            </a:r>
          </a:p>
        </p:txBody>
      </p:sp>
      <p:grpSp>
        <p:nvGrpSpPr>
          <p:cNvPr id="22" name="그룹 21"/>
          <p:cNvGrpSpPr/>
          <p:nvPr/>
        </p:nvGrpSpPr>
        <p:grpSpPr>
          <a:xfrm>
            <a:off x="416128" y="444866"/>
            <a:ext cx="9051872" cy="282133"/>
            <a:chOff x="416128" y="444866"/>
            <a:chExt cx="9051872" cy="282133"/>
          </a:xfrm>
        </p:grpSpPr>
        <p:sp>
          <p:nvSpPr>
            <p:cNvPr id="23" name="직사각형 2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Lưu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ý</a:t>
              </a:r>
            </a:p>
          </p:txBody>
        </p:sp>
        <p:sp>
          <p:nvSpPr>
            <p:cNvPr id="26" name="직사각형 2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7" name="직사각형 26">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Cảm biến tải trọng </a:t>
            </a:r>
          </a:p>
        </p:txBody>
      </p:sp>
      <p:sp>
        <p:nvSpPr>
          <p:cNvPr id="24" name="모서리가 둥근 직사각형 4">
            <a:extLst>
              <a:ext uri="{FF2B5EF4-FFF2-40B4-BE49-F238E27FC236}">
                <a16:creationId xmlns:a16="http://schemas.microsoft.com/office/drawing/2014/main" id="{338AF899-B362-4510-A5E7-C9735274440F}"/>
              </a:ext>
            </a:extLst>
          </p:cNvPr>
          <p:cNvSpPr/>
          <p:nvPr/>
        </p:nvSpPr>
        <p:spPr>
          <a:xfrm>
            <a:off x="558800" y="2225301"/>
            <a:ext cx="3260725" cy="38992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5" name="그룹 24">
            <a:extLst>
              <a:ext uri="{FF2B5EF4-FFF2-40B4-BE49-F238E27FC236}">
                <a16:creationId xmlns:a16="http://schemas.microsoft.com/office/drawing/2014/main" id="{FD36763A-1C73-4E48-9A2C-BD293D340757}"/>
              </a:ext>
            </a:extLst>
          </p:cNvPr>
          <p:cNvGrpSpPr/>
          <p:nvPr/>
        </p:nvGrpSpPr>
        <p:grpSpPr>
          <a:xfrm>
            <a:off x="559817" y="1917716"/>
            <a:ext cx="8845945" cy="563044"/>
            <a:chOff x="558800" y="1842597"/>
            <a:chExt cx="8847993" cy="563173"/>
          </a:xfrm>
        </p:grpSpPr>
        <p:grpSp>
          <p:nvGrpSpPr>
            <p:cNvPr id="30" name="그룹 29">
              <a:extLst>
                <a:ext uri="{FF2B5EF4-FFF2-40B4-BE49-F238E27FC236}">
                  <a16:creationId xmlns:a16="http://schemas.microsoft.com/office/drawing/2014/main" id="{07928334-32AF-46A2-97F3-006B536CB7A1}"/>
                </a:ext>
              </a:extLst>
            </p:cNvPr>
            <p:cNvGrpSpPr/>
            <p:nvPr/>
          </p:nvGrpSpPr>
          <p:grpSpPr>
            <a:xfrm>
              <a:off x="558800" y="1842597"/>
              <a:ext cx="8785224" cy="215445"/>
              <a:chOff x="1027113" y="2045624"/>
              <a:chExt cx="8785224" cy="215445"/>
            </a:xfrm>
          </p:grpSpPr>
          <p:sp>
            <p:nvSpPr>
              <p:cNvPr id="32" name="직사각형 3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3" name="직사각형 32">
                <a:extLst>
                  <a:ext uri="{FF2B5EF4-FFF2-40B4-BE49-F238E27FC236}">
                    <a16:creationId xmlns:a16="http://schemas.microsoft.com/office/drawing/2014/main" id="{C3CF9554-5E26-4DD4-876F-A237942CB6BA}"/>
                  </a:ext>
                </a:extLst>
              </p:cNvPr>
              <p:cNvSpPr/>
              <p:nvPr/>
            </p:nvSpPr>
            <p:spPr>
              <a:xfrm>
                <a:off x="1179513" y="2045624"/>
                <a:ext cx="8632824"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Cảm biến trong cân kỹ thuật số để đo trọng lượng</a:t>
                </a:r>
              </a:p>
            </p:txBody>
          </p:sp>
        </p:grpSp>
        <p:sp>
          <p:nvSpPr>
            <p:cNvPr id="31" name="직사각형 30">
              <a:extLst>
                <a:ext uri="{FF2B5EF4-FFF2-40B4-BE49-F238E27FC236}">
                  <a16:creationId xmlns:a16="http://schemas.microsoft.com/office/drawing/2014/main" id="{439DCE1C-801F-43E7-9286-D60EB80C9FCA}"/>
                </a:ext>
              </a:extLst>
            </p:cNvPr>
            <p:cNvSpPr/>
            <p:nvPr/>
          </p:nvSpPr>
          <p:spPr>
            <a:xfrm>
              <a:off x="773968" y="2060264"/>
              <a:ext cx="8632825" cy="34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300" panose="020B0303030303020204" charset="0"/>
                <a:ea typeface="SamsungOne 300" panose="020B0303030303020204" charset="0"/>
              </a:endParaRPr>
            </a:p>
          </p:txBody>
        </p:sp>
      </p:grpSp>
      <p:grpSp>
        <p:nvGrpSpPr>
          <p:cNvPr id="4" name="그룹 3">
            <a:extLst>
              <a:ext uri="{FF2B5EF4-FFF2-40B4-BE49-F238E27FC236}">
                <a16:creationId xmlns:a16="http://schemas.microsoft.com/office/drawing/2014/main" id="{6A50A010-E21D-427E-9EEF-071BE1886A56}"/>
              </a:ext>
            </a:extLst>
          </p:cNvPr>
          <p:cNvGrpSpPr/>
          <p:nvPr/>
        </p:nvGrpSpPr>
        <p:grpSpPr>
          <a:xfrm>
            <a:off x="644525" y="2291977"/>
            <a:ext cx="3082958" cy="3719854"/>
            <a:chOff x="6179741" y="2243917"/>
            <a:chExt cx="3160272" cy="3813140"/>
          </a:xfrm>
        </p:grpSpPr>
        <p:pic>
          <p:nvPicPr>
            <p:cNvPr id="6146" name="Picture 2" descr="http://cfile1.uf.tistory.com/image/25690447587C8DB21E3431"/>
            <p:cNvPicPr>
              <a:picLocks noChangeAspect="1" noChangeArrowheads="1"/>
            </p:cNvPicPr>
            <p:nvPr/>
          </p:nvPicPr>
          <p:blipFill rotWithShape="1">
            <a:blip r:embed="rId3">
              <a:extLst>
                <a:ext uri="{28A0092B-C50C-407E-A947-70E740481C1C}">
                  <a14:useLocalDpi xmlns:a14="http://schemas.microsoft.com/office/drawing/2010/main" val="0"/>
                </a:ext>
              </a:extLst>
            </a:blip>
            <a:srcRect l="18060"/>
            <a:stretch/>
          </p:blipFill>
          <p:spPr bwMode="auto">
            <a:xfrm>
              <a:off x="6179741" y="2243917"/>
              <a:ext cx="3158114" cy="1953865"/>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b="11751"/>
            <a:stretch/>
          </p:blipFill>
          <p:spPr>
            <a:xfrm>
              <a:off x="6179743" y="4197781"/>
              <a:ext cx="3160270" cy="1859276"/>
            </a:xfrm>
            <a:prstGeom prst="rect">
              <a:avLst/>
            </a:prstGeom>
            <a:noFill/>
            <a:ln>
              <a:noFill/>
            </a:ln>
          </p:spPr>
        </p:pic>
      </p:grpSp>
    </p:spTree>
    <p:extLst>
      <p:ext uri="{BB962C8B-B14F-4D97-AF65-F5344CB8AC3E}">
        <p14:creationId xmlns:p14="http://schemas.microsoft.com/office/powerpoint/2010/main" val="35279878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439DCE1C-801F-43E7-9286-D60EB80C9FCA}"/>
              </a:ext>
            </a:extLst>
          </p:cNvPr>
          <p:cNvSpPr/>
          <p:nvPr/>
        </p:nvSpPr>
        <p:spPr>
          <a:xfrm>
            <a:off x="4638675" y="2196727"/>
            <a:ext cx="4811388" cy="3253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trò chơi đua xe trên điện thoại thông minh, điện thoại thông minh sẽ trở thành vô lăng và cảm biến giúp điều khiển cua xe hoặc di chuyển xe trong trò chơi → Gia tốc kế và Cảm biến con quay hồi chuyển</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Bên cạnh chuyển động của trò chơi, cảm biến này còn tự động chuyển màn hình khi người dùng xoay ngang điện thoại.</a:t>
            </a:r>
          </a:p>
          <a:p>
            <a:pPr marL="182526" indent="-182526" fontAlgn="base">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Gia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trọng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chỉ có thể đo được khoảng cách di chuyển của vật thể chuyển động tiến lùi hoặc sang hai bên, nên khi gia tốc trọng trường và hướng chuyển động trùng nhau sẽ gây ra hạn chế, không thể đo được giá trị của chuyển động theo chiều dọc (có thể bổ sung bằng cảm biến con quay hồi chuyển).</a:t>
            </a:r>
          </a:p>
        </p:txBody>
      </p:sp>
      <p:grpSp>
        <p:nvGrpSpPr>
          <p:cNvPr id="22" name="그룹 21"/>
          <p:cNvGrpSpPr/>
          <p:nvPr/>
        </p:nvGrpSpPr>
        <p:grpSpPr>
          <a:xfrm>
            <a:off x="416128" y="444866"/>
            <a:ext cx="9051872" cy="282133"/>
            <a:chOff x="416128" y="444866"/>
            <a:chExt cx="9051872" cy="282133"/>
          </a:xfrm>
        </p:grpSpPr>
        <p:sp>
          <p:nvSpPr>
            <p:cNvPr id="23" name="직사각형 2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Lưu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ý</a:t>
              </a:r>
            </a:p>
          </p:txBody>
        </p:sp>
        <p:sp>
          <p:nvSpPr>
            <p:cNvPr id="24" name="직사각형 2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5" name="직사각형 24">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Cảm biến gia tốc </a:t>
            </a:r>
          </a:p>
        </p:txBody>
      </p:sp>
      <p:sp>
        <p:nvSpPr>
          <p:cNvPr id="27" name="모서리가 둥근 직사각형 4">
            <a:extLst>
              <a:ext uri="{FF2B5EF4-FFF2-40B4-BE49-F238E27FC236}">
                <a16:creationId xmlns:a16="http://schemas.microsoft.com/office/drawing/2014/main" id="{338AF899-B362-4510-A5E7-C9735274440F}"/>
              </a:ext>
            </a:extLst>
          </p:cNvPr>
          <p:cNvSpPr/>
          <p:nvPr/>
        </p:nvSpPr>
        <p:spPr>
          <a:xfrm>
            <a:off x="558800" y="2225301"/>
            <a:ext cx="3975100" cy="275627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9" name="그룹 28">
            <a:extLst>
              <a:ext uri="{FF2B5EF4-FFF2-40B4-BE49-F238E27FC236}">
                <a16:creationId xmlns:a16="http://schemas.microsoft.com/office/drawing/2014/main" id="{FD36763A-1C73-4E48-9A2C-BD293D340757}"/>
              </a:ext>
            </a:extLst>
          </p:cNvPr>
          <p:cNvGrpSpPr/>
          <p:nvPr/>
        </p:nvGrpSpPr>
        <p:grpSpPr>
          <a:xfrm>
            <a:off x="559817" y="1917716"/>
            <a:ext cx="8845945" cy="563044"/>
            <a:chOff x="558800" y="1842597"/>
            <a:chExt cx="8847993" cy="563173"/>
          </a:xfrm>
        </p:grpSpPr>
        <p:grpSp>
          <p:nvGrpSpPr>
            <p:cNvPr id="30" name="그룹 29">
              <a:extLst>
                <a:ext uri="{FF2B5EF4-FFF2-40B4-BE49-F238E27FC236}">
                  <a16:creationId xmlns:a16="http://schemas.microsoft.com/office/drawing/2014/main" id="{07928334-32AF-46A2-97F3-006B536CB7A1}"/>
                </a:ext>
              </a:extLst>
            </p:cNvPr>
            <p:cNvGrpSpPr/>
            <p:nvPr/>
          </p:nvGrpSpPr>
          <p:grpSpPr>
            <a:xfrm>
              <a:off x="558800" y="1842597"/>
              <a:ext cx="8785224" cy="215445"/>
              <a:chOff x="1027113" y="2045624"/>
              <a:chExt cx="8785224" cy="215445"/>
            </a:xfrm>
          </p:grpSpPr>
          <p:sp>
            <p:nvSpPr>
              <p:cNvPr id="48" name="직사각형 4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9" name="직사각형 48">
                <a:extLst>
                  <a:ext uri="{FF2B5EF4-FFF2-40B4-BE49-F238E27FC236}">
                    <a16:creationId xmlns:a16="http://schemas.microsoft.com/office/drawing/2014/main" id="{C3CF9554-5E26-4DD4-876F-A237942CB6BA}"/>
                  </a:ext>
                </a:extLst>
              </p:cNvPr>
              <p:cNvSpPr/>
              <p:nvPr/>
            </p:nvSpPr>
            <p:spPr>
              <a:xfrm>
                <a:off x="1179513" y="2045624"/>
                <a:ext cx="8632824"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Cảm biến trong điện thoại thông minh giúp trò chơi thực tế hơn</a:t>
                </a:r>
              </a:p>
            </p:txBody>
          </p:sp>
        </p:grpSp>
        <p:sp>
          <p:nvSpPr>
            <p:cNvPr id="31" name="직사각형 30">
              <a:extLst>
                <a:ext uri="{FF2B5EF4-FFF2-40B4-BE49-F238E27FC236}">
                  <a16:creationId xmlns:a16="http://schemas.microsoft.com/office/drawing/2014/main" id="{439DCE1C-801F-43E7-9286-D60EB80C9FCA}"/>
                </a:ext>
              </a:extLst>
            </p:cNvPr>
            <p:cNvSpPr/>
            <p:nvPr/>
          </p:nvSpPr>
          <p:spPr>
            <a:xfrm>
              <a:off x="773968" y="2060264"/>
              <a:ext cx="8632825" cy="34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300" panose="020B0303030303020204" charset="0"/>
                <a:ea typeface="SamsungOne 300" panose="020B0303030303020204" charset="0"/>
              </a:endParaRPr>
            </a:p>
          </p:txBody>
        </p:sp>
      </p:grpSp>
      <p:pic>
        <p:nvPicPr>
          <p:cNvPr id="3" name="그림 2" descr="텍스트, 사람, 손이(가) 표시된 사진&#10;&#10;자동 생성된 설명">
            <a:extLst>
              <a:ext uri="{FF2B5EF4-FFF2-40B4-BE49-F238E27FC236}">
                <a16:creationId xmlns:a16="http://schemas.microsoft.com/office/drawing/2014/main" id="{93372521-B2A8-4B0C-98F4-D48066BAD5F8}"/>
              </a:ext>
            </a:extLst>
          </p:cNvPr>
          <p:cNvPicPr>
            <a:picLocks noChangeAspect="1"/>
          </p:cNvPicPr>
          <p:nvPr/>
        </p:nvPicPr>
        <p:blipFill rotWithShape="1">
          <a:blip r:embed="rId3"/>
          <a:srcRect r="7654"/>
          <a:stretch/>
        </p:blipFill>
        <p:spPr>
          <a:xfrm>
            <a:off x="646113" y="2328862"/>
            <a:ext cx="3792538" cy="2550229"/>
          </a:xfrm>
          <a:prstGeom prst="rect">
            <a:avLst/>
          </a:prstGeom>
        </p:spPr>
      </p:pic>
    </p:spTree>
    <p:extLst>
      <p:ext uri="{BB962C8B-B14F-4D97-AF65-F5344CB8AC3E}">
        <p14:creationId xmlns:p14="http://schemas.microsoft.com/office/powerpoint/2010/main" val="860315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Cảm biến con quay hồi chuyển</a:t>
            </a:r>
          </a:p>
        </p:txBody>
      </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Lưu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ý</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2" name="그룹 1">
            <a:extLst>
              <a:ext uri="{FF2B5EF4-FFF2-40B4-BE49-F238E27FC236}">
                <a16:creationId xmlns:a16="http://schemas.microsoft.com/office/drawing/2014/main" id="{B4CBA73E-4700-4096-9E27-B5183B310244}"/>
              </a:ext>
            </a:extLst>
          </p:cNvPr>
          <p:cNvGrpSpPr/>
          <p:nvPr/>
        </p:nvGrpSpPr>
        <p:grpSpPr>
          <a:xfrm>
            <a:off x="558800" y="2266951"/>
            <a:ext cx="3312492" cy="3826346"/>
            <a:chOff x="558800" y="2266951"/>
            <a:chExt cx="3312492" cy="3826346"/>
          </a:xfrm>
        </p:grpSpPr>
        <p:sp>
          <p:nvSpPr>
            <p:cNvPr id="23" name="모서리가 둥근 직사각형 4">
              <a:extLst>
                <a:ext uri="{FF2B5EF4-FFF2-40B4-BE49-F238E27FC236}">
                  <a16:creationId xmlns:a16="http://schemas.microsoft.com/office/drawing/2014/main" id="{338AF899-B362-4510-A5E7-C9735274440F}"/>
                </a:ext>
              </a:extLst>
            </p:cNvPr>
            <p:cNvSpPr/>
            <p:nvPr/>
          </p:nvSpPr>
          <p:spPr>
            <a:xfrm>
              <a:off x="558800" y="2266951"/>
              <a:ext cx="3312492" cy="38263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0" name="그림 19"/>
            <p:cNvPicPr>
              <a:picLocks noChangeAspect="1"/>
            </p:cNvPicPr>
            <p:nvPr/>
          </p:nvPicPr>
          <p:blipFill rotWithShape="1">
            <a:blip r:embed="rId3">
              <a:extLst>
                <a:ext uri="{28A0092B-C50C-407E-A947-70E740481C1C}">
                  <a14:useLocalDpi xmlns:a14="http://schemas.microsoft.com/office/drawing/2010/main" val="0"/>
                </a:ext>
              </a:extLst>
            </a:blip>
            <a:srcRect l="7522" t="2522" r="52163" b="6866"/>
            <a:stretch/>
          </p:blipFill>
          <p:spPr>
            <a:xfrm>
              <a:off x="909193" y="2335096"/>
              <a:ext cx="2748407" cy="1820770"/>
            </a:xfrm>
            <a:prstGeom prst="rect">
              <a:avLst/>
            </a:prstGeom>
          </p:spPr>
        </p:pic>
        <p:pic>
          <p:nvPicPr>
            <p:cNvPr id="21" name="그림 20"/>
            <p:cNvPicPr>
              <a:picLocks noChangeAspect="1"/>
            </p:cNvPicPr>
            <p:nvPr/>
          </p:nvPicPr>
          <p:blipFill rotWithShape="1">
            <a:blip r:embed="rId4">
              <a:extLst>
                <a:ext uri="{28A0092B-C50C-407E-A947-70E740481C1C}">
                  <a14:useLocalDpi xmlns:a14="http://schemas.microsoft.com/office/drawing/2010/main" val="0"/>
                </a:ext>
              </a:extLst>
            </a:blip>
            <a:srcRect l="58242" t="2973" r="6841" b="6866"/>
            <a:stretch/>
          </p:blipFill>
          <p:spPr>
            <a:xfrm>
              <a:off x="990600" y="4000500"/>
              <a:ext cx="2655122" cy="2020802"/>
            </a:xfrm>
            <a:prstGeom prst="rect">
              <a:avLst/>
            </a:prstGeom>
          </p:spPr>
        </p:pic>
      </p:grpSp>
      <p:sp>
        <p:nvSpPr>
          <p:cNvPr id="22" name="직사각형 21">
            <a:extLst>
              <a:ext uri="{FF2B5EF4-FFF2-40B4-BE49-F238E27FC236}">
                <a16:creationId xmlns:a16="http://schemas.microsoft.com/office/drawing/2014/main" id="{439DCE1C-801F-43E7-9286-D60EB80C9FCA}"/>
              </a:ext>
            </a:extLst>
          </p:cNvPr>
          <p:cNvSpPr/>
          <p:nvPr/>
        </p:nvSpPr>
        <p:spPr>
          <a:xfrm>
            <a:off x="4000500" y="2225302"/>
            <a:ext cx="5449563" cy="1750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Chỉ có thể đo được khoảng cách chuyển động tiến lùi, hoặc sang trái phải.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khi gia tốc trọng trường và hướng chuyển động trùng nhau thì không thể đo được giá trị của chuyển động theo chiều dọc.</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tính giá trị quay bằng cách đo vận tốc góc (tốc độ quay của vật thể), vì vậy khi kết hợp với cảm biến gia tốc có thể xác định được cả sự thay đổi về vị trí và quãng đường di chuyển.</a:t>
            </a:r>
          </a:p>
        </p:txBody>
      </p:sp>
      <p:grpSp>
        <p:nvGrpSpPr>
          <p:cNvPr id="27" name="그룹 26">
            <a:extLst>
              <a:ext uri="{FF2B5EF4-FFF2-40B4-BE49-F238E27FC236}">
                <a16:creationId xmlns:a16="http://schemas.microsoft.com/office/drawing/2014/main" id="{FD36763A-1C73-4E48-9A2C-BD293D340757}"/>
              </a:ext>
            </a:extLst>
          </p:cNvPr>
          <p:cNvGrpSpPr/>
          <p:nvPr/>
        </p:nvGrpSpPr>
        <p:grpSpPr>
          <a:xfrm>
            <a:off x="559817" y="1917716"/>
            <a:ext cx="8845945" cy="563044"/>
            <a:chOff x="558800" y="1842597"/>
            <a:chExt cx="8847993" cy="563173"/>
          </a:xfrm>
        </p:grpSpPr>
        <p:grpSp>
          <p:nvGrpSpPr>
            <p:cNvPr id="28" name="그룹 27">
              <a:extLst>
                <a:ext uri="{FF2B5EF4-FFF2-40B4-BE49-F238E27FC236}">
                  <a16:creationId xmlns:a16="http://schemas.microsoft.com/office/drawing/2014/main" id="{07928334-32AF-46A2-97F3-006B536CB7A1}"/>
                </a:ext>
              </a:extLst>
            </p:cNvPr>
            <p:cNvGrpSpPr/>
            <p:nvPr/>
          </p:nvGrpSpPr>
          <p:grpSpPr>
            <a:xfrm>
              <a:off x="558800" y="1842597"/>
              <a:ext cx="8785224" cy="215445"/>
              <a:chOff x="1027113" y="2045624"/>
              <a:chExt cx="8785224" cy="215445"/>
            </a:xfrm>
          </p:grpSpPr>
          <p:sp>
            <p:nvSpPr>
              <p:cNvPr id="37" name="직사각형 3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8" name="직사각형 37">
                <a:extLst>
                  <a:ext uri="{FF2B5EF4-FFF2-40B4-BE49-F238E27FC236}">
                    <a16:creationId xmlns:a16="http://schemas.microsoft.com/office/drawing/2014/main" id="{C3CF9554-5E26-4DD4-876F-A237942CB6BA}"/>
                  </a:ext>
                </a:extLst>
              </p:cNvPr>
              <p:cNvSpPr/>
              <p:nvPr/>
            </p:nvSpPr>
            <p:spPr>
              <a:xfrm>
                <a:off x="1179513" y="2045624"/>
                <a:ext cx="8632824"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Cảm biến trong điện thoại thông minh giúp trò chơi thực tế hơn</a:t>
                </a:r>
              </a:p>
            </p:txBody>
          </p:sp>
        </p:grpSp>
        <p:sp>
          <p:nvSpPr>
            <p:cNvPr id="29" name="직사각형 28">
              <a:extLst>
                <a:ext uri="{FF2B5EF4-FFF2-40B4-BE49-F238E27FC236}">
                  <a16:creationId xmlns:a16="http://schemas.microsoft.com/office/drawing/2014/main" id="{439DCE1C-801F-43E7-9286-D60EB80C9FCA}"/>
                </a:ext>
              </a:extLst>
            </p:cNvPr>
            <p:cNvSpPr/>
            <p:nvPr/>
          </p:nvSpPr>
          <p:spPr>
            <a:xfrm>
              <a:off x="773968" y="2060264"/>
              <a:ext cx="8632825" cy="34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300" panose="020B0303030303020204" charset="0"/>
                <a:ea typeface="SamsungOne 300" panose="020B0303030303020204" charset="0"/>
              </a:endParaRPr>
            </a:p>
          </p:txBody>
        </p:sp>
      </p:grpSp>
    </p:spTree>
    <p:extLst>
      <p:ext uri="{BB962C8B-B14F-4D97-AF65-F5344CB8AC3E}">
        <p14:creationId xmlns:p14="http://schemas.microsoft.com/office/powerpoint/2010/main" val="8622271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Các</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thành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phần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3.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C03C4066-C333-4F2B-AC6C-C3B4ED32EA42}"/>
              </a:ext>
            </a:extLst>
          </p:cNvPr>
          <p:cNvGrpSpPr/>
          <p:nvPr/>
        </p:nvGrpSpPr>
        <p:grpSpPr>
          <a:xfrm>
            <a:off x="1051644" y="4065237"/>
            <a:ext cx="5702300" cy="278172"/>
            <a:chOff x="1051644" y="4065237"/>
            <a:chExt cx="5702300" cy="278172"/>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3.1.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Môi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trường</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3" name="그룹 2">
            <a:extLst>
              <a:ext uri="{FF2B5EF4-FFF2-40B4-BE49-F238E27FC236}">
                <a16:creationId xmlns:a16="http://schemas.microsoft.com/office/drawing/2014/main" id="{6B0F7B48-1BCA-4C4E-B31D-F5E1AC3AC861}"/>
              </a:ext>
            </a:extLst>
          </p:cNvPr>
          <p:cNvGrpSpPr/>
          <p:nvPr/>
        </p:nvGrpSpPr>
        <p:grpSpPr>
          <a:xfrm>
            <a:off x="1051644" y="4495071"/>
            <a:ext cx="5702300" cy="278172"/>
            <a:chOff x="1051644" y="4495071"/>
            <a:chExt cx="5702300" cy="278172"/>
          </a:xfrm>
        </p:grpSpPr>
        <p:sp>
          <p:nvSpPr>
            <p:cNvPr id="16" name="직사각형 1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Cảm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biến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Bộ</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động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519420" cy="276999"/>
            <a:chOff x="571500" y="5165783"/>
            <a:chExt cx="5519420" cy="276999"/>
          </a:xfrm>
        </p:grpSpPr>
        <p:sp>
          <p:nvSpPr>
            <p:cNvPr id="19" name="직사각형 43">
              <a:extLst>
                <a:ext uri="{FF2B5EF4-FFF2-40B4-BE49-F238E27FC236}">
                  <a16:creationId xmlns:a16="http://schemas.microsoft.com/office/drawing/2014/main" id="{7C361C6F-D073-4FC0-8ED0-8901EA9A95A1}"/>
                </a:ext>
              </a:extLst>
            </p:cNvPr>
            <p:cNvSpPr/>
            <p:nvPr/>
          </p:nvSpPr>
          <p:spPr>
            <a:xfrm>
              <a:off x="571500" y="5165783"/>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3.3.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Điện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toán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đám</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mây</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Tree>
    <p:extLst>
      <p:ext uri="{BB962C8B-B14F-4D97-AF65-F5344CB8AC3E}">
        <p14:creationId xmlns:p14="http://schemas.microsoft.com/office/powerpoint/2010/main" val="1463347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416128" y="444866"/>
            <a:ext cx="9051872" cy="282133"/>
            <a:chOff x="416128" y="444866"/>
            <a:chExt cx="9051872" cy="282133"/>
          </a:xfrm>
        </p:grpSpPr>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mây</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0" name="직사각형 19">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Định nghĩa Dịch vụ đám mây</a:t>
            </a:r>
          </a:p>
        </p:txBody>
      </p:sp>
      <p:grpSp>
        <p:nvGrpSpPr>
          <p:cNvPr id="22" name="그룹 21">
            <a:extLst>
              <a:ext uri="{FF2B5EF4-FFF2-40B4-BE49-F238E27FC236}">
                <a16:creationId xmlns:a16="http://schemas.microsoft.com/office/drawing/2014/main" id="{07928334-32AF-46A2-97F3-006B536CB7A1}"/>
              </a:ext>
            </a:extLst>
          </p:cNvPr>
          <p:cNvGrpSpPr/>
          <p:nvPr/>
        </p:nvGrpSpPr>
        <p:grpSpPr>
          <a:xfrm>
            <a:off x="559817" y="1889143"/>
            <a:ext cx="8783191" cy="430886"/>
            <a:chOff x="1027113" y="2045624"/>
            <a:chExt cx="8785224" cy="430985"/>
          </a:xfrm>
        </p:grpSpPr>
        <p:sp>
          <p:nvSpPr>
            <p:cNvPr id="24" name="직사각형 2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Aft>
                  <a:spcPts val="600"/>
                </a:spcAft>
                <a:buClr>
                  <a:srgbClr val="193EB0"/>
                </a:buCl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Dịch vụ đám mây cung cấp tài nguyên mạng, phần mềm và hạ tầng thông tin dưới dạng dịch vụ theo yêu cầu qua Internet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1" name="그룹 10">
            <a:extLst>
              <a:ext uri="{FF2B5EF4-FFF2-40B4-BE49-F238E27FC236}">
                <a16:creationId xmlns:a16="http://schemas.microsoft.com/office/drawing/2014/main" id="{ADEEAF33-6353-4EF8-8753-3F26E2F72159}"/>
              </a:ext>
            </a:extLst>
          </p:cNvPr>
          <p:cNvGrpSpPr/>
          <p:nvPr/>
        </p:nvGrpSpPr>
        <p:grpSpPr>
          <a:xfrm>
            <a:off x="559817" y="2413016"/>
            <a:ext cx="8783191" cy="646331"/>
            <a:chOff x="1027113" y="2045624"/>
            <a:chExt cx="8785224" cy="646480"/>
          </a:xfrm>
        </p:grpSpPr>
        <p:sp>
          <p:nvSpPr>
            <p:cNvPr id="12" name="직사각형 11">
              <a:extLst>
                <a:ext uri="{FF2B5EF4-FFF2-40B4-BE49-F238E27FC236}">
                  <a16:creationId xmlns:a16="http://schemas.microsoft.com/office/drawing/2014/main" id="{B82E7F7F-DD9F-4B73-9E6C-7169B12C4B0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4" name="직사각형 13">
              <a:extLst>
                <a:ext uri="{FF2B5EF4-FFF2-40B4-BE49-F238E27FC236}">
                  <a16:creationId xmlns:a16="http://schemas.microsoft.com/office/drawing/2014/main" id="{70AD5C50-290B-43C0-B5A5-402742C5F5B2}"/>
                </a:ext>
              </a:extLst>
            </p:cNvPr>
            <p:cNvSpPr/>
            <p:nvPr/>
          </p:nvSpPr>
          <p:spPr>
            <a:xfrm>
              <a:off x="1179513" y="2045624"/>
              <a:ext cx="8632824" cy="64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Aft>
                  <a:spcPts val="600"/>
                </a:spcAft>
                <a:buClr>
                  <a:srgbClr val="193EB0"/>
                </a:buCl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Các thiết bị di động như điện thoại thông minh ngày càng phổ biến, do đó, dịch vụ đám mây gần đây đã được xem xét và đưa vào sử dụng tại nhiều nơi nhằm duy trì tốc độ tăng trưởng lưu lượng và tính bền vững của dịch vụ trong môi trường dịch vụ theo thời gian thực.</a:t>
              </a:r>
            </a:p>
          </p:txBody>
        </p:sp>
      </p:grpSp>
    </p:spTree>
    <p:extLst>
      <p:ext uri="{BB962C8B-B14F-4D97-AF65-F5344CB8AC3E}">
        <p14:creationId xmlns:p14="http://schemas.microsoft.com/office/powerpoint/2010/main" val="20117272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416128" y="444866"/>
            <a:ext cx="9051872" cy="282133"/>
            <a:chOff x="416128" y="444866"/>
            <a:chExt cx="9051872" cy="282133"/>
          </a:xfrm>
        </p:grpSpPr>
        <p:sp>
          <p:nvSpPr>
            <p:cNvPr id="24" name="직사각형 23">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mây</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6" name="직사각형 25">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Định nghĩa </a:t>
            </a:r>
            <a:r>
              <a:rPr lang="en-US" sz="2400" b="1" dirty="0" err="1">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Điện</a:t>
            </a:r>
            <a:r>
              <a:rPr lang="en-US"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 </a:t>
            </a:r>
            <a:r>
              <a:rPr lang="en-US" sz="2400" b="1" dirty="0" err="1">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toán</a:t>
            </a:r>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 đám mây</a:t>
            </a:r>
          </a:p>
        </p:txBody>
      </p:sp>
      <p:grpSp>
        <p:nvGrpSpPr>
          <p:cNvPr id="13" name="그룹 12">
            <a:extLst>
              <a:ext uri="{FF2B5EF4-FFF2-40B4-BE49-F238E27FC236}">
                <a16:creationId xmlns:a16="http://schemas.microsoft.com/office/drawing/2014/main" id="{FD36763A-1C73-4E48-9A2C-BD293D340757}"/>
              </a:ext>
            </a:extLst>
          </p:cNvPr>
          <p:cNvGrpSpPr/>
          <p:nvPr/>
        </p:nvGrpSpPr>
        <p:grpSpPr>
          <a:xfrm>
            <a:off x="559817" y="1889141"/>
            <a:ext cx="8845945" cy="563044"/>
            <a:chOff x="558800" y="1842597"/>
            <a:chExt cx="8847993" cy="563173"/>
          </a:xfrm>
        </p:grpSpPr>
        <p:grpSp>
          <p:nvGrpSpPr>
            <p:cNvPr id="14" name="그룹 13">
              <a:extLst>
                <a:ext uri="{FF2B5EF4-FFF2-40B4-BE49-F238E27FC236}">
                  <a16:creationId xmlns:a16="http://schemas.microsoft.com/office/drawing/2014/main" id="{07928334-32AF-46A2-97F3-006B536CB7A1}"/>
                </a:ext>
              </a:extLst>
            </p:cNvPr>
            <p:cNvGrpSpPr/>
            <p:nvPr/>
          </p:nvGrpSpPr>
          <p:grpSpPr>
            <a:xfrm>
              <a:off x="558800" y="1842597"/>
              <a:ext cx="8785224" cy="430985"/>
              <a:chOff x="1027113" y="2045624"/>
              <a:chExt cx="8785224" cy="430985"/>
            </a:xfrm>
          </p:grpSpPr>
          <p:sp>
            <p:nvSpPr>
              <p:cNvPr id="17" name="직사각형 1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8" name="직사각형 17">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Aft>
                    <a:spcPts val="600"/>
                  </a:spcAft>
                  <a:buClr>
                    <a:srgbClr val="193EB0"/>
                  </a:buCl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Thuật ngữ điện toán đám mây có nghĩa là các tác vụ nặng và phức tạp không còn được xử lý trên thiết bị vật lý (PC), mà được đưa lên đám mây (máy chủ trung tâm) và sử dụng </a:t>
                </a:r>
                <a:r>
                  <a:rPr lang="vi-VN" altLang="ko-KR" sz="1400" dirty="0">
                    <a:solidFill>
                      <a:srgbClr val="FF0000"/>
                    </a:solidFill>
                    <a:latin typeface="SamsungOne-400" panose="020B0503030303020204" pitchFamily="34" charset="0"/>
                    <a:ea typeface="SamsungOne-400" panose="020B0503030303020204" pitchFamily="34" charset="0"/>
                  </a:rPr>
                  <a:t>bất cứ khi nào cần thiết.</a:t>
                </a:r>
              </a:p>
            </p:txBody>
          </p:sp>
        </p:grpSp>
        <p:sp>
          <p:nvSpPr>
            <p:cNvPr id="16" name="직사각형 15">
              <a:extLst>
                <a:ext uri="{FF2B5EF4-FFF2-40B4-BE49-F238E27FC236}">
                  <a16:creationId xmlns:a16="http://schemas.microsoft.com/office/drawing/2014/main" id="{439DCE1C-801F-43E7-9286-D60EB80C9FCA}"/>
                </a:ext>
              </a:extLst>
            </p:cNvPr>
            <p:cNvSpPr/>
            <p:nvPr/>
          </p:nvSpPr>
          <p:spPr>
            <a:xfrm>
              <a:off x="773968" y="2060264"/>
              <a:ext cx="8632825" cy="34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300" panose="020B0303030303020204" charset="0"/>
                <a:ea typeface="SamsungOne 300" panose="020B0303030303020204" charset="0"/>
              </a:endParaRPr>
            </a:p>
          </p:txBody>
        </p:sp>
      </p:grpSp>
      <p:pic>
        <p:nvPicPr>
          <p:cNvPr id="2" name="그림 1"/>
          <p:cNvPicPr>
            <a:picLocks noChangeAspect="1"/>
          </p:cNvPicPr>
          <p:nvPr/>
        </p:nvPicPr>
        <p:blipFill>
          <a:blip r:embed="rId3"/>
          <a:stretch>
            <a:fillRect/>
          </a:stretch>
        </p:blipFill>
        <p:spPr>
          <a:xfrm>
            <a:off x="614968" y="2579666"/>
            <a:ext cx="8572287" cy="3182959"/>
          </a:xfrm>
          <a:prstGeom prst="rect">
            <a:avLst/>
          </a:prstGeom>
        </p:spPr>
      </p:pic>
    </p:spTree>
    <p:extLst>
      <p:ext uri="{BB962C8B-B14F-4D97-AF65-F5344CB8AC3E}">
        <p14:creationId xmlns:p14="http://schemas.microsoft.com/office/powerpoint/2010/main" val="13916124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3C67857D-7B6B-4BE3-A7DD-754DDE834C4A}"/>
              </a:ext>
            </a:extLst>
          </p:cNvPr>
          <p:cNvGrpSpPr/>
          <p:nvPr/>
        </p:nvGrpSpPr>
        <p:grpSpPr>
          <a:xfrm>
            <a:off x="951240" y="3790950"/>
            <a:ext cx="7809844" cy="2238094"/>
            <a:chOff x="1431465" y="3994035"/>
            <a:chExt cx="7198936" cy="2063024"/>
          </a:xfrm>
        </p:grpSpPr>
        <p:grpSp>
          <p:nvGrpSpPr>
            <p:cNvPr id="72" name="그룹 71"/>
            <p:cNvGrpSpPr/>
            <p:nvPr/>
          </p:nvGrpSpPr>
          <p:grpSpPr>
            <a:xfrm>
              <a:off x="6757751" y="3994035"/>
              <a:ext cx="1872650" cy="2052523"/>
              <a:chOff x="1431925" y="4004720"/>
              <a:chExt cx="1873250" cy="2053181"/>
            </a:xfrm>
          </p:grpSpPr>
          <p:sp>
            <p:nvSpPr>
              <p:cNvPr id="73" name="직사각형 72">
                <a:extLst>
                  <a:ext uri="{FF2B5EF4-FFF2-40B4-BE49-F238E27FC236}">
                    <a16:creationId xmlns:a16="http://schemas.microsoft.com/office/drawing/2014/main" id="{6D6DD835-486E-469F-8EA8-DEF4681E0A8A}"/>
                  </a:ext>
                </a:extLst>
              </p:cNvPr>
              <p:cNvSpPr/>
              <p:nvPr/>
            </p:nvSpPr>
            <p:spPr>
              <a:xfrm>
                <a:off x="1431925" y="4004721"/>
                <a:ext cx="1873250" cy="2053180"/>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700" dirty="0">
                    <a:solidFill>
                      <a:prstClr val="white"/>
                    </a:solidFill>
                    <a:latin typeface="SamsungOne-700" panose="020B0803030303020204" pitchFamily="34" charset="0"/>
                    <a:ea typeface="SamsungOne-700" panose="020B0803030303020204" pitchFamily="34" charset="0"/>
                  </a:rPr>
                  <a:t>Signal processing and display</a:t>
                </a:r>
                <a:endParaRPr lang="ko-KR" altLang="en-US" sz="700" dirty="0">
                  <a:solidFill>
                    <a:prstClr val="white"/>
                  </a:solidFill>
                  <a:latin typeface="SamsungOne-700" panose="020B0803030303020204" pitchFamily="34" charset="0"/>
                  <a:ea typeface="SamsungOne-700" panose="020B0803030303020204" pitchFamily="34" charset="0"/>
                </a:endParaRPr>
              </a:p>
            </p:txBody>
          </p:sp>
          <p:sp>
            <p:nvSpPr>
              <p:cNvPr id="74" name="직사각형 73">
                <a:extLst>
                  <a:ext uri="{FF2B5EF4-FFF2-40B4-BE49-F238E27FC236}">
                    <a16:creationId xmlns:a16="http://schemas.microsoft.com/office/drawing/2014/main" id="{887BB6BC-0650-446D-AF46-D8686174A726}"/>
                  </a:ext>
                </a:extLst>
              </p:cNvPr>
              <p:cNvSpPr/>
              <p:nvPr/>
            </p:nvSpPr>
            <p:spPr>
              <a:xfrm>
                <a:off x="1431925" y="4004720"/>
                <a:ext cx="1873250" cy="430834"/>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200" dirty="0">
                    <a:solidFill>
                      <a:prstClr val="white"/>
                    </a:solidFill>
                    <a:latin typeface="SamsungOne-400" panose="020B0503030303020204" charset="0"/>
                    <a:ea typeface="SamsungOne-700" panose="020B0803030303020204" pitchFamily="34" charset="0"/>
                  </a:rPr>
                  <a:t>Môi trường điện toán</a:t>
                </a:r>
              </a:p>
              <a:p>
                <a:pPr algn="ctr" defTabSz="457063"/>
                <a:r>
                  <a:rPr lang="vi-VN" sz="1200" dirty="0">
                    <a:solidFill>
                      <a:prstClr val="white"/>
                    </a:solidFill>
                    <a:latin typeface="SamsungOne-400" panose="020B0503030303020204" charset="0"/>
                    <a:ea typeface="SamsungOne-700" panose="020B0803030303020204" pitchFamily="34" charset="0"/>
                  </a:rPr>
                  <a:t>đám mây</a:t>
                </a:r>
              </a:p>
            </p:txBody>
          </p:sp>
        </p:grpSp>
        <p:grpSp>
          <p:nvGrpSpPr>
            <p:cNvPr id="59" name="그룹 58"/>
            <p:cNvGrpSpPr/>
            <p:nvPr/>
          </p:nvGrpSpPr>
          <p:grpSpPr>
            <a:xfrm>
              <a:off x="5962313" y="4654157"/>
              <a:ext cx="918887" cy="956371"/>
              <a:chOff x="3305179" y="4654550"/>
              <a:chExt cx="619008" cy="956678"/>
            </a:xfrm>
          </p:grpSpPr>
          <p:sp>
            <p:nvSpPr>
              <p:cNvPr id="60" name="화살표: 아래쪽 6">
                <a:extLst>
                  <a:ext uri="{FF2B5EF4-FFF2-40B4-BE49-F238E27FC236}">
                    <a16:creationId xmlns:a16="http://schemas.microsoft.com/office/drawing/2014/main" id="{64C77688-D57C-4A7F-959F-D9FF723EC09C}"/>
                  </a:ext>
                </a:extLst>
              </p:cNvPr>
              <p:cNvSpPr/>
              <p:nvPr/>
            </p:nvSpPr>
            <p:spPr>
              <a:xfrm rot="16200000">
                <a:off x="3136344" y="4823385"/>
                <a:ext cx="956678" cy="619008"/>
              </a:xfrm>
              <a:prstGeom prst="downArrow">
                <a:avLst>
                  <a:gd name="adj1" fmla="val 70056"/>
                  <a:gd name="adj2" fmla="val 34016"/>
                </a:avLst>
              </a:prstGeom>
              <a:gradFill>
                <a:gsLst>
                  <a:gs pos="0">
                    <a:srgbClr val="0033CC"/>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61" name="TextBox 60">
                <a:extLst>
                  <a:ext uri="{FF2B5EF4-FFF2-40B4-BE49-F238E27FC236}">
                    <a16:creationId xmlns:a16="http://schemas.microsoft.com/office/drawing/2014/main" id="{EBAC9BCB-9163-4156-A84F-C3B6CEFA6885}"/>
                  </a:ext>
                </a:extLst>
              </p:cNvPr>
              <p:cNvSpPr txBox="1"/>
              <p:nvPr/>
            </p:nvSpPr>
            <p:spPr>
              <a:xfrm>
                <a:off x="3322256" y="4962613"/>
                <a:ext cx="551254" cy="34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200" dirty="0">
                    <a:solidFill>
                      <a:prstClr val="white"/>
                    </a:solidFill>
                    <a:latin typeface="SamsungOne-400" panose="020B0503030303020204" charset="0"/>
                    <a:ea typeface="SamsungOne-700" panose="020B0803030303020204" pitchFamily="34" charset="0"/>
                  </a:rPr>
                  <a:t>Mạng hiệu năng cao</a:t>
                </a:r>
              </a:p>
            </p:txBody>
          </p:sp>
        </p:grpSp>
        <p:grpSp>
          <p:nvGrpSpPr>
            <p:cNvPr id="55" name="그룹 54"/>
            <p:cNvGrpSpPr/>
            <p:nvPr/>
          </p:nvGrpSpPr>
          <p:grpSpPr>
            <a:xfrm>
              <a:off x="4096175" y="4004536"/>
              <a:ext cx="1872650" cy="2052523"/>
              <a:chOff x="1431925" y="4004720"/>
              <a:chExt cx="1873250" cy="2053181"/>
            </a:xfrm>
          </p:grpSpPr>
          <p:sp>
            <p:nvSpPr>
              <p:cNvPr id="56" name="직사각형 55">
                <a:extLst>
                  <a:ext uri="{FF2B5EF4-FFF2-40B4-BE49-F238E27FC236}">
                    <a16:creationId xmlns:a16="http://schemas.microsoft.com/office/drawing/2014/main" id="{6D6DD835-486E-469F-8EA8-DEF4681E0A8A}"/>
                  </a:ext>
                </a:extLst>
              </p:cNvPr>
              <p:cNvSpPr/>
              <p:nvPr/>
            </p:nvSpPr>
            <p:spPr>
              <a:xfrm>
                <a:off x="1431925" y="4004721"/>
                <a:ext cx="1873250" cy="2053180"/>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700" dirty="0">
                    <a:solidFill>
                      <a:prstClr val="white"/>
                    </a:solidFill>
                    <a:latin typeface="SamsungOne-700" panose="020B0803030303020204" pitchFamily="34" charset="0"/>
                    <a:ea typeface="SamsungOne-700" panose="020B0803030303020204" pitchFamily="34" charset="0"/>
                  </a:rPr>
                  <a:t>Signal processing and display</a:t>
                </a:r>
                <a:endParaRPr lang="ko-KR" altLang="en-US" sz="700" dirty="0">
                  <a:solidFill>
                    <a:prstClr val="white"/>
                  </a:solidFill>
                  <a:latin typeface="SamsungOne-700" panose="020B0803030303020204" pitchFamily="34" charset="0"/>
                  <a:ea typeface="SamsungOne-700" panose="020B0803030303020204" pitchFamily="34" charset="0"/>
                </a:endParaRPr>
              </a:p>
            </p:txBody>
          </p:sp>
          <p:sp>
            <p:nvSpPr>
              <p:cNvPr id="57" name="직사각형 56">
                <a:extLst>
                  <a:ext uri="{FF2B5EF4-FFF2-40B4-BE49-F238E27FC236}">
                    <a16:creationId xmlns:a16="http://schemas.microsoft.com/office/drawing/2014/main" id="{887BB6BC-0650-446D-AF46-D8686174A726}"/>
                  </a:ext>
                </a:extLst>
              </p:cNvPr>
              <p:cNvSpPr/>
              <p:nvPr/>
            </p:nvSpPr>
            <p:spPr>
              <a:xfrm>
                <a:off x="1431925" y="4004720"/>
                <a:ext cx="1873250" cy="430834"/>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200" dirty="0">
                    <a:solidFill>
                      <a:prstClr val="white"/>
                    </a:solidFill>
                    <a:latin typeface="SamsungOne-400" panose="020B0503030303020204" charset="0"/>
                    <a:ea typeface="SamsungOne-700" panose="020B0803030303020204" pitchFamily="34" charset="0"/>
                  </a:rPr>
                  <a:t>Môi trường máy chủ và máy khách</a:t>
                </a:r>
              </a:p>
            </p:txBody>
          </p:sp>
        </p:grpSp>
        <p:grpSp>
          <p:nvGrpSpPr>
            <p:cNvPr id="75" name="그룹 74"/>
            <p:cNvGrpSpPr/>
            <p:nvPr/>
          </p:nvGrpSpPr>
          <p:grpSpPr>
            <a:xfrm>
              <a:off x="4125505" y="4627606"/>
              <a:ext cx="1803494" cy="1209957"/>
              <a:chOff x="4126828" y="4549104"/>
              <a:chExt cx="1804072" cy="1210345"/>
            </a:xfrm>
          </p:grpSpPr>
          <p:sp>
            <p:nvSpPr>
              <p:cNvPr id="76" name="직사각형 75">
                <a:extLst>
                  <a:ext uri="{FF2B5EF4-FFF2-40B4-BE49-F238E27FC236}">
                    <a16:creationId xmlns:a16="http://schemas.microsoft.com/office/drawing/2014/main" id="{4F823ACB-3CD9-43A4-9172-036D3C17F70D}"/>
                  </a:ext>
                </a:extLst>
              </p:cNvPr>
              <p:cNvSpPr/>
              <p:nvPr/>
            </p:nvSpPr>
            <p:spPr>
              <a:xfrm>
                <a:off x="4510393" y="4618895"/>
                <a:ext cx="242878" cy="132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defTabSz="457063"/>
                <a:endParaRPr lang="ko-KR" altLang="en-US" sz="1600">
                  <a:solidFill>
                    <a:prstClr val="black"/>
                  </a:solidFill>
                  <a:latin typeface="Calibri" panose="020F0502020204030204"/>
                  <a:ea typeface="맑은 고딕" panose="020B0503020000020004" pitchFamily="50" charset="-127"/>
                </a:endParaRPr>
              </a:p>
            </p:txBody>
          </p:sp>
          <p:pic>
            <p:nvPicPr>
              <p:cNvPr id="77" name="_x244718048" descr="EMB00000e90749c"/>
              <p:cNvPicPr>
                <a:picLocks noChangeAspect="1" noChangeArrowheads="1"/>
              </p:cNvPicPr>
              <p:nvPr/>
            </p:nvPicPr>
            <p:blipFill rotWithShape="1">
              <a:blip r:embed="rId3">
                <a:extLst>
                  <a:ext uri="{28A0092B-C50C-407E-A947-70E740481C1C}">
                    <a14:useLocalDpi xmlns:a14="http://schemas.microsoft.com/office/drawing/2010/main" val="0"/>
                  </a:ext>
                </a:extLst>
              </a:blip>
              <a:srcRect l="32076" t="29801" r="43581" b="15827"/>
              <a:stretch/>
            </p:blipFill>
            <p:spPr bwMode="auto">
              <a:xfrm>
                <a:off x="4157644" y="4618894"/>
                <a:ext cx="1739901" cy="114055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8" name="직사각형 77"/>
              <p:cNvSpPr/>
              <p:nvPr/>
            </p:nvSpPr>
            <p:spPr>
              <a:xfrm>
                <a:off x="5695950" y="4825112"/>
                <a:ext cx="234950" cy="483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79" name="직사각형 78"/>
              <p:cNvSpPr/>
              <p:nvPr/>
            </p:nvSpPr>
            <p:spPr>
              <a:xfrm>
                <a:off x="4729163" y="4549104"/>
                <a:ext cx="291305" cy="120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80" name="직사각형 79"/>
              <p:cNvSpPr/>
              <p:nvPr/>
            </p:nvSpPr>
            <p:spPr>
              <a:xfrm>
                <a:off x="4126828" y="4839127"/>
                <a:ext cx="291305" cy="466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grpSp>
        <p:grpSp>
          <p:nvGrpSpPr>
            <p:cNvPr id="62" name="그룹 61"/>
            <p:cNvGrpSpPr/>
            <p:nvPr/>
          </p:nvGrpSpPr>
          <p:grpSpPr>
            <a:xfrm>
              <a:off x="3297793" y="4654157"/>
              <a:ext cx="918887" cy="956371"/>
              <a:chOff x="3305179" y="4654550"/>
              <a:chExt cx="619008" cy="956678"/>
            </a:xfrm>
          </p:grpSpPr>
          <p:sp>
            <p:nvSpPr>
              <p:cNvPr id="63" name="화살표: 아래쪽 6">
                <a:extLst>
                  <a:ext uri="{FF2B5EF4-FFF2-40B4-BE49-F238E27FC236}">
                    <a16:creationId xmlns:a16="http://schemas.microsoft.com/office/drawing/2014/main" id="{64C77688-D57C-4A7F-959F-D9FF723EC09C}"/>
                  </a:ext>
                </a:extLst>
              </p:cNvPr>
              <p:cNvSpPr/>
              <p:nvPr/>
            </p:nvSpPr>
            <p:spPr>
              <a:xfrm rot="16200000">
                <a:off x="3136344" y="4823385"/>
                <a:ext cx="956678" cy="619008"/>
              </a:xfrm>
              <a:prstGeom prst="downArrow">
                <a:avLst>
                  <a:gd name="adj1" fmla="val 70056"/>
                  <a:gd name="adj2" fmla="val 34016"/>
                </a:avLst>
              </a:prstGeom>
              <a:gradFill>
                <a:gsLst>
                  <a:gs pos="0">
                    <a:srgbClr val="0033CC"/>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64" name="TextBox 63">
                <a:extLst>
                  <a:ext uri="{FF2B5EF4-FFF2-40B4-BE49-F238E27FC236}">
                    <a16:creationId xmlns:a16="http://schemas.microsoft.com/office/drawing/2014/main" id="{EBAC9BCB-9163-4156-A84F-C3B6CEFA6885}"/>
                  </a:ext>
                </a:extLst>
              </p:cNvPr>
              <p:cNvSpPr txBox="1"/>
              <p:nvPr/>
            </p:nvSpPr>
            <p:spPr>
              <a:xfrm>
                <a:off x="3322256" y="5047751"/>
                <a:ext cx="551254" cy="170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1200" dirty="0">
                    <a:solidFill>
                      <a:prstClr val="white"/>
                    </a:solidFill>
                    <a:latin typeface="SamsungOne-700" panose="020B0803030303020204" pitchFamily="34" charset="0"/>
                    <a:ea typeface="SamsungOne-700" panose="020B0803030303020204" pitchFamily="34" charset="0"/>
                  </a:rPr>
                  <a:t>Internet</a:t>
                </a:r>
                <a:endParaRPr lang="en-US" altLang="ko-KR" sz="1000" dirty="0">
                  <a:solidFill>
                    <a:prstClr val="white"/>
                  </a:solidFill>
                  <a:latin typeface="SamsungOne-700" panose="020B0803030303020204" pitchFamily="34" charset="0"/>
                  <a:ea typeface="SamsungOne-700" panose="020B0803030303020204" pitchFamily="34" charset="0"/>
                </a:endParaRPr>
              </a:p>
            </p:txBody>
          </p:sp>
        </p:grpSp>
        <p:grpSp>
          <p:nvGrpSpPr>
            <p:cNvPr id="17" name="그룹 16"/>
            <p:cNvGrpSpPr/>
            <p:nvPr/>
          </p:nvGrpSpPr>
          <p:grpSpPr>
            <a:xfrm>
              <a:off x="1431465" y="4004536"/>
              <a:ext cx="1872650" cy="2052523"/>
              <a:chOff x="1431925" y="4004720"/>
              <a:chExt cx="1873250" cy="2053181"/>
            </a:xfrm>
          </p:grpSpPr>
          <p:grpSp>
            <p:nvGrpSpPr>
              <p:cNvPr id="16" name="그룹 15"/>
              <p:cNvGrpSpPr/>
              <p:nvPr/>
            </p:nvGrpSpPr>
            <p:grpSpPr>
              <a:xfrm>
                <a:off x="1431925" y="4004720"/>
                <a:ext cx="1873250" cy="2053181"/>
                <a:chOff x="1431925" y="4004720"/>
                <a:chExt cx="1873250" cy="2053181"/>
              </a:xfrm>
            </p:grpSpPr>
            <p:sp>
              <p:nvSpPr>
                <p:cNvPr id="49" name="직사각형 48">
                  <a:extLst>
                    <a:ext uri="{FF2B5EF4-FFF2-40B4-BE49-F238E27FC236}">
                      <a16:creationId xmlns:a16="http://schemas.microsoft.com/office/drawing/2014/main" id="{6D6DD835-486E-469F-8EA8-DEF4681E0A8A}"/>
                    </a:ext>
                  </a:extLst>
                </p:cNvPr>
                <p:cNvSpPr/>
                <p:nvPr/>
              </p:nvSpPr>
              <p:spPr>
                <a:xfrm>
                  <a:off x="1431925" y="4004721"/>
                  <a:ext cx="1873250" cy="2053180"/>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700" dirty="0">
                      <a:solidFill>
                        <a:prstClr val="white"/>
                      </a:solidFill>
                      <a:latin typeface="SamsungOne-700" panose="020B0803030303020204" pitchFamily="34" charset="0"/>
                      <a:ea typeface="SamsungOne-700" panose="020B0803030303020204" pitchFamily="34" charset="0"/>
                    </a:rPr>
                    <a:t>Signal processing and display</a:t>
                  </a:r>
                  <a:endParaRPr lang="ko-KR" altLang="en-US" sz="700" dirty="0">
                    <a:solidFill>
                      <a:prstClr val="white"/>
                    </a:solidFill>
                    <a:latin typeface="SamsungOne-700" panose="020B0803030303020204" pitchFamily="34" charset="0"/>
                    <a:ea typeface="SamsungOne-700" panose="020B0803030303020204" pitchFamily="34" charset="0"/>
                  </a:endParaRPr>
                </a:p>
              </p:txBody>
            </p:sp>
            <p:sp>
              <p:nvSpPr>
                <p:cNvPr id="47" name="직사각형 46">
                  <a:extLst>
                    <a:ext uri="{FF2B5EF4-FFF2-40B4-BE49-F238E27FC236}">
                      <a16:creationId xmlns:a16="http://schemas.microsoft.com/office/drawing/2014/main" id="{887BB6BC-0650-446D-AF46-D8686174A726}"/>
                    </a:ext>
                  </a:extLst>
                </p:cNvPr>
                <p:cNvSpPr/>
                <p:nvPr/>
              </p:nvSpPr>
              <p:spPr>
                <a:xfrm>
                  <a:off x="1431925" y="4004720"/>
                  <a:ext cx="1873250" cy="430834"/>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200" dirty="0">
                      <a:solidFill>
                        <a:prstClr val="white"/>
                      </a:solidFill>
                      <a:latin typeface="SamsungOne-400" panose="020B0503030303020204" charset="0"/>
                      <a:ea typeface="SamsungOne-700" panose="020B0803030303020204" pitchFamily="34" charset="0"/>
                    </a:rPr>
                    <a:t>Môi trường điện toán cá nhân</a:t>
                  </a:r>
                </a:p>
              </p:txBody>
            </p:sp>
            <p:sp>
              <p:nvSpPr>
                <p:cNvPr id="52" name="TextBox 51">
                  <a:extLst>
                    <a:ext uri="{FF2B5EF4-FFF2-40B4-BE49-F238E27FC236}">
                      <a16:creationId xmlns:a16="http://schemas.microsoft.com/office/drawing/2014/main" id="{EBAC9BCB-9163-4156-A84F-C3B6CEFA6885}"/>
                    </a:ext>
                  </a:extLst>
                </p:cNvPr>
                <p:cNvSpPr txBox="1"/>
                <p:nvPr/>
              </p:nvSpPr>
              <p:spPr>
                <a:xfrm>
                  <a:off x="1978025" y="5683509"/>
                  <a:ext cx="78105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1100" dirty="0">
                      <a:solidFill>
                        <a:prstClr val="black">
                          <a:lumMod val="85000"/>
                          <a:lumOff val="15000"/>
                        </a:prstClr>
                      </a:solidFill>
                    </a:rPr>
                    <a:t>Internet</a:t>
                  </a:r>
                  <a:endParaRPr lang="ko-KR" altLang="en-US" sz="1100" dirty="0">
                    <a:solidFill>
                      <a:prstClr val="black">
                        <a:lumMod val="85000"/>
                        <a:lumOff val="15000"/>
                      </a:prstClr>
                    </a:solidFill>
                  </a:endParaRPr>
                </a:p>
              </p:txBody>
            </p:sp>
          </p:grpSp>
          <p:pic>
            <p:nvPicPr>
              <p:cNvPr id="50" name="_x244718048" descr="EMB00000e90749c"/>
              <p:cNvPicPr>
                <a:picLocks noChangeAspect="1" noChangeArrowheads="1"/>
              </p:cNvPicPr>
              <p:nvPr/>
            </p:nvPicPr>
            <p:blipFill rotWithShape="1">
              <a:blip r:embed="rId3">
                <a:extLst>
                  <a:ext uri="{28A0092B-C50C-407E-A947-70E740481C1C}">
                    <a14:useLocalDpi xmlns:a14="http://schemas.microsoft.com/office/drawing/2010/main" val="0"/>
                  </a:ext>
                </a:extLst>
              </a:blip>
              <a:srcRect l="1278" t="25259" r="79105" b="35872"/>
              <a:stretch/>
            </p:blipFill>
            <p:spPr bwMode="auto">
              <a:xfrm>
                <a:off x="1665886" y="4748517"/>
                <a:ext cx="1402081" cy="81534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82" name="_x244718048" descr="EMB00000e90749c"/>
            <p:cNvPicPr>
              <a:picLocks noChangeAspect="1" noChangeArrowheads="1"/>
            </p:cNvPicPr>
            <p:nvPr/>
          </p:nvPicPr>
          <p:blipFill rotWithShape="1">
            <a:blip r:embed="rId3">
              <a:extLst>
                <a:ext uri="{28A0092B-C50C-407E-A947-70E740481C1C}">
                  <a14:useLocalDpi xmlns:a14="http://schemas.microsoft.com/office/drawing/2010/main" val="0"/>
                </a:ext>
              </a:extLst>
            </a:blip>
            <a:srcRect l="70925" t="16766" r="1884" b="10128"/>
            <a:stretch/>
          </p:blipFill>
          <p:spPr bwMode="auto">
            <a:xfrm>
              <a:off x="6887605" y="4583618"/>
              <a:ext cx="1619207" cy="127768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직사각형 82"/>
            <p:cNvSpPr/>
            <p:nvPr/>
          </p:nvSpPr>
          <p:spPr>
            <a:xfrm>
              <a:off x="7891994" y="5701003"/>
              <a:ext cx="706324" cy="211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grpSp>
          <p:nvGrpSpPr>
            <p:cNvPr id="97" name="그룹 96"/>
            <p:cNvGrpSpPr/>
            <p:nvPr/>
          </p:nvGrpSpPr>
          <p:grpSpPr>
            <a:xfrm>
              <a:off x="6952900" y="5345288"/>
              <a:ext cx="1547818" cy="449608"/>
              <a:chOff x="3093339" y="5220162"/>
              <a:chExt cx="1042687" cy="449752"/>
            </a:xfrm>
          </p:grpSpPr>
          <p:sp>
            <p:nvSpPr>
              <p:cNvPr id="98" name="화살표: 아래쪽 6">
                <a:extLst>
                  <a:ext uri="{FF2B5EF4-FFF2-40B4-BE49-F238E27FC236}">
                    <a16:creationId xmlns:a16="http://schemas.microsoft.com/office/drawing/2014/main" id="{64C77688-D57C-4A7F-959F-D9FF723EC09C}"/>
                  </a:ext>
                </a:extLst>
              </p:cNvPr>
              <p:cNvSpPr/>
              <p:nvPr/>
            </p:nvSpPr>
            <p:spPr>
              <a:xfrm>
                <a:off x="3093339" y="5220162"/>
                <a:ext cx="1042687" cy="319088"/>
              </a:xfrm>
              <a:prstGeom prst="downArrow">
                <a:avLst>
                  <a:gd name="adj1" fmla="val 84529"/>
                  <a:gd name="adj2" fmla="val 49890"/>
                </a:avLst>
              </a:prstGeom>
              <a:gradFill>
                <a:gsLst>
                  <a:gs pos="0">
                    <a:srgbClr val="0033CC"/>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99" name="TextBox 98">
                <a:extLst>
                  <a:ext uri="{FF2B5EF4-FFF2-40B4-BE49-F238E27FC236}">
                    <a16:creationId xmlns:a16="http://schemas.microsoft.com/office/drawing/2014/main" id="{EBAC9BCB-9163-4156-A84F-C3B6CEFA6885}"/>
                  </a:ext>
                </a:extLst>
              </p:cNvPr>
              <p:cNvSpPr txBox="1"/>
              <p:nvPr/>
            </p:nvSpPr>
            <p:spPr>
              <a:xfrm>
                <a:off x="3348982" y="5258415"/>
                <a:ext cx="551254" cy="411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200" dirty="0">
                    <a:solidFill>
                      <a:prstClr val="white"/>
                    </a:solidFill>
                    <a:latin typeface="SamsungOne-400" panose="020B0503030303020204" charset="0"/>
                    <a:ea typeface="SamsungOne-700" panose="020B0803030303020204" pitchFamily="34" charset="0"/>
                  </a:rPr>
                  <a:t>Thuê</a:t>
                </a:r>
              </a:p>
              <a:p>
                <a:pPr algn="ctr" defTabSz="457063"/>
                <a:endParaRPr lang="en-US" altLang="ko-KR" sz="1200" dirty="0">
                  <a:solidFill>
                    <a:prstClr val="white"/>
                  </a:solidFill>
                  <a:latin typeface="SamsungOne-700" panose="020B0803030303020204" pitchFamily="34" charset="0"/>
                  <a:ea typeface="SamsungOne-700" panose="020B0803030303020204" pitchFamily="34" charset="0"/>
                </a:endParaRPr>
              </a:p>
            </p:txBody>
          </p:sp>
        </p:grpSp>
      </p:grpSp>
      <p:grpSp>
        <p:nvGrpSpPr>
          <p:cNvPr id="48" name="그룹 47"/>
          <p:cNvGrpSpPr/>
          <p:nvPr/>
        </p:nvGrpSpPr>
        <p:grpSpPr>
          <a:xfrm>
            <a:off x="416128" y="444866"/>
            <a:ext cx="9051872" cy="282133"/>
            <a:chOff x="416128" y="444866"/>
            <a:chExt cx="9051872" cy="282133"/>
          </a:xfrm>
        </p:grpSpPr>
        <p:sp>
          <p:nvSpPr>
            <p:cNvPr id="51" name="직사각형 5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mây</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53" name="직사각형 5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54" name="직사각형 53">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dịch vụ đám mây</a:t>
            </a:r>
          </a:p>
        </p:txBody>
      </p:sp>
      <p:grpSp>
        <p:nvGrpSpPr>
          <p:cNvPr id="58" name="그룹 57">
            <a:extLst>
              <a:ext uri="{FF2B5EF4-FFF2-40B4-BE49-F238E27FC236}">
                <a16:creationId xmlns:a16="http://schemas.microsoft.com/office/drawing/2014/main" id="{FD36763A-1C73-4E48-9A2C-BD293D340757}"/>
              </a:ext>
            </a:extLst>
          </p:cNvPr>
          <p:cNvGrpSpPr/>
          <p:nvPr/>
        </p:nvGrpSpPr>
        <p:grpSpPr>
          <a:xfrm>
            <a:off x="559817" y="1889143"/>
            <a:ext cx="8783192" cy="1663688"/>
            <a:chOff x="558800" y="1842597"/>
            <a:chExt cx="8785225" cy="1664069"/>
          </a:xfrm>
        </p:grpSpPr>
        <p:grpSp>
          <p:nvGrpSpPr>
            <p:cNvPr id="65" name="그룹 64">
              <a:extLst>
                <a:ext uri="{FF2B5EF4-FFF2-40B4-BE49-F238E27FC236}">
                  <a16:creationId xmlns:a16="http://schemas.microsoft.com/office/drawing/2014/main" id="{07928334-32AF-46A2-97F3-006B536CB7A1}"/>
                </a:ext>
              </a:extLst>
            </p:cNvPr>
            <p:cNvGrpSpPr/>
            <p:nvPr/>
          </p:nvGrpSpPr>
          <p:grpSpPr>
            <a:xfrm>
              <a:off x="558800" y="1842597"/>
              <a:ext cx="8785224" cy="215444"/>
              <a:chOff x="1027113" y="2045624"/>
              <a:chExt cx="8785224" cy="215444"/>
            </a:xfrm>
          </p:grpSpPr>
          <p:sp>
            <p:nvSpPr>
              <p:cNvPr id="67" name="직사각형 6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8" name="직사각형 67">
                <a:extLst>
                  <a:ext uri="{FF2B5EF4-FFF2-40B4-BE49-F238E27FC236}">
                    <a16:creationId xmlns:a16="http://schemas.microsoft.com/office/drawing/2014/main" id="{C3CF9554-5E26-4DD4-876F-A237942CB6BA}"/>
                  </a:ext>
                </a:extLst>
              </p:cNvPr>
              <p:cNvSpPr/>
              <p:nvPr/>
            </p:nvSpPr>
            <p:spPr>
              <a:xfrm>
                <a:off x="1179513" y="2045624"/>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Chuyển đổi môi trường điện toán</a:t>
                </a:r>
              </a:p>
            </p:txBody>
          </p:sp>
        </p:grpSp>
        <p:sp>
          <p:nvSpPr>
            <p:cNvPr id="66" name="직사각형 65">
              <a:extLst>
                <a:ext uri="{FF2B5EF4-FFF2-40B4-BE49-F238E27FC236}">
                  <a16:creationId xmlns:a16="http://schemas.microsoft.com/office/drawing/2014/main" id="{439DCE1C-801F-43E7-9286-D60EB80C9FCA}"/>
                </a:ext>
              </a:extLst>
            </p:cNvPr>
            <p:cNvSpPr/>
            <p:nvPr/>
          </p:nvSpPr>
          <p:spPr>
            <a:xfrm>
              <a:off x="711200" y="2058041"/>
              <a:ext cx="8632825" cy="144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môi trường điện toán trước đây, công việc xử lý và điện toán trực tiếp được thực hiện bằng máy tính cá nhân. Tuy nhiên, với sự phổ biến của Internet, một số phần hoạt động và xử lý dữ liệu đã được thay thế bằng các dịch vụ Internet.</a:t>
              </a:r>
            </a:p>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Kể từ đó, mạng đã phát triển một môi trường điện toán đám mây, cho phép người dùng thuê và sử dụng tất cả các tài nguyên và phần mềm điện toán từ xa từ một máy chủ đám mây mà không cần phải trực tiếp mua tài nguyên điện toán.</a:t>
              </a:r>
            </a:p>
          </p:txBody>
        </p:sp>
      </p:grpSp>
      <p:pic>
        <p:nvPicPr>
          <p:cNvPr id="5" name="Picture 4">
            <a:extLst>
              <a:ext uri="{FF2B5EF4-FFF2-40B4-BE49-F238E27FC236}">
                <a16:creationId xmlns:a16="http://schemas.microsoft.com/office/drawing/2014/main" id="{B8B856C2-DEE3-D1D3-360F-43CEC11E8F7C}"/>
              </a:ext>
            </a:extLst>
          </p:cNvPr>
          <p:cNvPicPr>
            <a:picLocks noChangeAspect="1"/>
          </p:cNvPicPr>
          <p:nvPr/>
        </p:nvPicPr>
        <p:blipFill>
          <a:blip r:embed="rId4"/>
          <a:stretch>
            <a:fillRect/>
          </a:stretch>
        </p:blipFill>
        <p:spPr>
          <a:xfrm>
            <a:off x="6837564" y="4360912"/>
            <a:ext cx="1860287" cy="1495982"/>
          </a:xfrm>
          <a:prstGeom prst="rect">
            <a:avLst/>
          </a:prstGeom>
        </p:spPr>
      </p:pic>
    </p:spTree>
    <p:extLst>
      <p:ext uri="{BB962C8B-B14F-4D97-AF65-F5344CB8AC3E}">
        <p14:creationId xmlns:p14="http://schemas.microsoft.com/office/powerpoint/2010/main" val="7069760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416128" y="444866"/>
            <a:ext cx="9051872" cy="282133"/>
            <a:chOff x="416128" y="444866"/>
            <a:chExt cx="9051872" cy="282133"/>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mây</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527201" y="1333385"/>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Quy</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trình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điện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toán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đám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mây</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4" name="그룹 23">
            <a:extLst>
              <a:ext uri="{FF2B5EF4-FFF2-40B4-BE49-F238E27FC236}">
                <a16:creationId xmlns:a16="http://schemas.microsoft.com/office/drawing/2014/main" id="{FD36763A-1C73-4E48-9A2C-BD293D340757}"/>
              </a:ext>
            </a:extLst>
          </p:cNvPr>
          <p:cNvGrpSpPr/>
          <p:nvPr/>
        </p:nvGrpSpPr>
        <p:grpSpPr>
          <a:xfrm>
            <a:off x="559816" y="1757052"/>
            <a:ext cx="8783192" cy="2124904"/>
            <a:chOff x="558800" y="1842597"/>
            <a:chExt cx="8785225" cy="2125383"/>
          </a:xfrm>
        </p:grpSpPr>
        <p:grpSp>
          <p:nvGrpSpPr>
            <p:cNvPr id="25" name="그룹 24">
              <a:extLst>
                <a:ext uri="{FF2B5EF4-FFF2-40B4-BE49-F238E27FC236}">
                  <a16:creationId xmlns:a16="http://schemas.microsoft.com/office/drawing/2014/main" id="{07928334-32AF-46A2-97F3-006B536CB7A1}"/>
                </a:ext>
              </a:extLst>
            </p:cNvPr>
            <p:cNvGrpSpPr/>
            <p:nvPr/>
          </p:nvGrpSpPr>
          <p:grpSpPr>
            <a:xfrm>
              <a:off x="558800" y="1842597"/>
              <a:ext cx="8785224" cy="430984"/>
              <a:chOff x="1027113" y="2045624"/>
              <a:chExt cx="8785224" cy="430984"/>
            </a:xfrm>
          </p:grpSpPr>
          <p:sp>
            <p:nvSpPr>
              <p:cNvPr id="27" name="직사각형 2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prstClr val="white"/>
                  </a:solidFill>
                </a:endParaRPr>
              </a:p>
            </p:txBody>
          </p:sp>
          <p:sp>
            <p:nvSpPr>
              <p:cNvPr id="28" name="직사각형 27">
                <a:extLst>
                  <a:ext uri="{FF2B5EF4-FFF2-40B4-BE49-F238E27FC236}">
                    <a16:creationId xmlns:a16="http://schemas.microsoft.com/office/drawing/2014/main" id="{C3CF9554-5E26-4DD4-876F-A237942CB6BA}"/>
                  </a:ext>
                </a:extLst>
              </p:cNvPr>
              <p:cNvSpPr/>
              <p:nvPr/>
            </p:nvSpPr>
            <p:spPr>
              <a:xfrm>
                <a:off x="1179513" y="2045624"/>
                <a:ext cx="8632824" cy="43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Dịch vụ điện toán đám mây cung cấp tài nguyên, phần mềm và cơ sở hạ tầng thông tin dựa trên Internet và là dịch vụ theo yêu cầu thông qua Internet.</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6" name="직사각형 25">
              <a:extLst>
                <a:ext uri="{FF2B5EF4-FFF2-40B4-BE49-F238E27FC236}">
                  <a16:creationId xmlns:a16="http://schemas.microsoft.com/office/drawing/2014/main" id="{439DCE1C-801F-43E7-9286-D60EB80C9FCA}"/>
                </a:ext>
              </a:extLst>
            </p:cNvPr>
            <p:cNvSpPr/>
            <p:nvPr/>
          </p:nvSpPr>
          <p:spPr>
            <a:xfrm>
              <a:off x="711200" y="2314130"/>
              <a:ext cx="8632825" cy="165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Người dùng yêu cầu các tài nguyên CNTT cần thiết từ nhà cung cấp dịch vụ đám mây.</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Nhà cung cấp dịch vụ đám mây chuẩn bị tài nguyên CNTT theo yêu cầu của người dùng trong trung tâm dữ liệu đám mây và cung cấp cho người dùng.</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Người dùng sử dụng tài nguyên CNTT thông qua mạng trong các thiết bị đầu cuối khác nhau, chẳng hạn như trình duyệt web.</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Người dùng trả tiền cho nhà cung cấp dịch vụ cho những gì họ sử dụng</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90" name="그룹 89"/>
          <p:cNvGrpSpPr/>
          <p:nvPr/>
        </p:nvGrpSpPr>
        <p:grpSpPr>
          <a:xfrm>
            <a:off x="1763466" y="3781663"/>
            <a:ext cx="6909778" cy="2593146"/>
            <a:chOff x="1763466" y="3781663"/>
            <a:chExt cx="6909778" cy="2593146"/>
          </a:xfrm>
        </p:grpSpPr>
        <p:sp>
          <p:nvSpPr>
            <p:cNvPr id="87" name="구름 86"/>
            <p:cNvSpPr/>
            <p:nvPr/>
          </p:nvSpPr>
          <p:spPr>
            <a:xfrm rot="357170">
              <a:off x="1763466" y="3781663"/>
              <a:ext cx="4735627" cy="2593146"/>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886 w 43256"/>
                <a:gd name="connsiteY0" fmla="*/ 25444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61 w 43256"/>
                <a:gd name="connsiteY0" fmla="*/ 25308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61 w 43256"/>
                <a:gd name="connsiteY0" fmla="*/ 25308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708 w 43256"/>
                <a:gd name="connsiteY21" fmla="*/ 12504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61 w 43256"/>
                <a:gd name="connsiteY0" fmla="*/ 25308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052 w 43256"/>
                <a:gd name="connsiteY20" fmla="*/ 14844 h 43219"/>
                <a:gd name="connsiteX21" fmla="*/ 3708 w 43256"/>
                <a:gd name="connsiteY21" fmla="*/ 12504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61 w 43256"/>
                <a:gd name="connsiteY0" fmla="*/ 25308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052 w 43256"/>
                <a:gd name="connsiteY8" fmla="*/ 26978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052 w 43256"/>
                <a:gd name="connsiteY20" fmla="*/ 14844 h 43219"/>
                <a:gd name="connsiteX21" fmla="*/ 3708 w 43256"/>
                <a:gd name="connsiteY21" fmla="*/ 12504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61 w 43256"/>
                <a:gd name="connsiteY0" fmla="*/ 25308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052 w 43256"/>
                <a:gd name="connsiteY8" fmla="*/ 26978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052 w 43256"/>
                <a:gd name="connsiteY20" fmla="*/ 14844 h 43219"/>
                <a:gd name="connsiteX21" fmla="*/ 3708 w 43256"/>
                <a:gd name="connsiteY21" fmla="*/ 12504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61 w 43256"/>
                <a:gd name="connsiteY0" fmla="*/ 25308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052 w 43256"/>
                <a:gd name="connsiteY8" fmla="*/ 26978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052 w 43256"/>
                <a:gd name="connsiteY20" fmla="*/ 14844 h 43219"/>
                <a:gd name="connsiteX21" fmla="*/ 3708 w 43256"/>
                <a:gd name="connsiteY21" fmla="*/ 12504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2361" y="25308"/>
                  </a:moveTo>
                  <a:cubicBezTo>
                    <a:pt x="1477" y="25402"/>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7052" y="26978"/>
                  </a:moveTo>
                  <a:cubicBezTo>
                    <a:pt x="37026" y="26688"/>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052" y="14844"/>
                  </a:moveTo>
                  <a:cubicBezTo>
                    <a:pt x="3949" y="14380"/>
                    <a:pt x="3756" y="12985"/>
                    <a:pt x="3708" y="12504"/>
                  </a:cubicBezTo>
                </a:path>
              </a:pathLst>
            </a:cu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8" name="그룹 87"/>
            <p:cNvGrpSpPr/>
            <p:nvPr/>
          </p:nvGrpSpPr>
          <p:grpSpPr>
            <a:xfrm>
              <a:off x="1859297" y="3928721"/>
              <a:ext cx="6813947" cy="2325302"/>
              <a:chOff x="1859297" y="3928721"/>
              <a:chExt cx="6813947" cy="2325302"/>
            </a:xfrm>
          </p:grpSpPr>
          <p:sp>
            <p:nvSpPr>
              <p:cNvPr id="52" name="TextBox 51"/>
              <p:cNvSpPr txBox="1"/>
              <p:nvPr/>
            </p:nvSpPr>
            <p:spPr>
              <a:xfrm>
                <a:off x="4855536" y="4112119"/>
                <a:ext cx="1097280" cy="400110"/>
              </a:xfrm>
              <a:prstGeom prst="rect">
                <a:avLst/>
              </a:prstGeom>
              <a:noFill/>
            </p:spPr>
            <p:txBody>
              <a:bodyPr wrap="square" rtlCol="0">
                <a:spAutoFit/>
              </a:bodyPr>
              <a:lstStyle/>
              <a:p>
                <a:pPr algn="ctr"/>
                <a:r>
                  <a:rPr lang="vi-VN" altLang="ko-KR" sz="1000" dirty="0">
                    <a:solidFill>
                      <a:prstClr val="black">
                        <a:lumMod val="85000"/>
                        <a:lumOff val="15000"/>
                      </a:prstClr>
                    </a:solidFill>
                    <a:latin typeface="SamsungOne-400" panose="020B0503030303020204" pitchFamily="34" charset="0"/>
                  </a:rPr>
                  <a:t>Trung tâm tài nguyên dữ liệu</a:t>
                </a:r>
                <a:endParaRPr lang="en-US" sz="1000" dirty="0">
                  <a:solidFill>
                    <a:prstClr val="black">
                      <a:lumMod val="85000"/>
                      <a:lumOff val="15000"/>
                    </a:prstClr>
                  </a:solidFill>
                  <a:latin typeface="SamsungOne-400" panose="020B0503030303020204" pitchFamily="34" charset="0"/>
                </a:endParaRPr>
              </a:p>
            </p:txBody>
          </p:sp>
          <p:sp>
            <p:nvSpPr>
              <p:cNvPr id="53" name="TextBox 52"/>
              <p:cNvSpPr txBox="1"/>
              <p:nvPr/>
            </p:nvSpPr>
            <p:spPr>
              <a:xfrm>
                <a:off x="3997556" y="5847800"/>
                <a:ext cx="934787" cy="305583"/>
              </a:xfrm>
              <a:custGeom>
                <a:avLst/>
                <a:gdLst>
                  <a:gd name="connsiteX0" fmla="*/ 0 w 1097280"/>
                  <a:gd name="connsiteY0" fmla="*/ 0 h 369332"/>
                  <a:gd name="connsiteX1" fmla="*/ 1097280 w 1097280"/>
                  <a:gd name="connsiteY1" fmla="*/ 0 h 369332"/>
                  <a:gd name="connsiteX2" fmla="*/ 1097280 w 1097280"/>
                  <a:gd name="connsiteY2" fmla="*/ 369332 h 369332"/>
                  <a:gd name="connsiteX3" fmla="*/ 0 w 1097280"/>
                  <a:gd name="connsiteY3" fmla="*/ 369332 h 369332"/>
                  <a:gd name="connsiteX4" fmla="*/ 0 w 1097280"/>
                  <a:gd name="connsiteY4" fmla="*/ 0 h 369332"/>
                  <a:gd name="connsiteX0" fmla="*/ 0 w 1097280"/>
                  <a:gd name="connsiteY0" fmla="*/ 0 h 369332"/>
                  <a:gd name="connsiteX1" fmla="*/ 1097280 w 1097280"/>
                  <a:gd name="connsiteY1" fmla="*/ 0 h 369332"/>
                  <a:gd name="connsiteX2" fmla="*/ 1097280 w 1097280"/>
                  <a:gd name="connsiteY2" fmla="*/ 369332 h 369332"/>
                  <a:gd name="connsiteX3" fmla="*/ 60960 w 1097280"/>
                  <a:gd name="connsiteY3" fmla="*/ 327422 h 369332"/>
                  <a:gd name="connsiteX4" fmla="*/ 0 w 1097280"/>
                  <a:gd name="connsiteY4" fmla="*/ 0 h 369332"/>
                  <a:gd name="connsiteX0" fmla="*/ 0 w 1097280"/>
                  <a:gd name="connsiteY0" fmla="*/ 0 h 357902"/>
                  <a:gd name="connsiteX1" fmla="*/ 1097280 w 1097280"/>
                  <a:gd name="connsiteY1" fmla="*/ 0 h 357902"/>
                  <a:gd name="connsiteX2" fmla="*/ 906780 w 1097280"/>
                  <a:gd name="connsiteY2" fmla="*/ 357902 h 357902"/>
                  <a:gd name="connsiteX3" fmla="*/ 60960 w 1097280"/>
                  <a:gd name="connsiteY3" fmla="*/ 327422 h 357902"/>
                  <a:gd name="connsiteX4" fmla="*/ 0 w 1097280"/>
                  <a:gd name="connsiteY4" fmla="*/ 0 h 357902"/>
                  <a:gd name="connsiteX0" fmla="*/ 0 w 1097280"/>
                  <a:gd name="connsiteY0" fmla="*/ 0 h 357902"/>
                  <a:gd name="connsiteX1" fmla="*/ 1097280 w 1097280"/>
                  <a:gd name="connsiteY1" fmla="*/ 0 h 357902"/>
                  <a:gd name="connsiteX2" fmla="*/ 906780 w 1097280"/>
                  <a:gd name="connsiteY2" fmla="*/ 357902 h 357902"/>
                  <a:gd name="connsiteX3" fmla="*/ 106680 w 1097280"/>
                  <a:gd name="connsiteY3" fmla="*/ 331232 h 357902"/>
                  <a:gd name="connsiteX4" fmla="*/ 0 w 1097280"/>
                  <a:gd name="connsiteY4" fmla="*/ 0 h 357902"/>
                  <a:gd name="connsiteX0" fmla="*/ 0 w 998220"/>
                  <a:gd name="connsiteY0" fmla="*/ 11430 h 357902"/>
                  <a:gd name="connsiteX1" fmla="*/ 998220 w 998220"/>
                  <a:gd name="connsiteY1" fmla="*/ 0 h 357902"/>
                  <a:gd name="connsiteX2" fmla="*/ 807720 w 998220"/>
                  <a:gd name="connsiteY2" fmla="*/ 357902 h 357902"/>
                  <a:gd name="connsiteX3" fmla="*/ 7620 w 998220"/>
                  <a:gd name="connsiteY3" fmla="*/ 331232 h 357902"/>
                  <a:gd name="connsiteX4" fmla="*/ 0 w 998220"/>
                  <a:gd name="connsiteY4" fmla="*/ 11430 h 357902"/>
                  <a:gd name="connsiteX0" fmla="*/ 0 w 807720"/>
                  <a:gd name="connsiteY0" fmla="*/ 0 h 346472"/>
                  <a:gd name="connsiteX1" fmla="*/ 807720 w 807720"/>
                  <a:gd name="connsiteY1" fmla="*/ 3810 h 346472"/>
                  <a:gd name="connsiteX2" fmla="*/ 807720 w 807720"/>
                  <a:gd name="connsiteY2" fmla="*/ 346472 h 346472"/>
                  <a:gd name="connsiteX3" fmla="*/ 7620 w 807720"/>
                  <a:gd name="connsiteY3" fmla="*/ 319802 h 346472"/>
                  <a:gd name="connsiteX4" fmla="*/ 0 w 807720"/>
                  <a:gd name="connsiteY4" fmla="*/ 0 h 346472"/>
                  <a:gd name="connsiteX0" fmla="*/ 0 w 937260"/>
                  <a:gd name="connsiteY0" fmla="*/ 11430 h 357902"/>
                  <a:gd name="connsiteX1" fmla="*/ 937260 w 937260"/>
                  <a:gd name="connsiteY1" fmla="*/ 0 h 357902"/>
                  <a:gd name="connsiteX2" fmla="*/ 807720 w 937260"/>
                  <a:gd name="connsiteY2" fmla="*/ 357902 h 357902"/>
                  <a:gd name="connsiteX3" fmla="*/ 7620 w 937260"/>
                  <a:gd name="connsiteY3" fmla="*/ 331232 h 357902"/>
                  <a:gd name="connsiteX4" fmla="*/ 0 w 937260"/>
                  <a:gd name="connsiteY4" fmla="*/ 11430 h 357902"/>
                  <a:gd name="connsiteX0" fmla="*/ 0 w 952500"/>
                  <a:gd name="connsiteY0" fmla="*/ 0 h 346472"/>
                  <a:gd name="connsiteX1" fmla="*/ 952500 w 952500"/>
                  <a:gd name="connsiteY1" fmla="*/ 0 h 346472"/>
                  <a:gd name="connsiteX2" fmla="*/ 807720 w 952500"/>
                  <a:gd name="connsiteY2" fmla="*/ 346472 h 346472"/>
                  <a:gd name="connsiteX3" fmla="*/ 7620 w 952500"/>
                  <a:gd name="connsiteY3" fmla="*/ 319802 h 346472"/>
                  <a:gd name="connsiteX4" fmla="*/ 0 w 952500"/>
                  <a:gd name="connsiteY4" fmla="*/ 0 h 346472"/>
                  <a:gd name="connsiteX0" fmla="*/ 0 w 952500"/>
                  <a:gd name="connsiteY0" fmla="*/ 15240 h 361712"/>
                  <a:gd name="connsiteX1" fmla="*/ 952500 w 952500"/>
                  <a:gd name="connsiteY1" fmla="*/ 0 h 361712"/>
                  <a:gd name="connsiteX2" fmla="*/ 807720 w 952500"/>
                  <a:gd name="connsiteY2" fmla="*/ 361712 h 361712"/>
                  <a:gd name="connsiteX3" fmla="*/ 7620 w 952500"/>
                  <a:gd name="connsiteY3" fmla="*/ 335042 h 361712"/>
                  <a:gd name="connsiteX4" fmla="*/ 0 w 952500"/>
                  <a:gd name="connsiteY4" fmla="*/ 15240 h 361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0" h="361712">
                    <a:moveTo>
                      <a:pt x="0" y="15240"/>
                    </a:moveTo>
                    <a:lnTo>
                      <a:pt x="952500" y="0"/>
                    </a:lnTo>
                    <a:lnTo>
                      <a:pt x="807720" y="361712"/>
                    </a:lnTo>
                    <a:lnTo>
                      <a:pt x="7620" y="335042"/>
                    </a:lnTo>
                    <a:lnTo>
                      <a:pt x="0" y="15240"/>
                    </a:lnTo>
                    <a:close/>
                  </a:path>
                </a:pathLst>
              </a:custGeom>
              <a:noFill/>
            </p:spPr>
            <p:txBody>
              <a:bodyPr wrap="square" rtlCol="0">
                <a:spAutoFit/>
              </a:bodyPr>
              <a:lstStyle/>
              <a:p>
                <a:pPr algn="ctr"/>
                <a:endParaRPr lang="en-US" sz="1300" dirty="0"/>
              </a:p>
            </p:txBody>
          </p:sp>
          <p:sp>
            <p:nvSpPr>
              <p:cNvPr id="54" name="TextBox 53"/>
              <p:cNvSpPr txBox="1"/>
              <p:nvPr/>
            </p:nvSpPr>
            <p:spPr>
              <a:xfrm>
                <a:off x="7449991" y="4065952"/>
                <a:ext cx="1223253" cy="492443"/>
              </a:xfrm>
              <a:custGeom>
                <a:avLst/>
                <a:gdLst>
                  <a:gd name="connsiteX0" fmla="*/ 0 w 913423"/>
                  <a:gd name="connsiteY0" fmla="*/ 0 h 230832"/>
                  <a:gd name="connsiteX1" fmla="*/ 913423 w 913423"/>
                  <a:gd name="connsiteY1" fmla="*/ 0 h 230832"/>
                  <a:gd name="connsiteX2" fmla="*/ 913423 w 913423"/>
                  <a:gd name="connsiteY2" fmla="*/ 23083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783883 w 913423"/>
                  <a:gd name="connsiteY2" fmla="*/ 14701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03543 w 913423"/>
                  <a:gd name="connsiteY2" fmla="*/ 20035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06083 w 913423"/>
                  <a:gd name="connsiteY2" fmla="*/ 19019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39103 w 913423"/>
                  <a:gd name="connsiteY2" fmla="*/ 190192 h 230832"/>
                  <a:gd name="connsiteX3" fmla="*/ 0 w 913423"/>
                  <a:gd name="connsiteY3" fmla="*/ 230832 h 230832"/>
                  <a:gd name="connsiteX4" fmla="*/ 0 w 913423"/>
                  <a:gd name="connsiteY4" fmla="*/ 0 h 23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423" h="230832">
                    <a:moveTo>
                      <a:pt x="0" y="0"/>
                    </a:moveTo>
                    <a:lnTo>
                      <a:pt x="913423" y="0"/>
                    </a:lnTo>
                    <a:lnTo>
                      <a:pt x="639103" y="190192"/>
                    </a:lnTo>
                    <a:lnTo>
                      <a:pt x="0" y="230832"/>
                    </a:lnTo>
                    <a:lnTo>
                      <a:pt x="0" y="0"/>
                    </a:lnTo>
                    <a:close/>
                  </a:path>
                </a:pathLst>
              </a:custGeom>
              <a:solidFill>
                <a:srgbClr val="FFFFFF"/>
              </a:solidFill>
            </p:spPr>
            <p:txBody>
              <a:bodyPr wrap="square" rtlCol="0">
                <a:spAutoFit/>
              </a:bodyPr>
              <a:lstStyle/>
              <a:p>
                <a:pPr algn="ctr"/>
                <a:r>
                  <a:rPr lang="vi-VN" sz="1300" b="1" dirty="0">
                    <a:solidFill>
                      <a:schemeClr val="accent1">
                        <a:lumMod val="75000"/>
                      </a:schemeClr>
                    </a:solidFill>
                    <a:latin typeface="SamsungOne-400" panose="020B0503030303020204" pitchFamily="34" charset="0"/>
                  </a:rPr>
                  <a:t>Người dùng dịch vụ</a:t>
                </a:r>
                <a:endParaRPr lang="en-US" sz="1300" b="1" dirty="0">
                  <a:solidFill>
                    <a:schemeClr val="accent1">
                      <a:lumMod val="75000"/>
                    </a:schemeClr>
                  </a:solidFill>
                  <a:latin typeface="SamsungOne-400" panose="020B0503030303020204" pitchFamily="34" charset="0"/>
                </a:endParaRPr>
              </a:p>
            </p:txBody>
          </p:sp>
          <p:sp>
            <p:nvSpPr>
              <p:cNvPr id="55" name="타원 2">
                <a:extLst>
                  <a:ext uri="{FF2B5EF4-FFF2-40B4-BE49-F238E27FC236}">
                    <a16:creationId xmlns:a16="http://schemas.microsoft.com/office/drawing/2014/main" id="{6A620008-36B6-4BE7-AE98-4A2E1549FEEE}"/>
                  </a:ext>
                </a:extLst>
              </p:cNvPr>
              <p:cNvSpPr/>
              <p:nvPr/>
            </p:nvSpPr>
            <p:spPr>
              <a:xfrm>
                <a:off x="6688250" y="4507583"/>
                <a:ext cx="936103" cy="306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6" name="타원 34">
                <a:extLst>
                  <a:ext uri="{FF2B5EF4-FFF2-40B4-BE49-F238E27FC236}">
                    <a16:creationId xmlns:a16="http://schemas.microsoft.com/office/drawing/2014/main" id="{FC0B76D4-E946-4EC1-BCB4-365CE7FBC445}"/>
                  </a:ext>
                </a:extLst>
              </p:cNvPr>
              <p:cNvSpPr/>
              <p:nvPr/>
            </p:nvSpPr>
            <p:spPr>
              <a:xfrm>
                <a:off x="6772615" y="4909885"/>
                <a:ext cx="1042020" cy="4065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7" name="TextBox 56"/>
              <p:cNvSpPr txBox="1"/>
              <p:nvPr/>
            </p:nvSpPr>
            <p:spPr>
              <a:xfrm>
                <a:off x="6010371" y="4754538"/>
                <a:ext cx="1774040" cy="292388"/>
              </a:xfrm>
              <a:custGeom>
                <a:avLst/>
                <a:gdLst>
                  <a:gd name="connsiteX0" fmla="*/ 0 w 913423"/>
                  <a:gd name="connsiteY0" fmla="*/ 0 h 230832"/>
                  <a:gd name="connsiteX1" fmla="*/ 913423 w 913423"/>
                  <a:gd name="connsiteY1" fmla="*/ 0 h 230832"/>
                  <a:gd name="connsiteX2" fmla="*/ 913423 w 913423"/>
                  <a:gd name="connsiteY2" fmla="*/ 23083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783883 w 913423"/>
                  <a:gd name="connsiteY2" fmla="*/ 14701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03543 w 913423"/>
                  <a:gd name="connsiteY2" fmla="*/ 20035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06083 w 913423"/>
                  <a:gd name="connsiteY2" fmla="*/ 19019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39103 w 913423"/>
                  <a:gd name="connsiteY2" fmla="*/ 190192 h 230832"/>
                  <a:gd name="connsiteX3" fmla="*/ 0 w 913423"/>
                  <a:gd name="connsiteY3" fmla="*/ 230832 h 230832"/>
                  <a:gd name="connsiteX4" fmla="*/ 0 w 913423"/>
                  <a:gd name="connsiteY4" fmla="*/ 0 h 230832"/>
                  <a:gd name="connsiteX0" fmla="*/ 0 w 920626"/>
                  <a:gd name="connsiteY0" fmla="*/ 0 h 230832"/>
                  <a:gd name="connsiteX1" fmla="*/ 913423 w 920626"/>
                  <a:gd name="connsiteY1" fmla="*/ 0 h 230832"/>
                  <a:gd name="connsiteX2" fmla="*/ 920626 w 920626"/>
                  <a:gd name="connsiteY2" fmla="*/ 209242 h 230832"/>
                  <a:gd name="connsiteX3" fmla="*/ 0 w 920626"/>
                  <a:gd name="connsiteY3" fmla="*/ 230832 h 230832"/>
                  <a:gd name="connsiteX4" fmla="*/ 0 w 920626"/>
                  <a:gd name="connsiteY4" fmla="*/ 0 h 23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26" h="230832">
                    <a:moveTo>
                      <a:pt x="0" y="0"/>
                    </a:moveTo>
                    <a:lnTo>
                      <a:pt x="913423" y="0"/>
                    </a:lnTo>
                    <a:lnTo>
                      <a:pt x="920626" y="209242"/>
                    </a:lnTo>
                    <a:lnTo>
                      <a:pt x="0" y="230832"/>
                    </a:lnTo>
                    <a:lnTo>
                      <a:pt x="0" y="0"/>
                    </a:lnTo>
                    <a:close/>
                  </a:path>
                </a:pathLst>
              </a:custGeom>
              <a:noFill/>
            </p:spPr>
            <p:txBody>
              <a:bodyPr wrap="square" rtlCol="0">
                <a:spAutoFit/>
              </a:bodyPr>
              <a:lstStyle/>
              <a:p>
                <a:r>
                  <a:rPr lang="ko-KR" altLang="en-US" sz="1300" b="1" dirty="0">
                    <a:latin typeface="SamsungOneLatin 400" panose="020B0503030303020204" pitchFamily="34" charset="0"/>
                  </a:rPr>
                  <a:t>④ </a:t>
                </a:r>
                <a:r>
                  <a:rPr lang="vi-VN" altLang="ko-KR" sz="1300" b="1" dirty="0">
                    <a:latin typeface="SamsungOneLatin 400" panose="020B0503030303020204" pitchFamily="34" charset="0"/>
                  </a:rPr>
                  <a:t>Trả phí để sử dụng</a:t>
                </a:r>
                <a:endParaRPr lang="en-US" sz="1300" b="1" dirty="0">
                  <a:latin typeface="SamsungOneLatin 400" panose="020B0503030303020204" pitchFamily="34" charset="0"/>
                  <a:ea typeface="SamsungOneLatin 400" panose="020B0503030303020204" pitchFamily="34" charset="0"/>
                </a:endParaRPr>
              </a:p>
            </p:txBody>
          </p:sp>
          <p:sp>
            <p:nvSpPr>
              <p:cNvPr id="58" name="타원 35">
                <a:extLst>
                  <a:ext uri="{FF2B5EF4-FFF2-40B4-BE49-F238E27FC236}">
                    <a16:creationId xmlns:a16="http://schemas.microsoft.com/office/drawing/2014/main" id="{97473375-BD58-43BE-848F-BEF9E48A0052}"/>
                  </a:ext>
                </a:extLst>
              </p:cNvPr>
              <p:cNvSpPr/>
              <p:nvPr/>
            </p:nvSpPr>
            <p:spPr>
              <a:xfrm>
                <a:off x="6765715" y="5648381"/>
                <a:ext cx="1061070" cy="3391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9" name="TextBox 58"/>
              <p:cNvSpPr txBox="1"/>
              <p:nvPr/>
            </p:nvSpPr>
            <p:spPr>
              <a:xfrm>
                <a:off x="5889307" y="5473054"/>
                <a:ext cx="2076798" cy="292388"/>
              </a:xfrm>
              <a:custGeom>
                <a:avLst/>
                <a:gdLst>
                  <a:gd name="connsiteX0" fmla="*/ 0 w 913423"/>
                  <a:gd name="connsiteY0" fmla="*/ 0 h 230832"/>
                  <a:gd name="connsiteX1" fmla="*/ 913423 w 913423"/>
                  <a:gd name="connsiteY1" fmla="*/ 0 h 230832"/>
                  <a:gd name="connsiteX2" fmla="*/ 913423 w 913423"/>
                  <a:gd name="connsiteY2" fmla="*/ 23083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783883 w 913423"/>
                  <a:gd name="connsiteY2" fmla="*/ 14701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03543 w 913423"/>
                  <a:gd name="connsiteY2" fmla="*/ 20035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06083 w 913423"/>
                  <a:gd name="connsiteY2" fmla="*/ 19019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39103 w 913423"/>
                  <a:gd name="connsiteY2" fmla="*/ 190192 h 230832"/>
                  <a:gd name="connsiteX3" fmla="*/ 0 w 913423"/>
                  <a:gd name="connsiteY3" fmla="*/ 230832 h 230832"/>
                  <a:gd name="connsiteX4" fmla="*/ 0 w 913423"/>
                  <a:gd name="connsiteY4" fmla="*/ 0 h 230832"/>
                  <a:gd name="connsiteX0" fmla="*/ 49829 w 913423"/>
                  <a:gd name="connsiteY0" fmla="*/ 0 h 230832"/>
                  <a:gd name="connsiteX1" fmla="*/ 913423 w 913423"/>
                  <a:gd name="connsiteY1" fmla="*/ 0 h 230832"/>
                  <a:gd name="connsiteX2" fmla="*/ 639103 w 913423"/>
                  <a:gd name="connsiteY2" fmla="*/ 190192 h 230832"/>
                  <a:gd name="connsiteX3" fmla="*/ 0 w 913423"/>
                  <a:gd name="connsiteY3" fmla="*/ 230832 h 230832"/>
                  <a:gd name="connsiteX4" fmla="*/ 49829 w 913423"/>
                  <a:gd name="connsiteY4" fmla="*/ 0 h 230832"/>
                  <a:gd name="connsiteX0" fmla="*/ 2166 w 865760"/>
                  <a:gd name="connsiteY0" fmla="*/ 0 h 220672"/>
                  <a:gd name="connsiteX1" fmla="*/ 865760 w 865760"/>
                  <a:gd name="connsiteY1" fmla="*/ 0 h 220672"/>
                  <a:gd name="connsiteX2" fmla="*/ 591440 w 865760"/>
                  <a:gd name="connsiteY2" fmla="*/ 190192 h 220672"/>
                  <a:gd name="connsiteX3" fmla="*/ 0 w 865760"/>
                  <a:gd name="connsiteY3" fmla="*/ 220672 h 220672"/>
                  <a:gd name="connsiteX4" fmla="*/ 2166 w 865760"/>
                  <a:gd name="connsiteY4" fmla="*/ 0 h 220672"/>
                  <a:gd name="connsiteX0" fmla="*/ 17331 w 880925"/>
                  <a:gd name="connsiteY0" fmla="*/ 0 h 220672"/>
                  <a:gd name="connsiteX1" fmla="*/ 880925 w 880925"/>
                  <a:gd name="connsiteY1" fmla="*/ 0 h 220672"/>
                  <a:gd name="connsiteX2" fmla="*/ 606605 w 880925"/>
                  <a:gd name="connsiteY2" fmla="*/ 190192 h 220672"/>
                  <a:gd name="connsiteX3" fmla="*/ 0 w 880925"/>
                  <a:gd name="connsiteY3" fmla="*/ 220672 h 220672"/>
                  <a:gd name="connsiteX4" fmla="*/ 17331 w 880925"/>
                  <a:gd name="connsiteY4" fmla="*/ 0 h 220672"/>
                  <a:gd name="connsiteX0" fmla="*/ 34663 w 898257"/>
                  <a:gd name="connsiteY0" fmla="*/ 0 h 223212"/>
                  <a:gd name="connsiteX1" fmla="*/ 898257 w 898257"/>
                  <a:gd name="connsiteY1" fmla="*/ 0 h 223212"/>
                  <a:gd name="connsiteX2" fmla="*/ 623937 w 898257"/>
                  <a:gd name="connsiteY2" fmla="*/ 190192 h 223212"/>
                  <a:gd name="connsiteX3" fmla="*/ 0 w 898257"/>
                  <a:gd name="connsiteY3" fmla="*/ 223212 h 223212"/>
                  <a:gd name="connsiteX4" fmla="*/ 34663 w 898257"/>
                  <a:gd name="connsiteY4" fmla="*/ 0 h 223212"/>
                  <a:gd name="connsiteX0" fmla="*/ 17331 w 898257"/>
                  <a:gd name="connsiteY0" fmla="*/ 2540 h 223212"/>
                  <a:gd name="connsiteX1" fmla="*/ 898257 w 898257"/>
                  <a:gd name="connsiteY1" fmla="*/ 0 h 223212"/>
                  <a:gd name="connsiteX2" fmla="*/ 623937 w 898257"/>
                  <a:gd name="connsiteY2" fmla="*/ 190192 h 223212"/>
                  <a:gd name="connsiteX3" fmla="*/ 0 w 898257"/>
                  <a:gd name="connsiteY3" fmla="*/ 223212 h 223212"/>
                  <a:gd name="connsiteX4" fmla="*/ 17331 w 898257"/>
                  <a:gd name="connsiteY4" fmla="*/ 2540 h 223212"/>
                  <a:gd name="connsiteX0" fmla="*/ 0 w 898258"/>
                  <a:gd name="connsiteY0" fmla="*/ 10160 h 223212"/>
                  <a:gd name="connsiteX1" fmla="*/ 898258 w 898258"/>
                  <a:gd name="connsiteY1" fmla="*/ 0 h 223212"/>
                  <a:gd name="connsiteX2" fmla="*/ 623938 w 898258"/>
                  <a:gd name="connsiteY2" fmla="*/ 190192 h 223212"/>
                  <a:gd name="connsiteX3" fmla="*/ 1 w 898258"/>
                  <a:gd name="connsiteY3" fmla="*/ 223212 h 223212"/>
                  <a:gd name="connsiteX4" fmla="*/ 0 w 898258"/>
                  <a:gd name="connsiteY4" fmla="*/ 10160 h 223212"/>
                  <a:gd name="connsiteX0" fmla="*/ 15165 w 913423"/>
                  <a:gd name="connsiteY0" fmla="*/ 10160 h 218132"/>
                  <a:gd name="connsiteX1" fmla="*/ 913423 w 913423"/>
                  <a:gd name="connsiteY1" fmla="*/ 0 h 218132"/>
                  <a:gd name="connsiteX2" fmla="*/ 639103 w 913423"/>
                  <a:gd name="connsiteY2" fmla="*/ 190192 h 218132"/>
                  <a:gd name="connsiteX3" fmla="*/ 0 w 913423"/>
                  <a:gd name="connsiteY3" fmla="*/ 218132 h 218132"/>
                  <a:gd name="connsiteX4" fmla="*/ 15165 w 913423"/>
                  <a:gd name="connsiteY4" fmla="*/ 10160 h 218132"/>
                  <a:gd name="connsiteX0" fmla="*/ 0 w 898258"/>
                  <a:gd name="connsiteY0" fmla="*/ 10160 h 220672"/>
                  <a:gd name="connsiteX1" fmla="*/ 898258 w 898258"/>
                  <a:gd name="connsiteY1" fmla="*/ 0 h 220672"/>
                  <a:gd name="connsiteX2" fmla="*/ 623938 w 898258"/>
                  <a:gd name="connsiteY2" fmla="*/ 190192 h 220672"/>
                  <a:gd name="connsiteX3" fmla="*/ 4333 w 898258"/>
                  <a:gd name="connsiteY3" fmla="*/ 220672 h 220672"/>
                  <a:gd name="connsiteX4" fmla="*/ 0 w 898258"/>
                  <a:gd name="connsiteY4" fmla="*/ 10160 h 220672"/>
                  <a:gd name="connsiteX0" fmla="*/ 8666 w 906924"/>
                  <a:gd name="connsiteY0" fmla="*/ 10160 h 220672"/>
                  <a:gd name="connsiteX1" fmla="*/ 906924 w 906924"/>
                  <a:gd name="connsiteY1" fmla="*/ 0 h 220672"/>
                  <a:gd name="connsiteX2" fmla="*/ 632604 w 906924"/>
                  <a:gd name="connsiteY2" fmla="*/ 190192 h 220672"/>
                  <a:gd name="connsiteX3" fmla="*/ 0 w 906924"/>
                  <a:gd name="connsiteY3" fmla="*/ 220672 h 220672"/>
                  <a:gd name="connsiteX4" fmla="*/ 8666 w 906924"/>
                  <a:gd name="connsiteY4" fmla="*/ 10160 h 220672"/>
                  <a:gd name="connsiteX0" fmla="*/ 8666 w 711941"/>
                  <a:gd name="connsiteY0" fmla="*/ 22301 h 232813"/>
                  <a:gd name="connsiteX1" fmla="*/ 711941 w 711941"/>
                  <a:gd name="connsiteY1" fmla="*/ 0 h 232813"/>
                  <a:gd name="connsiteX2" fmla="*/ 632604 w 711941"/>
                  <a:gd name="connsiteY2" fmla="*/ 202333 h 232813"/>
                  <a:gd name="connsiteX3" fmla="*/ 0 w 711941"/>
                  <a:gd name="connsiteY3" fmla="*/ 232813 h 232813"/>
                  <a:gd name="connsiteX4" fmla="*/ 8666 w 711941"/>
                  <a:gd name="connsiteY4" fmla="*/ 22301 h 232813"/>
                  <a:gd name="connsiteX0" fmla="*/ 8666 w 748771"/>
                  <a:gd name="connsiteY0" fmla="*/ 15016 h 225528"/>
                  <a:gd name="connsiteX1" fmla="*/ 748771 w 748771"/>
                  <a:gd name="connsiteY1" fmla="*/ 0 h 225528"/>
                  <a:gd name="connsiteX2" fmla="*/ 632604 w 748771"/>
                  <a:gd name="connsiteY2" fmla="*/ 195048 h 225528"/>
                  <a:gd name="connsiteX3" fmla="*/ 0 w 748771"/>
                  <a:gd name="connsiteY3" fmla="*/ 225528 h 225528"/>
                  <a:gd name="connsiteX4" fmla="*/ 8666 w 748771"/>
                  <a:gd name="connsiteY4" fmla="*/ 15016 h 225528"/>
                  <a:gd name="connsiteX0" fmla="*/ 8666 w 772602"/>
                  <a:gd name="connsiteY0" fmla="*/ 0 h 210512"/>
                  <a:gd name="connsiteX1" fmla="*/ 772602 w 772602"/>
                  <a:gd name="connsiteY1" fmla="*/ 4410 h 210512"/>
                  <a:gd name="connsiteX2" fmla="*/ 632604 w 772602"/>
                  <a:gd name="connsiteY2" fmla="*/ 180032 h 210512"/>
                  <a:gd name="connsiteX3" fmla="*/ 0 w 772602"/>
                  <a:gd name="connsiteY3" fmla="*/ 210512 h 210512"/>
                  <a:gd name="connsiteX4" fmla="*/ 8666 w 772602"/>
                  <a:gd name="connsiteY4" fmla="*/ 0 h 210512"/>
                  <a:gd name="connsiteX0" fmla="*/ 8666 w 772602"/>
                  <a:gd name="connsiteY0" fmla="*/ 0 h 210512"/>
                  <a:gd name="connsiteX1" fmla="*/ 772602 w 772602"/>
                  <a:gd name="connsiteY1" fmla="*/ 4410 h 210512"/>
                  <a:gd name="connsiteX2" fmla="*/ 712764 w 772602"/>
                  <a:gd name="connsiteY2" fmla="*/ 177604 h 210512"/>
                  <a:gd name="connsiteX3" fmla="*/ 0 w 772602"/>
                  <a:gd name="connsiteY3" fmla="*/ 210512 h 210512"/>
                  <a:gd name="connsiteX4" fmla="*/ 8666 w 772602"/>
                  <a:gd name="connsiteY4" fmla="*/ 0 h 210512"/>
                  <a:gd name="connsiteX0" fmla="*/ 8666 w 772602"/>
                  <a:gd name="connsiteY0" fmla="*/ 0 h 210512"/>
                  <a:gd name="connsiteX1" fmla="*/ 772602 w 772602"/>
                  <a:gd name="connsiteY1" fmla="*/ 4410 h 210512"/>
                  <a:gd name="connsiteX2" fmla="*/ 745261 w 772602"/>
                  <a:gd name="connsiteY2" fmla="*/ 194602 h 210512"/>
                  <a:gd name="connsiteX3" fmla="*/ 0 w 772602"/>
                  <a:gd name="connsiteY3" fmla="*/ 210512 h 210512"/>
                  <a:gd name="connsiteX4" fmla="*/ 8666 w 772602"/>
                  <a:gd name="connsiteY4" fmla="*/ 0 h 210512"/>
                  <a:gd name="connsiteX0" fmla="*/ 0 w 763936"/>
                  <a:gd name="connsiteY0" fmla="*/ 0 h 194602"/>
                  <a:gd name="connsiteX1" fmla="*/ 763936 w 763936"/>
                  <a:gd name="connsiteY1" fmla="*/ 4410 h 194602"/>
                  <a:gd name="connsiteX2" fmla="*/ 736595 w 763936"/>
                  <a:gd name="connsiteY2" fmla="*/ 194602 h 194602"/>
                  <a:gd name="connsiteX3" fmla="*/ 21347 w 763936"/>
                  <a:gd name="connsiteY3" fmla="*/ 189664 h 194602"/>
                  <a:gd name="connsiteX4" fmla="*/ 0 w 763936"/>
                  <a:gd name="connsiteY4" fmla="*/ 0 h 194602"/>
                  <a:gd name="connsiteX0" fmla="*/ 28674 w 792610"/>
                  <a:gd name="connsiteY0" fmla="*/ 0 h 194602"/>
                  <a:gd name="connsiteX1" fmla="*/ 792610 w 792610"/>
                  <a:gd name="connsiteY1" fmla="*/ 4410 h 194602"/>
                  <a:gd name="connsiteX2" fmla="*/ 765269 w 792610"/>
                  <a:gd name="connsiteY2" fmla="*/ 194602 h 194602"/>
                  <a:gd name="connsiteX3" fmla="*/ 0 w 792610"/>
                  <a:gd name="connsiteY3" fmla="*/ 168816 h 194602"/>
                  <a:gd name="connsiteX4" fmla="*/ 28674 w 792610"/>
                  <a:gd name="connsiteY4" fmla="*/ 0 h 194602"/>
                  <a:gd name="connsiteX0" fmla="*/ 28674 w 792610"/>
                  <a:gd name="connsiteY0" fmla="*/ 0 h 194602"/>
                  <a:gd name="connsiteX1" fmla="*/ 792610 w 792610"/>
                  <a:gd name="connsiteY1" fmla="*/ 4410 h 194602"/>
                  <a:gd name="connsiteX2" fmla="*/ 765269 w 792610"/>
                  <a:gd name="connsiteY2" fmla="*/ 194602 h 194602"/>
                  <a:gd name="connsiteX3" fmla="*/ 0 w 792610"/>
                  <a:gd name="connsiteY3" fmla="*/ 141019 h 194602"/>
                  <a:gd name="connsiteX4" fmla="*/ 28674 w 792610"/>
                  <a:gd name="connsiteY4" fmla="*/ 0 h 194602"/>
                  <a:gd name="connsiteX0" fmla="*/ 13668 w 777604"/>
                  <a:gd name="connsiteY0" fmla="*/ 0 h 194602"/>
                  <a:gd name="connsiteX1" fmla="*/ 777604 w 777604"/>
                  <a:gd name="connsiteY1" fmla="*/ 4410 h 194602"/>
                  <a:gd name="connsiteX2" fmla="*/ 750263 w 777604"/>
                  <a:gd name="connsiteY2" fmla="*/ 194602 h 194602"/>
                  <a:gd name="connsiteX3" fmla="*/ 0 w 777604"/>
                  <a:gd name="connsiteY3" fmla="*/ 165341 h 194602"/>
                  <a:gd name="connsiteX4" fmla="*/ 13668 w 777604"/>
                  <a:gd name="connsiteY4" fmla="*/ 0 h 194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604" h="194602">
                    <a:moveTo>
                      <a:pt x="13668" y="0"/>
                    </a:moveTo>
                    <a:lnTo>
                      <a:pt x="777604" y="4410"/>
                    </a:lnTo>
                    <a:lnTo>
                      <a:pt x="750263" y="194602"/>
                    </a:lnTo>
                    <a:lnTo>
                      <a:pt x="0" y="165341"/>
                    </a:lnTo>
                    <a:cubicBezTo>
                      <a:pt x="0" y="94324"/>
                      <a:pt x="13668" y="71017"/>
                      <a:pt x="13668" y="0"/>
                    </a:cubicBezTo>
                    <a:close/>
                  </a:path>
                </a:pathLst>
              </a:custGeom>
              <a:noFill/>
            </p:spPr>
            <p:txBody>
              <a:bodyPr wrap="square" rtlCol="0">
                <a:spAutoFit/>
              </a:bodyPr>
              <a:lstStyle/>
              <a:p>
                <a:r>
                  <a:rPr lang="ko-KR" altLang="en-US" sz="1300" b="1" dirty="0">
                    <a:latin typeface="SamsungOneLatin 400" panose="020B0503030303020204" pitchFamily="34" charset="0"/>
                  </a:rPr>
                  <a:t>① </a:t>
                </a:r>
                <a:r>
                  <a:rPr lang="en-US" altLang="ko-KR" sz="1300" b="1" dirty="0" err="1">
                    <a:latin typeface="SamsungOneLatin 400" panose="020B0503030303020204" pitchFamily="34" charset="0"/>
                    <a:ea typeface="SamsungOneLatin 400" panose="020B0503030303020204" pitchFamily="34" charset="0"/>
                  </a:rPr>
                  <a:t>Đăng</a:t>
                </a:r>
                <a:r>
                  <a:rPr lang="en-US" altLang="ko-KR" sz="1300" b="1" dirty="0">
                    <a:latin typeface="SamsungOneLatin 400" panose="020B0503030303020204" pitchFamily="34" charset="0"/>
                    <a:ea typeface="SamsungOneLatin 400" panose="020B0503030303020204" pitchFamily="34" charset="0"/>
                  </a:rPr>
                  <a:t> </a:t>
                </a:r>
                <a:r>
                  <a:rPr lang="en-US" altLang="ko-KR" sz="1300" b="1" dirty="0" err="1">
                    <a:latin typeface="SamsungOneLatin 400" panose="020B0503030303020204" pitchFamily="34" charset="0"/>
                    <a:ea typeface="SamsungOneLatin 400" panose="020B0503030303020204" pitchFamily="34" charset="0"/>
                  </a:rPr>
                  <a:t>ký</a:t>
                </a:r>
                <a:r>
                  <a:rPr lang="en-US" altLang="ko-KR" sz="1300" b="1" dirty="0">
                    <a:latin typeface="SamsungOneLatin 400" panose="020B0503030303020204" pitchFamily="34" charset="0"/>
                    <a:ea typeface="SamsungOneLatin 400" panose="020B0503030303020204" pitchFamily="34" charset="0"/>
                  </a:rPr>
                  <a:t> </a:t>
                </a:r>
                <a:r>
                  <a:rPr lang="en-US" altLang="ko-KR" sz="1300" b="1" dirty="0" err="1">
                    <a:latin typeface="SamsungOneLatin 400" panose="020B0503030303020204" pitchFamily="34" charset="0"/>
                    <a:ea typeface="SamsungOneLatin 400" panose="020B0503030303020204" pitchFamily="34" charset="0"/>
                  </a:rPr>
                  <a:t>tài</a:t>
                </a:r>
                <a:r>
                  <a:rPr lang="en-US" altLang="ko-KR" sz="1300" b="1" dirty="0">
                    <a:latin typeface="SamsungOneLatin 400" panose="020B0503030303020204" pitchFamily="34" charset="0"/>
                    <a:ea typeface="SamsungOneLatin 400" panose="020B0503030303020204" pitchFamily="34" charset="0"/>
                  </a:rPr>
                  <a:t> </a:t>
                </a:r>
                <a:r>
                  <a:rPr lang="en-US" altLang="ko-KR" sz="1300" b="1" dirty="0" err="1">
                    <a:latin typeface="SamsungOneLatin 400" panose="020B0503030303020204" pitchFamily="34" charset="0"/>
                    <a:ea typeface="SamsungOneLatin 400" panose="020B0503030303020204" pitchFamily="34" charset="0"/>
                  </a:rPr>
                  <a:t>nguyên</a:t>
                </a:r>
                <a:endParaRPr lang="en-US" sz="1300" b="1" dirty="0">
                  <a:latin typeface="SamsungOneLatin 400" panose="020B0503030303020204" pitchFamily="34" charset="0"/>
                  <a:ea typeface="SamsungOneLatin 400" panose="020B0503030303020204" pitchFamily="34" charset="0"/>
                </a:endParaRPr>
              </a:p>
            </p:txBody>
          </p:sp>
          <p:sp>
            <p:nvSpPr>
              <p:cNvPr id="60" name="타원 36">
                <a:extLst>
                  <a:ext uri="{FF2B5EF4-FFF2-40B4-BE49-F238E27FC236}">
                    <a16:creationId xmlns:a16="http://schemas.microsoft.com/office/drawing/2014/main" id="{5F649F21-3393-44BB-B188-AE74E4422DBB}"/>
                  </a:ext>
                </a:extLst>
              </p:cNvPr>
              <p:cNvSpPr/>
              <p:nvPr/>
            </p:nvSpPr>
            <p:spPr>
              <a:xfrm>
                <a:off x="3562227" y="3968407"/>
                <a:ext cx="1017590" cy="3228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61" name="직사각형 40">
                <a:extLst>
                  <a:ext uri="{FF2B5EF4-FFF2-40B4-BE49-F238E27FC236}">
                    <a16:creationId xmlns:a16="http://schemas.microsoft.com/office/drawing/2014/main" id="{192C4A4B-E70D-4CE5-81EE-267F2345210B}"/>
                  </a:ext>
                </a:extLst>
              </p:cNvPr>
              <p:cNvSpPr/>
              <p:nvPr/>
            </p:nvSpPr>
            <p:spPr>
              <a:xfrm>
                <a:off x="2649420" y="4201349"/>
                <a:ext cx="754500" cy="280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p>
            </p:txBody>
          </p:sp>
          <p:sp>
            <p:nvSpPr>
              <p:cNvPr id="62" name="직사각형 41">
                <a:extLst>
                  <a:ext uri="{FF2B5EF4-FFF2-40B4-BE49-F238E27FC236}">
                    <a16:creationId xmlns:a16="http://schemas.microsoft.com/office/drawing/2014/main" id="{5685E615-9881-4E47-9D9D-CDEC82F0838E}"/>
                  </a:ext>
                </a:extLst>
              </p:cNvPr>
              <p:cNvSpPr/>
              <p:nvPr/>
            </p:nvSpPr>
            <p:spPr>
              <a:xfrm>
                <a:off x="2282093" y="5176855"/>
                <a:ext cx="1297901" cy="52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p>
            </p:txBody>
          </p:sp>
          <p:sp>
            <p:nvSpPr>
              <p:cNvPr id="35" name="타원 36">
                <a:extLst>
                  <a:ext uri="{FF2B5EF4-FFF2-40B4-BE49-F238E27FC236}">
                    <a16:creationId xmlns:a16="http://schemas.microsoft.com/office/drawing/2014/main" id="{5F649F21-3393-44BB-B188-AE74E4422DBB}"/>
                  </a:ext>
                </a:extLst>
              </p:cNvPr>
              <p:cNvSpPr/>
              <p:nvPr/>
            </p:nvSpPr>
            <p:spPr>
              <a:xfrm>
                <a:off x="4428406" y="3928721"/>
                <a:ext cx="479656" cy="3228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36" name="타원 36">
                <a:extLst>
                  <a:ext uri="{FF2B5EF4-FFF2-40B4-BE49-F238E27FC236}">
                    <a16:creationId xmlns:a16="http://schemas.microsoft.com/office/drawing/2014/main" id="{5F649F21-3393-44BB-B188-AE74E4422DBB}"/>
                  </a:ext>
                </a:extLst>
              </p:cNvPr>
              <p:cNvSpPr/>
              <p:nvPr/>
            </p:nvSpPr>
            <p:spPr>
              <a:xfrm rot="21361139">
                <a:off x="3316535" y="4416674"/>
                <a:ext cx="1483933" cy="49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77" name="타원 36">
                <a:extLst>
                  <a:ext uri="{FF2B5EF4-FFF2-40B4-BE49-F238E27FC236}">
                    <a16:creationId xmlns:a16="http://schemas.microsoft.com/office/drawing/2014/main" id="{5F649F21-3393-44BB-B188-AE74E4422DBB}"/>
                  </a:ext>
                </a:extLst>
              </p:cNvPr>
              <p:cNvSpPr/>
              <p:nvPr/>
            </p:nvSpPr>
            <p:spPr>
              <a:xfrm rot="1714235">
                <a:off x="3141841" y="5147882"/>
                <a:ext cx="1076224" cy="116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63" name="TextBox 62">
                <a:extLst>
                  <a:ext uri="{FF2B5EF4-FFF2-40B4-BE49-F238E27FC236}">
                    <a16:creationId xmlns:a16="http://schemas.microsoft.com/office/drawing/2014/main" id="{19CCB35A-43C3-4F32-93B8-8F30EA965850}"/>
                  </a:ext>
                </a:extLst>
              </p:cNvPr>
              <p:cNvSpPr txBox="1"/>
              <p:nvPr/>
            </p:nvSpPr>
            <p:spPr>
              <a:xfrm>
                <a:off x="2246020" y="5175657"/>
                <a:ext cx="1589724" cy="430887"/>
              </a:xfrm>
              <a:custGeom>
                <a:avLst/>
                <a:gdLst>
                  <a:gd name="connsiteX0" fmla="*/ 0 w 1472469"/>
                  <a:gd name="connsiteY0" fmla="*/ 0 h 507831"/>
                  <a:gd name="connsiteX1" fmla="*/ 1472469 w 1472469"/>
                  <a:gd name="connsiteY1" fmla="*/ 0 h 507831"/>
                  <a:gd name="connsiteX2" fmla="*/ 1472469 w 1472469"/>
                  <a:gd name="connsiteY2" fmla="*/ 507831 h 507831"/>
                  <a:gd name="connsiteX3" fmla="*/ 0 w 1472469"/>
                  <a:gd name="connsiteY3" fmla="*/ 507831 h 507831"/>
                  <a:gd name="connsiteX4" fmla="*/ 0 w 1472469"/>
                  <a:gd name="connsiteY4" fmla="*/ 0 h 507831"/>
                  <a:gd name="connsiteX0" fmla="*/ 0 w 1472469"/>
                  <a:gd name="connsiteY0" fmla="*/ 0 h 507831"/>
                  <a:gd name="connsiteX1" fmla="*/ 1335309 w 1472469"/>
                  <a:gd name="connsiteY1" fmla="*/ 15240 h 507831"/>
                  <a:gd name="connsiteX2" fmla="*/ 1472469 w 1472469"/>
                  <a:gd name="connsiteY2" fmla="*/ 507831 h 507831"/>
                  <a:gd name="connsiteX3" fmla="*/ 0 w 1472469"/>
                  <a:gd name="connsiteY3" fmla="*/ 507831 h 507831"/>
                  <a:gd name="connsiteX4" fmla="*/ 0 w 1472469"/>
                  <a:gd name="connsiteY4" fmla="*/ 0 h 507831"/>
                  <a:gd name="connsiteX0" fmla="*/ 0 w 1472469"/>
                  <a:gd name="connsiteY0" fmla="*/ 0 h 507831"/>
                  <a:gd name="connsiteX1" fmla="*/ 1297209 w 1472469"/>
                  <a:gd name="connsiteY1" fmla="*/ 15240 h 507831"/>
                  <a:gd name="connsiteX2" fmla="*/ 1472469 w 1472469"/>
                  <a:gd name="connsiteY2" fmla="*/ 507831 h 507831"/>
                  <a:gd name="connsiteX3" fmla="*/ 0 w 1472469"/>
                  <a:gd name="connsiteY3" fmla="*/ 507831 h 507831"/>
                  <a:gd name="connsiteX4" fmla="*/ 0 w 1472469"/>
                  <a:gd name="connsiteY4" fmla="*/ 0 h 507831"/>
                  <a:gd name="connsiteX0" fmla="*/ 0 w 1472469"/>
                  <a:gd name="connsiteY0" fmla="*/ 0 h 507831"/>
                  <a:gd name="connsiteX1" fmla="*/ 1285779 w 1472469"/>
                  <a:gd name="connsiteY1" fmla="*/ 0 h 507831"/>
                  <a:gd name="connsiteX2" fmla="*/ 1472469 w 1472469"/>
                  <a:gd name="connsiteY2" fmla="*/ 507831 h 507831"/>
                  <a:gd name="connsiteX3" fmla="*/ 0 w 1472469"/>
                  <a:gd name="connsiteY3" fmla="*/ 507831 h 507831"/>
                  <a:gd name="connsiteX4" fmla="*/ 0 w 1472469"/>
                  <a:gd name="connsiteY4" fmla="*/ 0 h 50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469" h="507831">
                    <a:moveTo>
                      <a:pt x="0" y="0"/>
                    </a:moveTo>
                    <a:lnTo>
                      <a:pt x="1285779" y="0"/>
                    </a:lnTo>
                    <a:lnTo>
                      <a:pt x="1472469" y="507831"/>
                    </a:lnTo>
                    <a:lnTo>
                      <a:pt x="0" y="507831"/>
                    </a:lnTo>
                    <a:lnTo>
                      <a:pt x="0" y="0"/>
                    </a:lnTo>
                    <a:close/>
                  </a:path>
                </a:pathLst>
              </a:custGeom>
              <a:noFill/>
            </p:spPr>
            <p:txBody>
              <a:bodyPr wrap="square" rtlCol="0">
                <a:spAutoFit/>
              </a:bodyPr>
              <a:lstStyle/>
              <a:p>
                <a:pPr algn="ctr"/>
                <a:r>
                  <a:rPr lang="en-US" sz="1100" dirty="0" err="1">
                    <a:latin typeface="SamsungOneLatin 400" panose="020B0503030303020204" pitchFamily="34" charset="0"/>
                    <a:ea typeface="SamsungOneLatin 400" panose="020B0503030303020204" pitchFamily="34" charset="0"/>
                  </a:rPr>
                  <a:t>Quản</a:t>
                </a:r>
                <a:r>
                  <a:rPr lang="en-US" sz="1100" dirty="0">
                    <a:latin typeface="SamsungOneLatin 400" panose="020B0503030303020204" pitchFamily="34" charset="0"/>
                    <a:ea typeface="SamsungOneLatin 400" panose="020B0503030303020204" pitchFamily="34" charset="0"/>
                  </a:rPr>
                  <a:t> </a:t>
                </a:r>
                <a:r>
                  <a:rPr lang="en-US" sz="1100" dirty="0" err="1">
                    <a:latin typeface="SamsungOneLatin 400" panose="020B0503030303020204" pitchFamily="34" charset="0"/>
                    <a:ea typeface="SamsungOneLatin 400" panose="020B0503030303020204" pitchFamily="34" charset="0"/>
                  </a:rPr>
                  <a:t>lý</a:t>
                </a:r>
                <a:r>
                  <a:rPr lang="en-US" sz="1100" dirty="0">
                    <a:latin typeface="SamsungOneLatin 400" panose="020B0503030303020204" pitchFamily="34" charset="0"/>
                    <a:ea typeface="SamsungOneLatin 400" panose="020B0503030303020204" pitchFamily="34" charset="0"/>
                  </a:rPr>
                  <a:t> </a:t>
                </a:r>
                <a:r>
                  <a:rPr lang="en-US" sz="1100" dirty="0" err="1">
                    <a:latin typeface="SamsungOneLatin 400" panose="020B0503030303020204" pitchFamily="34" charset="0"/>
                    <a:ea typeface="SamsungOneLatin 400" panose="020B0503030303020204" pitchFamily="34" charset="0"/>
                  </a:rPr>
                  <a:t>các</a:t>
                </a:r>
                <a:r>
                  <a:rPr lang="en-US" sz="1100" dirty="0">
                    <a:latin typeface="SamsungOneLatin 400" panose="020B0503030303020204" pitchFamily="34" charset="0"/>
                    <a:ea typeface="SamsungOneLatin 400" panose="020B0503030303020204" pitchFamily="34" charset="0"/>
                  </a:rPr>
                  <a:t> </a:t>
                </a:r>
                <a:r>
                  <a:rPr lang="en-US" sz="1100" dirty="0" err="1">
                    <a:latin typeface="SamsungOneLatin 400" panose="020B0503030303020204" pitchFamily="34" charset="0"/>
                    <a:ea typeface="SamsungOneLatin 400" panose="020B0503030303020204" pitchFamily="34" charset="0"/>
                  </a:rPr>
                  <a:t>dịch</a:t>
                </a:r>
                <a:r>
                  <a:rPr lang="en-US" sz="1100" dirty="0">
                    <a:latin typeface="SamsungOneLatin 400" panose="020B0503030303020204" pitchFamily="34" charset="0"/>
                    <a:ea typeface="SamsungOneLatin 400" panose="020B0503030303020204" pitchFamily="34" charset="0"/>
                  </a:rPr>
                  <a:t> </a:t>
                </a:r>
                <a:r>
                  <a:rPr lang="en-US" sz="1100" dirty="0" err="1">
                    <a:latin typeface="SamsungOneLatin 400" panose="020B0503030303020204" pitchFamily="34" charset="0"/>
                    <a:ea typeface="SamsungOneLatin 400" panose="020B0503030303020204" pitchFamily="34" charset="0"/>
                  </a:rPr>
                  <a:t>vụ</a:t>
                </a:r>
                <a:r>
                  <a:rPr lang="en-US" sz="1100" dirty="0">
                    <a:latin typeface="SamsungOneLatin 400" panose="020B0503030303020204" pitchFamily="34" charset="0"/>
                    <a:ea typeface="SamsungOneLatin 400" panose="020B0503030303020204" pitchFamily="34" charset="0"/>
                  </a:rPr>
                  <a:t> </a:t>
                </a:r>
                <a:r>
                  <a:rPr lang="en-US" sz="1100" dirty="0" err="1">
                    <a:latin typeface="SamsungOneLatin 400" panose="020B0503030303020204" pitchFamily="34" charset="0"/>
                    <a:ea typeface="SamsungOneLatin 400" panose="020B0503030303020204" pitchFamily="34" charset="0"/>
                  </a:rPr>
                  <a:t>và</a:t>
                </a:r>
                <a:r>
                  <a:rPr lang="en-US" sz="1100" dirty="0">
                    <a:latin typeface="SamsungOneLatin 400" panose="020B0503030303020204" pitchFamily="34" charset="0"/>
                    <a:ea typeface="SamsungOneLatin 400" panose="020B0503030303020204" pitchFamily="34" charset="0"/>
                  </a:rPr>
                  <a:t> </a:t>
                </a:r>
                <a:r>
                  <a:rPr lang="en-US" sz="1100" dirty="0" err="1">
                    <a:latin typeface="SamsungOneLatin 400" panose="020B0503030303020204" pitchFamily="34" charset="0"/>
                    <a:ea typeface="SamsungOneLatin 400" panose="020B0503030303020204" pitchFamily="34" charset="0"/>
                  </a:rPr>
                  <a:t>tài</a:t>
                </a:r>
                <a:r>
                  <a:rPr lang="en-US" sz="1100" dirty="0">
                    <a:latin typeface="SamsungOneLatin 400" panose="020B0503030303020204" pitchFamily="34" charset="0"/>
                    <a:ea typeface="SamsungOneLatin 400" panose="020B0503030303020204" pitchFamily="34" charset="0"/>
                  </a:rPr>
                  <a:t> </a:t>
                </a:r>
                <a:r>
                  <a:rPr lang="en-US" sz="1100" dirty="0" err="1">
                    <a:latin typeface="SamsungOneLatin 400" panose="020B0503030303020204" pitchFamily="34" charset="0"/>
                    <a:ea typeface="SamsungOneLatin 400" panose="020B0503030303020204" pitchFamily="34" charset="0"/>
                  </a:rPr>
                  <a:t>nguyên</a:t>
                </a:r>
                <a:r>
                  <a:rPr lang="en-US" sz="1100" dirty="0">
                    <a:latin typeface="SamsungOneLatin 400" panose="020B0503030303020204" pitchFamily="34" charset="0"/>
                    <a:ea typeface="SamsungOneLatin 400" panose="020B0503030303020204" pitchFamily="34" charset="0"/>
                  </a:rPr>
                  <a:t> </a:t>
                </a:r>
                <a:r>
                  <a:rPr lang="en-US" sz="1100" dirty="0" err="1">
                    <a:latin typeface="SamsungOneLatin 400" panose="020B0503030303020204" pitchFamily="34" charset="0"/>
                    <a:ea typeface="SamsungOneLatin 400" panose="020B0503030303020204" pitchFamily="34" charset="0"/>
                  </a:rPr>
                  <a:t>đám</a:t>
                </a:r>
                <a:r>
                  <a:rPr lang="en-US" sz="1100" dirty="0">
                    <a:latin typeface="SamsungOneLatin 400" panose="020B0503030303020204" pitchFamily="34" charset="0"/>
                    <a:ea typeface="SamsungOneLatin 400" panose="020B0503030303020204" pitchFamily="34" charset="0"/>
                  </a:rPr>
                  <a:t> </a:t>
                </a:r>
                <a:r>
                  <a:rPr lang="en-US" sz="1100" dirty="0" err="1">
                    <a:latin typeface="SamsungOneLatin 400" panose="020B0503030303020204" pitchFamily="34" charset="0"/>
                    <a:ea typeface="SamsungOneLatin 400" panose="020B0503030303020204" pitchFamily="34" charset="0"/>
                  </a:rPr>
                  <a:t>mây</a:t>
                </a:r>
                <a:endParaRPr lang="en-US" sz="1100" dirty="0">
                  <a:latin typeface="SamsungOneLatin 400" panose="020B0503030303020204" pitchFamily="34" charset="0"/>
                  <a:ea typeface="SamsungOneLatin 400" panose="020B0503030303020204" pitchFamily="34" charset="0"/>
                </a:endParaRPr>
              </a:p>
            </p:txBody>
          </p:sp>
          <p:sp>
            <p:nvSpPr>
              <p:cNvPr id="78" name="타원 36">
                <a:extLst>
                  <a:ext uri="{FF2B5EF4-FFF2-40B4-BE49-F238E27FC236}">
                    <a16:creationId xmlns:a16="http://schemas.microsoft.com/office/drawing/2014/main" id="{5F649F21-3393-44BB-B188-AE74E4422DBB}"/>
                  </a:ext>
                </a:extLst>
              </p:cNvPr>
              <p:cNvSpPr/>
              <p:nvPr/>
            </p:nvSpPr>
            <p:spPr>
              <a:xfrm rot="19587969">
                <a:off x="4459044" y="5146393"/>
                <a:ext cx="414293" cy="128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46" name="TextBox 45"/>
              <p:cNvSpPr txBox="1"/>
              <p:nvPr/>
            </p:nvSpPr>
            <p:spPr>
              <a:xfrm>
                <a:off x="3237394" y="4420325"/>
                <a:ext cx="1611110" cy="400110"/>
              </a:xfrm>
              <a:custGeom>
                <a:avLst/>
                <a:gdLst>
                  <a:gd name="connsiteX0" fmla="*/ 0 w 1097280"/>
                  <a:gd name="connsiteY0" fmla="*/ 0 h 369332"/>
                  <a:gd name="connsiteX1" fmla="*/ 1097280 w 1097280"/>
                  <a:gd name="connsiteY1" fmla="*/ 0 h 369332"/>
                  <a:gd name="connsiteX2" fmla="*/ 1097280 w 1097280"/>
                  <a:gd name="connsiteY2" fmla="*/ 369332 h 369332"/>
                  <a:gd name="connsiteX3" fmla="*/ 0 w 1097280"/>
                  <a:gd name="connsiteY3" fmla="*/ 369332 h 369332"/>
                  <a:gd name="connsiteX4" fmla="*/ 0 w 1097280"/>
                  <a:gd name="connsiteY4" fmla="*/ 0 h 369332"/>
                  <a:gd name="connsiteX0" fmla="*/ 0 w 1108710"/>
                  <a:gd name="connsiteY0" fmla="*/ 0 h 369332"/>
                  <a:gd name="connsiteX1" fmla="*/ 1097280 w 1108710"/>
                  <a:gd name="connsiteY1" fmla="*/ 0 h 369332"/>
                  <a:gd name="connsiteX2" fmla="*/ 1108710 w 1108710"/>
                  <a:gd name="connsiteY2" fmla="*/ 300752 h 369332"/>
                  <a:gd name="connsiteX3" fmla="*/ 0 w 1108710"/>
                  <a:gd name="connsiteY3" fmla="*/ 369332 h 369332"/>
                  <a:gd name="connsiteX4" fmla="*/ 0 w 1108710"/>
                  <a:gd name="connsiteY4" fmla="*/ 0 h 369332"/>
                  <a:gd name="connsiteX0" fmla="*/ 0 w 1108710"/>
                  <a:gd name="connsiteY0" fmla="*/ 0 h 380762"/>
                  <a:gd name="connsiteX1" fmla="*/ 1097280 w 1108710"/>
                  <a:gd name="connsiteY1" fmla="*/ 0 h 380762"/>
                  <a:gd name="connsiteX2" fmla="*/ 1108710 w 1108710"/>
                  <a:gd name="connsiteY2" fmla="*/ 300752 h 380762"/>
                  <a:gd name="connsiteX3" fmla="*/ 7620 w 1108710"/>
                  <a:gd name="connsiteY3" fmla="*/ 380762 h 380762"/>
                  <a:gd name="connsiteX4" fmla="*/ 0 w 1108710"/>
                  <a:gd name="connsiteY4" fmla="*/ 0 h 380762"/>
                  <a:gd name="connsiteX0" fmla="*/ 0 w 1104900"/>
                  <a:gd name="connsiteY0" fmla="*/ 0 h 380762"/>
                  <a:gd name="connsiteX1" fmla="*/ 1097280 w 1104900"/>
                  <a:gd name="connsiteY1" fmla="*/ 0 h 380762"/>
                  <a:gd name="connsiteX2" fmla="*/ 1104900 w 1104900"/>
                  <a:gd name="connsiteY2" fmla="*/ 319802 h 380762"/>
                  <a:gd name="connsiteX3" fmla="*/ 7620 w 1104900"/>
                  <a:gd name="connsiteY3" fmla="*/ 380762 h 380762"/>
                  <a:gd name="connsiteX4" fmla="*/ 0 w 1104900"/>
                  <a:gd name="connsiteY4" fmla="*/ 0 h 380762"/>
                  <a:gd name="connsiteX0" fmla="*/ 0 w 1097280"/>
                  <a:gd name="connsiteY0" fmla="*/ 0 h 380762"/>
                  <a:gd name="connsiteX1" fmla="*/ 1097280 w 1097280"/>
                  <a:gd name="connsiteY1" fmla="*/ 0 h 380762"/>
                  <a:gd name="connsiteX2" fmla="*/ 1097280 w 1097280"/>
                  <a:gd name="connsiteY2" fmla="*/ 331232 h 380762"/>
                  <a:gd name="connsiteX3" fmla="*/ 7620 w 1097280"/>
                  <a:gd name="connsiteY3" fmla="*/ 380762 h 380762"/>
                  <a:gd name="connsiteX4" fmla="*/ 0 w 1097280"/>
                  <a:gd name="connsiteY4" fmla="*/ 0 h 38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380762">
                    <a:moveTo>
                      <a:pt x="0" y="0"/>
                    </a:moveTo>
                    <a:lnTo>
                      <a:pt x="1097280" y="0"/>
                    </a:lnTo>
                    <a:lnTo>
                      <a:pt x="1097280" y="331232"/>
                    </a:lnTo>
                    <a:lnTo>
                      <a:pt x="7620" y="380762"/>
                    </a:lnTo>
                    <a:lnTo>
                      <a:pt x="0" y="0"/>
                    </a:lnTo>
                    <a:close/>
                  </a:path>
                </a:pathLst>
              </a:custGeom>
              <a:noFill/>
            </p:spPr>
            <p:txBody>
              <a:bodyPr wrap="square" rtlCol="0">
                <a:spAutoFit/>
              </a:bodyPr>
              <a:lstStyle/>
              <a:p>
                <a:pPr algn="ctr"/>
                <a:r>
                  <a:rPr lang="en-US" altLang="ko-KR" sz="1000" dirty="0" err="1">
                    <a:solidFill>
                      <a:prstClr val="black">
                        <a:lumMod val="85000"/>
                        <a:lumOff val="15000"/>
                      </a:prstClr>
                    </a:solidFill>
                    <a:latin typeface="SamsungOne-400" panose="020B0503030303020204" pitchFamily="34" charset="0"/>
                  </a:rPr>
                  <a:t>Phân</a:t>
                </a:r>
                <a:r>
                  <a:rPr lang="en-US" altLang="ko-KR" sz="1000" dirty="0">
                    <a:solidFill>
                      <a:prstClr val="black">
                        <a:lumMod val="85000"/>
                        <a:lumOff val="15000"/>
                      </a:prstClr>
                    </a:solidFill>
                    <a:latin typeface="SamsungOne-400" panose="020B0503030303020204" pitchFamily="34" charset="0"/>
                  </a:rPr>
                  <a:t> </a:t>
                </a:r>
                <a:r>
                  <a:rPr lang="en-US" altLang="ko-KR" sz="1000" dirty="0" err="1">
                    <a:solidFill>
                      <a:prstClr val="black">
                        <a:lumMod val="85000"/>
                        <a:lumOff val="15000"/>
                      </a:prstClr>
                    </a:solidFill>
                    <a:latin typeface="SamsungOne-400" panose="020B0503030303020204" pitchFamily="34" charset="0"/>
                  </a:rPr>
                  <a:t>bổ</a:t>
                </a:r>
                <a:r>
                  <a:rPr lang="en-US" altLang="ko-KR" sz="1000" dirty="0">
                    <a:solidFill>
                      <a:prstClr val="black">
                        <a:lumMod val="85000"/>
                        <a:lumOff val="15000"/>
                      </a:prstClr>
                    </a:solidFill>
                    <a:latin typeface="SamsungOne-400" panose="020B0503030303020204" pitchFamily="34" charset="0"/>
                  </a:rPr>
                  <a:t>, </a:t>
                </a:r>
                <a:r>
                  <a:rPr lang="en-US" altLang="ko-KR" sz="1000" dirty="0" err="1">
                    <a:solidFill>
                      <a:prstClr val="black">
                        <a:lumMod val="85000"/>
                        <a:lumOff val="15000"/>
                      </a:prstClr>
                    </a:solidFill>
                    <a:latin typeface="SamsungOne-400" panose="020B0503030303020204" pitchFamily="34" charset="0"/>
                  </a:rPr>
                  <a:t>phục</a:t>
                </a:r>
                <a:r>
                  <a:rPr lang="en-US" altLang="ko-KR" sz="1000" dirty="0">
                    <a:solidFill>
                      <a:prstClr val="black">
                        <a:lumMod val="85000"/>
                        <a:lumOff val="15000"/>
                      </a:prstClr>
                    </a:solidFill>
                    <a:latin typeface="SamsungOne-400" panose="020B0503030303020204" pitchFamily="34" charset="0"/>
                  </a:rPr>
                  <a:t> </a:t>
                </a:r>
                <a:r>
                  <a:rPr lang="en-US" altLang="ko-KR" sz="1000" dirty="0" err="1">
                    <a:solidFill>
                      <a:prstClr val="black">
                        <a:lumMod val="85000"/>
                        <a:lumOff val="15000"/>
                      </a:prstClr>
                    </a:solidFill>
                    <a:latin typeface="SamsungOne-400" panose="020B0503030303020204" pitchFamily="34" charset="0"/>
                  </a:rPr>
                  <a:t>hồi</a:t>
                </a:r>
                <a:r>
                  <a:rPr lang="en-US" altLang="ko-KR" sz="1000" dirty="0">
                    <a:solidFill>
                      <a:prstClr val="black">
                        <a:lumMod val="85000"/>
                        <a:lumOff val="15000"/>
                      </a:prstClr>
                    </a:solidFill>
                    <a:latin typeface="SamsungOne-400" panose="020B0503030303020204" pitchFamily="34" charset="0"/>
                  </a:rPr>
                  <a:t> </a:t>
                </a:r>
                <a:r>
                  <a:rPr lang="en-US" altLang="ko-KR" sz="1000" dirty="0" err="1">
                    <a:solidFill>
                      <a:prstClr val="black">
                        <a:lumMod val="85000"/>
                        <a:lumOff val="15000"/>
                      </a:prstClr>
                    </a:solidFill>
                    <a:latin typeface="SamsungOne-400" panose="020B0503030303020204" pitchFamily="34" charset="0"/>
                  </a:rPr>
                  <a:t>và</a:t>
                </a:r>
                <a:r>
                  <a:rPr lang="en-US" altLang="ko-KR" sz="1000" dirty="0">
                    <a:solidFill>
                      <a:prstClr val="black">
                        <a:lumMod val="85000"/>
                        <a:lumOff val="15000"/>
                      </a:prstClr>
                    </a:solidFill>
                    <a:latin typeface="SamsungOne-400" panose="020B0503030303020204" pitchFamily="34" charset="0"/>
                  </a:rPr>
                  <a:t> </a:t>
                </a:r>
                <a:r>
                  <a:rPr lang="en-US" altLang="ko-KR" sz="1000" dirty="0" err="1">
                    <a:solidFill>
                      <a:prstClr val="black">
                        <a:lumMod val="85000"/>
                        <a:lumOff val="15000"/>
                      </a:prstClr>
                    </a:solidFill>
                    <a:latin typeface="SamsungOne-400" panose="020B0503030303020204" pitchFamily="34" charset="0"/>
                  </a:rPr>
                  <a:t>quản</a:t>
                </a:r>
                <a:r>
                  <a:rPr lang="en-US" altLang="ko-KR" sz="1000" dirty="0">
                    <a:solidFill>
                      <a:prstClr val="black">
                        <a:lumMod val="85000"/>
                        <a:lumOff val="15000"/>
                      </a:prstClr>
                    </a:solidFill>
                    <a:latin typeface="SamsungOne-400" panose="020B0503030303020204" pitchFamily="34" charset="0"/>
                  </a:rPr>
                  <a:t> </a:t>
                </a:r>
                <a:r>
                  <a:rPr lang="en-US" altLang="ko-KR" sz="1000" dirty="0" err="1">
                    <a:solidFill>
                      <a:prstClr val="black">
                        <a:lumMod val="85000"/>
                        <a:lumOff val="15000"/>
                      </a:prstClr>
                    </a:solidFill>
                    <a:latin typeface="SamsungOne-400" panose="020B0503030303020204" pitchFamily="34" charset="0"/>
                  </a:rPr>
                  <a:t>lý</a:t>
                </a:r>
                <a:r>
                  <a:rPr lang="en-US" altLang="ko-KR" sz="1000" dirty="0">
                    <a:solidFill>
                      <a:prstClr val="black">
                        <a:lumMod val="85000"/>
                        <a:lumOff val="15000"/>
                      </a:prstClr>
                    </a:solidFill>
                    <a:latin typeface="SamsungOne-400" panose="020B0503030303020204" pitchFamily="34" charset="0"/>
                  </a:rPr>
                  <a:t> </a:t>
                </a:r>
                <a:r>
                  <a:rPr lang="en-US" altLang="ko-KR" sz="1000" dirty="0" err="1">
                    <a:solidFill>
                      <a:prstClr val="black">
                        <a:lumMod val="85000"/>
                        <a:lumOff val="15000"/>
                      </a:prstClr>
                    </a:solidFill>
                    <a:latin typeface="SamsungOne-400" panose="020B0503030303020204" pitchFamily="34" charset="0"/>
                  </a:rPr>
                  <a:t>tài</a:t>
                </a:r>
                <a:r>
                  <a:rPr lang="en-US" altLang="ko-KR" sz="1000" dirty="0">
                    <a:solidFill>
                      <a:prstClr val="black">
                        <a:lumMod val="85000"/>
                        <a:lumOff val="15000"/>
                      </a:prstClr>
                    </a:solidFill>
                    <a:latin typeface="SamsungOne-400" panose="020B0503030303020204" pitchFamily="34" charset="0"/>
                  </a:rPr>
                  <a:t> </a:t>
                </a:r>
                <a:r>
                  <a:rPr lang="en-US" altLang="ko-KR" sz="1000" dirty="0" err="1">
                    <a:solidFill>
                      <a:prstClr val="black">
                        <a:lumMod val="85000"/>
                        <a:lumOff val="15000"/>
                      </a:prstClr>
                    </a:solidFill>
                    <a:latin typeface="SamsungOne-400" panose="020B0503030303020204" pitchFamily="34" charset="0"/>
                  </a:rPr>
                  <a:t>nguyên</a:t>
                </a:r>
                <a:endParaRPr lang="en-US" sz="1000" dirty="0">
                  <a:solidFill>
                    <a:prstClr val="black">
                      <a:lumMod val="85000"/>
                      <a:lumOff val="15000"/>
                    </a:prstClr>
                  </a:solidFill>
                  <a:latin typeface="SamsungOne-400" panose="020B0503030303020204" pitchFamily="34" charset="0"/>
                </a:endParaRPr>
              </a:p>
            </p:txBody>
          </p:sp>
          <p:sp>
            <p:nvSpPr>
              <p:cNvPr id="47" name="TextBox 46"/>
              <p:cNvSpPr txBox="1"/>
              <p:nvPr/>
            </p:nvSpPr>
            <p:spPr>
              <a:xfrm>
                <a:off x="1859297" y="4467935"/>
                <a:ext cx="1207866" cy="492443"/>
              </a:xfrm>
              <a:custGeom>
                <a:avLst/>
                <a:gdLst>
                  <a:gd name="connsiteX0" fmla="*/ 0 w 1097280"/>
                  <a:gd name="connsiteY0" fmla="*/ 0 h 369332"/>
                  <a:gd name="connsiteX1" fmla="*/ 1097280 w 1097280"/>
                  <a:gd name="connsiteY1" fmla="*/ 0 h 369332"/>
                  <a:gd name="connsiteX2" fmla="*/ 1097280 w 1097280"/>
                  <a:gd name="connsiteY2" fmla="*/ 369332 h 369332"/>
                  <a:gd name="connsiteX3" fmla="*/ 0 w 1097280"/>
                  <a:gd name="connsiteY3" fmla="*/ 369332 h 369332"/>
                  <a:gd name="connsiteX4" fmla="*/ 0 w 1097280"/>
                  <a:gd name="connsiteY4" fmla="*/ 0 h 369332"/>
                  <a:gd name="connsiteX0" fmla="*/ 91440 w 1097280"/>
                  <a:gd name="connsiteY0" fmla="*/ 34290 h 369332"/>
                  <a:gd name="connsiteX1" fmla="*/ 1097280 w 1097280"/>
                  <a:gd name="connsiteY1" fmla="*/ 0 h 369332"/>
                  <a:gd name="connsiteX2" fmla="*/ 1097280 w 1097280"/>
                  <a:gd name="connsiteY2" fmla="*/ 369332 h 369332"/>
                  <a:gd name="connsiteX3" fmla="*/ 0 w 1097280"/>
                  <a:gd name="connsiteY3" fmla="*/ 369332 h 369332"/>
                  <a:gd name="connsiteX4" fmla="*/ 91440 w 1097280"/>
                  <a:gd name="connsiteY4" fmla="*/ 34290 h 369332"/>
                  <a:gd name="connsiteX0" fmla="*/ 53340 w 1059180"/>
                  <a:gd name="connsiteY0" fmla="*/ 34290 h 369332"/>
                  <a:gd name="connsiteX1" fmla="*/ 1059180 w 1059180"/>
                  <a:gd name="connsiteY1" fmla="*/ 0 h 369332"/>
                  <a:gd name="connsiteX2" fmla="*/ 1059180 w 1059180"/>
                  <a:gd name="connsiteY2" fmla="*/ 369332 h 369332"/>
                  <a:gd name="connsiteX3" fmla="*/ 0 w 1059180"/>
                  <a:gd name="connsiteY3" fmla="*/ 308372 h 369332"/>
                  <a:gd name="connsiteX4" fmla="*/ 53340 w 1059180"/>
                  <a:gd name="connsiteY4" fmla="*/ 34290 h 369332"/>
                  <a:gd name="connsiteX0" fmla="*/ 53340 w 1059180"/>
                  <a:gd name="connsiteY0" fmla="*/ 34290 h 327422"/>
                  <a:gd name="connsiteX1" fmla="*/ 1059180 w 1059180"/>
                  <a:gd name="connsiteY1" fmla="*/ 0 h 327422"/>
                  <a:gd name="connsiteX2" fmla="*/ 1055370 w 1059180"/>
                  <a:gd name="connsiteY2" fmla="*/ 327422 h 327422"/>
                  <a:gd name="connsiteX3" fmla="*/ 0 w 1059180"/>
                  <a:gd name="connsiteY3" fmla="*/ 308372 h 327422"/>
                  <a:gd name="connsiteX4" fmla="*/ 53340 w 1059180"/>
                  <a:gd name="connsiteY4" fmla="*/ 34290 h 327422"/>
                  <a:gd name="connsiteX0" fmla="*/ 53340 w 1059180"/>
                  <a:gd name="connsiteY0" fmla="*/ 34290 h 327422"/>
                  <a:gd name="connsiteX1" fmla="*/ 1059180 w 1059180"/>
                  <a:gd name="connsiteY1" fmla="*/ 0 h 327422"/>
                  <a:gd name="connsiteX2" fmla="*/ 1055370 w 1059180"/>
                  <a:gd name="connsiteY2" fmla="*/ 327422 h 327422"/>
                  <a:gd name="connsiteX3" fmla="*/ 0 w 1059180"/>
                  <a:gd name="connsiteY3" fmla="*/ 323612 h 327422"/>
                  <a:gd name="connsiteX4" fmla="*/ 53340 w 1059180"/>
                  <a:gd name="connsiteY4" fmla="*/ 34290 h 327422"/>
                  <a:gd name="connsiteX0" fmla="*/ 57150 w 1062990"/>
                  <a:gd name="connsiteY0" fmla="*/ 34290 h 331232"/>
                  <a:gd name="connsiteX1" fmla="*/ 1062990 w 1062990"/>
                  <a:gd name="connsiteY1" fmla="*/ 0 h 331232"/>
                  <a:gd name="connsiteX2" fmla="*/ 1059180 w 1062990"/>
                  <a:gd name="connsiteY2" fmla="*/ 327422 h 331232"/>
                  <a:gd name="connsiteX3" fmla="*/ 0 w 1062990"/>
                  <a:gd name="connsiteY3" fmla="*/ 331232 h 331232"/>
                  <a:gd name="connsiteX4" fmla="*/ 57150 w 1062990"/>
                  <a:gd name="connsiteY4" fmla="*/ 34290 h 331232"/>
                  <a:gd name="connsiteX0" fmla="*/ 57150 w 1059180"/>
                  <a:gd name="connsiteY0" fmla="*/ 11430 h 308372"/>
                  <a:gd name="connsiteX1" fmla="*/ 994410 w 1059180"/>
                  <a:gd name="connsiteY1" fmla="*/ 0 h 308372"/>
                  <a:gd name="connsiteX2" fmla="*/ 1059180 w 1059180"/>
                  <a:gd name="connsiteY2" fmla="*/ 304562 h 308372"/>
                  <a:gd name="connsiteX3" fmla="*/ 0 w 1059180"/>
                  <a:gd name="connsiteY3" fmla="*/ 308372 h 308372"/>
                  <a:gd name="connsiteX4" fmla="*/ 57150 w 1059180"/>
                  <a:gd name="connsiteY4" fmla="*/ 11430 h 308372"/>
                  <a:gd name="connsiteX0" fmla="*/ 57150 w 1059180"/>
                  <a:gd name="connsiteY0" fmla="*/ 49530 h 346472"/>
                  <a:gd name="connsiteX1" fmla="*/ 982980 w 1059180"/>
                  <a:gd name="connsiteY1" fmla="*/ 0 h 346472"/>
                  <a:gd name="connsiteX2" fmla="*/ 1059180 w 1059180"/>
                  <a:gd name="connsiteY2" fmla="*/ 342662 h 346472"/>
                  <a:gd name="connsiteX3" fmla="*/ 0 w 1059180"/>
                  <a:gd name="connsiteY3" fmla="*/ 346472 h 346472"/>
                  <a:gd name="connsiteX4" fmla="*/ 57150 w 1059180"/>
                  <a:gd name="connsiteY4" fmla="*/ 49530 h 346472"/>
                  <a:gd name="connsiteX0" fmla="*/ 102870 w 1059180"/>
                  <a:gd name="connsiteY0" fmla="*/ 38100 h 346472"/>
                  <a:gd name="connsiteX1" fmla="*/ 982980 w 1059180"/>
                  <a:gd name="connsiteY1" fmla="*/ 0 h 346472"/>
                  <a:gd name="connsiteX2" fmla="*/ 1059180 w 1059180"/>
                  <a:gd name="connsiteY2" fmla="*/ 342662 h 346472"/>
                  <a:gd name="connsiteX3" fmla="*/ 0 w 1059180"/>
                  <a:gd name="connsiteY3" fmla="*/ 346472 h 346472"/>
                  <a:gd name="connsiteX4" fmla="*/ 102870 w 1059180"/>
                  <a:gd name="connsiteY4" fmla="*/ 38100 h 34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180" h="346472">
                    <a:moveTo>
                      <a:pt x="102870" y="38100"/>
                    </a:moveTo>
                    <a:lnTo>
                      <a:pt x="982980" y="0"/>
                    </a:lnTo>
                    <a:lnTo>
                      <a:pt x="1059180" y="342662"/>
                    </a:lnTo>
                    <a:lnTo>
                      <a:pt x="0" y="346472"/>
                    </a:lnTo>
                    <a:lnTo>
                      <a:pt x="102870" y="38100"/>
                    </a:lnTo>
                    <a:close/>
                  </a:path>
                </a:pathLst>
              </a:custGeom>
              <a:noFill/>
            </p:spPr>
            <p:txBody>
              <a:bodyPr wrap="square" rtlCol="0">
                <a:spAutoFit/>
              </a:bodyPr>
              <a:lstStyle/>
              <a:p>
                <a:pPr algn="ctr"/>
                <a:r>
                  <a:rPr lang="en-US" altLang="ko-KR" sz="1300" b="1" dirty="0" err="1">
                    <a:solidFill>
                      <a:srgbClr val="1429A0"/>
                    </a:solidFill>
                    <a:latin typeface="SamsungOne-400" panose="020B0503030303020204" pitchFamily="34" charset="0"/>
                  </a:rPr>
                  <a:t>Quản</a:t>
                </a:r>
                <a:r>
                  <a:rPr lang="en-US" altLang="ko-KR" sz="1300" b="1" dirty="0">
                    <a:solidFill>
                      <a:srgbClr val="1429A0"/>
                    </a:solidFill>
                    <a:latin typeface="SamsungOne-400" panose="020B0503030303020204" pitchFamily="34" charset="0"/>
                  </a:rPr>
                  <a:t> </a:t>
                </a:r>
                <a:r>
                  <a:rPr lang="en-US" altLang="ko-KR" sz="1300" b="1" dirty="0" err="1">
                    <a:solidFill>
                      <a:srgbClr val="1429A0"/>
                    </a:solidFill>
                    <a:latin typeface="SamsungOne-400" panose="020B0503030303020204" pitchFamily="34" charset="0"/>
                  </a:rPr>
                  <a:t>lý</a:t>
                </a:r>
                <a:r>
                  <a:rPr lang="en-US" altLang="ko-KR" sz="1300" b="1" dirty="0">
                    <a:solidFill>
                      <a:srgbClr val="1429A0"/>
                    </a:solidFill>
                    <a:latin typeface="SamsungOne-400" panose="020B0503030303020204" pitchFamily="34" charset="0"/>
                  </a:rPr>
                  <a:t> </a:t>
                </a:r>
                <a:r>
                  <a:rPr lang="en-US" altLang="ko-KR" sz="1300" b="1" dirty="0" err="1">
                    <a:solidFill>
                      <a:srgbClr val="1429A0"/>
                    </a:solidFill>
                    <a:latin typeface="SamsungOne-400" panose="020B0503030303020204" pitchFamily="34" charset="0"/>
                  </a:rPr>
                  <a:t>dịch</a:t>
                </a:r>
                <a:r>
                  <a:rPr lang="en-US" altLang="ko-KR" sz="1300" b="1" dirty="0">
                    <a:solidFill>
                      <a:srgbClr val="1429A0"/>
                    </a:solidFill>
                    <a:latin typeface="SamsungOne-400" panose="020B0503030303020204" pitchFamily="34" charset="0"/>
                  </a:rPr>
                  <a:t> </a:t>
                </a:r>
                <a:r>
                  <a:rPr lang="en-US" altLang="ko-KR" sz="1300" b="1" dirty="0" err="1">
                    <a:solidFill>
                      <a:srgbClr val="1429A0"/>
                    </a:solidFill>
                    <a:latin typeface="SamsungOne-400" panose="020B0503030303020204" pitchFamily="34" charset="0"/>
                  </a:rPr>
                  <a:t>vụ</a:t>
                </a:r>
                <a:r>
                  <a:rPr lang="en-US" altLang="ko-KR" sz="1300" b="1" dirty="0">
                    <a:solidFill>
                      <a:srgbClr val="1429A0"/>
                    </a:solidFill>
                    <a:latin typeface="SamsungOne-400" panose="020B0503030303020204" pitchFamily="34" charset="0"/>
                  </a:rPr>
                  <a:t> </a:t>
                </a:r>
                <a:r>
                  <a:rPr lang="en-US" altLang="ko-KR" sz="1300" b="1" dirty="0" err="1">
                    <a:solidFill>
                      <a:srgbClr val="1429A0"/>
                    </a:solidFill>
                    <a:latin typeface="SamsungOne-400" panose="020B0503030303020204" pitchFamily="34" charset="0"/>
                  </a:rPr>
                  <a:t>đám</a:t>
                </a:r>
                <a:r>
                  <a:rPr lang="en-US" altLang="ko-KR" sz="1300" b="1" dirty="0">
                    <a:solidFill>
                      <a:srgbClr val="1429A0"/>
                    </a:solidFill>
                    <a:latin typeface="SamsungOne-400" panose="020B0503030303020204" pitchFamily="34" charset="0"/>
                  </a:rPr>
                  <a:t> </a:t>
                </a:r>
                <a:r>
                  <a:rPr lang="en-US" altLang="ko-KR" sz="1300" b="1" dirty="0" err="1">
                    <a:solidFill>
                      <a:srgbClr val="1429A0"/>
                    </a:solidFill>
                    <a:latin typeface="SamsungOne-400" panose="020B0503030303020204" pitchFamily="34" charset="0"/>
                  </a:rPr>
                  <a:t>mây</a:t>
                </a:r>
                <a:endParaRPr lang="en-US" sz="1300" b="1" dirty="0">
                  <a:solidFill>
                    <a:srgbClr val="1429A0"/>
                  </a:solidFill>
                  <a:latin typeface="SamsungOne-400" panose="020B0503030303020204" pitchFamily="34" charset="0"/>
                </a:endParaRPr>
              </a:p>
            </p:txBody>
          </p:sp>
          <p:sp>
            <p:nvSpPr>
              <p:cNvPr id="48" name="TextBox 47">
                <a:extLst>
                  <a:ext uri="{FF2B5EF4-FFF2-40B4-BE49-F238E27FC236}">
                    <a16:creationId xmlns:a16="http://schemas.microsoft.com/office/drawing/2014/main" id="{D479F41F-B607-4622-A48D-FE024544FF0E}"/>
                  </a:ext>
                </a:extLst>
              </p:cNvPr>
              <p:cNvSpPr txBox="1"/>
              <p:nvPr/>
            </p:nvSpPr>
            <p:spPr>
              <a:xfrm>
                <a:off x="5325677" y="4483132"/>
                <a:ext cx="3033487" cy="292388"/>
              </a:xfrm>
              <a:custGeom>
                <a:avLst/>
                <a:gdLst>
                  <a:gd name="connsiteX0" fmla="*/ 0 w 913423"/>
                  <a:gd name="connsiteY0" fmla="*/ 0 h 230832"/>
                  <a:gd name="connsiteX1" fmla="*/ 913423 w 913423"/>
                  <a:gd name="connsiteY1" fmla="*/ 0 h 230832"/>
                  <a:gd name="connsiteX2" fmla="*/ 913423 w 913423"/>
                  <a:gd name="connsiteY2" fmla="*/ 23083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783883 w 913423"/>
                  <a:gd name="connsiteY2" fmla="*/ 14701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03543 w 913423"/>
                  <a:gd name="connsiteY2" fmla="*/ 20035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06083 w 913423"/>
                  <a:gd name="connsiteY2" fmla="*/ 19019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639103 w 913423"/>
                  <a:gd name="connsiteY2" fmla="*/ 190192 h 230832"/>
                  <a:gd name="connsiteX3" fmla="*/ 0 w 913423"/>
                  <a:gd name="connsiteY3" fmla="*/ 230832 h 230832"/>
                  <a:gd name="connsiteX4" fmla="*/ 0 w 913423"/>
                  <a:gd name="connsiteY4" fmla="*/ 0 h 230832"/>
                  <a:gd name="connsiteX0" fmla="*/ 0 w 913423"/>
                  <a:gd name="connsiteY0" fmla="*/ 0 h 230832"/>
                  <a:gd name="connsiteX1" fmla="*/ 913423 w 913423"/>
                  <a:gd name="connsiteY1" fmla="*/ 0 h 230832"/>
                  <a:gd name="connsiteX2" fmla="*/ 810553 w 913423"/>
                  <a:gd name="connsiteY2" fmla="*/ 216862 h 230832"/>
                  <a:gd name="connsiteX3" fmla="*/ 0 w 913423"/>
                  <a:gd name="connsiteY3" fmla="*/ 230832 h 230832"/>
                  <a:gd name="connsiteX4" fmla="*/ 0 w 913423"/>
                  <a:gd name="connsiteY4" fmla="*/ 0 h 230832"/>
                  <a:gd name="connsiteX0" fmla="*/ 0 w 913423"/>
                  <a:gd name="connsiteY0" fmla="*/ 0 h 216862"/>
                  <a:gd name="connsiteX1" fmla="*/ 913423 w 913423"/>
                  <a:gd name="connsiteY1" fmla="*/ 0 h 216862"/>
                  <a:gd name="connsiteX2" fmla="*/ 810553 w 913423"/>
                  <a:gd name="connsiteY2" fmla="*/ 216862 h 216862"/>
                  <a:gd name="connsiteX3" fmla="*/ 45550 w 913423"/>
                  <a:gd name="connsiteY3" fmla="*/ 211782 h 216862"/>
                  <a:gd name="connsiteX4" fmla="*/ 0 w 913423"/>
                  <a:gd name="connsiteY4" fmla="*/ 0 h 216862"/>
                  <a:gd name="connsiteX0" fmla="*/ 0 w 913423"/>
                  <a:gd name="connsiteY0" fmla="*/ 0 h 211782"/>
                  <a:gd name="connsiteX1" fmla="*/ 913423 w 913423"/>
                  <a:gd name="connsiteY1" fmla="*/ 0 h 211782"/>
                  <a:gd name="connsiteX2" fmla="*/ 800793 w 913423"/>
                  <a:gd name="connsiteY2" fmla="*/ 194002 h 211782"/>
                  <a:gd name="connsiteX3" fmla="*/ 45550 w 913423"/>
                  <a:gd name="connsiteY3" fmla="*/ 211782 h 211782"/>
                  <a:gd name="connsiteX4" fmla="*/ 0 w 913423"/>
                  <a:gd name="connsiteY4" fmla="*/ 0 h 211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423" h="211782">
                    <a:moveTo>
                      <a:pt x="0" y="0"/>
                    </a:moveTo>
                    <a:lnTo>
                      <a:pt x="913423" y="0"/>
                    </a:lnTo>
                    <a:lnTo>
                      <a:pt x="800793" y="194002"/>
                    </a:lnTo>
                    <a:lnTo>
                      <a:pt x="45550" y="211782"/>
                    </a:lnTo>
                    <a:lnTo>
                      <a:pt x="0" y="0"/>
                    </a:lnTo>
                    <a:close/>
                  </a:path>
                </a:pathLst>
              </a:custGeom>
              <a:noFill/>
            </p:spPr>
            <p:txBody>
              <a:bodyPr wrap="square" rtlCol="0">
                <a:spAutoFit/>
              </a:bodyPr>
              <a:lstStyle/>
              <a:p>
                <a:pPr algn="ctr"/>
                <a:r>
                  <a:rPr lang="ko-KR" altLang="en-US" sz="1300" b="1" dirty="0">
                    <a:latin typeface="SamsungOneLatin 400" panose="020B0503030303020204" pitchFamily="34" charset="0"/>
                  </a:rPr>
                  <a:t>③ </a:t>
                </a:r>
                <a:r>
                  <a:rPr lang="vi-VN" altLang="ko-KR" sz="1300" b="1" dirty="0">
                    <a:latin typeface="SamsungOneLatin 400" panose="020B0503030303020204" pitchFamily="34" charset="0"/>
                  </a:rPr>
                  <a:t>Truy cập dịch vụ</a:t>
                </a:r>
                <a:endParaRPr lang="en-US" sz="1300" b="1" dirty="0">
                  <a:latin typeface="SamsungOneLatin 400" panose="020B0503030303020204" pitchFamily="34" charset="0"/>
                  <a:ea typeface="SamsungOneLatin 400" panose="020B0503030303020204" pitchFamily="34" charset="0"/>
                </a:endParaRPr>
              </a:p>
            </p:txBody>
          </p:sp>
          <p:sp>
            <p:nvSpPr>
              <p:cNvPr id="49" name="Rectangle 48"/>
              <p:cNvSpPr/>
              <p:nvPr/>
            </p:nvSpPr>
            <p:spPr>
              <a:xfrm>
                <a:off x="3266998" y="5823136"/>
                <a:ext cx="2271599" cy="430887"/>
              </a:xfrm>
              <a:prstGeom prst="rect">
                <a:avLst/>
              </a:prstGeom>
              <a:noFill/>
            </p:spPr>
            <p:txBody>
              <a:bodyPr wrap="square">
                <a:spAutoFit/>
              </a:bodyPr>
              <a:lstStyle/>
              <a:p>
                <a:pPr algn="ctr"/>
                <a:r>
                  <a:rPr lang="en-US" altLang="ko-KR" sz="1100" dirty="0" err="1">
                    <a:latin typeface="SamsungOneLatin 400" panose="020B0503030303020204" pitchFamily="34" charset="0"/>
                    <a:ea typeface="SamsungOneLatin 400" panose="020B0503030303020204" pitchFamily="34" charset="0"/>
                  </a:rPr>
                  <a:t>Yêu</a:t>
                </a:r>
                <a:r>
                  <a:rPr lang="en-US" altLang="ko-KR" sz="1100" dirty="0">
                    <a:latin typeface="SamsungOneLatin 400" panose="020B0503030303020204" pitchFamily="34" charset="0"/>
                    <a:ea typeface="SamsungOneLatin 400" panose="020B0503030303020204" pitchFamily="34" charset="0"/>
                  </a:rPr>
                  <a:t> </a:t>
                </a:r>
                <a:r>
                  <a:rPr lang="en-US" altLang="ko-KR" sz="1100" dirty="0" err="1">
                    <a:latin typeface="SamsungOneLatin 400" panose="020B0503030303020204" pitchFamily="34" charset="0"/>
                    <a:ea typeface="SamsungOneLatin 400" panose="020B0503030303020204" pitchFamily="34" charset="0"/>
                  </a:rPr>
                  <a:t>cầu</a:t>
                </a:r>
                <a:r>
                  <a:rPr lang="en-US" altLang="ko-KR" sz="1100" dirty="0">
                    <a:latin typeface="SamsungOneLatin 400" panose="020B0503030303020204" pitchFamily="34" charset="0"/>
                    <a:ea typeface="SamsungOneLatin 400" panose="020B0503030303020204" pitchFamily="34" charset="0"/>
                  </a:rPr>
                  <a:t> </a:t>
                </a:r>
                <a:r>
                  <a:rPr lang="en-US" altLang="ko-KR" sz="1100" dirty="0" err="1">
                    <a:latin typeface="SamsungOneLatin 400" panose="020B0503030303020204" pitchFamily="34" charset="0"/>
                    <a:ea typeface="SamsungOneLatin 400" panose="020B0503030303020204" pitchFamily="34" charset="0"/>
                  </a:rPr>
                  <a:t>sử</a:t>
                </a:r>
                <a:r>
                  <a:rPr lang="en-US" altLang="ko-KR" sz="1100" dirty="0">
                    <a:latin typeface="SamsungOneLatin 400" panose="020B0503030303020204" pitchFamily="34" charset="0"/>
                    <a:ea typeface="SamsungOneLatin 400" panose="020B0503030303020204" pitchFamily="34" charset="0"/>
                  </a:rPr>
                  <a:t> </a:t>
                </a:r>
                <a:r>
                  <a:rPr lang="en-US" altLang="ko-KR" sz="1100" dirty="0" err="1">
                    <a:latin typeface="SamsungOneLatin 400" panose="020B0503030303020204" pitchFamily="34" charset="0"/>
                    <a:ea typeface="SamsungOneLatin 400" panose="020B0503030303020204" pitchFamily="34" charset="0"/>
                  </a:rPr>
                  <a:t>dụng</a:t>
                </a:r>
                <a:r>
                  <a:rPr lang="en-US" altLang="ko-KR" sz="1100" dirty="0">
                    <a:latin typeface="SamsungOneLatin 400" panose="020B0503030303020204" pitchFamily="34" charset="0"/>
                    <a:ea typeface="SamsungOneLatin 400" panose="020B0503030303020204" pitchFamily="34" charset="0"/>
                  </a:rPr>
                  <a:t> </a:t>
                </a:r>
                <a:r>
                  <a:rPr lang="en-US" altLang="ko-KR" sz="1100" dirty="0" err="1">
                    <a:latin typeface="SamsungOneLatin 400" panose="020B0503030303020204" pitchFamily="34" charset="0"/>
                    <a:ea typeface="SamsungOneLatin 400" panose="020B0503030303020204" pitchFamily="34" charset="0"/>
                  </a:rPr>
                  <a:t>tài</a:t>
                </a:r>
                <a:r>
                  <a:rPr lang="en-US" altLang="ko-KR" sz="1100" dirty="0">
                    <a:latin typeface="SamsungOneLatin 400" panose="020B0503030303020204" pitchFamily="34" charset="0"/>
                    <a:ea typeface="SamsungOneLatin 400" panose="020B0503030303020204" pitchFamily="34" charset="0"/>
                  </a:rPr>
                  <a:t> </a:t>
                </a:r>
                <a:r>
                  <a:rPr lang="en-US" altLang="ko-KR" sz="1100" dirty="0" err="1">
                    <a:latin typeface="SamsungOneLatin 400" panose="020B0503030303020204" pitchFamily="34" charset="0"/>
                    <a:ea typeface="SamsungOneLatin 400" panose="020B0503030303020204" pitchFamily="34" charset="0"/>
                  </a:rPr>
                  <a:t>nguyên</a:t>
                </a:r>
                <a:r>
                  <a:rPr lang="en-US" altLang="ko-KR" sz="1100" dirty="0">
                    <a:latin typeface="SamsungOneLatin 400" panose="020B0503030303020204" pitchFamily="34" charset="0"/>
                    <a:ea typeface="SamsungOneLatin 400" panose="020B0503030303020204" pitchFamily="34" charset="0"/>
                  </a:rPr>
                  <a:t>.</a:t>
                </a:r>
              </a:p>
              <a:p>
                <a:pPr algn="ctr"/>
                <a:r>
                  <a:rPr lang="en-US" altLang="ko-KR" sz="1100" dirty="0" err="1">
                    <a:latin typeface="SamsungOneLatin 400" panose="020B0503030303020204" pitchFamily="34" charset="0"/>
                    <a:ea typeface="SamsungOneLatin 400" panose="020B0503030303020204" pitchFamily="34" charset="0"/>
                  </a:rPr>
                  <a:t>Quản</a:t>
                </a:r>
                <a:r>
                  <a:rPr lang="en-US" altLang="ko-KR" sz="1100" dirty="0">
                    <a:latin typeface="SamsungOneLatin 400" panose="020B0503030303020204" pitchFamily="34" charset="0"/>
                    <a:ea typeface="SamsungOneLatin 400" panose="020B0503030303020204" pitchFamily="34" charset="0"/>
                  </a:rPr>
                  <a:t> </a:t>
                </a:r>
                <a:r>
                  <a:rPr lang="en-US" altLang="ko-KR" sz="1100" dirty="0" err="1">
                    <a:latin typeface="SamsungOneLatin 400" panose="020B0503030303020204" pitchFamily="34" charset="0"/>
                    <a:ea typeface="SamsungOneLatin 400" panose="020B0503030303020204" pitchFamily="34" charset="0"/>
                  </a:rPr>
                  <a:t>lý</a:t>
                </a:r>
                <a:r>
                  <a:rPr lang="en-US" altLang="ko-KR" sz="1100" dirty="0">
                    <a:latin typeface="SamsungOneLatin 400" panose="020B0503030303020204" pitchFamily="34" charset="0"/>
                    <a:ea typeface="SamsungOneLatin 400" panose="020B0503030303020204" pitchFamily="34" charset="0"/>
                  </a:rPr>
                  <a:t> </a:t>
                </a:r>
                <a:r>
                  <a:rPr lang="en-US" altLang="ko-KR" sz="1100" dirty="0" err="1">
                    <a:latin typeface="SamsungOneLatin 400" panose="020B0503030303020204" pitchFamily="34" charset="0"/>
                    <a:ea typeface="SamsungOneLatin 400" panose="020B0503030303020204" pitchFamily="34" charset="0"/>
                  </a:rPr>
                  <a:t>quy</a:t>
                </a:r>
                <a:r>
                  <a:rPr lang="en-US" altLang="ko-KR" sz="1100" dirty="0">
                    <a:latin typeface="SamsungOneLatin 400" panose="020B0503030303020204" pitchFamily="34" charset="0"/>
                    <a:ea typeface="SamsungOneLatin 400" panose="020B0503030303020204" pitchFamily="34" charset="0"/>
                  </a:rPr>
                  <a:t> </a:t>
                </a:r>
                <a:r>
                  <a:rPr lang="en-US" altLang="ko-KR" sz="1100" dirty="0" err="1">
                    <a:latin typeface="SamsungOneLatin 400" panose="020B0503030303020204" pitchFamily="34" charset="0"/>
                    <a:ea typeface="SamsungOneLatin 400" panose="020B0503030303020204" pitchFamily="34" charset="0"/>
                  </a:rPr>
                  <a:t>trình</a:t>
                </a:r>
                <a:r>
                  <a:rPr lang="en-US" altLang="ko-KR" sz="1100" dirty="0">
                    <a:latin typeface="SamsungOneLatin 400" panose="020B0503030303020204" pitchFamily="34" charset="0"/>
                    <a:ea typeface="SamsungOneLatin 400" panose="020B0503030303020204" pitchFamily="34" charset="0"/>
                  </a:rPr>
                  <a:t> </a:t>
                </a:r>
                <a:r>
                  <a:rPr lang="en-US" altLang="ko-KR" sz="1100" dirty="0" err="1">
                    <a:latin typeface="SamsungOneLatin 400" panose="020B0503030303020204" pitchFamily="34" charset="0"/>
                    <a:ea typeface="SamsungOneLatin 400" panose="020B0503030303020204" pitchFamily="34" charset="0"/>
                  </a:rPr>
                  <a:t>làm</a:t>
                </a:r>
                <a:r>
                  <a:rPr lang="en-US" altLang="ko-KR" sz="1100" dirty="0">
                    <a:latin typeface="SamsungOneLatin 400" panose="020B0503030303020204" pitchFamily="34" charset="0"/>
                    <a:ea typeface="SamsungOneLatin 400" panose="020B0503030303020204" pitchFamily="34" charset="0"/>
                  </a:rPr>
                  <a:t> </a:t>
                </a:r>
                <a:r>
                  <a:rPr lang="en-US" altLang="ko-KR" sz="1100" dirty="0" err="1">
                    <a:latin typeface="SamsungOneLatin 400" panose="020B0503030303020204" pitchFamily="34" charset="0"/>
                    <a:ea typeface="SamsungOneLatin 400" panose="020B0503030303020204" pitchFamily="34" charset="0"/>
                  </a:rPr>
                  <a:t>việc</a:t>
                </a:r>
                <a:endParaRPr lang="en-US" altLang="ko-KR" sz="1100" dirty="0">
                  <a:latin typeface="SamsungOneLatin 400" panose="020B0503030303020204" pitchFamily="34" charset="0"/>
                  <a:ea typeface="SamsungOneLatin 400" panose="020B0503030303020204" pitchFamily="34" charset="0"/>
                </a:endParaRPr>
              </a:p>
            </p:txBody>
          </p:sp>
          <p:sp>
            <p:nvSpPr>
              <p:cNvPr id="50" name="TextBox 49"/>
              <p:cNvSpPr txBox="1"/>
              <p:nvPr/>
            </p:nvSpPr>
            <p:spPr>
              <a:xfrm>
                <a:off x="2924798" y="4126969"/>
                <a:ext cx="1907468" cy="292388"/>
              </a:xfrm>
              <a:custGeom>
                <a:avLst/>
                <a:gdLst>
                  <a:gd name="connsiteX0" fmla="*/ 0 w 1097280"/>
                  <a:gd name="connsiteY0" fmla="*/ 0 h 369332"/>
                  <a:gd name="connsiteX1" fmla="*/ 1097280 w 1097280"/>
                  <a:gd name="connsiteY1" fmla="*/ 0 h 369332"/>
                  <a:gd name="connsiteX2" fmla="*/ 1097280 w 1097280"/>
                  <a:gd name="connsiteY2" fmla="*/ 369332 h 369332"/>
                  <a:gd name="connsiteX3" fmla="*/ 0 w 1097280"/>
                  <a:gd name="connsiteY3" fmla="*/ 369332 h 369332"/>
                  <a:gd name="connsiteX4" fmla="*/ 0 w 1097280"/>
                  <a:gd name="connsiteY4" fmla="*/ 0 h 369332"/>
                  <a:gd name="connsiteX0" fmla="*/ 0 w 1108710"/>
                  <a:gd name="connsiteY0" fmla="*/ 0 h 369332"/>
                  <a:gd name="connsiteX1" fmla="*/ 1097280 w 1108710"/>
                  <a:gd name="connsiteY1" fmla="*/ 0 h 369332"/>
                  <a:gd name="connsiteX2" fmla="*/ 1108710 w 1108710"/>
                  <a:gd name="connsiteY2" fmla="*/ 300752 h 369332"/>
                  <a:gd name="connsiteX3" fmla="*/ 0 w 1108710"/>
                  <a:gd name="connsiteY3" fmla="*/ 369332 h 369332"/>
                  <a:gd name="connsiteX4" fmla="*/ 0 w 1108710"/>
                  <a:gd name="connsiteY4" fmla="*/ 0 h 369332"/>
                  <a:gd name="connsiteX0" fmla="*/ 0 w 1108710"/>
                  <a:gd name="connsiteY0" fmla="*/ 0 h 380762"/>
                  <a:gd name="connsiteX1" fmla="*/ 1097280 w 1108710"/>
                  <a:gd name="connsiteY1" fmla="*/ 0 h 380762"/>
                  <a:gd name="connsiteX2" fmla="*/ 1108710 w 1108710"/>
                  <a:gd name="connsiteY2" fmla="*/ 300752 h 380762"/>
                  <a:gd name="connsiteX3" fmla="*/ 7620 w 1108710"/>
                  <a:gd name="connsiteY3" fmla="*/ 380762 h 380762"/>
                  <a:gd name="connsiteX4" fmla="*/ 0 w 1108710"/>
                  <a:gd name="connsiteY4" fmla="*/ 0 h 380762"/>
                  <a:gd name="connsiteX0" fmla="*/ 0 w 1104900"/>
                  <a:gd name="connsiteY0" fmla="*/ 0 h 380762"/>
                  <a:gd name="connsiteX1" fmla="*/ 1097280 w 1104900"/>
                  <a:gd name="connsiteY1" fmla="*/ 0 h 380762"/>
                  <a:gd name="connsiteX2" fmla="*/ 1104900 w 1104900"/>
                  <a:gd name="connsiteY2" fmla="*/ 319802 h 380762"/>
                  <a:gd name="connsiteX3" fmla="*/ 7620 w 1104900"/>
                  <a:gd name="connsiteY3" fmla="*/ 380762 h 380762"/>
                  <a:gd name="connsiteX4" fmla="*/ 0 w 1104900"/>
                  <a:gd name="connsiteY4" fmla="*/ 0 h 380762"/>
                  <a:gd name="connsiteX0" fmla="*/ 0 w 1097280"/>
                  <a:gd name="connsiteY0" fmla="*/ 0 h 380762"/>
                  <a:gd name="connsiteX1" fmla="*/ 1097280 w 1097280"/>
                  <a:gd name="connsiteY1" fmla="*/ 0 h 380762"/>
                  <a:gd name="connsiteX2" fmla="*/ 1097280 w 1097280"/>
                  <a:gd name="connsiteY2" fmla="*/ 331232 h 380762"/>
                  <a:gd name="connsiteX3" fmla="*/ 7620 w 1097280"/>
                  <a:gd name="connsiteY3" fmla="*/ 380762 h 380762"/>
                  <a:gd name="connsiteX4" fmla="*/ 0 w 1097280"/>
                  <a:gd name="connsiteY4" fmla="*/ 0 h 380762"/>
                  <a:gd name="connsiteX0" fmla="*/ 1578 w 1089660"/>
                  <a:gd name="connsiteY0" fmla="*/ 0 h 418470"/>
                  <a:gd name="connsiteX1" fmla="*/ 1089660 w 1089660"/>
                  <a:gd name="connsiteY1" fmla="*/ 37708 h 418470"/>
                  <a:gd name="connsiteX2" fmla="*/ 1089660 w 1089660"/>
                  <a:gd name="connsiteY2" fmla="*/ 368940 h 418470"/>
                  <a:gd name="connsiteX3" fmla="*/ 0 w 1089660"/>
                  <a:gd name="connsiteY3" fmla="*/ 418470 h 418470"/>
                  <a:gd name="connsiteX4" fmla="*/ 1578 w 1089660"/>
                  <a:gd name="connsiteY4" fmla="*/ 0 h 418470"/>
                  <a:gd name="connsiteX0" fmla="*/ 1578 w 1089660"/>
                  <a:gd name="connsiteY0" fmla="*/ 0 h 418470"/>
                  <a:gd name="connsiteX1" fmla="*/ 1048268 w 1089660"/>
                  <a:gd name="connsiteY1" fmla="*/ 56562 h 418470"/>
                  <a:gd name="connsiteX2" fmla="*/ 1089660 w 1089660"/>
                  <a:gd name="connsiteY2" fmla="*/ 368940 h 418470"/>
                  <a:gd name="connsiteX3" fmla="*/ 0 w 1089660"/>
                  <a:gd name="connsiteY3" fmla="*/ 418470 h 418470"/>
                  <a:gd name="connsiteX4" fmla="*/ 1578 w 1089660"/>
                  <a:gd name="connsiteY4" fmla="*/ 0 h 418470"/>
                  <a:gd name="connsiteX0" fmla="*/ 1578 w 1089660"/>
                  <a:gd name="connsiteY0" fmla="*/ 0 h 418470"/>
                  <a:gd name="connsiteX1" fmla="*/ 988480 w 1089660"/>
                  <a:gd name="connsiteY1" fmla="*/ 113124 h 418470"/>
                  <a:gd name="connsiteX2" fmla="*/ 1089660 w 1089660"/>
                  <a:gd name="connsiteY2" fmla="*/ 368940 h 418470"/>
                  <a:gd name="connsiteX3" fmla="*/ 0 w 1089660"/>
                  <a:gd name="connsiteY3" fmla="*/ 418470 h 418470"/>
                  <a:gd name="connsiteX4" fmla="*/ 1578 w 1089660"/>
                  <a:gd name="connsiteY4" fmla="*/ 0 h 418470"/>
                  <a:gd name="connsiteX0" fmla="*/ 1578 w 1089660"/>
                  <a:gd name="connsiteY0" fmla="*/ 0 h 418470"/>
                  <a:gd name="connsiteX1" fmla="*/ 1039070 w 1089660"/>
                  <a:gd name="connsiteY1" fmla="*/ 75416 h 418470"/>
                  <a:gd name="connsiteX2" fmla="*/ 1089660 w 1089660"/>
                  <a:gd name="connsiteY2" fmla="*/ 368940 h 418470"/>
                  <a:gd name="connsiteX3" fmla="*/ 0 w 1089660"/>
                  <a:gd name="connsiteY3" fmla="*/ 418470 h 418470"/>
                  <a:gd name="connsiteX4" fmla="*/ 1578 w 1089660"/>
                  <a:gd name="connsiteY4" fmla="*/ 0 h 418470"/>
                  <a:gd name="connsiteX0" fmla="*/ 1578 w 1089660"/>
                  <a:gd name="connsiteY0" fmla="*/ 0 h 418470"/>
                  <a:gd name="connsiteX1" fmla="*/ 1062066 w 1089660"/>
                  <a:gd name="connsiteY1" fmla="*/ 69131 h 418470"/>
                  <a:gd name="connsiteX2" fmla="*/ 1089660 w 1089660"/>
                  <a:gd name="connsiteY2" fmla="*/ 368940 h 418470"/>
                  <a:gd name="connsiteX3" fmla="*/ 0 w 1089660"/>
                  <a:gd name="connsiteY3" fmla="*/ 418470 h 418470"/>
                  <a:gd name="connsiteX4" fmla="*/ 1578 w 1089660"/>
                  <a:gd name="connsiteY4" fmla="*/ 0 h 418470"/>
                  <a:gd name="connsiteX0" fmla="*/ 1578 w 1089660"/>
                  <a:gd name="connsiteY0" fmla="*/ 0 h 418470"/>
                  <a:gd name="connsiteX1" fmla="*/ 1075863 w 1089660"/>
                  <a:gd name="connsiteY1" fmla="*/ 56562 h 418470"/>
                  <a:gd name="connsiteX2" fmla="*/ 1089660 w 1089660"/>
                  <a:gd name="connsiteY2" fmla="*/ 368940 h 418470"/>
                  <a:gd name="connsiteX3" fmla="*/ 0 w 1089660"/>
                  <a:gd name="connsiteY3" fmla="*/ 418470 h 418470"/>
                  <a:gd name="connsiteX4" fmla="*/ 1578 w 1089660"/>
                  <a:gd name="connsiteY4" fmla="*/ 0 h 418470"/>
                  <a:gd name="connsiteX0" fmla="*/ 1578 w 1200038"/>
                  <a:gd name="connsiteY0" fmla="*/ 0 h 418470"/>
                  <a:gd name="connsiteX1" fmla="*/ 1075863 w 1200038"/>
                  <a:gd name="connsiteY1" fmla="*/ 56562 h 418470"/>
                  <a:gd name="connsiteX2" fmla="*/ 1200038 w 1200038"/>
                  <a:gd name="connsiteY2" fmla="*/ 406648 h 418470"/>
                  <a:gd name="connsiteX3" fmla="*/ 0 w 1200038"/>
                  <a:gd name="connsiteY3" fmla="*/ 418470 h 418470"/>
                  <a:gd name="connsiteX4" fmla="*/ 1578 w 1200038"/>
                  <a:gd name="connsiteY4" fmla="*/ 0 h 418470"/>
                  <a:gd name="connsiteX0" fmla="*/ 17551 w 1200038"/>
                  <a:gd name="connsiteY0" fmla="*/ 0 h 368237"/>
                  <a:gd name="connsiteX1" fmla="*/ 1075863 w 1200038"/>
                  <a:gd name="connsiteY1" fmla="*/ 6329 h 368237"/>
                  <a:gd name="connsiteX2" fmla="*/ 1200038 w 1200038"/>
                  <a:gd name="connsiteY2" fmla="*/ 356415 h 368237"/>
                  <a:gd name="connsiteX3" fmla="*/ 0 w 1200038"/>
                  <a:gd name="connsiteY3" fmla="*/ 368237 h 368237"/>
                  <a:gd name="connsiteX4" fmla="*/ 17551 w 1200038"/>
                  <a:gd name="connsiteY4" fmla="*/ 0 h 36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038" h="368237">
                    <a:moveTo>
                      <a:pt x="17551" y="0"/>
                    </a:moveTo>
                    <a:lnTo>
                      <a:pt x="1075863" y="6329"/>
                    </a:lnTo>
                    <a:lnTo>
                      <a:pt x="1200038" y="356415"/>
                    </a:lnTo>
                    <a:lnTo>
                      <a:pt x="0" y="368237"/>
                    </a:lnTo>
                    <a:lnTo>
                      <a:pt x="17551" y="0"/>
                    </a:lnTo>
                    <a:close/>
                  </a:path>
                </a:pathLst>
              </a:custGeom>
              <a:noFill/>
            </p:spPr>
            <p:txBody>
              <a:bodyPr wrap="square" rtlCol="0">
                <a:spAutoFit/>
              </a:bodyPr>
              <a:lstStyle/>
              <a:p>
                <a:pPr fontAlgn="base">
                  <a:spcAft>
                    <a:spcPts val="800"/>
                  </a:spcAft>
                  <a:buClr>
                    <a:srgbClr val="193EB0"/>
                  </a:buClr>
                </a:pPr>
                <a:r>
                  <a:rPr lang="en-US" sz="1300" b="1" dirty="0">
                    <a:solidFill>
                      <a:prstClr val="black">
                        <a:lumMod val="85000"/>
                        <a:lumOff val="15000"/>
                      </a:prstClr>
                    </a:solidFill>
                    <a:latin typeface="맑은 고딕" panose="020B0503020000020004" pitchFamily="50" charset="-127"/>
                    <a:ea typeface="맑은 고딕" panose="020B0503020000020004" pitchFamily="50" charset="-127"/>
                  </a:rPr>
                  <a:t>② </a:t>
                </a:r>
                <a:r>
                  <a:rPr lang="vi-VN" sz="1300" b="1" dirty="0">
                    <a:solidFill>
                      <a:prstClr val="black">
                        <a:lumMod val="85000"/>
                        <a:lumOff val="15000"/>
                      </a:prstClr>
                    </a:solidFill>
                    <a:latin typeface="맑은 고딕" panose="020B0503020000020004" pitchFamily="50" charset="-127"/>
                    <a:ea typeface="맑은 고딕" panose="020B0503020000020004" pitchFamily="50" charset="-127"/>
                  </a:rPr>
                  <a:t>Dịch vụ đám mây</a:t>
                </a:r>
                <a:endParaRPr lang="en-US" sz="1300" b="1" dirty="0">
                  <a:solidFill>
                    <a:prstClr val="black">
                      <a:lumMod val="85000"/>
                      <a:lumOff val="15000"/>
                    </a:prstClr>
                  </a:solidFill>
                  <a:latin typeface="SamsungOne-400" panose="020B0503030303020204" pitchFamily="34" charset="0"/>
                  <a:ea typeface="SamsungOne-400" panose="020B0503030303020204" pitchFamily="34" charset="0"/>
                </a:endParaRPr>
              </a:p>
            </p:txBody>
          </p:sp>
          <p:cxnSp>
            <p:nvCxnSpPr>
              <p:cNvPr id="3" name="직선 화살표 연결선 2"/>
              <p:cNvCxnSpPr/>
              <p:nvPr/>
            </p:nvCxnSpPr>
            <p:spPr>
              <a:xfrm flipV="1">
                <a:off x="3321538" y="4834733"/>
                <a:ext cx="1486030" cy="1080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H="1" flipV="1">
                <a:off x="3222154" y="4939068"/>
                <a:ext cx="984738" cy="538765"/>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p:cNvCxnSpPr/>
              <p:nvPr/>
            </p:nvCxnSpPr>
            <p:spPr>
              <a:xfrm flipV="1">
                <a:off x="4486656" y="5101590"/>
                <a:ext cx="344424" cy="360426"/>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4691" y="4667659"/>
                <a:ext cx="550093" cy="550093"/>
              </a:xfrm>
              <a:prstGeom prst="rect">
                <a:avLst/>
              </a:prstGeom>
              <a:noFill/>
            </p:spPr>
          </p:pic>
          <p:pic>
            <p:nvPicPr>
              <p:cNvPr id="16" name="그림 15"/>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698537" y="4420719"/>
                <a:ext cx="1378705" cy="1034029"/>
              </a:xfrm>
              <a:prstGeom prst="rect">
                <a:avLst/>
              </a:prstGeom>
            </p:spPr>
          </p:pic>
          <p:pic>
            <p:nvPicPr>
              <p:cNvPr id="17" name="그림 1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38583" b="81769" l="4967" r="26529"/>
                        </a14:imgEffect>
                      </a14:imgLayer>
                    </a14:imgProps>
                  </a:ext>
                  <a:ext uri="{28A0092B-C50C-407E-A947-70E740481C1C}">
                    <a14:useLocalDpi xmlns:a14="http://schemas.microsoft.com/office/drawing/2010/main" val="0"/>
                  </a:ext>
                </a:extLst>
              </a:blip>
              <a:srcRect l="4262" t="37948" r="72968" b="18154"/>
              <a:stretch/>
            </p:blipFill>
            <p:spPr>
              <a:xfrm>
                <a:off x="4178104" y="5146426"/>
                <a:ext cx="384300" cy="740903"/>
              </a:xfrm>
              <a:prstGeom prst="rect">
                <a:avLst/>
              </a:prstGeom>
              <a:noFill/>
            </p:spPr>
          </p:pic>
          <p:cxnSp>
            <p:nvCxnSpPr>
              <p:cNvPr id="82" name="직선 화살표 연결선 81"/>
              <p:cNvCxnSpPr/>
              <p:nvPr/>
            </p:nvCxnSpPr>
            <p:spPr>
              <a:xfrm>
                <a:off x="5945235" y="4795859"/>
                <a:ext cx="1735823"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pic>
            <p:nvPicPr>
              <p:cNvPr id="37" name="그림 36"/>
              <p:cNvPicPr>
                <a:picLocks noChangeAspect="1"/>
              </p:cNvPicPr>
              <p:nvPr/>
            </p:nvPicPr>
            <p:blipFill>
              <a:blip r:embed="rId8"/>
              <a:stretch>
                <a:fillRect/>
              </a:stretch>
            </p:blipFill>
            <p:spPr>
              <a:xfrm>
                <a:off x="7713443" y="4527088"/>
                <a:ext cx="696350" cy="484893"/>
              </a:xfrm>
              <a:prstGeom prst="rect">
                <a:avLst/>
              </a:prstGeom>
            </p:spPr>
          </p:pic>
          <p:cxnSp>
            <p:nvCxnSpPr>
              <p:cNvPr id="83" name="직선 화살표 연결선 82"/>
              <p:cNvCxnSpPr/>
              <p:nvPr/>
            </p:nvCxnSpPr>
            <p:spPr>
              <a:xfrm flipH="1">
                <a:off x="4583821" y="5764185"/>
                <a:ext cx="3097237"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pic>
            <p:nvPicPr>
              <p:cNvPr id="84" name="그림 83"/>
              <p:cNvPicPr>
                <a:picLocks noChangeAspect="1"/>
              </p:cNvPicPr>
              <p:nvPr/>
            </p:nvPicPr>
            <p:blipFill>
              <a:blip r:embed="rId8"/>
              <a:stretch>
                <a:fillRect/>
              </a:stretch>
            </p:blipFill>
            <p:spPr>
              <a:xfrm>
                <a:off x="7723035" y="5502678"/>
                <a:ext cx="696350" cy="484893"/>
              </a:xfrm>
              <a:prstGeom prst="rect">
                <a:avLst/>
              </a:prstGeom>
            </p:spPr>
          </p:pic>
        </p:grpSp>
      </p:grpSp>
    </p:spTree>
    <p:extLst>
      <p:ext uri="{BB962C8B-B14F-4D97-AF65-F5344CB8AC3E}">
        <p14:creationId xmlns:p14="http://schemas.microsoft.com/office/powerpoint/2010/main" val="3938535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0830D6B-9E1A-4D01-A891-BCF7A3BCCEC3}"/>
              </a:ext>
            </a:extLst>
          </p:cNvPr>
          <p:cNvGrpSpPr/>
          <p:nvPr/>
        </p:nvGrpSpPr>
        <p:grpSpPr>
          <a:xfrm>
            <a:off x="634006" y="2033195"/>
            <a:ext cx="8634812" cy="4009016"/>
            <a:chOff x="713306" y="2266279"/>
            <a:chExt cx="8634812" cy="3790781"/>
          </a:xfrm>
        </p:grpSpPr>
        <p:sp>
          <p:nvSpPr>
            <p:cNvPr id="72" name="TextBox 71">
              <a:extLst>
                <a:ext uri="{FF2B5EF4-FFF2-40B4-BE49-F238E27FC236}">
                  <a16:creationId xmlns:a16="http://schemas.microsoft.com/office/drawing/2014/main" id="{EBAC9BCB-9163-4156-A84F-C3B6CEFA6885}"/>
                </a:ext>
              </a:extLst>
            </p:cNvPr>
            <p:cNvSpPr txBox="1"/>
            <p:nvPr/>
          </p:nvSpPr>
          <p:spPr>
            <a:xfrm>
              <a:off x="6160788" y="3725293"/>
              <a:ext cx="2209486" cy="232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600" dirty="0">
                  <a:solidFill>
                    <a:prstClr val="black">
                      <a:lumMod val="85000"/>
                      <a:lumOff val="15000"/>
                    </a:prstClr>
                  </a:solidFill>
                  <a:latin typeface="SamsungOne-400" panose="020B0503030303020204" charset="0"/>
                  <a:ea typeface="SamsungOne-700" panose="020B0803030303020204" pitchFamily="34" charset="0"/>
                </a:rPr>
                <a:t>Cung cấp ứng dụng</a:t>
              </a:r>
            </a:p>
          </p:txBody>
        </p:sp>
        <p:grpSp>
          <p:nvGrpSpPr>
            <p:cNvPr id="6" name="그룹 5"/>
            <p:cNvGrpSpPr/>
            <p:nvPr/>
          </p:nvGrpSpPr>
          <p:grpSpPr>
            <a:xfrm>
              <a:off x="713306" y="2266279"/>
              <a:ext cx="8634812" cy="1353588"/>
              <a:chOff x="713535" y="2265906"/>
              <a:chExt cx="8637580" cy="1354022"/>
            </a:xfrm>
          </p:grpSpPr>
          <p:grpSp>
            <p:nvGrpSpPr>
              <p:cNvPr id="55" name="그룹 54"/>
              <p:cNvGrpSpPr/>
              <p:nvPr/>
            </p:nvGrpSpPr>
            <p:grpSpPr>
              <a:xfrm>
                <a:off x="713535" y="2265906"/>
                <a:ext cx="1905369" cy="1292530"/>
                <a:chOff x="1431925" y="4004720"/>
                <a:chExt cx="1873250" cy="1292530"/>
              </a:xfrm>
            </p:grpSpPr>
            <p:sp>
              <p:nvSpPr>
                <p:cNvPr id="57" name="직사각형 56">
                  <a:extLst>
                    <a:ext uri="{FF2B5EF4-FFF2-40B4-BE49-F238E27FC236}">
                      <a16:creationId xmlns:a16="http://schemas.microsoft.com/office/drawing/2014/main" id="{6D6DD835-486E-469F-8EA8-DEF4681E0A8A}"/>
                    </a:ext>
                  </a:extLst>
                </p:cNvPr>
                <p:cNvSpPr/>
                <p:nvPr/>
              </p:nvSpPr>
              <p:spPr>
                <a:xfrm>
                  <a:off x="1431925" y="4004721"/>
                  <a:ext cx="1873250" cy="1292529"/>
                </a:xfrm>
                <a:prstGeom prst="rect">
                  <a:avLst/>
                </a:prstGeom>
                <a:solidFill>
                  <a:schemeClr val="bg1"/>
                </a:solidFill>
                <a:ln w="6350">
                  <a:solidFill>
                    <a:srgbClr val="B4BB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700" dirty="0">
                      <a:solidFill>
                        <a:prstClr val="white"/>
                      </a:solidFill>
                      <a:latin typeface="SamsungOne-700" panose="020B0803030303020204" pitchFamily="34" charset="0"/>
                      <a:ea typeface="SamsungOne-700" panose="020B0803030303020204" pitchFamily="34" charset="0"/>
                    </a:rPr>
                    <a:t>Signal processing and display</a:t>
                  </a:r>
                  <a:endParaRPr lang="ko-KR" altLang="en-US" sz="700" dirty="0">
                    <a:solidFill>
                      <a:prstClr val="white"/>
                    </a:solidFill>
                    <a:latin typeface="SamsungOne-700" panose="020B0803030303020204" pitchFamily="34" charset="0"/>
                    <a:ea typeface="SamsungOne-700" panose="020B0803030303020204" pitchFamily="34" charset="0"/>
                  </a:endParaRPr>
                </a:p>
              </p:txBody>
            </p:sp>
            <p:sp>
              <p:nvSpPr>
                <p:cNvPr id="58" name="직사각형 57">
                  <a:extLst>
                    <a:ext uri="{FF2B5EF4-FFF2-40B4-BE49-F238E27FC236}">
                      <a16:creationId xmlns:a16="http://schemas.microsoft.com/office/drawing/2014/main" id="{887BB6BC-0650-446D-AF46-D8686174A726}"/>
                    </a:ext>
                  </a:extLst>
                </p:cNvPr>
                <p:cNvSpPr/>
                <p:nvPr/>
              </p:nvSpPr>
              <p:spPr>
                <a:xfrm>
                  <a:off x="1431925" y="4004720"/>
                  <a:ext cx="1873250" cy="430834"/>
                </a:xfrm>
                <a:prstGeom prst="rect">
                  <a:avLst/>
                </a:prstGeom>
                <a:solidFill>
                  <a:srgbClr val="B4BB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200" dirty="0">
                      <a:solidFill>
                        <a:prstClr val="black">
                          <a:lumMod val="85000"/>
                          <a:lumOff val="15000"/>
                        </a:prstClr>
                      </a:solidFill>
                      <a:latin typeface="SamsungOne-400" panose="020B0503030303020204" charset="0"/>
                      <a:ea typeface="SamsungOne-700" panose="020B0803030303020204" pitchFamily="34" charset="0"/>
                    </a:rPr>
                    <a:t>Ảo hóa điện toán</a:t>
                  </a:r>
                </a:p>
              </p:txBody>
            </p:sp>
          </p:grpSp>
          <p:grpSp>
            <p:nvGrpSpPr>
              <p:cNvPr id="60" name="그룹 59"/>
              <p:cNvGrpSpPr/>
              <p:nvPr/>
            </p:nvGrpSpPr>
            <p:grpSpPr>
              <a:xfrm>
                <a:off x="2957605" y="2265906"/>
                <a:ext cx="1905369" cy="1292530"/>
                <a:chOff x="1431925" y="4004720"/>
                <a:chExt cx="1873250" cy="1292530"/>
              </a:xfrm>
            </p:grpSpPr>
            <p:sp>
              <p:nvSpPr>
                <p:cNvPr id="61" name="직사각형 60">
                  <a:extLst>
                    <a:ext uri="{FF2B5EF4-FFF2-40B4-BE49-F238E27FC236}">
                      <a16:creationId xmlns:a16="http://schemas.microsoft.com/office/drawing/2014/main" id="{6D6DD835-486E-469F-8EA8-DEF4681E0A8A}"/>
                    </a:ext>
                  </a:extLst>
                </p:cNvPr>
                <p:cNvSpPr/>
                <p:nvPr/>
              </p:nvSpPr>
              <p:spPr>
                <a:xfrm>
                  <a:off x="1431925" y="4004721"/>
                  <a:ext cx="1873250" cy="1292529"/>
                </a:xfrm>
                <a:prstGeom prst="rect">
                  <a:avLst/>
                </a:prstGeom>
                <a:solidFill>
                  <a:schemeClr val="bg1"/>
                </a:solidFill>
                <a:ln w="6350">
                  <a:solidFill>
                    <a:srgbClr val="B4BB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700" dirty="0">
                      <a:solidFill>
                        <a:prstClr val="white"/>
                      </a:solidFill>
                      <a:latin typeface="SamsungOne-700" panose="020B0803030303020204" pitchFamily="34" charset="0"/>
                      <a:ea typeface="SamsungOne-700" panose="020B0803030303020204" pitchFamily="34" charset="0"/>
                    </a:rPr>
                    <a:t>Signal processing and display</a:t>
                  </a:r>
                  <a:endParaRPr lang="ko-KR" altLang="en-US" sz="700" dirty="0">
                    <a:solidFill>
                      <a:prstClr val="white"/>
                    </a:solidFill>
                    <a:latin typeface="SamsungOne-700" panose="020B0803030303020204" pitchFamily="34" charset="0"/>
                    <a:ea typeface="SamsungOne-700" panose="020B0803030303020204" pitchFamily="34" charset="0"/>
                  </a:endParaRPr>
                </a:p>
              </p:txBody>
            </p:sp>
            <p:sp>
              <p:nvSpPr>
                <p:cNvPr id="62" name="직사각형 61">
                  <a:extLst>
                    <a:ext uri="{FF2B5EF4-FFF2-40B4-BE49-F238E27FC236}">
                      <a16:creationId xmlns:a16="http://schemas.microsoft.com/office/drawing/2014/main" id="{887BB6BC-0650-446D-AF46-D8686174A726}"/>
                    </a:ext>
                  </a:extLst>
                </p:cNvPr>
                <p:cNvSpPr/>
                <p:nvPr/>
              </p:nvSpPr>
              <p:spPr>
                <a:xfrm>
                  <a:off x="1431925" y="4004720"/>
                  <a:ext cx="1873250" cy="430834"/>
                </a:xfrm>
                <a:prstGeom prst="rect">
                  <a:avLst/>
                </a:prstGeom>
                <a:solidFill>
                  <a:srgbClr val="B4BB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200" dirty="0">
                      <a:solidFill>
                        <a:prstClr val="black">
                          <a:lumMod val="85000"/>
                          <a:lumOff val="15000"/>
                        </a:prstClr>
                      </a:solidFill>
                      <a:latin typeface="SamsungOne-400" panose="020B0503030303020204" charset="0"/>
                      <a:ea typeface="SamsungOne-700" panose="020B0803030303020204" pitchFamily="34" charset="0"/>
                    </a:rPr>
                    <a:t>Ảo hóa lưu trữ</a:t>
                  </a:r>
                </a:p>
              </p:txBody>
            </p:sp>
          </p:grpSp>
          <p:grpSp>
            <p:nvGrpSpPr>
              <p:cNvPr id="64" name="그룹 63"/>
              <p:cNvGrpSpPr/>
              <p:nvPr/>
            </p:nvGrpSpPr>
            <p:grpSpPr>
              <a:xfrm>
                <a:off x="5201675" y="2265906"/>
                <a:ext cx="1905369" cy="1292530"/>
                <a:chOff x="1431925" y="4004720"/>
                <a:chExt cx="1873250" cy="1292530"/>
              </a:xfrm>
            </p:grpSpPr>
            <p:sp>
              <p:nvSpPr>
                <p:cNvPr id="65" name="직사각형 64">
                  <a:extLst>
                    <a:ext uri="{FF2B5EF4-FFF2-40B4-BE49-F238E27FC236}">
                      <a16:creationId xmlns:a16="http://schemas.microsoft.com/office/drawing/2014/main" id="{6D6DD835-486E-469F-8EA8-DEF4681E0A8A}"/>
                    </a:ext>
                  </a:extLst>
                </p:cNvPr>
                <p:cNvSpPr/>
                <p:nvPr/>
              </p:nvSpPr>
              <p:spPr>
                <a:xfrm>
                  <a:off x="1431925" y="4004721"/>
                  <a:ext cx="1873250" cy="1292529"/>
                </a:xfrm>
                <a:prstGeom prst="rect">
                  <a:avLst/>
                </a:prstGeom>
                <a:solidFill>
                  <a:schemeClr val="bg1"/>
                </a:solidFill>
                <a:ln w="6350">
                  <a:solidFill>
                    <a:srgbClr val="B4BB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700" dirty="0">
                      <a:solidFill>
                        <a:prstClr val="white"/>
                      </a:solidFill>
                      <a:latin typeface="SamsungOne-700" panose="020B0803030303020204" pitchFamily="34" charset="0"/>
                      <a:ea typeface="SamsungOne-700" panose="020B0803030303020204" pitchFamily="34" charset="0"/>
                    </a:rPr>
                    <a:t>Signal processing and display</a:t>
                  </a:r>
                  <a:endParaRPr lang="ko-KR" altLang="en-US" sz="700" dirty="0">
                    <a:solidFill>
                      <a:prstClr val="white"/>
                    </a:solidFill>
                    <a:latin typeface="SamsungOne-700" panose="020B0803030303020204" pitchFamily="34" charset="0"/>
                    <a:ea typeface="SamsungOne-700" panose="020B0803030303020204" pitchFamily="34" charset="0"/>
                  </a:endParaRPr>
                </a:p>
              </p:txBody>
            </p:sp>
            <p:sp>
              <p:nvSpPr>
                <p:cNvPr id="66" name="직사각형 65">
                  <a:extLst>
                    <a:ext uri="{FF2B5EF4-FFF2-40B4-BE49-F238E27FC236}">
                      <a16:creationId xmlns:a16="http://schemas.microsoft.com/office/drawing/2014/main" id="{887BB6BC-0650-446D-AF46-D8686174A726}"/>
                    </a:ext>
                  </a:extLst>
                </p:cNvPr>
                <p:cNvSpPr/>
                <p:nvPr/>
              </p:nvSpPr>
              <p:spPr>
                <a:xfrm>
                  <a:off x="1431925" y="4004720"/>
                  <a:ext cx="1873250" cy="430834"/>
                </a:xfrm>
                <a:prstGeom prst="rect">
                  <a:avLst/>
                </a:prstGeom>
                <a:solidFill>
                  <a:srgbClr val="B4BB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200" dirty="0">
                      <a:solidFill>
                        <a:prstClr val="black">
                          <a:lumMod val="85000"/>
                          <a:lumOff val="15000"/>
                        </a:prstClr>
                      </a:solidFill>
                      <a:latin typeface="SamsungOne-400" panose="020B0503030303020204" charset="0"/>
                      <a:ea typeface="SamsungOne-700" panose="020B0803030303020204" pitchFamily="34" charset="0"/>
                    </a:rPr>
                    <a:t>Ứng dụng</a:t>
                  </a:r>
                </a:p>
              </p:txBody>
            </p:sp>
          </p:grpSp>
          <p:grpSp>
            <p:nvGrpSpPr>
              <p:cNvPr id="68" name="그룹 67"/>
              <p:cNvGrpSpPr/>
              <p:nvPr/>
            </p:nvGrpSpPr>
            <p:grpSpPr>
              <a:xfrm>
                <a:off x="7445746" y="2265906"/>
                <a:ext cx="1905369" cy="1292530"/>
                <a:chOff x="1431925" y="4004720"/>
                <a:chExt cx="1873250" cy="1292530"/>
              </a:xfrm>
            </p:grpSpPr>
            <p:sp>
              <p:nvSpPr>
                <p:cNvPr id="69" name="직사각형 68">
                  <a:extLst>
                    <a:ext uri="{FF2B5EF4-FFF2-40B4-BE49-F238E27FC236}">
                      <a16:creationId xmlns:a16="http://schemas.microsoft.com/office/drawing/2014/main" id="{6D6DD835-486E-469F-8EA8-DEF4681E0A8A}"/>
                    </a:ext>
                  </a:extLst>
                </p:cNvPr>
                <p:cNvSpPr/>
                <p:nvPr/>
              </p:nvSpPr>
              <p:spPr>
                <a:xfrm>
                  <a:off x="1431925" y="4004721"/>
                  <a:ext cx="1873250" cy="1292529"/>
                </a:xfrm>
                <a:prstGeom prst="rect">
                  <a:avLst/>
                </a:prstGeom>
                <a:solidFill>
                  <a:schemeClr val="bg1"/>
                </a:solidFill>
                <a:ln w="6350">
                  <a:solidFill>
                    <a:srgbClr val="B4BB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700" dirty="0">
                      <a:solidFill>
                        <a:prstClr val="white"/>
                      </a:solidFill>
                      <a:latin typeface="SamsungOne-700" panose="020B0803030303020204" pitchFamily="34" charset="0"/>
                      <a:ea typeface="SamsungOne-700" panose="020B0803030303020204" pitchFamily="34" charset="0"/>
                    </a:rPr>
                    <a:t>Signal processing and display</a:t>
                  </a:r>
                  <a:endParaRPr lang="ko-KR" altLang="en-US" sz="700" dirty="0">
                    <a:solidFill>
                      <a:prstClr val="white"/>
                    </a:solidFill>
                    <a:latin typeface="SamsungOne-700" panose="020B0803030303020204" pitchFamily="34" charset="0"/>
                    <a:ea typeface="SamsungOne-700" panose="020B0803030303020204" pitchFamily="34" charset="0"/>
                  </a:endParaRPr>
                </a:p>
              </p:txBody>
            </p:sp>
            <p:sp>
              <p:nvSpPr>
                <p:cNvPr id="70" name="직사각형 69">
                  <a:extLst>
                    <a:ext uri="{FF2B5EF4-FFF2-40B4-BE49-F238E27FC236}">
                      <a16:creationId xmlns:a16="http://schemas.microsoft.com/office/drawing/2014/main" id="{887BB6BC-0650-446D-AF46-D8686174A726}"/>
                    </a:ext>
                  </a:extLst>
                </p:cNvPr>
                <p:cNvSpPr/>
                <p:nvPr/>
              </p:nvSpPr>
              <p:spPr>
                <a:xfrm>
                  <a:off x="1431925" y="4004720"/>
                  <a:ext cx="1873250" cy="430834"/>
                </a:xfrm>
                <a:prstGeom prst="rect">
                  <a:avLst/>
                </a:prstGeom>
                <a:solidFill>
                  <a:srgbClr val="B4BB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200" dirty="0">
                      <a:solidFill>
                        <a:prstClr val="black">
                          <a:lumMod val="85000"/>
                          <a:lumOff val="15000"/>
                        </a:prstClr>
                      </a:solidFill>
                      <a:latin typeface="SamsungOne-400" panose="020B0503030303020204" charset="0"/>
                      <a:ea typeface="SamsungOne-700" panose="020B0803030303020204" pitchFamily="34" charset="0"/>
                    </a:rPr>
                    <a:t>Ảo hóa mạng lưới</a:t>
                  </a:r>
                </a:p>
              </p:txBody>
            </p:sp>
          </p:grpSp>
          <p:sp>
            <p:nvSpPr>
              <p:cNvPr id="73" name="object 16"/>
              <p:cNvSpPr/>
              <p:nvPr/>
            </p:nvSpPr>
            <p:spPr>
              <a:xfrm>
                <a:off x="848471" y="2848980"/>
                <a:ext cx="943834" cy="571745"/>
              </a:xfrm>
              <a:prstGeom prst="rect">
                <a:avLst/>
              </a:prstGeom>
              <a:blipFill>
                <a:blip r:embed="rId3" cstate="print"/>
                <a:stretch>
                  <a:fillRect/>
                </a:stretch>
              </a:blipFill>
            </p:spPr>
            <p:txBody>
              <a:bodyPr wrap="square" lIns="0" tIns="0" rIns="0" bIns="0" rtlCol="0"/>
              <a:lstStyle/>
              <a:p>
                <a:pPr defTabSz="457063">
                  <a:defRPr/>
                </a:pPr>
                <a:endParaRPr sz="2399" dirty="0">
                  <a:solidFill>
                    <a:srgbClr val="000000"/>
                  </a:solidFill>
                  <a:latin typeface="SamsungOne-400" panose="020B0503030303020204" pitchFamily="34" charset="0"/>
                  <a:ea typeface="SamsungOne-400" panose="020B0503030303020204" pitchFamily="34" charset="0"/>
                </a:endParaRPr>
              </a:p>
            </p:txBody>
          </p:sp>
          <p:sp>
            <p:nvSpPr>
              <p:cNvPr id="74" name="object 19"/>
              <p:cNvSpPr/>
              <p:nvPr/>
            </p:nvSpPr>
            <p:spPr>
              <a:xfrm>
                <a:off x="1884962" y="2848980"/>
                <a:ext cx="620239" cy="571745"/>
              </a:xfrm>
              <a:prstGeom prst="rect">
                <a:avLst/>
              </a:prstGeom>
              <a:blipFill>
                <a:blip r:embed="rId4" cstate="print"/>
                <a:stretch>
                  <a:fillRect/>
                </a:stretch>
              </a:blipFill>
            </p:spPr>
            <p:txBody>
              <a:bodyPr wrap="square" lIns="0" tIns="0" rIns="0" bIns="0" rtlCol="0"/>
              <a:lstStyle/>
              <a:p>
                <a:pPr defTabSz="457063">
                  <a:defRPr/>
                </a:pPr>
                <a:endParaRPr sz="2399" dirty="0">
                  <a:solidFill>
                    <a:srgbClr val="000000"/>
                  </a:solidFill>
                  <a:latin typeface="SamsungOne-400" panose="020B0503030303020204" pitchFamily="34" charset="0"/>
                  <a:ea typeface="SamsungOne-400" panose="020B0503030303020204" pitchFamily="34" charset="0"/>
                </a:endParaRPr>
              </a:p>
            </p:txBody>
          </p:sp>
          <p:sp>
            <p:nvSpPr>
              <p:cNvPr id="76" name="object 26"/>
              <p:cNvSpPr/>
              <p:nvPr/>
            </p:nvSpPr>
            <p:spPr>
              <a:xfrm>
                <a:off x="4321063" y="2862650"/>
                <a:ext cx="423818" cy="757278"/>
              </a:xfrm>
              <a:prstGeom prst="rect">
                <a:avLst/>
              </a:prstGeom>
              <a:blipFill>
                <a:blip r:embed="rId5" cstate="print"/>
                <a:stretch>
                  <a:fillRect/>
                </a:stretch>
              </a:blipFill>
            </p:spPr>
            <p:txBody>
              <a:bodyPr wrap="square" lIns="0" tIns="0" rIns="0" bIns="0" rtlCol="0"/>
              <a:lstStyle/>
              <a:p>
                <a:pPr defTabSz="457063">
                  <a:defRPr/>
                </a:pPr>
                <a:endParaRPr sz="2399" dirty="0">
                  <a:solidFill>
                    <a:srgbClr val="000000"/>
                  </a:solidFill>
                  <a:latin typeface="SamsungOne-400" panose="020B0503030303020204" pitchFamily="34" charset="0"/>
                  <a:ea typeface="SamsungOne-400" panose="020B0503030303020204" pitchFamily="34" charset="0"/>
                </a:endParaRPr>
              </a:p>
            </p:txBody>
          </p:sp>
          <p:sp>
            <p:nvSpPr>
              <p:cNvPr id="77" name="object 27"/>
              <p:cNvSpPr/>
              <p:nvPr/>
            </p:nvSpPr>
            <p:spPr>
              <a:xfrm>
                <a:off x="3624442" y="2942561"/>
                <a:ext cx="609293" cy="502692"/>
              </a:xfrm>
              <a:prstGeom prst="rect">
                <a:avLst/>
              </a:prstGeom>
              <a:blipFill>
                <a:blip r:embed="rId6" cstate="print"/>
                <a:stretch>
                  <a:fillRect/>
                </a:stretch>
              </a:blipFill>
            </p:spPr>
            <p:txBody>
              <a:bodyPr wrap="square" lIns="0" tIns="0" rIns="0" bIns="0" rtlCol="0"/>
              <a:lstStyle/>
              <a:p>
                <a:pPr defTabSz="457063">
                  <a:defRPr/>
                </a:pPr>
                <a:endParaRPr sz="2399" dirty="0">
                  <a:solidFill>
                    <a:srgbClr val="000000"/>
                  </a:solidFill>
                  <a:latin typeface="SamsungOne-400" panose="020B0503030303020204" pitchFamily="34" charset="0"/>
                  <a:ea typeface="SamsungOne-400" panose="020B0503030303020204" pitchFamily="34" charset="0"/>
                </a:endParaRPr>
              </a:p>
            </p:txBody>
          </p:sp>
          <p:sp>
            <p:nvSpPr>
              <p:cNvPr id="78" name="object 29"/>
              <p:cNvSpPr/>
              <p:nvPr/>
            </p:nvSpPr>
            <p:spPr>
              <a:xfrm>
                <a:off x="7592383" y="2762048"/>
                <a:ext cx="1612095" cy="753758"/>
              </a:xfrm>
              <a:prstGeom prst="rect">
                <a:avLst/>
              </a:prstGeom>
              <a:blipFill>
                <a:blip r:embed="rId7" cstate="print"/>
                <a:stretch>
                  <a:fillRect/>
                </a:stretch>
              </a:blipFill>
            </p:spPr>
            <p:txBody>
              <a:bodyPr wrap="square" lIns="0" tIns="0" rIns="0" bIns="0" rtlCol="0"/>
              <a:lstStyle/>
              <a:p>
                <a:pPr defTabSz="457063">
                  <a:defRPr/>
                </a:pPr>
                <a:endParaRPr sz="2399" dirty="0">
                  <a:solidFill>
                    <a:srgbClr val="000000"/>
                  </a:solidFill>
                  <a:latin typeface="SamsungOne-400" panose="020B0503030303020204" pitchFamily="34" charset="0"/>
                  <a:ea typeface="SamsungOne-400" panose="020B0503030303020204" pitchFamily="34" charset="0"/>
                </a:endParaRPr>
              </a:p>
            </p:txBody>
          </p:sp>
          <p:sp>
            <p:nvSpPr>
              <p:cNvPr id="79" name="object 31"/>
              <p:cNvSpPr/>
              <p:nvPr/>
            </p:nvSpPr>
            <p:spPr>
              <a:xfrm>
                <a:off x="5532367" y="2792456"/>
                <a:ext cx="615941" cy="654258"/>
              </a:xfrm>
              <a:prstGeom prst="rect">
                <a:avLst/>
              </a:prstGeom>
              <a:blipFill>
                <a:blip r:embed="rId8" cstate="print">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a:blipFill>
            </p:spPr>
            <p:txBody>
              <a:bodyPr wrap="square" lIns="0" tIns="0" rIns="0" bIns="0" rtlCol="0"/>
              <a:lstStyle/>
              <a:p>
                <a:pPr defTabSz="457063">
                  <a:defRPr/>
                </a:pPr>
                <a:endParaRPr sz="2399" dirty="0">
                  <a:solidFill>
                    <a:srgbClr val="000000"/>
                  </a:solidFill>
                  <a:latin typeface="SamsungOne-400" panose="020B0503030303020204" pitchFamily="34" charset="0"/>
                  <a:ea typeface="SamsungOne-400" panose="020B0503030303020204" pitchFamily="34" charset="0"/>
                </a:endParaRPr>
              </a:p>
            </p:txBody>
          </p:sp>
          <p:sp>
            <p:nvSpPr>
              <p:cNvPr id="80" name="object 32"/>
              <p:cNvSpPr/>
              <p:nvPr/>
            </p:nvSpPr>
            <p:spPr>
              <a:xfrm>
                <a:off x="6176388" y="2806350"/>
                <a:ext cx="614040" cy="626471"/>
              </a:xfrm>
              <a:prstGeom prst="rect">
                <a:avLst/>
              </a:prstGeom>
              <a:blipFill>
                <a:blip r:embed="rId10" cstate="print">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a:blipFill>
            </p:spPr>
            <p:txBody>
              <a:bodyPr wrap="square" lIns="0" tIns="0" rIns="0" bIns="0" rtlCol="0"/>
              <a:lstStyle/>
              <a:p>
                <a:pPr defTabSz="457063">
                  <a:defRPr/>
                </a:pPr>
                <a:endParaRPr sz="2399" dirty="0">
                  <a:solidFill>
                    <a:srgbClr val="000000"/>
                  </a:solidFill>
                  <a:latin typeface="SamsungOne-400" panose="020B0503030303020204" pitchFamily="34" charset="0"/>
                  <a:ea typeface="SamsungOne-400" panose="020B0503030303020204" pitchFamily="34" charset="0"/>
                </a:endParaRPr>
              </a:p>
            </p:txBody>
          </p:sp>
          <p:sp>
            <p:nvSpPr>
              <p:cNvPr id="81" name="object 23"/>
              <p:cNvSpPr/>
              <p:nvPr/>
            </p:nvSpPr>
            <p:spPr>
              <a:xfrm>
                <a:off x="3075564" y="2848980"/>
                <a:ext cx="461550" cy="571745"/>
              </a:xfrm>
              <a:prstGeom prst="rect">
                <a:avLst/>
              </a:prstGeom>
              <a:blipFill>
                <a:blip r:embed="rId12" cstate="print"/>
                <a:stretch>
                  <a:fillRect/>
                </a:stretch>
              </a:blipFill>
            </p:spPr>
            <p:txBody>
              <a:bodyPr wrap="square" lIns="0" tIns="0" rIns="0" bIns="0" rtlCol="0"/>
              <a:lstStyle/>
              <a:p>
                <a:pPr defTabSz="457063">
                  <a:defRPr/>
                </a:pPr>
                <a:endParaRPr sz="2399" dirty="0">
                  <a:solidFill>
                    <a:srgbClr val="000000"/>
                  </a:solidFill>
                  <a:latin typeface="SamsungOne-400" panose="020B0503030303020204" pitchFamily="34" charset="0"/>
                  <a:ea typeface="SamsungOne-400" panose="020B0503030303020204" pitchFamily="34" charset="0"/>
                </a:endParaRPr>
              </a:p>
            </p:txBody>
          </p:sp>
        </p:grpSp>
        <p:sp>
          <p:nvSpPr>
            <p:cNvPr id="82" name="화살표: 아래쪽 6">
              <a:extLst>
                <a:ext uri="{FF2B5EF4-FFF2-40B4-BE49-F238E27FC236}">
                  <a16:creationId xmlns:a16="http://schemas.microsoft.com/office/drawing/2014/main" id="{64C77688-D57C-4A7F-959F-D9FF723EC09C}"/>
                </a:ext>
              </a:extLst>
            </p:cNvPr>
            <p:cNvSpPr/>
            <p:nvPr/>
          </p:nvSpPr>
          <p:spPr>
            <a:xfrm>
              <a:off x="4814896" y="3614842"/>
              <a:ext cx="422175" cy="467042"/>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83" name="TextBox 82">
              <a:extLst>
                <a:ext uri="{FF2B5EF4-FFF2-40B4-BE49-F238E27FC236}">
                  <a16:creationId xmlns:a16="http://schemas.microsoft.com/office/drawing/2014/main" id="{EBAC9BCB-9163-4156-A84F-C3B6CEFA6885}"/>
                </a:ext>
              </a:extLst>
            </p:cNvPr>
            <p:cNvSpPr txBox="1"/>
            <p:nvPr/>
          </p:nvSpPr>
          <p:spPr>
            <a:xfrm>
              <a:off x="1325402" y="3725294"/>
              <a:ext cx="2677453" cy="232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600" dirty="0">
                  <a:solidFill>
                    <a:prstClr val="black">
                      <a:lumMod val="85000"/>
                      <a:lumOff val="15000"/>
                    </a:prstClr>
                  </a:solidFill>
                  <a:latin typeface="SamsungOne-400" panose="020B0503030303020204" charset="0"/>
                  <a:ea typeface="SamsungOne-700" panose="020B0803030303020204" pitchFamily="34" charset="0"/>
                </a:rPr>
                <a:t>Cung cấp Framework và API</a:t>
              </a:r>
            </a:p>
          </p:txBody>
        </p:sp>
        <p:grpSp>
          <p:nvGrpSpPr>
            <p:cNvPr id="84" name="그룹 83"/>
            <p:cNvGrpSpPr/>
            <p:nvPr/>
          </p:nvGrpSpPr>
          <p:grpSpPr>
            <a:xfrm>
              <a:off x="713306" y="4123207"/>
              <a:ext cx="2677453" cy="1933853"/>
              <a:chOff x="1431925" y="4004721"/>
              <a:chExt cx="1873250" cy="1591516"/>
            </a:xfrm>
          </p:grpSpPr>
          <p:sp>
            <p:nvSpPr>
              <p:cNvPr id="85" name="직사각형 84">
                <a:extLst>
                  <a:ext uri="{FF2B5EF4-FFF2-40B4-BE49-F238E27FC236}">
                    <a16:creationId xmlns:a16="http://schemas.microsoft.com/office/drawing/2014/main" id="{6D6DD835-486E-469F-8EA8-DEF4681E0A8A}"/>
                  </a:ext>
                </a:extLst>
              </p:cNvPr>
              <p:cNvSpPr/>
              <p:nvPr/>
            </p:nvSpPr>
            <p:spPr>
              <a:xfrm>
                <a:off x="1431925" y="4004721"/>
                <a:ext cx="1873250" cy="1591516"/>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700" dirty="0">
                    <a:solidFill>
                      <a:prstClr val="white"/>
                    </a:solidFill>
                    <a:latin typeface="SamsungOne-700" panose="020B0803030303020204" pitchFamily="34" charset="0"/>
                    <a:ea typeface="SamsungOne-700" panose="020B0803030303020204" pitchFamily="34" charset="0"/>
                  </a:rPr>
                  <a:t>Signal processing and display</a:t>
                </a:r>
                <a:endParaRPr lang="ko-KR" altLang="en-US" sz="700" dirty="0">
                  <a:solidFill>
                    <a:prstClr val="white"/>
                  </a:solidFill>
                  <a:latin typeface="SamsungOne-700" panose="020B0803030303020204" pitchFamily="34" charset="0"/>
                  <a:ea typeface="SamsungOne-700" panose="020B0803030303020204" pitchFamily="34" charset="0"/>
                </a:endParaRPr>
              </a:p>
            </p:txBody>
          </p:sp>
          <p:sp>
            <p:nvSpPr>
              <p:cNvPr id="86" name="직사각형 85">
                <a:extLst>
                  <a:ext uri="{FF2B5EF4-FFF2-40B4-BE49-F238E27FC236}">
                    <a16:creationId xmlns:a16="http://schemas.microsoft.com/office/drawing/2014/main" id="{887BB6BC-0650-446D-AF46-D8686174A726}"/>
                  </a:ext>
                </a:extLst>
              </p:cNvPr>
              <p:cNvSpPr/>
              <p:nvPr/>
            </p:nvSpPr>
            <p:spPr>
              <a:xfrm>
                <a:off x="1431925" y="4004721"/>
                <a:ext cx="1873250" cy="381456"/>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600" dirty="0" err="1">
                    <a:solidFill>
                      <a:prstClr val="white"/>
                    </a:solidFill>
                    <a:latin typeface="SamsungOne-700" panose="020B0803030303020204" pitchFamily="34" charset="0"/>
                    <a:ea typeface="SamsungOne-700" panose="020B0803030303020204" pitchFamily="34" charset="0"/>
                  </a:rPr>
                  <a:t>IaaS</a:t>
                </a:r>
                <a:endParaRPr lang="en-US" altLang="ko-KR" sz="1600" dirty="0">
                  <a:solidFill>
                    <a:prstClr val="white"/>
                  </a:solidFill>
                  <a:latin typeface="SamsungOne-700" panose="020B0803030303020204" pitchFamily="34" charset="0"/>
                  <a:ea typeface="SamsungOne-700" panose="020B0803030303020204" pitchFamily="34" charset="0"/>
                </a:endParaRPr>
              </a:p>
            </p:txBody>
          </p:sp>
        </p:grpSp>
        <p:grpSp>
          <p:nvGrpSpPr>
            <p:cNvPr id="87" name="그룹 86"/>
            <p:cNvGrpSpPr/>
            <p:nvPr/>
          </p:nvGrpSpPr>
          <p:grpSpPr>
            <a:xfrm>
              <a:off x="3691985" y="4123207"/>
              <a:ext cx="2677453" cy="1933853"/>
              <a:chOff x="1431925" y="4004721"/>
              <a:chExt cx="1873250" cy="1591516"/>
            </a:xfrm>
          </p:grpSpPr>
          <p:sp>
            <p:nvSpPr>
              <p:cNvPr id="88" name="직사각형 87">
                <a:extLst>
                  <a:ext uri="{FF2B5EF4-FFF2-40B4-BE49-F238E27FC236}">
                    <a16:creationId xmlns:a16="http://schemas.microsoft.com/office/drawing/2014/main" id="{6D6DD835-486E-469F-8EA8-DEF4681E0A8A}"/>
                  </a:ext>
                </a:extLst>
              </p:cNvPr>
              <p:cNvSpPr/>
              <p:nvPr/>
            </p:nvSpPr>
            <p:spPr>
              <a:xfrm>
                <a:off x="1431925" y="4004721"/>
                <a:ext cx="1873250" cy="1591516"/>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700" dirty="0">
                    <a:solidFill>
                      <a:prstClr val="white"/>
                    </a:solidFill>
                    <a:latin typeface="SamsungOne-700" panose="020B0803030303020204" pitchFamily="34" charset="0"/>
                    <a:ea typeface="SamsungOne-700" panose="020B0803030303020204" pitchFamily="34" charset="0"/>
                  </a:rPr>
                  <a:t>Signal processing and display</a:t>
                </a:r>
                <a:endParaRPr lang="ko-KR" altLang="en-US" sz="700" dirty="0">
                  <a:solidFill>
                    <a:prstClr val="white"/>
                  </a:solidFill>
                  <a:latin typeface="SamsungOne-700" panose="020B0803030303020204" pitchFamily="34" charset="0"/>
                  <a:ea typeface="SamsungOne-700" panose="020B0803030303020204" pitchFamily="34" charset="0"/>
                </a:endParaRPr>
              </a:p>
            </p:txBody>
          </p:sp>
          <p:sp>
            <p:nvSpPr>
              <p:cNvPr id="89" name="직사각형 88">
                <a:extLst>
                  <a:ext uri="{FF2B5EF4-FFF2-40B4-BE49-F238E27FC236}">
                    <a16:creationId xmlns:a16="http://schemas.microsoft.com/office/drawing/2014/main" id="{887BB6BC-0650-446D-AF46-D8686174A726}"/>
                  </a:ext>
                </a:extLst>
              </p:cNvPr>
              <p:cNvSpPr/>
              <p:nvPr/>
            </p:nvSpPr>
            <p:spPr>
              <a:xfrm>
                <a:off x="1431925" y="4004721"/>
                <a:ext cx="1873250" cy="381456"/>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600" dirty="0" err="1">
                    <a:solidFill>
                      <a:prstClr val="white"/>
                    </a:solidFill>
                    <a:latin typeface="SamsungOne-700" panose="020B0803030303020204" pitchFamily="34" charset="0"/>
                    <a:ea typeface="SamsungOne-700" panose="020B0803030303020204" pitchFamily="34" charset="0"/>
                  </a:rPr>
                  <a:t>PaaS</a:t>
                </a:r>
                <a:endParaRPr lang="en-US" altLang="ko-KR" sz="1600" dirty="0">
                  <a:solidFill>
                    <a:prstClr val="white"/>
                  </a:solidFill>
                  <a:latin typeface="SamsungOne-700" panose="020B0803030303020204" pitchFamily="34" charset="0"/>
                  <a:ea typeface="SamsungOne-700" panose="020B0803030303020204" pitchFamily="34" charset="0"/>
                </a:endParaRPr>
              </a:p>
            </p:txBody>
          </p:sp>
        </p:grpSp>
        <p:grpSp>
          <p:nvGrpSpPr>
            <p:cNvPr id="90" name="그룹 89"/>
            <p:cNvGrpSpPr/>
            <p:nvPr/>
          </p:nvGrpSpPr>
          <p:grpSpPr>
            <a:xfrm>
              <a:off x="6670665" y="4123207"/>
              <a:ext cx="2677453" cy="1933853"/>
              <a:chOff x="1431925" y="4004721"/>
              <a:chExt cx="1873250" cy="1591516"/>
            </a:xfrm>
          </p:grpSpPr>
          <p:sp>
            <p:nvSpPr>
              <p:cNvPr id="91" name="직사각형 90">
                <a:extLst>
                  <a:ext uri="{FF2B5EF4-FFF2-40B4-BE49-F238E27FC236}">
                    <a16:creationId xmlns:a16="http://schemas.microsoft.com/office/drawing/2014/main" id="{6D6DD835-486E-469F-8EA8-DEF4681E0A8A}"/>
                  </a:ext>
                </a:extLst>
              </p:cNvPr>
              <p:cNvSpPr/>
              <p:nvPr/>
            </p:nvSpPr>
            <p:spPr>
              <a:xfrm>
                <a:off x="1431925" y="4004721"/>
                <a:ext cx="1873250" cy="1591516"/>
              </a:xfrm>
              <a:prstGeom prst="rect">
                <a:avLst/>
              </a:prstGeom>
              <a:solidFill>
                <a:schemeClr val="bg1"/>
              </a:solidFill>
              <a:ln w="6350">
                <a:solidFill>
                  <a:srgbClr val="00B3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700" dirty="0">
                    <a:solidFill>
                      <a:prstClr val="white"/>
                    </a:solidFill>
                    <a:latin typeface="SamsungOne-700" panose="020B0803030303020204" pitchFamily="34" charset="0"/>
                    <a:ea typeface="SamsungOne-700" panose="020B0803030303020204" pitchFamily="34" charset="0"/>
                  </a:rPr>
                  <a:t>Signal processing and display</a:t>
                </a:r>
                <a:endParaRPr lang="ko-KR" altLang="en-US" sz="700" dirty="0">
                  <a:solidFill>
                    <a:prstClr val="white"/>
                  </a:solidFill>
                  <a:latin typeface="SamsungOne-700" panose="020B0803030303020204" pitchFamily="34" charset="0"/>
                  <a:ea typeface="SamsungOne-700" panose="020B0803030303020204" pitchFamily="34" charset="0"/>
                </a:endParaRPr>
              </a:p>
            </p:txBody>
          </p:sp>
          <p:sp>
            <p:nvSpPr>
              <p:cNvPr id="92" name="직사각형 91">
                <a:extLst>
                  <a:ext uri="{FF2B5EF4-FFF2-40B4-BE49-F238E27FC236}">
                    <a16:creationId xmlns:a16="http://schemas.microsoft.com/office/drawing/2014/main" id="{887BB6BC-0650-446D-AF46-D8686174A726}"/>
                  </a:ext>
                </a:extLst>
              </p:cNvPr>
              <p:cNvSpPr/>
              <p:nvPr/>
            </p:nvSpPr>
            <p:spPr>
              <a:xfrm>
                <a:off x="1431925" y="4004721"/>
                <a:ext cx="1873250" cy="381456"/>
              </a:xfrm>
              <a:prstGeom prst="rect">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600" dirty="0">
                    <a:solidFill>
                      <a:prstClr val="white"/>
                    </a:solidFill>
                    <a:latin typeface="SamsungOne-700" panose="020B0803030303020204" pitchFamily="34" charset="0"/>
                    <a:ea typeface="SamsungOne-700" panose="020B0803030303020204" pitchFamily="34" charset="0"/>
                  </a:rPr>
                  <a:t>SaaS</a:t>
                </a:r>
              </a:p>
            </p:txBody>
          </p:sp>
        </p:grpSp>
        <p:sp>
          <p:nvSpPr>
            <p:cNvPr id="100" name="TextBox 99">
              <a:extLst>
                <a:ext uri="{FF2B5EF4-FFF2-40B4-BE49-F238E27FC236}">
                  <a16:creationId xmlns:a16="http://schemas.microsoft.com/office/drawing/2014/main" id="{EBAC9BCB-9163-4156-A84F-C3B6CEFA6885}"/>
                </a:ext>
              </a:extLst>
            </p:cNvPr>
            <p:cNvSpPr txBox="1"/>
            <p:nvPr/>
          </p:nvSpPr>
          <p:spPr>
            <a:xfrm>
              <a:off x="790426" y="4743642"/>
              <a:ext cx="2523211" cy="507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Infrastructure as-a-Service</a:t>
              </a:r>
            </a:p>
            <a:p>
              <a:pPr algn="ctr" defTabSz="457063"/>
              <a:r>
                <a:rPr lang="en-US" altLang="ko-KR" sz="1200" dirty="0">
                  <a:solidFill>
                    <a:srgbClr val="0033CC"/>
                  </a:solidFill>
                  <a:latin typeface="SamsungOne-700" panose="020B0803030303020204" pitchFamily="34" charset="0"/>
                  <a:ea typeface="SamsungOne-700" panose="020B0803030303020204" pitchFamily="34" charset="0"/>
                </a:rPr>
                <a:t>EC2/S3, </a:t>
              </a:r>
              <a:r>
                <a:rPr lang="en-US" altLang="ko-KR" sz="1200" dirty="0" err="1">
                  <a:solidFill>
                    <a:srgbClr val="0033CC"/>
                  </a:solidFill>
                  <a:latin typeface="SamsungOne-700" panose="020B0803030303020204" pitchFamily="34" charset="0"/>
                  <a:ea typeface="SamsungOne-700" panose="020B0803030303020204" pitchFamily="34" charset="0"/>
                </a:rPr>
                <a:t>BlueLock</a:t>
              </a:r>
              <a:endParaRPr lang="en-US" altLang="ko-KR" sz="1200" dirty="0">
                <a:solidFill>
                  <a:srgbClr val="0033CC"/>
                </a:solidFill>
                <a:latin typeface="SamsungOne-700" panose="020B0803030303020204" pitchFamily="34" charset="0"/>
                <a:ea typeface="SamsungOne-700" panose="020B0803030303020204" pitchFamily="34" charset="0"/>
              </a:endParaRPr>
            </a:p>
          </p:txBody>
        </p:sp>
        <p:sp>
          <p:nvSpPr>
            <p:cNvPr id="102" name="TextBox 101">
              <a:extLst>
                <a:ext uri="{FF2B5EF4-FFF2-40B4-BE49-F238E27FC236}">
                  <a16:creationId xmlns:a16="http://schemas.microsoft.com/office/drawing/2014/main" id="{EBAC9BCB-9163-4156-A84F-C3B6CEFA6885}"/>
                </a:ext>
              </a:extLst>
            </p:cNvPr>
            <p:cNvSpPr txBox="1"/>
            <p:nvPr/>
          </p:nvSpPr>
          <p:spPr>
            <a:xfrm>
              <a:off x="3810407" y="4743642"/>
              <a:ext cx="2440608" cy="407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063"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700" panose="020B0803030303020204" pitchFamily="34" charset="0"/>
                  <a:cs typeface="+mn-cs"/>
                </a:rPr>
                <a:t>Dịch vụ nền tảng</a:t>
              </a:r>
            </a:p>
            <a:p>
              <a:pPr marL="0" marR="0" lvl="0" indent="0" algn="ctr" defTabSz="457063"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srgbClr val="0033CC"/>
                  </a:solidFill>
                  <a:effectLst/>
                  <a:uLnTx/>
                  <a:uFillTx/>
                  <a:latin typeface="SamsungOne-400" panose="020B0503030303020204" charset="0"/>
                  <a:ea typeface="SamsungOne-700" panose="020B0803030303020204" pitchFamily="34" charset="0"/>
                  <a:cs typeface="+mn-cs"/>
                </a:rPr>
                <a:t>App Engine, Azure, AWS</a:t>
              </a:r>
            </a:p>
          </p:txBody>
        </p:sp>
        <p:sp>
          <p:nvSpPr>
            <p:cNvPr id="104" name="TextBox 103">
              <a:extLst>
                <a:ext uri="{FF2B5EF4-FFF2-40B4-BE49-F238E27FC236}">
                  <a16:creationId xmlns:a16="http://schemas.microsoft.com/office/drawing/2014/main" id="{EBAC9BCB-9163-4156-A84F-C3B6CEFA6885}"/>
                </a:ext>
              </a:extLst>
            </p:cNvPr>
            <p:cNvSpPr txBox="1"/>
            <p:nvPr/>
          </p:nvSpPr>
          <p:spPr>
            <a:xfrm>
              <a:off x="6789087" y="4743642"/>
              <a:ext cx="2440608" cy="407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063"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700" panose="020B0803030303020204" pitchFamily="34" charset="0"/>
                  <a:cs typeface="+mn-cs"/>
                </a:rPr>
                <a:t>Dịch vụ phần mềm</a:t>
              </a:r>
            </a:p>
            <a:p>
              <a:pPr marL="0" marR="0" lvl="0" indent="0" algn="ctr" defTabSz="457063"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srgbClr val="0033CC"/>
                  </a:solidFill>
                  <a:effectLst/>
                  <a:uLnTx/>
                  <a:uFillTx/>
                  <a:latin typeface="SamsungOne-400" panose="020B0503030303020204" charset="0"/>
                  <a:ea typeface="SamsungOne-700" panose="020B0803030303020204" pitchFamily="34" charset="0"/>
                  <a:cs typeface="+mn-cs"/>
                </a:rPr>
                <a:t>iCloud, Dropbox, Docs</a:t>
              </a:r>
            </a:p>
          </p:txBody>
        </p:sp>
        <p:sp>
          <p:nvSpPr>
            <p:cNvPr id="106" name="화살표: 아래쪽 6">
              <a:extLst>
                <a:ext uri="{FF2B5EF4-FFF2-40B4-BE49-F238E27FC236}">
                  <a16:creationId xmlns:a16="http://schemas.microsoft.com/office/drawing/2014/main" id="{64C77688-D57C-4A7F-959F-D9FF723EC09C}"/>
                </a:ext>
              </a:extLst>
            </p:cNvPr>
            <p:cNvSpPr/>
            <p:nvPr/>
          </p:nvSpPr>
          <p:spPr>
            <a:xfrm>
              <a:off x="4814896" y="5420664"/>
              <a:ext cx="422175" cy="467042"/>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107" name="화살표: 아래쪽 6">
              <a:extLst>
                <a:ext uri="{FF2B5EF4-FFF2-40B4-BE49-F238E27FC236}">
                  <a16:creationId xmlns:a16="http://schemas.microsoft.com/office/drawing/2014/main" id="{64C77688-D57C-4A7F-959F-D9FF723EC09C}"/>
                </a:ext>
              </a:extLst>
            </p:cNvPr>
            <p:cNvSpPr/>
            <p:nvPr/>
          </p:nvSpPr>
          <p:spPr>
            <a:xfrm>
              <a:off x="7798303" y="5420664"/>
              <a:ext cx="422175" cy="467042"/>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108" name="화살표: 아래쪽 6">
              <a:extLst>
                <a:ext uri="{FF2B5EF4-FFF2-40B4-BE49-F238E27FC236}">
                  <a16:creationId xmlns:a16="http://schemas.microsoft.com/office/drawing/2014/main" id="{64C77688-D57C-4A7F-959F-D9FF723EC09C}"/>
                </a:ext>
              </a:extLst>
            </p:cNvPr>
            <p:cNvSpPr/>
            <p:nvPr/>
          </p:nvSpPr>
          <p:spPr>
            <a:xfrm>
              <a:off x="1840944" y="5420664"/>
              <a:ext cx="422175" cy="467042"/>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grpSp>
      <p:grpSp>
        <p:nvGrpSpPr>
          <p:cNvPr id="45" name="그룹 44"/>
          <p:cNvGrpSpPr/>
          <p:nvPr/>
        </p:nvGrpSpPr>
        <p:grpSpPr>
          <a:xfrm>
            <a:off x="416128" y="444866"/>
            <a:ext cx="9051872" cy="282133"/>
            <a:chOff x="416128" y="444866"/>
            <a:chExt cx="9051872" cy="282133"/>
          </a:xfrm>
        </p:grpSpPr>
        <p:sp>
          <p:nvSpPr>
            <p:cNvPr id="46" name="직사각형 4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mây</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7" name="직사각형 4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48" name="직사각형 47">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Mô hình dịch vụ đám mây</a:t>
            </a:r>
          </a:p>
        </p:txBody>
      </p:sp>
    </p:spTree>
    <p:extLst>
      <p:ext uri="{BB962C8B-B14F-4D97-AF65-F5344CB8AC3E}">
        <p14:creationId xmlns:p14="http://schemas.microsoft.com/office/powerpoint/2010/main" val="2005287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nghiệp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4.0</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7981407" y="480778"/>
            <a:ext cx="1486594"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49" name="직사각형 48">
            <a:extLst>
              <a:ext uri="{FF2B5EF4-FFF2-40B4-BE49-F238E27FC236}">
                <a16:creationId xmlns:a16="http://schemas.microsoft.com/office/drawing/2014/main" id="{728429CE-CDC2-4921-BFCB-BF88F21BE210}"/>
              </a:ext>
            </a:extLst>
          </p:cNvPr>
          <p:cNvSpPr/>
          <p:nvPr/>
        </p:nvSpPr>
        <p:spPr>
          <a:xfrm>
            <a:off x="559816" y="138289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Chuyển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đổi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số</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là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gì</a:t>
            </a:r>
            <a:r>
              <a:rPr kumimoji="1"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3" name="Rectangle 2"/>
          <p:cNvSpPr/>
          <p:nvPr/>
        </p:nvSpPr>
        <p:spPr>
          <a:xfrm>
            <a:off x="559816" y="1801831"/>
            <a:ext cx="5816878" cy="272382"/>
          </a:xfrm>
          <a:prstGeom prst="rect">
            <a:avLst/>
          </a:prstGeom>
        </p:spPr>
        <p:txBody>
          <a:bodyPr wrap="square">
            <a:spAutoFit/>
          </a:bodyPr>
          <a:lstStyle/>
          <a:p>
            <a:pPr marL="182526" indent="-182526">
              <a:lnSpc>
                <a:spcPct val="90000"/>
              </a:lnSpc>
              <a:spcBef>
                <a:spcPts val="800"/>
              </a:spcBef>
              <a:spcAft>
                <a:spcPts val="6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400" panose="020B0503030303020204" pitchFamily="34" charset="0"/>
              </a:rPr>
              <a:t>Doanh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nghiệp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trở</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doanh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nghiệp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rPr>
              <a:t>.</a:t>
            </a:r>
          </a:p>
        </p:txBody>
      </p:sp>
      <p:graphicFrame>
        <p:nvGraphicFramePr>
          <p:cNvPr id="15" name="표 15">
            <a:extLst>
              <a:ext uri="{FF2B5EF4-FFF2-40B4-BE49-F238E27FC236}">
                <a16:creationId xmlns:a16="http://schemas.microsoft.com/office/drawing/2014/main" id="{B9F8ABE2-1D34-421E-9B88-BED85E3624C2}"/>
              </a:ext>
            </a:extLst>
          </p:cNvPr>
          <p:cNvGraphicFramePr>
            <a:graphicFrameLocks noGrp="1"/>
          </p:cNvGraphicFramePr>
          <p:nvPr>
            <p:extLst>
              <p:ext uri="{D42A27DB-BD31-4B8C-83A1-F6EECF244321}">
                <p14:modId xmlns:p14="http://schemas.microsoft.com/office/powerpoint/2010/main" val="2286077559"/>
              </p:ext>
            </p:extLst>
          </p:nvPr>
        </p:nvGraphicFramePr>
        <p:xfrm>
          <a:off x="6411816" y="3054450"/>
          <a:ext cx="2832373" cy="3083888"/>
        </p:xfrm>
        <a:graphic>
          <a:graphicData uri="http://schemas.openxmlformats.org/drawingml/2006/table">
            <a:tbl>
              <a:tblPr firstRow="1" bandRow="1">
                <a:tableStyleId>{5C22544A-7EE6-4342-B048-85BDC9FD1C3A}</a:tableStyleId>
              </a:tblPr>
              <a:tblGrid>
                <a:gridCol w="919597">
                  <a:extLst>
                    <a:ext uri="{9D8B030D-6E8A-4147-A177-3AD203B41FA5}">
                      <a16:colId xmlns:a16="http://schemas.microsoft.com/office/drawing/2014/main" val="3015122956"/>
                    </a:ext>
                  </a:extLst>
                </a:gridCol>
                <a:gridCol w="1912776">
                  <a:extLst>
                    <a:ext uri="{9D8B030D-6E8A-4147-A177-3AD203B41FA5}">
                      <a16:colId xmlns:a16="http://schemas.microsoft.com/office/drawing/2014/main" val="698304938"/>
                    </a:ext>
                  </a:extLst>
                </a:gridCol>
              </a:tblGrid>
              <a:tr h="5083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vi-VN" altLang="ko-KR" sz="1200" b="1" kern="1200" dirty="0">
                          <a:solidFill>
                            <a:schemeClr val="tx1"/>
                          </a:solidFill>
                          <a:latin typeface="SamsungOne-400" panose="020B0503030303020204" pitchFamily="34" charset="0"/>
                          <a:ea typeface="+mn-ea"/>
                          <a:cs typeface="+mn-cs"/>
                        </a:rPr>
                        <a:t>Tài chính</a:t>
                      </a:r>
                      <a:endParaRPr lang="ko-KR" altLang="en-US" sz="1200" b="1" kern="1200" dirty="0">
                        <a:solidFill>
                          <a:schemeClr val="tx1"/>
                        </a:solidFill>
                        <a:latin typeface="SamsungOne-400" panose="020B0503030303020204" pitchFamily="34" charset="0"/>
                        <a:ea typeface="+mn-ea"/>
                        <a:cs typeface="+mn-cs"/>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100" b="0" kern="1200" dirty="0">
                          <a:solidFill>
                            <a:schemeClr val="tx1"/>
                          </a:solidFill>
                          <a:latin typeface="SamsungOne-400" panose="020B0503030303020204" pitchFamily="34" charset="0"/>
                          <a:ea typeface="+mn-ea"/>
                          <a:cs typeface="+mn-cs"/>
                        </a:rPr>
                        <a:t>Chatbot </a:t>
                      </a:r>
                      <a:r>
                        <a:rPr lang="en-US" altLang="ko-KR" sz="1100" b="0" kern="1200" dirty="0" err="1">
                          <a:solidFill>
                            <a:schemeClr val="tx1"/>
                          </a:solidFill>
                          <a:latin typeface="SamsungOne-400" panose="020B0503030303020204" pitchFamily="34" charset="0"/>
                          <a:ea typeface="+mn-ea"/>
                          <a:cs typeface="+mn-cs"/>
                        </a:rPr>
                        <a:t>thông</a:t>
                      </a:r>
                      <a:r>
                        <a:rPr lang="en-US" altLang="ko-KR" sz="1100" b="0" kern="1200" dirty="0">
                          <a:solidFill>
                            <a:schemeClr val="tx1"/>
                          </a:solidFill>
                          <a:latin typeface="SamsungOne-400" panose="020B0503030303020204" pitchFamily="34" charset="0"/>
                          <a:ea typeface="+mn-ea"/>
                          <a:cs typeface="+mn-cs"/>
                        </a:rPr>
                        <a:t> </a:t>
                      </a:r>
                      <a:r>
                        <a:rPr lang="en-US" altLang="ko-KR" sz="1100" b="0" kern="1200" dirty="0" err="1">
                          <a:solidFill>
                            <a:schemeClr val="tx1"/>
                          </a:solidFill>
                          <a:latin typeface="SamsungOne-400" panose="020B0503030303020204" pitchFamily="34" charset="0"/>
                          <a:ea typeface="+mn-ea"/>
                          <a:cs typeface="+mn-cs"/>
                        </a:rPr>
                        <a:t>minh</a:t>
                      </a:r>
                      <a:r>
                        <a:rPr lang="en-US" altLang="ko-KR" sz="1100" b="0" kern="1200" dirty="0">
                          <a:solidFill>
                            <a:schemeClr val="tx1"/>
                          </a:solidFill>
                          <a:latin typeface="SamsungOne-400" panose="020B0503030303020204" pitchFamily="34" charset="0"/>
                          <a:ea typeface="+mn-ea"/>
                          <a:cs typeface="+mn-cs"/>
                        </a:rPr>
                        <a:t> Call center/ Happy Call</a:t>
                      </a:r>
                      <a:endParaRPr lang="ko-KR" altLang="en-US" sz="1100" kern="1200" dirty="0">
                        <a:solidFill>
                          <a:schemeClr val="tx1"/>
                        </a:solidFill>
                        <a:latin typeface="SamsungOne-400" panose="020B0503030303020204" pitchFamily="34" charset="0"/>
                        <a:ea typeface="+mn-ea"/>
                        <a:cs typeface="+mn-cs"/>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31939"/>
                  </a:ext>
                </a:extLst>
              </a:tr>
              <a:tr h="5083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vi-VN" altLang="ko-KR" sz="1200" b="1" kern="1200" dirty="0">
                          <a:solidFill>
                            <a:schemeClr val="tx1"/>
                          </a:solidFill>
                          <a:latin typeface="SamsungOne-400" panose="020B0503030303020204" pitchFamily="34" charset="0"/>
                          <a:ea typeface="+mn-ea"/>
                          <a:cs typeface="+mn-cs"/>
                        </a:rPr>
                        <a:t>Phân bổ</a:t>
                      </a:r>
                      <a:endParaRPr lang="ko-KR" altLang="en-US" sz="1200" b="1" kern="1200" dirty="0">
                        <a:solidFill>
                          <a:schemeClr val="tx1"/>
                        </a:solidFill>
                        <a:latin typeface="SamsungOne-400" panose="020B0503030303020204" pitchFamily="34" charset="0"/>
                        <a:ea typeface="+mn-ea"/>
                        <a:cs typeface="+mn-cs"/>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100" kern="1200" dirty="0" err="1">
                          <a:solidFill>
                            <a:schemeClr val="tx1"/>
                          </a:solidFill>
                          <a:latin typeface="SamsungOne-400" panose="020B0503030303020204" pitchFamily="34" charset="0"/>
                          <a:ea typeface="+mn-ea"/>
                          <a:cs typeface="+mn-cs"/>
                        </a:rPr>
                        <a:t>Đề</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xuất</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các</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sản</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phẩm</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tùy</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chỉnh</a:t>
                      </a:r>
                      <a:endParaRPr lang="ko-KR" altLang="en-US" sz="1100" kern="1200" dirty="0">
                        <a:solidFill>
                          <a:schemeClr val="tx1"/>
                        </a:solidFill>
                        <a:latin typeface="SamsungOne-400" panose="020B0503030303020204" pitchFamily="34" charset="0"/>
                        <a:ea typeface="+mn-ea"/>
                        <a:cs typeface="+mn-cs"/>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607688"/>
                  </a:ext>
                </a:extLst>
              </a:tr>
              <a:tr h="5083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vi-VN" altLang="ko-KR" sz="1200" b="1" kern="1200" dirty="0">
                          <a:solidFill>
                            <a:schemeClr val="tx1"/>
                          </a:solidFill>
                          <a:latin typeface="SamsungOne-400" panose="020B0503030303020204" pitchFamily="34" charset="0"/>
                          <a:ea typeface="+mn-ea"/>
                          <a:cs typeface="+mn-cs"/>
                        </a:rPr>
                        <a:t>Sản xuất</a:t>
                      </a:r>
                      <a:endParaRPr lang="ko-KR" altLang="en-US" sz="1200" b="1" kern="1200" dirty="0">
                        <a:solidFill>
                          <a:schemeClr val="tx1"/>
                        </a:solidFill>
                        <a:latin typeface="SamsungOne-400" panose="020B0503030303020204" pitchFamily="34" charset="0"/>
                        <a:ea typeface="+mn-ea"/>
                        <a:cs typeface="+mn-cs"/>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vi-VN" altLang="ko-KR" sz="1100" kern="1200" dirty="0">
                          <a:solidFill>
                            <a:schemeClr val="tx1"/>
                          </a:solidFill>
                          <a:latin typeface="SamsungOne-400" panose="020B0503030303020204" pitchFamily="34" charset="0"/>
                          <a:ea typeface="+mn-ea"/>
                          <a:cs typeface="+mn-cs"/>
                        </a:rPr>
                        <a:t>Cải thiện quy trình sản xuất và sản lượng</a:t>
                      </a:r>
                      <a:endParaRPr lang="ko-KR" altLang="en-US" sz="1100" kern="1200" dirty="0">
                        <a:solidFill>
                          <a:schemeClr val="tx1"/>
                        </a:solidFill>
                        <a:latin typeface="SamsungOne-400" panose="020B0503030303020204" pitchFamily="34" charset="0"/>
                        <a:ea typeface="+mn-ea"/>
                        <a:cs typeface="+mn-cs"/>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315108"/>
                  </a:ext>
                </a:extLst>
              </a:tr>
              <a:tr h="711667">
                <a:tc>
                  <a:txBody>
                    <a:bodyPr/>
                    <a:lstStyle/>
                    <a:p>
                      <a:pPr marL="0" algn="l" defTabSz="457200" rtl="0" eaLnBrk="1" latinLnBrk="0" hangingPunct="1"/>
                      <a:r>
                        <a:rPr lang="vi-VN" altLang="ko-KR" sz="1200" b="1" kern="1200" dirty="0">
                          <a:solidFill>
                            <a:schemeClr val="tx1"/>
                          </a:solidFill>
                          <a:latin typeface="SamsungOne-400" panose="020B0503030303020204" pitchFamily="34" charset="0"/>
                          <a:ea typeface="+mn-ea"/>
                          <a:cs typeface="+mn-cs"/>
                        </a:rPr>
                        <a:t>Điều trị ý tế</a:t>
                      </a:r>
                      <a:endParaRPr lang="ko-KR" altLang="en-US" sz="1200" b="1" kern="1200" dirty="0">
                        <a:solidFill>
                          <a:schemeClr val="tx1"/>
                        </a:solidFill>
                        <a:latin typeface="SamsungOne-400" panose="020B0503030303020204" pitchFamily="34" charset="0"/>
                        <a:ea typeface="+mn-ea"/>
                        <a:cs typeface="+mn-cs"/>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100" kern="1200" dirty="0" err="1">
                          <a:solidFill>
                            <a:schemeClr val="tx1"/>
                          </a:solidFill>
                          <a:latin typeface="SamsungOne-400" panose="020B0503030303020204" pitchFamily="34" charset="0"/>
                          <a:ea typeface="+mn-ea"/>
                          <a:cs typeface="+mn-cs"/>
                        </a:rPr>
                        <a:t>Đề</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xuất</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điều</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trị</a:t>
                      </a:r>
                      <a:r>
                        <a:rPr lang="en-US" altLang="ko-KR" sz="1100" kern="1200" dirty="0">
                          <a:solidFill>
                            <a:schemeClr val="tx1"/>
                          </a:solidFill>
                          <a:latin typeface="SamsungOne-400" panose="020B0503030303020204" pitchFamily="34" charset="0"/>
                          <a:ea typeface="+mn-ea"/>
                          <a:cs typeface="+mn-cs"/>
                        </a:rPr>
                        <a:t> y </a:t>
                      </a:r>
                      <a:r>
                        <a:rPr lang="en-US" altLang="ko-KR" sz="1100" kern="1200" dirty="0" err="1">
                          <a:solidFill>
                            <a:schemeClr val="tx1"/>
                          </a:solidFill>
                          <a:latin typeface="SamsungOne-400" panose="020B0503030303020204" pitchFamily="34" charset="0"/>
                          <a:ea typeface="+mn-ea"/>
                          <a:cs typeface="+mn-cs"/>
                        </a:rPr>
                        <a:t>tế</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tùy</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chỉnh</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cho</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mỗi</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cá</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nhân</a:t>
                      </a:r>
                      <a:endParaRPr lang="ko-KR" altLang="en-US" sz="1100" kern="1200" dirty="0">
                        <a:solidFill>
                          <a:schemeClr val="tx1"/>
                        </a:solidFill>
                        <a:latin typeface="SamsungOne-400" panose="020B0503030303020204" pitchFamily="34" charset="0"/>
                        <a:ea typeface="+mn-ea"/>
                        <a:cs typeface="+mn-cs"/>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2455125"/>
                  </a:ext>
                </a:extLst>
              </a:tr>
              <a:tr h="84722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vi-VN" altLang="ko-KR" sz="1200" b="1" kern="1200" dirty="0">
                          <a:solidFill>
                            <a:schemeClr val="tx1"/>
                          </a:solidFill>
                          <a:latin typeface="SamsungOne-400" panose="020B0503030303020204" pitchFamily="34" charset="0"/>
                          <a:ea typeface="+mn-ea"/>
                          <a:cs typeface="+mn-cs"/>
                        </a:rPr>
                        <a:t>Giáo dục</a:t>
                      </a:r>
                      <a:endParaRPr lang="ko-KR" altLang="en-US" sz="1200" b="1" kern="1200" dirty="0">
                        <a:solidFill>
                          <a:schemeClr val="tx1"/>
                        </a:solidFill>
                        <a:latin typeface="SamsungOne-400" panose="020B0503030303020204" pitchFamily="34" charset="0"/>
                        <a:ea typeface="+mn-ea"/>
                        <a:cs typeface="+mn-cs"/>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vi-VN" altLang="ko-KR" sz="1100" kern="1200" dirty="0">
                          <a:solidFill>
                            <a:schemeClr val="tx1"/>
                          </a:solidFill>
                          <a:latin typeface="SamsungOne-400" panose="020B0503030303020204" pitchFamily="34" charset="0"/>
                          <a:ea typeface="+mn-ea"/>
                          <a:cs typeface="+mn-cs"/>
                        </a:rPr>
                        <a:t>Đ</a:t>
                      </a:r>
                      <a:r>
                        <a:rPr lang="en-US" altLang="ko-KR" sz="1100" kern="1200" dirty="0" err="1">
                          <a:solidFill>
                            <a:schemeClr val="tx1"/>
                          </a:solidFill>
                          <a:latin typeface="SamsungOne-400" panose="020B0503030303020204" pitchFamily="34" charset="0"/>
                          <a:ea typeface="+mn-ea"/>
                          <a:cs typeface="+mn-cs"/>
                        </a:rPr>
                        <a:t>ánh</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giá</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trình</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độ</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cá</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nhân</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và</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đề</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xuất</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lộ</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trình</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học</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tập</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cho</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từng</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cá</a:t>
                      </a:r>
                      <a:r>
                        <a:rPr lang="en-US" altLang="ko-KR" sz="1100" kern="1200" dirty="0">
                          <a:solidFill>
                            <a:schemeClr val="tx1"/>
                          </a:solidFill>
                          <a:latin typeface="SamsungOne-400" panose="020B0503030303020204" pitchFamily="34" charset="0"/>
                          <a:ea typeface="+mn-ea"/>
                          <a:cs typeface="+mn-cs"/>
                        </a:rPr>
                        <a:t> </a:t>
                      </a:r>
                      <a:r>
                        <a:rPr lang="en-US" altLang="ko-KR" sz="1100" kern="1200" dirty="0" err="1">
                          <a:solidFill>
                            <a:schemeClr val="tx1"/>
                          </a:solidFill>
                          <a:latin typeface="SamsungOne-400" panose="020B0503030303020204" pitchFamily="34" charset="0"/>
                          <a:ea typeface="+mn-ea"/>
                          <a:cs typeface="+mn-cs"/>
                        </a:rPr>
                        <a:t>nhân</a:t>
                      </a:r>
                      <a:endParaRPr lang="ko-KR" altLang="en-US" sz="1100" kern="1200" dirty="0">
                        <a:solidFill>
                          <a:schemeClr val="tx1"/>
                        </a:solidFill>
                        <a:latin typeface="SamsungOne-400" panose="020B0503030303020204" pitchFamily="34" charset="0"/>
                        <a:ea typeface="+mn-ea"/>
                        <a:cs typeface="+mn-cs"/>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423924"/>
                  </a:ext>
                </a:extLst>
              </a:tr>
            </a:tbl>
          </a:graphicData>
        </a:graphic>
      </p:graphicFrame>
      <p:grpSp>
        <p:nvGrpSpPr>
          <p:cNvPr id="7" name="그룹 6">
            <a:extLst>
              <a:ext uri="{FF2B5EF4-FFF2-40B4-BE49-F238E27FC236}">
                <a16:creationId xmlns:a16="http://schemas.microsoft.com/office/drawing/2014/main" id="{BC75DED6-4D2E-4752-9312-9C24C0682514}"/>
              </a:ext>
            </a:extLst>
          </p:cNvPr>
          <p:cNvGrpSpPr/>
          <p:nvPr/>
        </p:nvGrpSpPr>
        <p:grpSpPr>
          <a:xfrm>
            <a:off x="556328" y="2224248"/>
            <a:ext cx="8305218" cy="4373555"/>
            <a:chOff x="556328" y="2224248"/>
            <a:chExt cx="8305218" cy="4373555"/>
          </a:xfrm>
        </p:grpSpPr>
        <p:sp>
          <p:nvSpPr>
            <p:cNvPr id="62" name="TextBox 61"/>
            <p:cNvSpPr txBox="1"/>
            <p:nvPr/>
          </p:nvSpPr>
          <p:spPr>
            <a:xfrm>
              <a:off x="3404456" y="2224248"/>
              <a:ext cx="2243746" cy="754053"/>
            </a:xfrm>
            <a:prstGeom prst="rect">
              <a:avLst/>
            </a:prstGeom>
            <a:noFill/>
          </p:spPr>
          <p:txBody>
            <a:bodyPr wrap="square" rtlCol="0">
              <a:spAutoFit/>
            </a:bodyPr>
            <a:lstStyle/>
            <a:p>
              <a:pPr algn="ctr">
                <a:spcAft>
                  <a:spcPts val="600"/>
                </a:spcAft>
              </a:pPr>
              <a:r>
                <a:rPr lang="vi-VN" altLang="ko-KR" sz="1400" u="sng" dirty="0">
                  <a:latin typeface="SamsungOne-400" panose="020B0503030303020204" pitchFamily="34" charset="0"/>
                </a:rPr>
                <a:t>Sử dụng</a:t>
              </a:r>
              <a:r>
                <a:rPr lang="en-US" altLang="ko-KR" sz="1400" u="sng" dirty="0">
                  <a:latin typeface="SamsungOne-400" panose="020B0503030303020204" pitchFamily="34" charset="0"/>
                </a:rPr>
                <a:t> </a:t>
              </a:r>
              <a:r>
                <a:rPr lang="vi-VN" altLang="ko-KR" sz="1400" b="1" u="sng" dirty="0">
                  <a:solidFill>
                    <a:srgbClr val="1429A0"/>
                  </a:solidFill>
                  <a:latin typeface="SamsungOne-400" panose="020B0503030303020204" pitchFamily="34" charset="0"/>
                </a:rPr>
                <a:t>Công nghệ số</a:t>
              </a:r>
              <a:endParaRPr lang="en-US" altLang="ko-KR" sz="1400" b="1" u="sng" dirty="0">
                <a:solidFill>
                  <a:srgbClr val="1429A0"/>
                </a:solidFill>
                <a:latin typeface="SamsungOne-400" panose="020B0503030303020204" pitchFamily="34" charset="0"/>
              </a:endParaRPr>
            </a:p>
            <a:p>
              <a:pPr algn="ctr">
                <a:spcAft>
                  <a:spcPts val="600"/>
                </a:spcAft>
              </a:pPr>
              <a:r>
                <a:rPr lang="en-US" altLang="ko-KR" sz="1200" dirty="0" err="1">
                  <a:latin typeface="SamsungOne-400" panose="020B0503030303020204" pitchFamily="34" charset="0"/>
                </a:rPr>
                <a:t>Giới</a:t>
              </a:r>
              <a:r>
                <a:rPr lang="en-US" altLang="ko-KR" sz="1200" dirty="0">
                  <a:latin typeface="SamsungOne-400" panose="020B0503030303020204" pitchFamily="34" charset="0"/>
                </a:rPr>
                <a:t> </a:t>
              </a:r>
              <a:r>
                <a:rPr lang="en-US" altLang="ko-KR" sz="1200" dirty="0" err="1">
                  <a:latin typeface="SamsungOne-400" panose="020B0503030303020204" pitchFamily="34" charset="0"/>
                </a:rPr>
                <a:t>thiệu</a:t>
              </a:r>
              <a:r>
                <a:rPr lang="en-US" altLang="ko-KR" sz="1200" dirty="0">
                  <a:latin typeface="SamsungOne-400" panose="020B0503030303020204" pitchFamily="34" charset="0"/>
                </a:rPr>
                <a:t> </a:t>
              </a:r>
              <a:r>
                <a:rPr lang="en-US" altLang="ko-KR" sz="1200" dirty="0" err="1">
                  <a:latin typeface="SamsungOne-400" panose="020B0503030303020204" pitchFamily="34" charset="0"/>
                </a:rPr>
                <a:t>và</a:t>
              </a:r>
              <a:r>
                <a:rPr lang="en-US" altLang="ko-KR" sz="1200" dirty="0">
                  <a:latin typeface="SamsungOne-400" panose="020B0503030303020204" pitchFamily="34" charset="0"/>
                </a:rPr>
                <a:t> </a:t>
              </a:r>
              <a:r>
                <a:rPr lang="en-US" altLang="ko-KR" sz="1200" dirty="0" err="1">
                  <a:latin typeface="SamsungOne-400" panose="020B0503030303020204" pitchFamily="34" charset="0"/>
                </a:rPr>
                <a:t>ứng</a:t>
              </a:r>
              <a:r>
                <a:rPr lang="en-US" altLang="ko-KR" sz="1200" dirty="0">
                  <a:latin typeface="SamsungOne-400" panose="020B0503030303020204" pitchFamily="34" charset="0"/>
                </a:rPr>
                <a:t> </a:t>
              </a:r>
              <a:r>
                <a:rPr lang="en-US" altLang="ko-KR" sz="1200" dirty="0" err="1">
                  <a:latin typeface="SamsungOne-400" panose="020B0503030303020204" pitchFamily="34" charset="0"/>
                </a:rPr>
                <a:t>dụng</a:t>
              </a:r>
              <a:r>
                <a:rPr lang="en-US" altLang="ko-KR" sz="1200" dirty="0">
                  <a:latin typeface="SamsungOne-400" panose="020B0503030303020204" pitchFamily="34" charset="0"/>
                </a:rPr>
                <a:t> </a:t>
              </a:r>
              <a:r>
                <a:rPr lang="en-US" altLang="ko-KR" sz="1200" dirty="0" err="1">
                  <a:latin typeface="SamsungOne-400" panose="020B0503030303020204" pitchFamily="34" charset="0"/>
                </a:rPr>
                <a:t>các</a:t>
              </a:r>
              <a:r>
                <a:rPr lang="en-US" altLang="ko-KR" sz="1200" dirty="0">
                  <a:latin typeface="SamsungOne-400" panose="020B0503030303020204" pitchFamily="34" charset="0"/>
                </a:rPr>
                <a:t> </a:t>
              </a:r>
              <a:r>
                <a:rPr lang="en-US" altLang="ko-KR" sz="1200" dirty="0" err="1">
                  <a:latin typeface="SamsungOne-400" panose="020B0503030303020204" pitchFamily="34" charset="0"/>
                </a:rPr>
                <a:t>công</a:t>
              </a:r>
              <a:r>
                <a:rPr lang="en-US" altLang="ko-KR" sz="1200" dirty="0">
                  <a:latin typeface="SamsungOne-400" panose="020B0503030303020204" pitchFamily="34" charset="0"/>
                </a:rPr>
                <a:t> </a:t>
              </a:r>
              <a:r>
                <a:rPr lang="en-US" altLang="ko-KR" sz="1200" dirty="0" err="1">
                  <a:latin typeface="SamsungOne-400" panose="020B0503030303020204" pitchFamily="34" charset="0"/>
                </a:rPr>
                <a:t>nghệ</a:t>
              </a:r>
              <a:r>
                <a:rPr lang="en-US" altLang="ko-KR" sz="1200" dirty="0">
                  <a:latin typeface="SamsungOne-400" panose="020B0503030303020204" pitchFamily="34" charset="0"/>
                </a:rPr>
                <a:t> </a:t>
              </a:r>
              <a:r>
                <a:rPr lang="en-US" altLang="ko-KR" sz="1200" dirty="0" err="1">
                  <a:latin typeface="SamsungOne-400" panose="020B0503030303020204" pitchFamily="34" charset="0"/>
                </a:rPr>
                <a:t>số</a:t>
              </a:r>
              <a:r>
                <a:rPr lang="en-US" altLang="ko-KR" sz="1200" dirty="0">
                  <a:latin typeface="SamsungOne-400" panose="020B0503030303020204" pitchFamily="34" charset="0"/>
                </a:rPr>
                <a:t> </a:t>
              </a:r>
              <a:r>
                <a:rPr lang="en-US" altLang="ko-KR" sz="1200" dirty="0" err="1">
                  <a:latin typeface="SamsungOne-400" panose="020B0503030303020204" pitchFamily="34" charset="0"/>
                </a:rPr>
                <a:t>mới</a:t>
              </a:r>
              <a:endParaRPr lang="ko-KR" altLang="en-US" sz="1200" dirty="0">
                <a:latin typeface="SamsungOne-400" panose="020B0503030303020204" pitchFamily="34" charset="0"/>
              </a:endParaRPr>
            </a:p>
          </p:txBody>
        </p:sp>
        <p:sp>
          <p:nvSpPr>
            <p:cNvPr id="63" name="TextBox 62"/>
            <p:cNvSpPr txBox="1"/>
            <p:nvPr/>
          </p:nvSpPr>
          <p:spPr>
            <a:xfrm>
              <a:off x="6677550" y="2262720"/>
              <a:ext cx="2183996" cy="677108"/>
            </a:xfrm>
            <a:prstGeom prst="rect">
              <a:avLst/>
            </a:prstGeom>
            <a:noFill/>
          </p:spPr>
          <p:txBody>
            <a:bodyPr wrap="none" rtlCol="0">
              <a:spAutoFit/>
            </a:bodyPr>
            <a:lstStyle/>
            <a:p>
              <a:pPr algn="ctr"/>
              <a:r>
                <a:rPr lang="vi-VN" altLang="ko-KR" sz="1400" u="sng" dirty="0">
                  <a:latin typeface="SamsungOne-400" panose="020B0503030303020204" pitchFamily="34" charset="0"/>
                </a:rPr>
                <a:t>Trở thành</a:t>
              </a:r>
              <a:r>
                <a:rPr lang="en-US" altLang="ko-KR" sz="1400" u="sng" dirty="0">
                  <a:latin typeface="SamsungOne-400" panose="020B0503030303020204" pitchFamily="34" charset="0"/>
                </a:rPr>
                <a:t> </a:t>
              </a:r>
              <a:r>
                <a:rPr lang="vi-VN" altLang="ko-KR" sz="1400" b="1" u="sng" dirty="0">
                  <a:solidFill>
                    <a:srgbClr val="1429A0"/>
                  </a:solidFill>
                  <a:latin typeface="SamsungOne-400" panose="020B0503030303020204" pitchFamily="34" charset="0"/>
                </a:rPr>
                <a:t>Doanh nghiệp số</a:t>
              </a:r>
              <a:endParaRPr lang="en-US" altLang="ko-KR" sz="1400" b="1" u="sng" dirty="0">
                <a:solidFill>
                  <a:srgbClr val="1429A0"/>
                </a:solidFill>
                <a:latin typeface="SamsungOne-400" panose="020B0503030303020204" pitchFamily="34" charset="0"/>
              </a:endParaRPr>
            </a:p>
            <a:p>
              <a:pPr algn="ctr"/>
              <a:r>
                <a:rPr lang="en-US" altLang="ko-KR" sz="1200" dirty="0" err="1">
                  <a:latin typeface="SamsungOne-400" panose="020B0503030303020204" pitchFamily="34" charset="0"/>
                </a:rPr>
                <a:t>Tạo</a:t>
              </a:r>
              <a:r>
                <a:rPr lang="en-US" altLang="ko-KR" sz="1200" dirty="0">
                  <a:latin typeface="SamsungOne-400" panose="020B0503030303020204" pitchFamily="34" charset="0"/>
                </a:rPr>
                <a:t> </a:t>
              </a:r>
              <a:r>
                <a:rPr lang="en-US" altLang="ko-KR" sz="1200" dirty="0" err="1">
                  <a:latin typeface="SamsungOne-400" panose="020B0503030303020204" pitchFamily="34" charset="0"/>
                </a:rPr>
                <a:t>ra</a:t>
              </a:r>
              <a:r>
                <a:rPr lang="en-US" altLang="ko-KR" sz="1200" dirty="0">
                  <a:latin typeface="SamsungOne-400" panose="020B0503030303020204" pitchFamily="34" charset="0"/>
                </a:rPr>
                <a:t> </a:t>
              </a:r>
              <a:r>
                <a:rPr lang="en-US" altLang="ko-KR" sz="1200" dirty="0" err="1">
                  <a:latin typeface="SamsungOne-400" panose="020B0503030303020204" pitchFamily="34" charset="0"/>
                </a:rPr>
                <a:t>sự</a:t>
              </a:r>
              <a:r>
                <a:rPr lang="en-US" altLang="ko-KR" sz="1200" dirty="0">
                  <a:latin typeface="SamsungOne-400" panose="020B0503030303020204" pitchFamily="34" charset="0"/>
                </a:rPr>
                <a:t> </a:t>
              </a:r>
              <a:r>
                <a:rPr lang="en-US" altLang="ko-KR" sz="1200" dirty="0" err="1">
                  <a:latin typeface="SamsungOne-400" panose="020B0503030303020204" pitchFamily="34" charset="0"/>
                </a:rPr>
                <a:t>đổi</a:t>
              </a:r>
              <a:r>
                <a:rPr lang="en-US" altLang="ko-KR" sz="1200" dirty="0">
                  <a:latin typeface="SamsungOne-400" panose="020B0503030303020204" pitchFamily="34" charset="0"/>
                </a:rPr>
                <a:t> </a:t>
              </a:r>
              <a:r>
                <a:rPr lang="en-US" altLang="ko-KR" sz="1200" dirty="0" err="1">
                  <a:latin typeface="SamsungOne-400" panose="020B0503030303020204" pitchFamily="34" charset="0"/>
                </a:rPr>
                <a:t>mới</a:t>
              </a:r>
              <a:r>
                <a:rPr lang="en-US" altLang="ko-KR" sz="1200" dirty="0">
                  <a:latin typeface="SamsungOne-400" panose="020B0503030303020204" pitchFamily="34" charset="0"/>
                </a:rPr>
                <a:t> </a:t>
              </a:r>
              <a:r>
                <a:rPr lang="en-US" altLang="ko-KR" sz="1200" dirty="0" err="1">
                  <a:latin typeface="SamsungOne-400" panose="020B0503030303020204" pitchFamily="34" charset="0"/>
                </a:rPr>
                <a:t>kinh</a:t>
              </a:r>
              <a:r>
                <a:rPr lang="en-US" altLang="ko-KR" sz="1200" dirty="0">
                  <a:latin typeface="SamsungOne-400" panose="020B0503030303020204" pitchFamily="34" charset="0"/>
                </a:rPr>
                <a:t> </a:t>
              </a:r>
              <a:r>
                <a:rPr lang="en-US" altLang="ko-KR" sz="1200" dirty="0" err="1">
                  <a:latin typeface="SamsungOne-400" panose="020B0503030303020204" pitchFamily="34" charset="0"/>
                </a:rPr>
                <a:t>doanh</a:t>
              </a:r>
              <a:endParaRPr lang="en-US" altLang="ko-KR" sz="1200" dirty="0">
                <a:latin typeface="SamsungOne-400" panose="020B0503030303020204" pitchFamily="34" charset="0"/>
              </a:endParaRPr>
            </a:p>
            <a:p>
              <a:pPr algn="ctr"/>
              <a:r>
                <a:rPr lang="en-US" altLang="ko-KR" sz="1200" dirty="0" err="1">
                  <a:latin typeface="SamsungOne-400" panose="020B0503030303020204" pitchFamily="34" charset="0"/>
                </a:rPr>
                <a:t>và</a:t>
              </a:r>
              <a:r>
                <a:rPr lang="en-US" altLang="ko-KR" sz="1200" dirty="0">
                  <a:latin typeface="SamsungOne-400" panose="020B0503030303020204" pitchFamily="34" charset="0"/>
                </a:rPr>
                <a:t> </a:t>
              </a:r>
              <a:r>
                <a:rPr lang="en-US" altLang="ko-KR" sz="1200" dirty="0" err="1">
                  <a:latin typeface="SamsungOne-400" panose="020B0503030303020204" pitchFamily="34" charset="0"/>
                </a:rPr>
                <a:t>lợi</a:t>
              </a:r>
              <a:r>
                <a:rPr lang="en-US" altLang="ko-KR" sz="1200" dirty="0">
                  <a:latin typeface="SamsungOne-400" panose="020B0503030303020204" pitchFamily="34" charset="0"/>
                </a:rPr>
                <a:t> </a:t>
              </a:r>
              <a:r>
                <a:rPr lang="en-US" altLang="ko-KR" sz="1200" dirty="0" err="1">
                  <a:latin typeface="SamsungOne-400" panose="020B0503030303020204" pitchFamily="34" charset="0"/>
                </a:rPr>
                <a:t>thế</a:t>
              </a:r>
              <a:r>
                <a:rPr lang="en-US" altLang="ko-KR" sz="1200" dirty="0">
                  <a:latin typeface="SamsungOne-400" panose="020B0503030303020204" pitchFamily="34" charset="0"/>
                </a:rPr>
                <a:t> </a:t>
              </a:r>
              <a:r>
                <a:rPr lang="en-US" altLang="ko-KR" sz="1200" dirty="0" err="1">
                  <a:latin typeface="SamsungOne-400" panose="020B0503030303020204" pitchFamily="34" charset="0"/>
                </a:rPr>
                <a:t>cạnh</a:t>
              </a:r>
              <a:r>
                <a:rPr lang="en-US" altLang="ko-KR" sz="1200" dirty="0">
                  <a:latin typeface="SamsungOne-400" panose="020B0503030303020204" pitchFamily="34" charset="0"/>
                </a:rPr>
                <a:t> </a:t>
              </a:r>
              <a:r>
                <a:rPr lang="en-US" altLang="ko-KR" sz="1200" dirty="0" err="1">
                  <a:latin typeface="SamsungOne-400" panose="020B0503030303020204" pitchFamily="34" charset="0"/>
                </a:rPr>
                <a:t>tranh</a:t>
              </a:r>
              <a:endParaRPr lang="en-US" altLang="ko-KR" sz="1200" dirty="0">
                <a:latin typeface="SamsungOne-400" panose="020B0503030303020204" pitchFamily="34" charset="0"/>
              </a:endParaRPr>
            </a:p>
          </p:txBody>
        </p:sp>
        <p:grpSp>
          <p:nvGrpSpPr>
            <p:cNvPr id="17" name="그룹 16">
              <a:extLst>
                <a:ext uri="{FF2B5EF4-FFF2-40B4-BE49-F238E27FC236}">
                  <a16:creationId xmlns:a16="http://schemas.microsoft.com/office/drawing/2014/main" id="{D002E75F-59B2-405C-A78C-C9CB57AC1EB8}"/>
                </a:ext>
              </a:extLst>
            </p:cNvPr>
            <p:cNvGrpSpPr/>
            <p:nvPr/>
          </p:nvGrpSpPr>
          <p:grpSpPr>
            <a:xfrm>
              <a:off x="556328" y="2298170"/>
              <a:ext cx="2451856" cy="2143557"/>
              <a:chOff x="556328" y="2298170"/>
              <a:chExt cx="2451856" cy="2143557"/>
            </a:xfrm>
          </p:grpSpPr>
          <p:sp>
            <p:nvSpPr>
              <p:cNvPr id="47" name="TextBox 46">
                <a:extLst>
                  <a:ext uri="{FF2B5EF4-FFF2-40B4-BE49-F238E27FC236}">
                    <a16:creationId xmlns:a16="http://schemas.microsoft.com/office/drawing/2014/main" id="{24BA1662-95A7-482E-A484-819689D3B1C1}"/>
                  </a:ext>
                </a:extLst>
              </p:cNvPr>
              <p:cNvSpPr txBox="1"/>
              <p:nvPr/>
            </p:nvSpPr>
            <p:spPr>
              <a:xfrm>
                <a:off x="556328" y="2298170"/>
                <a:ext cx="2451856" cy="523220"/>
              </a:xfrm>
              <a:prstGeom prst="rect">
                <a:avLst/>
              </a:prstGeom>
              <a:noFill/>
            </p:spPr>
            <p:txBody>
              <a:bodyPr wrap="square" lIns="0" tIns="0" rIns="0" bIns="0" rtlCol="0" anchor="ctr">
                <a:noAutofit/>
              </a:bodyPr>
              <a:lstStyle/>
              <a:p>
                <a:pPr algn="ctr">
                  <a:spcAft>
                    <a:spcPts val="600"/>
                  </a:spcAft>
                </a:pPr>
                <a:r>
                  <a:rPr lang="vi-VN" altLang="ko-KR" sz="1400" b="1" u="sng" dirty="0">
                    <a:solidFill>
                      <a:srgbClr val="1429A0"/>
                    </a:solidFill>
                    <a:latin typeface="SamsungOne-400" panose="020B0503030303020204" pitchFamily="34" charset="0"/>
                  </a:rPr>
                  <a:t>Doanh nghiệp số</a:t>
                </a:r>
                <a:endParaRPr lang="en-US" altLang="ko-KR" sz="1400" b="1" u="sng" dirty="0">
                  <a:solidFill>
                    <a:srgbClr val="1429A0"/>
                  </a:solidFill>
                  <a:latin typeface="SamsungOne-400" panose="020B0503030303020204" pitchFamily="34" charset="0"/>
                </a:endParaRPr>
              </a:p>
              <a:p>
                <a:pPr algn="ctr">
                  <a:spcAft>
                    <a:spcPts val="600"/>
                  </a:spcAft>
                </a:pPr>
                <a:r>
                  <a:rPr lang="en-US" altLang="ko-KR" sz="1200" dirty="0" err="1">
                    <a:latin typeface="SamsungOne-400" panose="020B0503030303020204" pitchFamily="34" charset="0"/>
                  </a:rPr>
                  <a:t>dự</a:t>
                </a:r>
                <a:r>
                  <a:rPr lang="en-US" altLang="ko-KR" sz="1200" dirty="0">
                    <a:latin typeface="SamsungOne-400" panose="020B0503030303020204" pitchFamily="34" charset="0"/>
                  </a:rPr>
                  <a:t> </a:t>
                </a:r>
                <a:r>
                  <a:rPr lang="en-US" altLang="ko-KR" sz="1200" dirty="0" err="1">
                    <a:latin typeface="SamsungOne-400" panose="020B0503030303020204" pitchFamily="34" charset="0"/>
                  </a:rPr>
                  <a:t>tính</a:t>
                </a:r>
                <a:r>
                  <a:rPr lang="en-US" altLang="ko-KR" sz="1200" dirty="0">
                    <a:latin typeface="SamsungOne-400" panose="020B0503030303020204" pitchFamily="34" charset="0"/>
                  </a:rPr>
                  <a:t> </a:t>
                </a:r>
                <a:r>
                  <a:rPr lang="en-US" altLang="ko-KR" sz="1200" dirty="0" err="1">
                    <a:latin typeface="SamsungOne-400" panose="020B0503030303020204" pitchFamily="34" charset="0"/>
                  </a:rPr>
                  <a:t>những</a:t>
                </a:r>
                <a:r>
                  <a:rPr lang="en-US" altLang="ko-KR" sz="1200" dirty="0">
                    <a:latin typeface="SamsungOne-400" panose="020B0503030303020204" pitchFamily="34" charset="0"/>
                  </a:rPr>
                  <a:t> </a:t>
                </a:r>
                <a:r>
                  <a:rPr lang="en-US" altLang="ko-KR" sz="1200" dirty="0" err="1">
                    <a:latin typeface="SamsungOne-400" panose="020B0503030303020204" pitchFamily="34" charset="0"/>
                  </a:rPr>
                  <a:t>thay</a:t>
                </a:r>
                <a:r>
                  <a:rPr lang="en-US" altLang="ko-KR" sz="1200" dirty="0">
                    <a:latin typeface="SamsungOne-400" panose="020B0503030303020204" pitchFamily="34" charset="0"/>
                  </a:rPr>
                  <a:t> </a:t>
                </a:r>
                <a:r>
                  <a:rPr lang="en-US" altLang="ko-KR" sz="1200" dirty="0" err="1">
                    <a:latin typeface="SamsungOne-400" panose="020B0503030303020204" pitchFamily="34" charset="0"/>
                  </a:rPr>
                  <a:t>đổi</a:t>
                </a:r>
                <a:r>
                  <a:rPr lang="en-US" altLang="ko-KR" sz="1200" dirty="0">
                    <a:latin typeface="SamsungOne-400" panose="020B0503030303020204" pitchFamily="34" charset="0"/>
                  </a:rPr>
                  <a:t> </a:t>
                </a:r>
                <a:r>
                  <a:rPr lang="en-US" altLang="ko-KR" sz="1200" dirty="0" err="1">
                    <a:latin typeface="SamsungOne-400" panose="020B0503030303020204" pitchFamily="34" charset="0"/>
                  </a:rPr>
                  <a:t>đột</a:t>
                </a:r>
                <a:r>
                  <a:rPr lang="en-US" altLang="ko-KR" sz="1200" dirty="0">
                    <a:latin typeface="SamsungOne-400" panose="020B0503030303020204" pitchFamily="34" charset="0"/>
                  </a:rPr>
                  <a:t> </a:t>
                </a:r>
                <a:r>
                  <a:rPr lang="en-US" altLang="ko-KR" sz="1200" dirty="0" err="1">
                    <a:latin typeface="SamsungOne-400" panose="020B0503030303020204" pitchFamily="34" charset="0"/>
                  </a:rPr>
                  <a:t>phá</a:t>
                </a:r>
                <a:r>
                  <a:rPr lang="en-US" altLang="ko-KR" sz="1200" dirty="0">
                    <a:latin typeface="SamsungOne-400" panose="020B0503030303020204" pitchFamily="34" charset="0"/>
                  </a:rPr>
                  <a:t> </a:t>
                </a:r>
                <a:r>
                  <a:rPr lang="en-US" altLang="ko-KR" sz="1200" dirty="0" err="1">
                    <a:latin typeface="SamsungOne-400" panose="020B0503030303020204" pitchFamily="34" charset="0"/>
                  </a:rPr>
                  <a:t>và</a:t>
                </a:r>
                <a:r>
                  <a:rPr lang="en-US" altLang="ko-KR" sz="1200" dirty="0">
                    <a:latin typeface="SamsungOne-400" panose="020B0503030303020204" pitchFamily="34" charset="0"/>
                  </a:rPr>
                  <a:t> </a:t>
                </a:r>
                <a:r>
                  <a:rPr lang="en-US" altLang="ko-KR" sz="1200" dirty="0" err="1">
                    <a:latin typeface="SamsungOne-400" panose="020B0503030303020204" pitchFamily="34" charset="0"/>
                  </a:rPr>
                  <a:t>tạo</a:t>
                </a:r>
                <a:r>
                  <a:rPr lang="en-US" altLang="ko-KR" sz="1200" dirty="0">
                    <a:latin typeface="SamsungOne-400" panose="020B0503030303020204" pitchFamily="34" charset="0"/>
                  </a:rPr>
                  <a:t> </a:t>
                </a:r>
                <a:r>
                  <a:rPr lang="en-US" altLang="ko-KR" sz="1200" dirty="0" err="1">
                    <a:latin typeface="SamsungOne-400" panose="020B0503030303020204" pitchFamily="34" charset="0"/>
                  </a:rPr>
                  <a:t>ra</a:t>
                </a:r>
                <a:r>
                  <a:rPr lang="en-US" altLang="ko-KR" sz="1200" dirty="0">
                    <a:latin typeface="SamsungOne-400" panose="020B0503030303020204" pitchFamily="34" charset="0"/>
                  </a:rPr>
                  <a:t> </a:t>
                </a:r>
                <a:r>
                  <a:rPr lang="en-US" altLang="ko-KR" sz="1200" dirty="0" err="1">
                    <a:latin typeface="SamsungOne-400" panose="020B0503030303020204" pitchFamily="34" charset="0"/>
                  </a:rPr>
                  <a:t>hiệu</a:t>
                </a:r>
                <a:r>
                  <a:rPr lang="en-US" altLang="ko-KR" sz="1200" dirty="0">
                    <a:latin typeface="SamsungOne-400" panose="020B0503030303020204" pitchFamily="34" charset="0"/>
                  </a:rPr>
                  <a:t> </a:t>
                </a:r>
                <a:r>
                  <a:rPr lang="en-US" altLang="ko-KR" sz="1200" dirty="0" err="1">
                    <a:latin typeface="SamsungOne-400" panose="020B0503030303020204" pitchFamily="34" charset="0"/>
                  </a:rPr>
                  <a:t>suất</a:t>
                </a:r>
                <a:endParaRPr lang="en-US" altLang="ko-KR" sz="1200" dirty="0">
                  <a:latin typeface="SamsungOne-400" panose="020B0503030303020204" pitchFamily="34" charset="0"/>
                </a:endParaRPr>
              </a:p>
            </p:txBody>
          </p:sp>
          <p:pic>
            <p:nvPicPr>
              <p:cNvPr id="5" name="그림 4">
                <a:extLst>
                  <a:ext uri="{FF2B5EF4-FFF2-40B4-BE49-F238E27FC236}">
                    <a16:creationId xmlns:a16="http://schemas.microsoft.com/office/drawing/2014/main" id="{E87AC543-1D68-411D-9707-C6D71857DC26}"/>
                  </a:ext>
                </a:extLst>
              </p:cNvPr>
              <p:cNvPicPr>
                <a:picLocks noChangeAspect="1"/>
              </p:cNvPicPr>
              <p:nvPr/>
            </p:nvPicPr>
            <p:blipFill>
              <a:blip r:embed="rId4"/>
              <a:stretch>
                <a:fillRect/>
              </a:stretch>
            </p:blipFill>
            <p:spPr>
              <a:xfrm>
                <a:off x="765823" y="2921683"/>
                <a:ext cx="2123536" cy="1520044"/>
              </a:xfrm>
              <a:prstGeom prst="rect">
                <a:avLst/>
              </a:prstGeom>
            </p:spPr>
          </p:pic>
        </p:grpSp>
        <p:sp>
          <p:nvSpPr>
            <p:cNvPr id="14" name="화살표: 오른쪽 13">
              <a:extLst>
                <a:ext uri="{FF2B5EF4-FFF2-40B4-BE49-F238E27FC236}">
                  <a16:creationId xmlns:a16="http://schemas.microsoft.com/office/drawing/2014/main" id="{0B334FAA-C9E0-4E76-9C71-6A340381889C}"/>
                </a:ext>
              </a:extLst>
            </p:cNvPr>
            <p:cNvSpPr/>
            <p:nvPr/>
          </p:nvSpPr>
          <p:spPr>
            <a:xfrm>
              <a:off x="3109344" y="2461759"/>
              <a:ext cx="302259" cy="309673"/>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화살표: 오른쪽 49">
              <a:extLst>
                <a:ext uri="{FF2B5EF4-FFF2-40B4-BE49-F238E27FC236}">
                  <a16:creationId xmlns:a16="http://schemas.microsoft.com/office/drawing/2014/main" id="{9F8659E4-A288-4357-857F-0D264345C61C}"/>
                </a:ext>
              </a:extLst>
            </p:cNvPr>
            <p:cNvSpPr/>
            <p:nvPr/>
          </p:nvSpPr>
          <p:spPr>
            <a:xfrm>
              <a:off x="5733682" y="2500046"/>
              <a:ext cx="302259" cy="309673"/>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그룹 5">
              <a:extLst>
                <a:ext uri="{FF2B5EF4-FFF2-40B4-BE49-F238E27FC236}">
                  <a16:creationId xmlns:a16="http://schemas.microsoft.com/office/drawing/2014/main" id="{21F3A02E-E553-44C6-B634-80471B619F9D}"/>
                </a:ext>
              </a:extLst>
            </p:cNvPr>
            <p:cNvGrpSpPr/>
            <p:nvPr/>
          </p:nvGrpSpPr>
          <p:grpSpPr>
            <a:xfrm>
              <a:off x="2785262" y="2829051"/>
              <a:ext cx="3591432" cy="3768752"/>
              <a:chOff x="2785262" y="2829051"/>
              <a:chExt cx="3591432" cy="3768752"/>
            </a:xfrm>
          </p:grpSpPr>
          <p:pic>
            <p:nvPicPr>
              <p:cNvPr id="70" name="그림 16">
                <a:extLst>
                  <a:ext uri="{FF2B5EF4-FFF2-40B4-BE49-F238E27FC236}">
                    <a16:creationId xmlns:a16="http://schemas.microsoft.com/office/drawing/2014/main" id="{C1A9FCAC-3AE8-4539-8847-672DBF1D7C4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6457" b="100000" l="32872" r="66206">
                            <a14:foregroundMark x1="48551" y1="66496" x2="48551" y2="66496"/>
                            <a14:foregroundMark x1="46970" y1="57510" x2="46970" y2="57510"/>
                            <a14:foregroundMark x1="43412" y1="61489" x2="56258" y2="75610"/>
                            <a14:foregroundMark x1="55072" y1="57125" x2="42688" y2="82927"/>
                            <a14:foregroundMark x1="52372" y1="54044" x2="46509" y2="84082"/>
                            <a14:foregroundMark x1="57115" y1="59435" x2="54941" y2="64313"/>
                            <a14:foregroundMark x1="42095" y1="62003" x2="52964" y2="57766"/>
                            <a14:foregroundMark x1="57115" y1="83184" x2="40119" y2="62901"/>
                            <a14:foregroundMark x1="44664" y1="56868" x2="52240" y2="56611"/>
                            <a14:foregroundMark x1="54677" y1="64570" x2="56917" y2="71887"/>
                            <a14:foregroundMark x1="43676" y1="73042" x2="44664" y2="69961"/>
                          </a14:backgroundRemoval>
                        </a14:imgEffect>
                      </a14:imgLayer>
                    </a14:imgProps>
                  </a:ext>
                </a:extLst>
              </a:blip>
              <a:srcRect l="32739" t="34738" r="33132" b="-4684"/>
              <a:stretch/>
            </p:blipFill>
            <p:spPr>
              <a:xfrm>
                <a:off x="2785262" y="2829051"/>
                <a:ext cx="3591432" cy="3768752"/>
              </a:xfrm>
              <a:prstGeom prst="rect">
                <a:avLst/>
              </a:prstGeom>
            </p:spPr>
          </p:pic>
          <p:sp>
            <p:nvSpPr>
              <p:cNvPr id="72" name="타원 11">
                <a:extLst>
                  <a:ext uri="{FF2B5EF4-FFF2-40B4-BE49-F238E27FC236}">
                    <a16:creationId xmlns:a16="http://schemas.microsoft.com/office/drawing/2014/main" id="{4F714FCB-DF54-4057-9676-687429626EBE}"/>
                  </a:ext>
                </a:extLst>
              </p:cNvPr>
              <p:cNvSpPr/>
              <p:nvPr/>
            </p:nvSpPr>
            <p:spPr>
              <a:xfrm>
                <a:off x="4223791" y="3088946"/>
                <a:ext cx="721081" cy="686379"/>
              </a:xfrm>
              <a:prstGeom prst="ellipse">
                <a:avLst/>
              </a:prstGeom>
              <a:solidFill>
                <a:srgbClr val="DCE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타원 11">
                <a:extLst>
                  <a:ext uri="{FF2B5EF4-FFF2-40B4-BE49-F238E27FC236}">
                    <a16:creationId xmlns:a16="http://schemas.microsoft.com/office/drawing/2014/main" id="{4F714FCB-DF54-4057-9676-687429626EBE}"/>
                  </a:ext>
                </a:extLst>
              </p:cNvPr>
              <p:cNvSpPr/>
              <p:nvPr/>
            </p:nvSpPr>
            <p:spPr>
              <a:xfrm>
                <a:off x="2899934" y="4357907"/>
                <a:ext cx="721081" cy="686379"/>
              </a:xfrm>
              <a:prstGeom prst="ellipse">
                <a:avLst/>
              </a:prstGeom>
              <a:solidFill>
                <a:srgbClr val="DCE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11">
                <a:extLst>
                  <a:ext uri="{FF2B5EF4-FFF2-40B4-BE49-F238E27FC236}">
                    <a16:creationId xmlns:a16="http://schemas.microsoft.com/office/drawing/2014/main" id="{4F714FCB-DF54-4057-9676-687429626EBE}"/>
                  </a:ext>
                </a:extLst>
              </p:cNvPr>
              <p:cNvSpPr/>
              <p:nvPr/>
            </p:nvSpPr>
            <p:spPr>
              <a:xfrm>
                <a:off x="4160422" y="5486456"/>
                <a:ext cx="784450" cy="686379"/>
              </a:xfrm>
              <a:prstGeom prst="ellipse">
                <a:avLst/>
              </a:prstGeom>
              <a:solidFill>
                <a:srgbClr val="DCE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타원 11">
                <a:extLst>
                  <a:ext uri="{FF2B5EF4-FFF2-40B4-BE49-F238E27FC236}">
                    <a16:creationId xmlns:a16="http://schemas.microsoft.com/office/drawing/2014/main" id="{4F714FCB-DF54-4057-9676-687429626EBE}"/>
                  </a:ext>
                </a:extLst>
              </p:cNvPr>
              <p:cNvSpPr/>
              <p:nvPr/>
            </p:nvSpPr>
            <p:spPr>
              <a:xfrm>
                <a:off x="5325419" y="4270795"/>
                <a:ext cx="828767" cy="773491"/>
              </a:xfrm>
              <a:prstGeom prst="ellipse">
                <a:avLst/>
              </a:prstGeom>
              <a:solidFill>
                <a:srgbClr val="DCE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11">
                <a:extLst>
                  <a:ext uri="{FF2B5EF4-FFF2-40B4-BE49-F238E27FC236}">
                    <a16:creationId xmlns:a16="http://schemas.microsoft.com/office/drawing/2014/main" id="{F52EB38F-E329-4B0A-AD6D-FA593B7C0C96}"/>
                  </a:ext>
                </a:extLst>
              </p:cNvPr>
              <p:cNvSpPr/>
              <p:nvPr/>
            </p:nvSpPr>
            <p:spPr>
              <a:xfrm>
                <a:off x="4059029" y="4158023"/>
                <a:ext cx="909977" cy="914838"/>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BBBE32F1-B9A5-46DA-9B4B-F719041A2522}"/>
                  </a:ext>
                </a:extLst>
              </p:cNvPr>
              <p:cNvSpPr txBox="1"/>
              <p:nvPr/>
            </p:nvSpPr>
            <p:spPr>
              <a:xfrm>
                <a:off x="4048540" y="4332956"/>
                <a:ext cx="955579" cy="526876"/>
              </a:xfrm>
              <a:prstGeom prst="rect">
                <a:avLst/>
              </a:prstGeom>
              <a:noFill/>
            </p:spPr>
            <p:txBody>
              <a:bodyPr wrap="square" lIns="0" tIns="0" rIns="0" bIns="0" rtlCol="0" anchor="ctr">
                <a:noAutofit/>
              </a:bodyPr>
              <a:lstStyle/>
              <a:p>
                <a:pPr algn="ctr"/>
                <a:r>
                  <a:rPr lang="vi-VN" altLang="ko-KR" sz="1300" b="1" dirty="0">
                    <a:latin typeface="SamsungOne-400" panose="020B0503030303020204" pitchFamily="34" charset="0"/>
                  </a:rPr>
                  <a:t>Đám mây</a:t>
                </a:r>
                <a:r>
                  <a:rPr lang="en-US" altLang="ko-KR" sz="1300" b="1" dirty="0">
                    <a:latin typeface="SamsungOne-400" panose="020B0503030303020204" pitchFamily="34" charset="0"/>
                  </a:rPr>
                  <a:t>/</a:t>
                </a:r>
                <a:br>
                  <a:rPr lang="en-US" altLang="ko-KR" sz="1300" b="1" dirty="0">
                    <a:latin typeface="SamsungOne-400" panose="020B0503030303020204" pitchFamily="34" charset="0"/>
                  </a:rPr>
                </a:br>
                <a:r>
                  <a:rPr lang="en-US" altLang="ko-KR" sz="1300" b="1" dirty="0">
                    <a:latin typeface="SamsungOne-400" panose="020B0503030303020204" pitchFamily="34" charset="0"/>
                  </a:rPr>
                  <a:t>Block Chain</a:t>
                </a:r>
              </a:p>
            </p:txBody>
          </p:sp>
          <p:grpSp>
            <p:nvGrpSpPr>
              <p:cNvPr id="4" name="그룹 3">
                <a:extLst>
                  <a:ext uri="{FF2B5EF4-FFF2-40B4-BE49-F238E27FC236}">
                    <a16:creationId xmlns:a16="http://schemas.microsoft.com/office/drawing/2014/main" id="{BE224DD8-E012-46FA-B0F5-D3F74EEE3229}"/>
                  </a:ext>
                </a:extLst>
              </p:cNvPr>
              <p:cNvGrpSpPr/>
              <p:nvPr/>
            </p:nvGrpSpPr>
            <p:grpSpPr>
              <a:xfrm>
                <a:off x="2839112" y="4137670"/>
                <a:ext cx="955543" cy="955543"/>
                <a:chOff x="1793611" y="4684888"/>
                <a:chExt cx="955543" cy="955543"/>
              </a:xfrm>
            </p:grpSpPr>
            <p:sp>
              <p:nvSpPr>
                <p:cNvPr id="2" name="타원 1">
                  <a:extLst>
                    <a:ext uri="{FF2B5EF4-FFF2-40B4-BE49-F238E27FC236}">
                      <a16:creationId xmlns:a16="http://schemas.microsoft.com/office/drawing/2014/main" id="{BD856AB0-F774-47AD-92A6-0E606AA774BD}"/>
                    </a:ext>
                  </a:extLst>
                </p:cNvPr>
                <p:cNvSpPr/>
                <p:nvPr/>
              </p:nvSpPr>
              <p:spPr>
                <a:xfrm>
                  <a:off x="1793611" y="4684888"/>
                  <a:ext cx="955543" cy="95554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TextBox 26">
                  <a:extLst>
                    <a:ext uri="{FF2B5EF4-FFF2-40B4-BE49-F238E27FC236}">
                      <a16:creationId xmlns:a16="http://schemas.microsoft.com/office/drawing/2014/main" id="{1581B393-633E-4D0C-A4D0-ED12A6BEBCFA}"/>
                    </a:ext>
                  </a:extLst>
                </p:cNvPr>
                <p:cNvSpPr txBox="1"/>
                <p:nvPr/>
              </p:nvSpPr>
              <p:spPr>
                <a:xfrm>
                  <a:off x="1873377" y="4918271"/>
                  <a:ext cx="806552" cy="526876"/>
                </a:xfrm>
                <a:prstGeom prst="rect">
                  <a:avLst/>
                </a:prstGeom>
                <a:noFill/>
              </p:spPr>
              <p:txBody>
                <a:bodyPr wrap="square" lIns="0" tIns="0" rIns="0" bIns="0" rtlCol="0" anchor="ctr">
                  <a:noAutofit/>
                </a:bodyPr>
                <a:lstStyle/>
                <a:p>
                  <a:pPr algn="ctr"/>
                  <a:r>
                    <a:rPr lang="vi-VN" altLang="ko-KR" sz="1300" dirty="0">
                      <a:solidFill>
                        <a:schemeClr val="bg1"/>
                      </a:solidFill>
                      <a:latin typeface="SamsungOne-400" panose="020B0503030303020204" pitchFamily="34" charset="0"/>
                    </a:rPr>
                    <a:t>Thực thi</a:t>
                  </a:r>
                  <a:endParaRPr lang="en-US" altLang="ko-KR" sz="1300" dirty="0">
                    <a:solidFill>
                      <a:schemeClr val="bg1"/>
                    </a:solidFill>
                    <a:latin typeface="SamsungOne-400" panose="020B0503030303020204" pitchFamily="34" charset="0"/>
                  </a:endParaRPr>
                </a:p>
                <a:p>
                  <a:pPr algn="ctr"/>
                  <a:r>
                    <a:rPr lang="en-US" altLang="ko-KR" sz="1300" dirty="0">
                      <a:solidFill>
                        <a:schemeClr val="bg1"/>
                      </a:solidFill>
                      <a:latin typeface="SamsungOne-400" panose="020B0503030303020204" pitchFamily="34" charset="0"/>
                    </a:rPr>
                    <a:t>(RPA*)</a:t>
                  </a:r>
                </a:p>
              </p:txBody>
            </p:sp>
          </p:grpSp>
          <p:grpSp>
            <p:nvGrpSpPr>
              <p:cNvPr id="29" name="그룹 28">
                <a:extLst>
                  <a:ext uri="{FF2B5EF4-FFF2-40B4-BE49-F238E27FC236}">
                    <a16:creationId xmlns:a16="http://schemas.microsoft.com/office/drawing/2014/main" id="{23383B2E-5D56-4129-9C8F-009C32F8C07D}"/>
                  </a:ext>
                </a:extLst>
              </p:cNvPr>
              <p:cNvGrpSpPr/>
              <p:nvPr/>
            </p:nvGrpSpPr>
            <p:grpSpPr>
              <a:xfrm>
                <a:off x="4048079" y="2936256"/>
                <a:ext cx="955543" cy="955543"/>
                <a:chOff x="1793611" y="4684888"/>
                <a:chExt cx="955543" cy="955543"/>
              </a:xfrm>
            </p:grpSpPr>
            <p:sp>
              <p:nvSpPr>
                <p:cNvPr id="30" name="타원 29">
                  <a:extLst>
                    <a:ext uri="{FF2B5EF4-FFF2-40B4-BE49-F238E27FC236}">
                      <a16:creationId xmlns:a16="http://schemas.microsoft.com/office/drawing/2014/main" id="{097E93CB-3419-49E8-B368-08076BA99BB1}"/>
                    </a:ext>
                  </a:extLst>
                </p:cNvPr>
                <p:cNvSpPr/>
                <p:nvPr/>
              </p:nvSpPr>
              <p:spPr>
                <a:xfrm>
                  <a:off x="1793611" y="4684888"/>
                  <a:ext cx="955543" cy="95554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TextBox 30">
                  <a:extLst>
                    <a:ext uri="{FF2B5EF4-FFF2-40B4-BE49-F238E27FC236}">
                      <a16:creationId xmlns:a16="http://schemas.microsoft.com/office/drawing/2014/main" id="{0D16597D-42C1-4D2D-85E5-78A5B7D53722}"/>
                    </a:ext>
                  </a:extLst>
                </p:cNvPr>
                <p:cNvSpPr txBox="1"/>
                <p:nvPr/>
              </p:nvSpPr>
              <p:spPr>
                <a:xfrm>
                  <a:off x="1873377" y="4918271"/>
                  <a:ext cx="806552" cy="526876"/>
                </a:xfrm>
                <a:prstGeom prst="rect">
                  <a:avLst/>
                </a:prstGeom>
                <a:noFill/>
              </p:spPr>
              <p:txBody>
                <a:bodyPr wrap="square" lIns="0" tIns="0" rIns="0" bIns="0" rtlCol="0" anchor="ctr">
                  <a:noAutofit/>
                </a:bodyPr>
                <a:lstStyle/>
                <a:p>
                  <a:pPr algn="ctr"/>
                  <a:r>
                    <a:rPr lang="vi-VN" altLang="ko-KR" sz="1300" dirty="0">
                      <a:solidFill>
                        <a:schemeClr val="bg1"/>
                      </a:solidFill>
                      <a:latin typeface="SamsungOne-400" panose="020B0503030303020204" pitchFamily="34" charset="0"/>
                    </a:rPr>
                    <a:t>Thu thập</a:t>
                  </a:r>
                  <a:endParaRPr lang="en-US" altLang="ko-KR" sz="1300" dirty="0">
                    <a:solidFill>
                      <a:schemeClr val="bg1"/>
                    </a:solidFill>
                    <a:latin typeface="SamsungOne-400" panose="020B0503030303020204" pitchFamily="34" charset="0"/>
                  </a:endParaRPr>
                </a:p>
                <a:p>
                  <a:pPr algn="ctr"/>
                  <a:r>
                    <a:rPr lang="en-US" altLang="ko-KR" sz="1300" dirty="0">
                      <a:solidFill>
                        <a:schemeClr val="bg1"/>
                      </a:solidFill>
                      <a:latin typeface="SamsungOne-400" panose="020B0503030303020204" pitchFamily="34" charset="0"/>
                    </a:rPr>
                    <a:t>(</a:t>
                  </a:r>
                  <a:r>
                    <a:rPr lang="en-US" altLang="ko-KR" sz="1300" dirty="0" err="1">
                      <a:solidFill>
                        <a:schemeClr val="bg1"/>
                      </a:solidFill>
                      <a:latin typeface="SamsungOne-400" panose="020B0503030303020204" pitchFamily="34" charset="0"/>
                    </a:rPr>
                    <a:t>IoT</a:t>
                  </a:r>
                  <a:r>
                    <a:rPr lang="en-US" altLang="ko-KR" sz="1300" dirty="0">
                      <a:solidFill>
                        <a:schemeClr val="bg1"/>
                      </a:solidFill>
                      <a:latin typeface="SamsungOne-400" panose="020B0503030303020204" pitchFamily="34" charset="0"/>
                    </a:rPr>
                    <a:t>)</a:t>
                  </a:r>
                </a:p>
              </p:txBody>
            </p:sp>
          </p:grpSp>
          <p:grpSp>
            <p:nvGrpSpPr>
              <p:cNvPr id="32" name="그룹 31">
                <a:extLst>
                  <a:ext uri="{FF2B5EF4-FFF2-40B4-BE49-F238E27FC236}">
                    <a16:creationId xmlns:a16="http://schemas.microsoft.com/office/drawing/2014/main" id="{4EFAA750-E2DD-4273-9B6A-D09C90826C7E}"/>
                  </a:ext>
                </a:extLst>
              </p:cNvPr>
              <p:cNvGrpSpPr/>
              <p:nvPr/>
            </p:nvGrpSpPr>
            <p:grpSpPr>
              <a:xfrm>
                <a:off x="4048078" y="5368858"/>
                <a:ext cx="955543" cy="955543"/>
                <a:chOff x="1793611" y="4684888"/>
                <a:chExt cx="955543" cy="955543"/>
              </a:xfrm>
            </p:grpSpPr>
            <p:sp>
              <p:nvSpPr>
                <p:cNvPr id="33" name="타원 32">
                  <a:extLst>
                    <a:ext uri="{FF2B5EF4-FFF2-40B4-BE49-F238E27FC236}">
                      <a16:creationId xmlns:a16="http://schemas.microsoft.com/office/drawing/2014/main" id="{2E9C2B3C-72C0-41E7-AC9E-3D3EC16BC977}"/>
                    </a:ext>
                  </a:extLst>
                </p:cNvPr>
                <p:cNvSpPr/>
                <p:nvPr/>
              </p:nvSpPr>
              <p:spPr>
                <a:xfrm>
                  <a:off x="1793611" y="4684888"/>
                  <a:ext cx="955543" cy="95554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TextBox 33">
                  <a:extLst>
                    <a:ext uri="{FF2B5EF4-FFF2-40B4-BE49-F238E27FC236}">
                      <a16:creationId xmlns:a16="http://schemas.microsoft.com/office/drawing/2014/main" id="{01F5F941-1C6F-4995-B84C-F92A432B0F13}"/>
                    </a:ext>
                  </a:extLst>
                </p:cNvPr>
                <p:cNvSpPr txBox="1"/>
                <p:nvPr/>
              </p:nvSpPr>
              <p:spPr>
                <a:xfrm>
                  <a:off x="1873377" y="4918271"/>
                  <a:ext cx="806552" cy="526876"/>
                </a:xfrm>
                <a:prstGeom prst="rect">
                  <a:avLst/>
                </a:prstGeom>
                <a:noFill/>
              </p:spPr>
              <p:txBody>
                <a:bodyPr wrap="square" lIns="0" tIns="0" rIns="0" bIns="0" rtlCol="0" anchor="ctr">
                  <a:noAutofit/>
                </a:bodyPr>
                <a:lstStyle/>
                <a:p>
                  <a:pPr algn="ctr"/>
                  <a:r>
                    <a:rPr lang="vi-VN" altLang="ko-KR" sz="1300" dirty="0">
                      <a:solidFill>
                        <a:schemeClr val="bg1"/>
                      </a:solidFill>
                      <a:latin typeface="SamsungOne-400" panose="020B0503030303020204" pitchFamily="34" charset="0"/>
                    </a:rPr>
                    <a:t>Ra quyết định</a:t>
                  </a:r>
                  <a:r>
                    <a:rPr lang="en-US" altLang="ko-KR" sz="1300" dirty="0">
                      <a:solidFill>
                        <a:schemeClr val="bg1"/>
                      </a:solidFill>
                      <a:latin typeface="SamsungOne-400" panose="020B0503030303020204" pitchFamily="34" charset="0"/>
                    </a:rPr>
                    <a:t> (AI)</a:t>
                  </a:r>
                </a:p>
              </p:txBody>
            </p:sp>
          </p:grpSp>
          <p:grpSp>
            <p:nvGrpSpPr>
              <p:cNvPr id="35" name="그룹 34">
                <a:extLst>
                  <a:ext uri="{FF2B5EF4-FFF2-40B4-BE49-F238E27FC236}">
                    <a16:creationId xmlns:a16="http://schemas.microsoft.com/office/drawing/2014/main" id="{111D8052-23BA-4575-B0DC-B0F41DBE7057}"/>
                  </a:ext>
                </a:extLst>
              </p:cNvPr>
              <p:cNvGrpSpPr/>
              <p:nvPr/>
            </p:nvGrpSpPr>
            <p:grpSpPr>
              <a:xfrm>
                <a:off x="5268493" y="4162565"/>
                <a:ext cx="955543" cy="955543"/>
                <a:chOff x="1793611" y="4684888"/>
                <a:chExt cx="955543" cy="955543"/>
              </a:xfrm>
            </p:grpSpPr>
            <p:sp>
              <p:nvSpPr>
                <p:cNvPr id="36" name="타원 35">
                  <a:extLst>
                    <a:ext uri="{FF2B5EF4-FFF2-40B4-BE49-F238E27FC236}">
                      <a16:creationId xmlns:a16="http://schemas.microsoft.com/office/drawing/2014/main" id="{91C911E7-12E5-4E36-B604-FECE997311D7}"/>
                    </a:ext>
                  </a:extLst>
                </p:cNvPr>
                <p:cNvSpPr/>
                <p:nvPr/>
              </p:nvSpPr>
              <p:spPr>
                <a:xfrm>
                  <a:off x="1793611" y="4684888"/>
                  <a:ext cx="955543" cy="95554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TextBox 36">
                  <a:extLst>
                    <a:ext uri="{FF2B5EF4-FFF2-40B4-BE49-F238E27FC236}">
                      <a16:creationId xmlns:a16="http://schemas.microsoft.com/office/drawing/2014/main" id="{9CCD599B-E636-435F-AC99-7E7DCB692099}"/>
                    </a:ext>
                  </a:extLst>
                </p:cNvPr>
                <p:cNvSpPr txBox="1"/>
                <p:nvPr/>
              </p:nvSpPr>
              <p:spPr>
                <a:xfrm>
                  <a:off x="1873377" y="4918271"/>
                  <a:ext cx="806552" cy="526876"/>
                </a:xfrm>
                <a:prstGeom prst="rect">
                  <a:avLst/>
                </a:prstGeom>
                <a:noFill/>
              </p:spPr>
              <p:txBody>
                <a:bodyPr wrap="square" lIns="0" tIns="0" rIns="0" bIns="0" rtlCol="0" anchor="ctr">
                  <a:noAutofit/>
                </a:bodyPr>
                <a:lstStyle/>
                <a:p>
                  <a:pPr algn="ctr"/>
                  <a:r>
                    <a:rPr lang="vi-VN" altLang="ko-KR" sz="1300" dirty="0">
                      <a:solidFill>
                        <a:schemeClr val="bg1"/>
                      </a:solidFill>
                      <a:latin typeface="SamsungOne-400" panose="020B0503030303020204" pitchFamily="34" charset="0"/>
                    </a:rPr>
                    <a:t>T</a:t>
                  </a:r>
                  <a:r>
                    <a:rPr lang="en-US" altLang="ko-KR" sz="1300" dirty="0" err="1">
                      <a:solidFill>
                        <a:schemeClr val="bg1"/>
                      </a:solidFill>
                      <a:latin typeface="SamsungOne-400" panose="020B0503030303020204" pitchFamily="34" charset="0"/>
                    </a:rPr>
                    <a:t>ải</a:t>
                  </a:r>
                  <a:r>
                    <a:rPr lang="en-US" altLang="ko-KR" sz="1300" dirty="0">
                      <a:solidFill>
                        <a:schemeClr val="bg1"/>
                      </a:solidFill>
                      <a:latin typeface="SamsungOne-400" panose="020B0503030303020204" pitchFamily="34" charset="0"/>
                    </a:rPr>
                    <a:t>/</a:t>
                  </a:r>
                </a:p>
                <a:p>
                  <a:pPr algn="ctr"/>
                  <a:r>
                    <a:rPr lang="en-US" altLang="ko-KR" sz="1300" dirty="0" err="1">
                      <a:solidFill>
                        <a:schemeClr val="bg1"/>
                      </a:solidFill>
                      <a:latin typeface="SamsungOne-400" panose="020B0503030303020204" pitchFamily="34" charset="0"/>
                    </a:rPr>
                    <a:t>Phân</a:t>
                  </a:r>
                  <a:r>
                    <a:rPr lang="en-US" altLang="ko-KR" sz="1300" dirty="0">
                      <a:solidFill>
                        <a:schemeClr val="bg1"/>
                      </a:solidFill>
                      <a:latin typeface="SamsungOne-400" panose="020B0503030303020204" pitchFamily="34" charset="0"/>
                    </a:rPr>
                    <a:t> </a:t>
                  </a:r>
                  <a:r>
                    <a:rPr lang="en-US" altLang="ko-KR" sz="1300" dirty="0" err="1">
                      <a:solidFill>
                        <a:schemeClr val="bg1"/>
                      </a:solidFill>
                      <a:latin typeface="SamsungOne-400" panose="020B0503030303020204" pitchFamily="34" charset="0"/>
                    </a:rPr>
                    <a:t>tích</a:t>
                  </a:r>
                  <a:endParaRPr lang="vi-VN" altLang="ko-KR" sz="1300" dirty="0">
                    <a:solidFill>
                      <a:schemeClr val="bg1"/>
                    </a:solidFill>
                    <a:latin typeface="SamsungOne-400" panose="020B0503030303020204" pitchFamily="34" charset="0"/>
                  </a:endParaRPr>
                </a:p>
                <a:p>
                  <a:pPr algn="ctr"/>
                  <a:r>
                    <a:rPr lang="en-US" altLang="ko-KR" sz="1300" dirty="0">
                      <a:solidFill>
                        <a:schemeClr val="bg1"/>
                      </a:solidFill>
                      <a:latin typeface="SamsungOne-400" panose="020B0503030303020204" pitchFamily="34" charset="0"/>
                    </a:rPr>
                    <a:t>(Big Data)</a:t>
                  </a:r>
                </a:p>
              </p:txBody>
            </p:sp>
          </p:grpSp>
        </p:grpSp>
      </p:grpSp>
    </p:spTree>
    <p:extLst>
      <p:ext uri="{BB962C8B-B14F-4D97-AF65-F5344CB8AC3E}">
        <p14:creationId xmlns:p14="http://schemas.microsoft.com/office/powerpoint/2010/main" val="1478263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DFA01921-BA08-48AC-A62D-9A02A7AD8FE9}"/>
              </a:ext>
            </a:extLst>
          </p:cNvPr>
          <p:cNvGrpSpPr/>
          <p:nvPr/>
        </p:nvGrpSpPr>
        <p:grpSpPr>
          <a:xfrm>
            <a:off x="2446384" y="3481753"/>
            <a:ext cx="4932335" cy="2504145"/>
            <a:chOff x="2545913" y="3547048"/>
            <a:chExt cx="4957381" cy="2516862"/>
          </a:xfrm>
        </p:grpSpPr>
        <p:grpSp>
          <p:nvGrpSpPr>
            <p:cNvPr id="5" name="그룹 4">
              <a:extLst>
                <a:ext uri="{FF2B5EF4-FFF2-40B4-BE49-F238E27FC236}">
                  <a16:creationId xmlns:a16="http://schemas.microsoft.com/office/drawing/2014/main" id="{766ED1B9-4E9E-488E-8C90-FDEDFA9F7585}"/>
                </a:ext>
              </a:extLst>
            </p:cNvPr>
            <p:cNvGrpSpPr/>
            <p:nvPr/>
          </p:nvGrpSpPr>
          <p:grpSpPr>
            <a:xfrm>
              <a:off x="2545913" y="3547048"/>
              <a:ext cx="4957381" cy="2510010"/>
              <a:chOff x="2545913" y="3547048"/>
              <a:chExt cx="4957381" cy="2510010"/>
            </a:xfrm>
          </p:grpSpPr>
          <p:pic>
            <p:nvPicPr>
              <p:cNvPr id="7169" name="_x242066320" descr="EMB000020fc7cdb"/>
              <p:cNvPicPr>
                <a:picLocks noChangeAspect="1" noChangeArrowheads="1"/>
              </p:cNvPicPr>
              <p:nvPr/>
            </p:nvPicPr>
            <p:blipFill rotWithShape="1">
              <a:blip r:embed="rId3">
                <a:extLst>
                  <a:ext uri="{28A0092B-C50C-407E-A947-70E740481C1C}">
                    <a14:useLocalDpi xmlns:a14="http://schemas.microsoft.com/office/drawing/2010/main" val="0"/>
                  </a:ext>
                </a:extLst>
              </a:blip>
              <a:srcRect l="6818" t="11014" r="6818" b="10883"/>
              <a:stretch/>
            </p:blipFill>
            <p:spPr bwMode="auto">
              <a:xfrm>
                <a:off x="2545913" y="3547048"/>
                <a:ext cx="4957381" cy="251001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E9D5E77E-FF5B-4B6C-97BB-10FE702E563F}"/>
                  </a:ext>
                </a:extLst>
              </p:cNvPr>
              <p:cNvSpPr/>
              <p:nvPr/>
            </p:nvSpPr>
            <p:spPr>
              <a:xfrm>
                <a:off x="4471137" y="4131244"/>
                <a:ext cx="1199183" cy="785560"/>
              </a:xfrm>
              <a:prstGeom prst="rect">
                <a:avLst/>
              </a:prstGeom>
              <a:solidFill>
                <a:srgbClr val="D7BA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400" dirty="0">
                    <a:solidFill>
                      <a:prstClr val="black">
                        <a:lumMod val="85000"/>
                        <a:lumOff val="15000"/>
                      </a:prstClr>
                    </a:solidFill>
                    <a:latin typeface="SamsungOne-400" panose="020B0503030303020204" charset="0"/>
                    <a:ea typeface="SamsungOne-700" panose="020B0803030303020204" pitchFamily="34" charset="0"/>
                  </a:rPr>
                  <a:t>Trung tâm dữ liệu đám mây</a:t>
                </a:r>
              </a:p>
            </p:txBody>
          </p:sp>
          <p:sp>
            <p:nvSpPr>
              <p:cNvPr id="2" name="직사각형 1">
                <a:extLst>
                  <a:ext uri="{FF2B5EF4-FFF2-40B4-BE49-F238E27FC236}">
                    <a16:creationId xmlns:a16="http://schemas.microsoft.com/office/drawing/2014/main" id="{C5D2DFB0-D557-4F8E-8132-BB9D222EDA3D}"/>
                  </a:ext>
                </a:extLst>
              </p:cNvPr>
              <p:cNvSpPr/>
              <p:nvPr/>
            </p:nvSpPr>
            <p:spPr>
              <a:xfrm>
                <a:off x="6857560" y="4558298"/>
                <a:ext cx="293810" cy="627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67F23EDB-6380-46D5-8DA2-C2B17BE33A5A}"/>
                  </a:ext>
                </a:extLst>
              </p:cNvPr>
              <p:cNvSpPr/>
              <p:nvPr/>
            </p:nvSpPr>
            <p:spPr>
              <a:xfrm>
                <a:off x="7182552" y="5123296"/>
                <a:ext cx="289560" cy="56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A53973D6-B1C1-4691-B7F6-B5FE1CBA848D}"/>
                  </a:ext>
                </a:extLst>
              </p:cNvPr>
              <p:cNvSpPr/>
              <p:nvPr/>
            </p:nvSpPr>
            <p:spPr>
              <a:xfrm>
                <a:off x="6892992" y="5557636"/>
                <a:ext cx="289560" cy="492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Picture 3" descr="A close up of a logo&#10;&#10;Description automatically generated">
              <a:extLst>
                <a:ext uri="{FF2B5EF4-FFF2-40B4-BE49-F238E27FC236}">
                  <a16:creationId xmlns:a16="http://schemas.microsoft.com/office/drawing/2014/main" id="{3A746611-69B6-475C-BA00-856AF31D32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414" r="25912" b="13549"/>
            <a:stretch/>
          </p:blipFill>
          <p:spPr>
            <a:xfrm>
              <a:off x="6908469" y="4824061"/>
              <a:ext cx="245010" cy="435177"/>
            </a:xfrm>
            <a:prstGeom prst="rect">
              <a:avLst/>
            </a:prstGeom>
          </p:spPr>
        </p:pic>
        <p:pic>
          <p:nvPicPr>
            <p:cNvPr id="17" name="Picture 3" descr="A close up of a logo&#10;&#10;Description automatically generated">
              <a:extLst>
                <a:ext uri="{FF2B5EF4-FFF2-40B4-BE49-F238E27FC236}">
                  <a16:creationId xmlns:a16="http://schemas.microsoft.com/office/drawing/2014/main" id="{2C8F0E1A-B5D7-4849-AC88-49C7C4CD3BB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414" r="25912" b="13549"/>
            <a:stretch/>
          </p:blipFill>
          <p:spPr>
            <a:xfrm>
              <a:off x="7226457" y="5230883"/>
              <a:ext cx="245010" cy="435177"/>
            </a:xfrm>
            <a:prstGeom prst="rect">
              <a:avLst/>
            </a:prstGeom>
          </p:spPr>
        </p:pic>
        <p:pic>
          <p:nvPicPr>
            <p:cNvPr id="18" name="Picture 3" descr="A close up of a logo&#10;&#10;Description automatically generated">
              <a:extLst>
                <a:ext uri="{FF2B5EF4-FFF2-40B4-BE49-F238E27FC236}">
                  <a16:creationId xmlns:a16="http://schemas.microsoft.com/office/drawing/2014/main" id="{3D11DCB1-5BAC-435E-883C-5A488BCE47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414" r="25912" b="13549"/>
            <a:stretch/>
          </p:blipFill>
          <p:spPr>
            <a:xfrm>
              <a:off x="6908469" y="5628733"/>
              <a:ext cx="245010" cy="435177"/>
            </a:xfrm>
            <a:prstGeom prst="rect">
              <a:avLst/>
            </a:prstGeom>
          </p:spPr>
        </p:pic>
      </p:grpSp>
      <p:grpSp>
        <p:nvGrpSpPr>
          <p:cNvPr id="20" name="그룹 19"/>
          <p:cNvGrpSpPr/>
          <p:nvPr/>
        </p:nvGrpSpPr>
        <p:grpSpPr>
          <a:xfrm>
            <a:off x="416128" y="444866"/>
            <a:ext cx="9051872" cy="282133"/>
            <a:chOff x="416128" y="444866"/>
            <a:chExt cx="9051872" cy="282133"/>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mây</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Internet Vạn Vật và Đám mây</a:t>
            </a:r>
          </a:p>
        </p:txBody>
      </p:sp>
      <p:grpSp>
        <p:nvGrpSpPr>
          <p:cNvPr id="8" name="그룹 7"/>
          <p:cNvGrpSpPr/>
          <p:nvPr/>
        </p:nvGrpSpPr>
        <p:grpSpPr>
          <a:xfrm>
            <a:off x="559817" y="1889143"/>
            <a:ext cx="8783191" cy="215444"/>
            <a:chOff x="559817" y="1889143"/>
            <a:chExt cx="8783191"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559817" y="1900511"/>
              <a:ext cx="35992" cy="17995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712182" y="1889143"/>
              <a:ext cx="863082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Trong môi trường IoT, mỗi thiết bị đóng vai trò là thiết bị sản xuất và tiêu thụ dữ liệu.</a:t>
              </a:r>
            </a:p>
          </p:txBody>
        </p:sp>
      </p:grpSp>
      <p:grpSp>
        <p:nvGrpSpPr>
          <p:cNvPr id="27" name="그룹 26"/>
          <p:cNvGrpSpPr/>
          <p:nvPr/>
        </p:nvGrpSpPr>
        <p:grpSpPr>
          <a:xfrm>
            <a:off x="559817" y="2184190"/>
            <a:ext cx="8783191" cy="430887"/>
            <a:chOff x="559817" y="1889143"/>
            <a:chExt cx="8783191" cy="430887"/>
          </a:xfrm>
        </p:grpSpPr>
        <p:sp>
          <p:nvSpPr>
            <p:cNvPr id="28" name="직사각형 27">
              <a:extLst>
                <a:ext uri="{FF2B5EF4-FFF2-40B4-BE49-F238E27FC236}">
                  <a16:creationId xmlns:a16="http://schemas.microsoft.com/office/drawing/2014/main" id="{70A5B5B7-540A-40DD-B934-E71D91AA82BF}"/>
                </a:ext>
              </a:extLst>
            </p:cNvPr>
            <p:cNvSpPr/>
            <p:nvPr/>
          </p:nvSpPr>
          <p:spPr>
            <a:xfrm>
              <a:off x="559817" y="1900511"/>
              <a:ext cx="35992" cy="17995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a:extLst>
                <a:ext uri="{FF2B5EF4-FFF2-40B4-BE49-F238E27FC236}">
                  <a16:creationId xmlns:a16="http://schemas.microsoft.com/office/drawing/2014/main" id="{C3CF9554-5E26-4DD4-876F-A237942CB6BA}"/>
                </a:ext>
              </a:extLst>
            </p:cNvPr>
            <p:cNvSpPr/>
            <p:nvPr/>
          </p:nvSpPr>
          <p:spPr>
            <a:xfrm>
              <a:off x="712182" y="1889143"/>
              <a:ext cx="86308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93EB0"/>
                </a:buCl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Do ngày càng có nhiều thiết bị nối mạng và nhiều lĩnh vực trong cuộc sống được tự động hóa nên sẽ cần nhiều tài nguyên điện toán và lưu trữ hơn, từ đó sẽ làm tăng nhu cầu về cơ sở hạ tầng đám mây.</a:t>
              </a:r>
            </a:p>
          </p:txBody>
        </p:sp>
      </p:grpSp>
    </p:spTree>
    <p:extLst>
      <p:ext uri="{BB962C8B-B14F-4D97-AF65-F5344CB8AC3E}">
        <p14:creationId xmlns:p14="http://schemas.microsoft.com/office/powerpoint/2010/main" val="10441110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416128" y="444866"/>
            <a:ext cx="9051872" cy="282133"/>
            <a:chOff x="416128" y="444866"/>
            <a:chExt cx="9051872" cy="282133"/>
          </a:xfrm>
        </p:grpSpPr>
        <p:sp>
          <p:nvSpPr>
            <p:cNvPr id="14" name="직사각형 13">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mây</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5" name="직사각형 24">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Internet Vạn Vật và Đám mây</a:t>
            </a:r>
          </a:p>
        </p:txBody>
      </p:sp>
      <p:sp>
        <p:nvSpPr>
          <p:cNvPr id="28" name="직사각형 27">
            <a:extLst>
              <a:ext uri="{FF2B5EF4-FFF2-40B4-BE49-F238E27FC236}">
                <a16:creationId xmlns:a16="http://schemas.microsoft.com/office/drawing/2014/main" id="{439DCE1C-801F-43E7-9286-D60EB80C9FCA}"/>
              </a:ext>
            </a:extLst>
          </p:cNvPr>
          <p:cNvSpPr/>
          <p:nvPr/>
        </p:nvSpPr>
        <p:spPr>
          <a:xfrm>
            <a:off x="5838827" y="1881491"/>
            <a:ext cx="3581397" cy="2458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fontAlgn="base">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Bao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gồm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lớp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bao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gồm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logic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vụ</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ninh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9" name="_x242247080" descr="EMB000020fc7ce1">
            <a:extLst>
              <a:ext uri="{FF2B5EF4-FFF2-40B4-BE49-F238E27FC236}">
                <a16:creationId xmlns:a16="http://schemas.microsoft.com/office/drawing/2014/main" id="{ED590BD6-49B5-17C0-572A-8E98B7F10D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49" t="6129" r="10019" b="6239"/>
          <a:stretch/>
        </p:blipFill>
        <p:spPr bwMode="auto">
          <a:xfrm>
            <a:off x="443970" y="2307501"/>
            <a:ext cx="5312487" cy="33188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243F1572-BCD1-DFA2-95D5-4B069192A0F9}"/>
              </a:ext>
            </a:extLst>
          </p:cNvPr>
          <p:cNvGrpSpPr/>
          <p:nvPr/>
        </p:nvGrpSpPr>
        <p:grpSpPr>
          <a:xfrm>
            <a:off x="684215" y="2366835"/>
            <a:ext cx="5154612" cy="3116064"/>
            <a:chOff x="5537418" y="3703836"/>
            <a:chExt cx="3882807" cy="2265179"/>
          </a:xfrm>
        </p:grpSpPr>
        <p:sp>
          <p:nvSpPr>
            <p:cNvPr id="11" name="Rectangle 10">
              <a:extLst>
                <a:ext uri="{FF2B5EF4-FFF2-40B4-BE49-F238E27FC236}">
                  <a16:creationId xmlns:a16="http://schemas.microsoft.com/office/drawing/2014/main" id="{B2C11FAC-EAA9-4930-BC47-38CFF496E8D9}"/>
                </a:ext>
              </a:extLst>
            </p:cNvPr>
            <p:cNvSpPr/>
            <p:nvPr/>
          </p:nvSpPr>
          <p:spPr>
            <a:xfrm>
              <a:off x="5537418" y="3813373"/>
              <a:ext cx="901481" cy="177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rPr>
                <a:t>Nhà cung cấp dịch vụ</a:t>
              </a:r>
            </a:p>
          </p:txBody>
        </p:sp>
        <p:sp>
          <p:nvSpPr>
            <p:cNvPr id="13" name="Rectangle 12">
              <a:extLst>
                <a:ext uri="{FF2B5EF4-FFF2-40B4-BE49-F238E27FC236}">
                  <a16:creationId xmlns:a16="http://schemas.microsoft.com/office/drawing/2014/main" id="{ADED2FCC-DDE9-7B34-14C6-06A5AD033BF7}"/>
                </a:ext>
              </a:extLst>
            </p:cNvPr>
            <p:cNvSpPr/>
            <p:nvPr/>
          </p:nvSpPr>
          <p:spPr>
            <a:xfrm>
              <a:off x="7221628" y="3703836"/>
              <a:ext cx="438149" cy="158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rPr>
                <a:t>Phân tích</a:t>
              </a:r>
            </a:p>
          </p:txBody>
        </p:sp>
        <p:sp>
          <p:nvSpPr>
            <p:cNvPr id="22" name="Rectangle 21">
              <a:extLst>
                <a:ext uri="{FF2B5EF4-FFF2-40B4-BE49-F238E27FC236}">
                  <a16:creationId xmlns:a16="http://schemas.microsoft.com/office/drawing/2014/main" id="{FAD5B52A-0D97-E78B-CDDD-06053ABB47B0}"/>
                </a:ext>
              </a:extLst>
            </p:cNvPr>
            <p:cNvSpPr/>
            <p:nvPr/>
          </p:nvSpPr>
          <p:spPr>
            <a:xfrm>
              <a:off x="6937127" y="3892877"/>
              <a:ext cx="438149" cy="158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rPr>
                <a:t>Kết nối</a:t>
              </a:r>
            </a:p>
          </p:txBody>
        </p:sp>
        <p:sp>
          <p:nvSpPr>
            <p:cNvPr id="26" name="Rectangle 25">
              <a:extLst>
                <a:ext uri="{FF2B5EF4-FFF2-40B4-BE49-F238E27FC236}">
                  <a16:creationId xmlns:a16="http://schemas.microsoft.com/office/drawing/2014/main" id="{44C45822-ED1F-82A2-F318-CB7198C52D18}"/>
                </a:ext>
              </a:extLst>
            </p:cNvPr>
            <p:cNvSpPr/>
            <p:nvPr/>
          </p:nvSpPr>
          <p:spPr>
            <a:xfrm>
              <a:off x="7444487" y="3902174"/>
              <a:ext cx="438149" cy="158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rPr>
                <a:t>Hành động</a:t>
              </a:r>
            </a:p>
          </p:txBody>
        </p:sp>
        <p:sp>
          <p:nvSpPr>
            <p:cNvPr id="27" name="Right Arrow 1">
              <a:extLst>
                <a:ext uri="{FF2B5EF4-FFF2-40B4-BE49-F238E27FC236}">
                  <a16:creationId xmlns:a16="http://schemas.microsoft.com/office/drawing/2014/main" id="{CCA69F5E-AA89-090A-AF11-C06575B5A501}"/>
                </a:ext>
              </a:extLst>
            </p:cNvPr>
            <p:cNvSpPr/>
            <p:nvPr/>
          </p:nvSpPr>
          <p:spPr>
            <a:xfrm>
              <a:off x="6667499" y="4027366"/>
              <a:ext cx="1643063" cy="498106"/>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Thiết bị + Dịch vụ</a:t>
              </a:r>
            </a:p>
          </p:txBody>
        </p:sp>
        <p:sp>
          <p:nvSpPr>
            <p:cNvPr id="29" name="Rectangle 28">
              <a:extLst>
                <a:ext uri="{FF2B5EF4-FFF2-40B4-BE49-F238E27FC236}">
                  <a16:creationId xmlns:a16="http://schemas.microsoft.com/office/drawing/2014/main" id="{CE785584-0E79-396D-A9FF-37E4FEED7ACD}"/>
                </a:ext>
              </a:extLst>
            </p:cNvPr>
            <p:cNvSpPr/>
            <p:nvPr/>
          </p:nvSpPr>
          <p:spPr>
            <a:xfrm>
              <a:off x="6875568" y="4982585"/>
              <a:ext cx="1062737" cy="158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rPr>
                <a:t>Nền tảng đám mây </a:t>
              </a:r>
              <a:r>
                <a:rPr lang="en-US" sz="700" dirty="0" err="1">
                  <a:solidFill>
                    <a:schemeClr val="tx1"/>
                  </a:solidFill>
                </a:rPr>
                <a:t>IoT</a:t>
              </a:r>
              <a:endParaRPr lang="en-US" sz="700" dirty="0">
                <a:solidFill>
                  <a:schemeClr val="tx1"/>
                </a:solidFill>
              </a:endParaRPr>
            </a:p>
          </p:txBody>
        </p:sp>
        <p:sp>
          <p:nvSpPr>
            <p:cNvPr id="30" name="Rectangle 29">
              <a:extLst>
                <a:ext uri="{FF2B5EF4-FFF2-40B4-BE49-F238E27FC236}">
                  <a16:creationId xmlns:a16="http://schemas.microsoft.com/office/drawing/2014/main" id="{C3509E68-5761-A106-FA41-E447CCC79989}"/>
                </a:ext>
              </a:extLst>
            </p:cNvPr>
            <p:cNvSpPr/>
            <p:nvPr/>
          </p:nvSpPr>
          <p:spPr>
            <a:xfrm>
              <a:off x="8548830" y="3811010"/>
              <a:ext cx="546905" cy="158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rPr>
                <a:t>Khách hàng</a:t>
              </a:r>
            </a:p>
          </p:txBody>
        </p:sp>
        <p:sp>
          <p:nvSpPr>
            <p:cNvPr id="31" name="Rectangle 30">
              <a:extLst>
                <a:ext uri="{FF2B5EF4-FFF2-40B4-BE49-F238E27FC236}">
                  <a16:creationId xmlns:a16="http://schemas.microsoft.com/office/drawing/2014/main" id="{C86DA93C-3140-C183-D7F8-6709E9190597}"/>
                </a:ext>
              </a:extLst>
            </p:cNvPr>
            <p:cNvSpPr/>
            <p:nvPr/>
          </p:nvSpPr>
          <p:spPr>
            <a:xfrm>
              <a:off x="8015289" y="5414963"/>
              <a:ext cx="1404936" cy="554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1450" indent="-171450">
                <a:buFont typeface="Arial" panose="020B0604020202020204" pitchFamily="34" charset="0"/>
                <a:buChar char="•"/>
              </a:pPr>
              <a:r>
                <a:rPr lang="en-US" sz="900" dirty="0">
                  <a:solidFill>
                    <a:schemeClr val="accent1"/>
                  </a:solidFill>
                </a:rPr>
                <a:t>Nâng cao hiệu suất</a:t>
              </a:r>
            </a:p>
            <a:p>
              <a:pPr marL="171450" indent="-171450">
                <a:buFont typeface="Arial" panose="020B0604020202020204" pitchFamily="34" charset="0"/>
                <a:buChar char="•"/>
              </a:pPr>
              <a:r>
                <a:rPr lang="en-US" sz="900" dirty="0">
                  <a:solidFill>
                    <a:schemeClr val="accent1"/>
                  </a:solidFill>
                </a:rPr>
                <a:t>Giảm chi phí</a:t>
              </a:r>
            </a:p>
            <a:p>
              <a:pPr marL="171450" indent="-171450">
                <a:buFont typeface="Arial" panose="020B0604020202020204" pitchFamily="34" charset="0"/>
                <a:buChar char="•"/>
              </a:pPr>
              <a:r>
                <a:rPr lang="en-US" sz="900" dirty="0">
                  <a:solidFill>
                    <a:schemeClr val="accent1"/>
                  </a:solidFill>
                </a:rPr>
                <a:t>Loại bỏ độ phức tạp</a:t>
              </a:r>
            </a:p>
          </p:txBody>
        </p:sp>
      </p:grpSp>
    </p:spTree>
    <p:extLst>
      <p:ext uri="{BB962C8B-B14F-4D97-AF65-F5344CB8AC3E}">
        <p14:creationId xmlns:p14="http://schemas.microsoft.com/office/powerpoint/2010/main" val="7970548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p:cNvGrpSpPr/>
          <p:nvPr/>
        </p:nvGrpSpPr>
        <p:grpSpPr>
          <a:xfrm>
            <a:off x="416128" y="444866"/>
            <a:ext cx="9051872" cy="282133"/>
            <a:chOff x="416128" y="444866"/>
            <a:chExt cx="9051872" cy="282133"/>
          </a:xfrm>
        </p:grpSpPr>
        <p:sp>
          <p:nvSpPr>
            <p:cNvPr id="25" name="직사각형 2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mây</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6" name="직사각형 2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7" name="직사각형 26">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Điện toán đám mây và Điện toán biên </a:t>
            </a:r>
          </a:p>
        </p:txBody>
      </p:sp>
      <p:grpSp>
        <p:nvGrpSpPr>
          <p:cNvPr id="28" name="그룹 27">
            <a:extLst>
              <a:ext uri="{FF2B5EF4-FFF2-40B4-BE49-F238E27FC236}">
                <a16:creationId xmlns:a16="http://schemas.microsoft.com/office/drawing/2014/main" id="{07928334-32AF-46A2-97F3-006B536CB7A1}"/>
              </a:ext>
            </a:extLst>
          </p:cNvPr>
          <p:cNvGrpSpPr/>
          <p:nvPr/>
        </p:nvGrpSpPr>
        <p:grpSpPr>
          <a:xfrm>
            <a:off x="559817" y="1917720"/>
            <a:ext cx="8783191" cy="215395"/>
            <a:chOff x="1027113" y="2045624"/>
            <a:chExt cx="8785224" cy="215444"/>
          </a:xfrm>
        </p:grpSpPr>
        <p:sp>
          <p:nvSpPr>
            <p:cNvPr id="38" name="직사각형 3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직사각형 38">
              <a:extLst>
                <a:ext uri="{FF2B5EF4-FFF2-40B4-BE49-F238E27FC236}">
                  <a16:creationId xmlns:a16="http://schemas.microsoft.com/office/drawing/2014/main" id="{C3CF9554-5E26-4DD4-876F-A237942CB6BA}"/>
                </a:ext>
              </a:extLst>
            </p:cNvPr>
            <p:cNvSpPr/>
            <p:nvPr/>
          </p:nvSpPr>
          <p:spPr>
            <a:xfrm>
              <a:off x="1179513" y="2045624"/>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toán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đám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mây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Giao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tâm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tâm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40" name="그룹 39">
            <a:extLst>
              <a:ext uri="{FF2B5EF4-FFF2-40B4-BE49-F238E27FC236}">
                <a16:creationId xmlns:a16="http://schemas.microsoft.com/office/drawing/2014/main" id="{07928334-32AF-46A2-97F3-006B536CB7A1}"/>
              </a:ext>
            </a:extLst>
          </p:cNvPr>
          <p:cNvGrpSpPr/>
          <p:nvPr/>
        </p:nvGrpSpPr>
        <p:grpSpPr>
          <a:xfrm>
            <a:off x="559817" y="2216634"/>
            <a:ext cx="8783191" cy="430887"/>
            <a:chOff x="1027113" y="2045624"/>
            <a:chExt cx="8785224" cy="430985"/>
          </a:xfrm>
        </p:grpSpPr>
        <p:sp>
          <p:nvSpPr>
            <p:cNvPr id="53" name="직사각형 5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4" name="직사각형 53">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Điện toán biên: Chủ yếu giao tiếp với trung tâm dữ liệu biên, được đặt gần thiết bị, ủy thác hoạt động phụ và lưu trữ kết quả cho đám mây trung tâm.</a:t>
              </a:r>
            </a:p>
          </p:txBody>
        </p:sp>
      </p:grpSp>
      <p:pic>
        <p:nvPicPr>
          <p:cNvPr id="5" name="Picture 4">
            <a:extLst>
              <a:ext uri="{FF2B5EF4-FFF2-40B4-BE49-F238E27FC236}">
                <a16:creationId xmlns:a16="http://schemas.microsoft.com/office/drawing/2014/main" id="{337F122F-1A64-E163-8365-C063BC9A20CB}"/>
              </a:ext>
            </a:extLst>
          </p:cNvPr>
          <p:cNvPicPr>
            <a:picLocks noChangeAspect="1"/>
          </p:cNvPicPr>
          <p:nvPr/>
        </p:nvPicPr>
        <p:blipFill>
          <a:blip r:embed="rId3"/>
          <a:stretch>
            <a:fillRect/>
          </a:stretch>
        </p:blipFill>
        <p:spPr>
          <a:xfrm>
            <a:off x="957056" y="3035227"/>
            <a:ext cx="7988711" cy="2819545"/>
          </a:xfrm>
          <a:prstGeom prst="rect">
            <a:avLst/>
          </a:prstGeom>
        </p:spPr>
      </p:pic>
    </p:spTree>
    <p:extLst>
      <p:ext uri="{BB962C8B-B14F-4D97-AF65-F5344CB8AC3E}">
        <p14:creationId xmlns:p14="http://schemas.microsoft.com/office/powerpoint/2010/main" val="29708539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282133"/>
            <a:chOff x="416128" y="444866"/>
            <a:chExt cx="9051872" cy="282133"/>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toán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đám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mây</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8" name="직사각형 17">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Tính năng của Điện toán biên</a:t>
            </a:r>
          </a:p>
        </p:txBody>
      </p:sp>
      <p:grpSp>
        <p:nvGrpSpPr>
          <p:cNvPr id="30" name="그룹 29">
            <a:extLst>
              <a:ext uri="{FF2B5EF4-FFF2-40B4-BE49-F238E27FC236}">
                <a16:creationId xmlns:a16="http://schemas.microsoft.com/office/drawing/2014/main" id="{FD36763A-1C73-4E48-9A2C-BD293D340757}"/>
              </a:ext>
            </a:extLst>
          </p:cNvPr>
          <p:cNvGrpSpPr/>
          <p:nvPr/>
        </p:nvGrpSpPr>
        <p:grpSpPr>
          <a:xfrm>
            <a:off x="559817" y="1917718"/>
            <a:ext cx="8783190" cy="760876"/>
            <a:chOff x="558800" y="1842597"/>
            <a:chExt cx="8785224" cy="761050"/>
          </a:xfrm>
        </p:grpSpPr>
        <p:grpSp>
          <p:nvGrpSpPr>
            <p:cNvPr id="31" name="그룹 30">
              <a:extLst>
                <a:ext uri="{FF2B5EF4-FFF2-40B4-BE49-F238E27FC236}">
                  <a16:creationId xmlns:a16="http://schemas.microsoft.com/office/drawing/2014/main" id="{07928334-32AF-46A2-97F3-006B536CB7A1}"/>
                </a:ext>
              </a:extLst>
            </p:cNvPr>
            <p:cNvGrpSpPr/>
            <p:nvPr/>
          </p:nvGrpSpPr>
          <p:grpSpPr>
            <a:xfrm>
              <a:off x="558800" y="1842597"/>
              <a:ext cx="8785224" cy="215444"/>
              <a:chOff x="1027113" y="2045624"/>
              <a:chExt cx="8785224" cy="215444"/>
            </a:xfrm>
          </p:grpSpPr>
          <p:sp>
            <p:nvSpPr>
              <p:cNvPr id="33" name="직사각형 3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4" name="직사각형 33">
                <a:extLst>
                  <a:ext uri="{FF2B5EF4-FFF2-40B4-BE49-F238E27FC236}">
                    <a16:creationId xmlns:a16="http://schemas.microsoft.com/office/drawing/2014/main" id="{C3CF9554-5E26-4DD4-876F-A237942CB6BA}"/>
                  </a:ext>
                </a:extLst>
              </p:cNvPr>
              <p:cNvSpPr/>
              <p:nvPr/>
            </p:nvSpPr>
            <p:spPr>
              <a:xfrm>
                <a:off x="1179513" y="2045624"/>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Giảm đáng kể thời gian xử lý (dữ liệu)</a:t>
                </a:r>
              </a:p>
            </p:txBody>
          </p:sp>
        </p:grpSp>
        <p:sp>
          <p:nvSpPr>
            <p:cNvPr id="32" name="직사각형 31">
              <a:extLst>
                <a:ext uri="{FF2B5EF4-FFF2-40B4-BE49-F238E27FC236}">
                  <a16:creationId xmlns:a16="http://schemas.microsoft.com/office/drawing/2014/main" id="{439DCE1C-801F-43E7-9286-D60EB80C9FCA}"/>
                </a:ext>
              </a:extLst>
            </p:cNvPr>
            <p:cNvSpPr/>
            <p:nvPr/>
          </p:nvSpPr>
          <p:spPr>
            <a:xfrm>
              <a:off x="710149" y="2058041"/>
              <a:ext cx="8632825" cy="54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Giảm thời gian xử lý là mong muốn đối với tất cả các tác vụ điện toán, đặc biệt rất quan trọng với điện toán của công nghệ Big data, chẳng hạn như thực tế tăng cường và thực tế ảo.</a:t>
              </a:r>
            </a:p>
          </p:txBody>
        </p:sp>
      </p:grpSp>
      <p:grpSp>
        <p:nvGrpSpPr>
          <p:cNvPr id="35" name="그룹 34">
            <a:extLst>
              <a:ext uri="{FF2B5EF4-FFF2-40B4-BE49-F238E27FC236}">
                <a16:creationId xmlns:a16="http://schemas.microsoft.com/office/drawing/2014/main" id="{FD36763A-1C73-4E48-9A2C-BD293D340757}"/>
              </a:ext>
            </a:extLst>
          </p:cNvPr>
          <p:cNvGrpSpPr/>
          <p:nvPr/>
        </p:nvGrpSpPr>
        <p:grpSpPr>
          <a:xfrm>
            <a:off x="577813" y="2730815"/>
            <a:ext cx="8783192" cy="1063524"/>
            <a:chOff x="558800" y="1842597"/>
            <a:chExt cx="8785225" cy="1063767"/>
          </a:xfrm>
        </p:grpSpPr>
        <p:grpSp>
          <p:nvGrpSpPr>
            <p:cNvPr id="36" name="그룹 35">
              <a:extLst>
                <a:ext uri="{FF2B5EF4-FFF2-40B4-BE49-F238E27FC236}">
                  <a16:creationId xmlns:a16="http://schemas.microsoft.com/office/drawing/2014/main" id="{07928334-32AF-46A2-97F3-006B536CB7A1}"/>
                </a:ext>
              </a:extLst>
            </p:cNvPr>
            <p:cNvGrpSpPr/>
            <p:nvPr/>
          </p:nvGrpSpPr>
          <p:grpSpPr>
            <a:xfrm>
              <a:off x="558800" y="1842597"/>
              <a:ext cx="8785224" cy="215444"/>
              <a:chOff x="1027113" y="2045624"/>
              <a:chExt cx="8785224" cy="215444"/>
            </a:xfrm>
          </p:grpSpPr>
          <p:sp>
            <p:nvSpPr>
              <p:cNvPr id="38" name="직사각형 3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직사각형 38">
                <a:extLst>
                  <a:ext uri="{FF2B5EF4-FFF2-40B4-BE49-F238E27FC236}">
                    <a16:creationId xmlns:a16="http://schemas.microsoft.com/office/drawing/2014/main" id="{C3CF9554-5E26-4DD4-876F-A237942CB6BA}"/>
                  </a:ext>
                </a:extLst>
              </p:cNvPr>
              <p:cNvSpPr/>
              <p:nvPr/>
            </p:nvSpPr>
            <p:spPr>
              <a:xfrm>
                <a:off x="1179513" y="2045624"/>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Giảm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đám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mây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7" name="직사각형 36">
              <a:extLst>
                <a:ext uri="{FF2B5EF4-FFF2-40B4-BE49-F238E27FC236}">
                  <a16:creationId xmlns:a16="http://schemas.microsoft.com/office/drawing/2014/main" id="{439DCE1C-801F-43E7-9286-D60EB80C9FCA}"/>
                </a:ext>
              </a:extLst>
            </p:cNvPr>
            <p:cNvSpPr/>
            <p:nvPr/>
          </p:nvSpPr>
          <p:spPr>
            <a:xfrm>
              <a:off x="711200" y="2058041"/>
              <a:ext cx="8632825" cy="848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Giảm tải dữ liệu trên thiết bị so với khi tất cả dữ liệu được gửi trực tiếp đến và từ đám mây trung tâm</a:t>
              </a:r>
            </a:p>
            <a:p>
              <a:pPr marL="344385" indent="-163464" defTabSz="457063">
                <a:spcAft>
                  <a:spcPts val="800"/>
                </a:spcAft>
                <a:buClr>
                  <a:srgbClr val="193EB0"/>
                </a:buClr>
              </a:pPr>
              <a:r>
                <a:rPr lang="vi-VN" sz="1300" dirty="0">
                  <a:solidFill>
                    <a:prstClr val="black">
                      <a:lumMod val="85000"/>
                      <a:lumOff val="15000"/>
                    </a:prstClr>
                  </a:solidFill>
                  <a:latin typeface="SamsungOne-400" panose="020B0503030303020204" charset="0"/>
                  <a:ea typeface="SamsungOne-400" panose="020B0503030303020204" pitchFamily="34" charset="0"/>
                </a:rPr>
                <a:t>→ Do có nhiều dữ liệu được gửi từ các cảm biến video (ví dụ: từ các thiết bị an ninh thông minh) và chất lượng hình ảnh cao hơn nên có thể giải quyết tốt vấn đề về băng thông</a:t>
              </a:r>
            </a:p>
          </p:txBody>
        </p:sp>
      </p:grpSp>
    </p:spTree>
    <p:extLst>
      <p:ext uri="{BB962C8B-B14F-4D97-AF65-F5344CB8AC3E}">
        <p14:creationId xmlns:p14="http://schemas.microsoft.com/office/powerpoint/2010/main" val="9123110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Nền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tảng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4.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F4652270-0E96-4190-88E7-A88B52AE5329}"/>
              </a:ext>
            </a:extLst>
          </p:cNvPr>
          <p:cNvGrpSpPr/>
          <p:nvPr/>
        </p:nvGrpSpPr>
        <p:grpSpPr>
          <a:xfrm>
            <a:off x="1051644" y="4065237"/>
            <a:ext cx="5702300" cy="278172"/>
            <a:chOff x="1051644" y="4065237"/>
            <a:chExt cx="5702300" cy="278172"/>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4.1.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Tổng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quan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về</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Nền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tảng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IoT</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3" name="그룹 2">
            <a:extLst>
              <a:ext uri="{FF2B5EF4-FFF2-40B4-BE49-F238E27FC236}">
                <a16:creationId xmlns:a16="http://schemas.microsoft.com/office/drawing/2014/main" id="{D3E3724E-ED99-422F-B427-32B51946FCB2}"/>
              </a:ext>
            </a:extLst>
          </p:cNvPr>
          <p:cNvGrpSpPr/>
          <p:nvPr/>
        </p:nvGrpSpPr>
        <p:grpSpPr>
          <a:xfrm>
            <a:off x="1051644" y="4482571"/>
            <a:ext cx="5702300" cy="276999"/>
            <a:chOff x="1051644" y="4482571"/>
            <a:chExt cx="5702300" cy="276999"/>
          </a:xfrm>
        </p:grpSpPr>
        <p:sp>
          <p:nvSpPr>
            <p:cNvPr id="16" name="직사각형 15">
              <a:extLst>
                <a:ext uri="{FF2B5EF4-FFF2-40B4-BE49-F238E27FC236}">
                  <a16:creationId xmlns:a16="http://schemas.microsoft.com/office/drawing/2014/main" id="{475B5DE5-347D-4119-80E7-2377740127D9}"/>
                </a:ext>
              </a:extLst>
            </p:cNvPr>
            <p:cNvSpPr/>
            <p:nvPr/>
          </p:nvSpPr>
          <p:spPr>
            <a:xfrm>
              <a:off x="1234524" y="4482571"/>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4.2. </a:t>
              </a:r>
              <a:r>
                <a:rPr lang="vi-VN" altLang="ko-KR" dirty="0">
                  <a:solidFill>
                    <a:schemeClr val="bg1">
                      <a:lumMod val="65000"/>
                    </a:schemeClr>
                  </a:solidFill>
                  <a:latin typeface="SamsungOne-400" panose="020B0503030303020204" pitchFamily="34" charset="0"/>
                  <a:ea typeface="SamsungOne-400" panose="020B0503030303020204" pitchFamily="34" charset="0"/>
                </a:rPr>
                <a:t>Cấu trúc cơ bản của Nền tảng IoT</a:t>
              </a: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4.3.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tảng</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329740"/>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4.4.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tảng</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Tree>
    <p:extLst>
      <p:ext uri="{BB962C8B-B14F-4D97-AF65-F5344CB8AC3E}">
        <p14:creationId xmlns:p14="http://schemas.microsoft.com/office/powerpoint/2010/main" val="18394752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416128" y="444866"/>
            <a:ext cx="9051872" cy="282133"/>
            <a:chOff x="416128" y="444866"/>
            <a:chExt cx="9051872" cy="282133"/>
          </a:xfrm>
        </p:grpSpPr>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6" name="직사각형 15">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Định nghĩa Nền tảng IoT</a:t>
            </a:r>
          </a:p>
        </p:txBody>
      </p:sp>
      <p:grpSp>
        <p:nvGrpSpPr>
          <p:cNvPr id="18" name="그룹 17">
            <a:extLst>
              <a:ext uri="{FF2B5EF4-FFF2-40B4-BE49-F238E27FC236}">
                <a16:creationId xmlns:a16="http://schemas.microsoft.com/office/drawing/2014/main" id="{07928334-32AF-46A2-97F3-006B536CB7A1}"/>
              </a:ext>
            </a:extLst>
          </p:cNvPr>
          <p:cNvGrpSpPr/>
          <p:nvPr/>
        </p:nvGrpSpPr>
        <p:grpSpPr>
          <a:xfrm>
            <a:off x="559817" y="1917717"/>
            <a:ext cx="8783191" cy="215395"/>
            <a:chOff x="1027113" y="2045624"/>
            <a:chExt cx="8785224" cy="215444"/>
          </a:xfrm>
        </p:grpSpPr>
        <p:sp>
          <p:nvSpPr>
            <p:cNvPr id="20" name="직사각형 19">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4"/>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Công nghệ khung dịch vụ mang lại cuộc sống tốt đẹp hơn</a:t>
              </a:r>
            </a:p>
          </p:txBody>
        </p:sp>
      </p:grpSp>
      <p:sp>
        <p:nvSpPr>
          <p:cNvPr id="19" name="직사각형 18">
            <a:extLst>
              <a:ext uri="{FF2B5EF4-FFF2-40B4-BE49-F238E27FC236}">
                <a16:creationId xmlns:a16="http://schemas.microsoft.com/office/drawing/2014/main" id="{439DCE1C-801F-43E7-9286-D60EB80C9FCA}"/>
              </a:ext>
            </a:extLst>
          </p:cNvPr>
          <p:cNvSpPr/>
          <p:nvPr/>
        </p:nvSpPr>
        <p:spPr>
          <a:xfrm>
            <a:off x="5149515" y="2169036"/>
            <a:ext cx="4360413" cy="2048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Nền tảng IoT kết nối vạn vật trong thế giới thực sử dụng mạng lưới, để sự vật - sự vật, con người - sự vật có thể giao tiếp với nhau mọi lúc, mọi nơi. Nền tảng cũng thu thập dữ liệu từ vạn vật hoặc cung cấp cách thức điều khiển vạn vật.</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Nền tảng IoT không phụ thuộc vào một dịch vụ cụ thể để vạn vật cung cấp dịch vụ thông minh. Nó cũng là một hệ thống chung thu thập/cung cấp dữ liệu, quản lý các thiết bị IoT và thực hiện các chức năng kết nối.</a:t>
            </a:r>
          </a:p>
        </p:txBody>
      </p:sp>
      <p:pic>
        <p:nvPicPr>
          <p:cNvPr id="6" name="Picture 5">
            <a:extLst>
              <a:ext uri="{FF2B5EF4-FFF2-40B4-BE49-F238E27FC236}">
                <a16:creationId xmlns:a16="http://schemas.microsoft.com/office/drawing/2014/main" id="{E3BECB75-D1B0-734E-1D1B-247B1ACEB768}"/>
              </a:ext>
            </a:extLst>
          </p:cNvPr>
          <p:cNvPicPr>
            <a:picLocks noChangeAspect="1"/>
          </p:cNvPicPr>
          <p:nvPr/>
        </p:nvPicPr>
        <p:blipFill>
          <a:blip r:embed="rId3"/>
          <a:stretch>
            <a:fillRect/>
          </a:stretch>
        </p:blipFill>
        <p:spPr>
          <a:xfrm>
            <a:off x="226733" y="2533647"/>
            <a:ext cx="5029479" cy="2477206"/>
          </a:xfrm>
          <a:prstGeom prst="rect">
            <a:avLst/>
          </a:prstGeom>
        </p:spPr>
      </p:pic>
    </p:spTree>
    <p:extLst>
      <p:ext uri="{BB962C8B-B14F-4D97-AF65-F5344CB8AC3E}">
        <p14:creationId xmlns:p14="http://schemas.microsoft.com/office/powerpoint/2010/main" val="40976644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416128" y="444866"/>
            <a:ext cx="9051872" cy="282133"/>
            <a:chOff x="416128" y="444866"/>
            <a:chExt cx="9051872" cy="282133"/>
          </a:xfrm>
        </p:grpSpPr>
        <p:sp>
          <p:nvSpPr>
            <p:cNvPr id="12" name="직사각형 1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4" name="직사각형 13">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Vai trò của Nền tảng IoT</a:t>
            </a:r>
          </a:p>
        </p:txBody>
      </p:sp>
      <p:grpSp>
        <p:nvGrpSpPr>
          <p:cNvPr id="15" name="그룹 14">
            <a:extLst>
              <a:ext uri="{FF2B5EF4-FFF2-40B4-BE49-F238E27FC236}">
                <a16:creationId xmlns:a16="http://schemas.microsoft.com/office/drawing/2014/main" id="{07928334-32AF-46A2-97F3-006B536CB7A1}"/>
              </a:ext>
            </a:extLst>
          </p:cNvPr>
          <p:cNvGrpSpPr/>
          <p:nvPr/>
        </p:nvGrpSpPr>
        <p:grpSpPr>
          <a:xfrm>
            <a:off x="559817" y="1917717"/>
            <a:ext cx="8783191" cy="430887"/>
            <a:chOff x="1027113" y="2045624"/>
            <a:chExt cx="8785224" cy="430985"/>
          </a:xfrm>
        </p:grpSpPr>
        <p:sp>
          <p:nvSpPr>
            <p:cNvPr id="16" name="직사각형 15">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Nền tảng IoT bao gồm các chức năng cần thiết thông thường để xây dựng dịch vụ. Nền tảng IoT cũng phải có khả năng hoạt động độc lập trên thiết bị và dịch vụ riêng lẻ.</a:t>
              </a:r>
            </a:p>
          </p:txBody>
        </p:sp>
      </p:grpSp>
      <p:sp>
        <p:nvSpPr>
          <p:cNvPr id="26" name="직사각형 25">
            <a:extLst>
              <a:ext uri="{FF2B5EF4-FFF2-40B4-BE49-F238E27FC236}">
                <a16:creationId xmlns:a16="http://schemas.microsoft.com/office/drawing/2014/main" id="{439DCE1C-801F-43E7-9286-D60EB80C9FCA}"/>
              </a:ext>
            </a:extLst>
          </p:cNvPr>
          <p:cNvSpPr/>
          <p:nvPr/>
        </p:nvSpPr>
        <p:spPr>
          <a:xfrm>
            <a:off x="3831888" y="2485437"/>
            <a:ext cx="5674062"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Nền tảng IoT có thể được cung cấp dưới dạng máy chủ hoặc đám mây. Hoặc được trang bị trực tiếp trên thiết bị.</a:t>
            </a:r>
          </a:p>
        </p:txBody>
      </p:sp>
      <p:pic>
        <p:nvPicPr>
          <p:cNvPr id="3" name="Picture 2">
            <a:extLst>
              <a:ext uri="{FF2B5EF4-FFF2-40B4-BE49-F238E27FC236}">
                <a16:creationId xmlns:a16="http://schemas.microsoft.com/office/drawing/2014/main" id="{EC63DB48-36A8-DC7A-2381-0526B1D2E30B}"/>
              </a:ext>
            </a:extLst>
          </p:cNvPr>
          <p:cNvPicPr>
            <a:picLocks noChangeAspect="1"/>
          </p:cNvPicPr>
          <p:nvPr/>
        </p:nvPicPr>
        <p:blipFill>
          <a:blip r:embed="rId3"/>
          <a:stretch>
            <a:fillRect/>
          </a:stretch>
        </p:blipFill>
        <p:spPr>
          <a:xfrm>
            <a:off x="595809" y="2485437"/>
            <a:ext cx="3343766" cy="3832580"/>
          </a:xfrm>
          <a:prstGeom prst="rect">
            <a:avLst/>
          </a:prstGeom>
        </p:spPr>
      </p:pic>
    </p:spTree>
    <p:extLst>
      <p:ext uri="{BB962C8B-B14F-4D97-AF65-F5344CB8AC3E}">
        <p14:creationId xmlns:p14="http://schemas.microsoft.com/office/powerpoint/2010/main" val="38744912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0796EEA6-5C37-4D3C-8DD8-A1042E6CE5FE}"/>
              </a:ext>
            </a:extLst>
          </p:cNvPr>
          <p:cNvGrpSpPr/>
          <p:nvPr/>
        </p:nvGrpSpPr>
        <p:grpSpPr>
          <a:xfrm>
            <a:off x="523871" y="2402246"/>
            <a:ext cx="8848728" cy="3608991"/>
            <a:chOff x="704846" y="2421296"/>
            <a:chExt cx="8848728" cy="3608991"/>
          </a:xfrm>
        </p:grpSpPr>
        <p:sp>
          <p:nvSpPr>
            <p:cNvPr id="41" name="직사각형 40"/>
            <p:cNvSpPr/>
            <p:nvPr/>
          </p:nvSpPr>
          <p:spPr>
            <a:xfrm>
              <a:off x="5461867" y="2421296"/>
              <a:ext cx="4091707" cy="3599992"/>
            </a:xfrm>
            <a:prstGeom prst="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en-US" altLang="ko-KR" sz="1100" dirty="0">
                <a:solidFill>
                  <a:prstClr val="white"/>
                </a:solidFill>
                <a:latin typeface="SamsungOne-700" panose="020B0803030303020204" pitchFamily="34" charset="0"/>
                <a:ea typeface="SamsungOne-700" panose="020B0803030303020204" pitchFamily="34" charset="0"/>
              </a:endParaRPr>
            </a:p>
          </p:txBody>
        </p:sp>
        <p:sp>
          <p:nvSpPr>
            <p:cNvPr id="42" name="직사각형 41"/>
            <p:cNvSpPr/>
            <p:nvPr/>
          </p:nvSpPr>
          <p:spPr>
            <a:xfrm>
              <a:off x="5461867" y="2421296"/>
              <a:ext cx="4091707" cy="422139"/>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en-US" altLang="ko-KR" sz="1100" dirty="0">
                <a:solidFill>
                  <a:prstClr val="white"/>
                </a:solidFill>
                <a:latin typeface="SamsungOne-700" panose="020B0803030303020204" pitchFamily="34" charset="0"/>
                <a:ea typeface="SamsungOne-700" panose="020B0803030303020204" pitchFamily="34" charset="0"/>
              </a:endParaRPr>
            </a:p>
          </p:txBody>
        </p:sp>
        <p:sp>
          <p:nvSpPr>
            <p:cNvPr id="44" name="직사각형 43"/>
            <p:cNvSpPr/>
            <p:nvPr/>
          </p:nvSpPr>
          <p:spPr>
            <a:xfrm>
              <a:off x="6854846" y="2540033"/>
              <a:ext cx="10900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defTabSz="457063"/>
              <a:r>
                <a:rPr lang="vi-VN" sz="1200" dirty="0">
                  <a:solidFill>
                    <a:prstClr val="white"/>
                  </a:solidFill>
                  <a:latin typeface="SamsungOne-400" panose="020B0503030303020204" charset="0"/>
                  <a:ea typeface="SamsungOne-700" panose="020B0803030303020204" pitchFamily="34" charset="0"/>
                </a:rPr>
                <a:t>Nền tảng ngang</a:t>
              </a:r>
            </a:p>
          </p:txBody>
        </p:sp>
        <p:sp>
          <p:nvSpPr>
            <p:cNvPr id="40" name="화살표: 아래쪽 6">
              <a:extLst>
                <a:ext uri="{FF2B5EF4-FFF2-40B4-BE49-F238E27FC236}">
                  <a16:creationId xmlns:a16="http://schemas.microsoft.com/office/drawing/2014/main" id="{64C77688-D57C-4A7F-959F-D9FF723EC09C}"/>
                </a:ext>
              </a:extLst>
            </p:cNvPr>
            <p:cNvSpPr/>
            <p:nvPr/>
          </p:nvSpPr>
          <p:spPr>
            <a:xfrm rot="16200000">
              <a:off x="4799723" y="3890465"/>
              <a:ext cx="436728" cy="756982"/>
            </a:xfrm>
            <a:prstGeom prst="downArrow">
              <a:avLst>
                <a:gd name="adj1" fmla="val 56781"/>
                <a:gd name="adj2" fmla="val 56860"/>
              </a:avLst>
            </a:prstGeom>
            <a:gradFill>
              <a:gsLst>
                <a:gs pos="6000">
                  <a:schemeClr val="bg1">
                    <a:lumMod val="65000"/>
                    <a:alpha val="0"/>
                  </a:schemeClr>
                </a:gs>
                <a:gs pos="91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100" dirty="0">
                <a:solidFill>
                  <a:prstClr val="white"/>
                </a:solidFill>
                <a:latin typeface="SamsungOne-400" panose="020B0503030303020204" pitchFamily="34" charset="0"/>
                <a:ea typeface="KoPub돋움체 Bold" panose="02020603020101020101" pitchFamily="18" charset="-127"/>
              </a:endParaRPr>
            </a:p>
          </p:txBody>
        </p:sp>
        <p:sp>
          <p:nvSpPr>
            <p:cNvPr id="57" name="직사각형 56"/>
            <p:cNvSpPr/>
            <p:nvPr/>
          </p:nvSpPr>
          <p:spPr>
            <a:xfrm>
              <a:off x="704846" y="2421296"/>
              <a:ext cx="3943354" cy="3599992"/>
            </a:xfrm>
            <a:prstGeom prst="rect">
              <a:avLst/>
            </a:prstGeom>
            <a:solidFill>
              <a:schemeClr val="bg1"/>
            </a:solid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en-US" altLang="ko-KR" sz="1100" dirty="0">
                <a:solidFill>
                  <a:prstClr val="white"/>
                </a:solidFill>
                <a:latin typeface="SamsungOne-700" panose="020B0803030303020204" pitchFamily="34" charset="0"/>
                <a:ea typeface="SamsungOne-700" panose="020B0803030303020204" pitchFamily="34" charset="0"/>
              </a:endParaRPr>
            </a:p>
          </p:txBody>
        </p:sp>
        <p:sp>
          <p:nvSpPr>
            <p:cNvPr id="58" name="직사각형 57"/>
            <p:cNvSpPr/>
            <p:nvPr/>
          </p:nvSpPr>
          <p:spPr>
            <a:xfrm>
              <a:off x="704846" y="2421296"/>
              <a:ext cx="3952879" cy="422139"/>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en-US" altLang="ko-KR" sz="1100" dirty="0">
                <a:solidFill>
                  <a:prstClr val="white"/>
                </a:solidFill>
                <a:latin typeface="SamsungOne-700" panose="020B0803030303020204" pitchFamily="34" charset="0"/>
                <a:ea typeface="SamsungOne-700" panose="020B0803030303020204" pitchFamily="34" charset="0"/>
              </a:endParaRPr>
            </a:p>
          </p:txBody>
        </p:sp>
        <p:sp>
          <p:nvSpPr>
            <p:cNvPr id="60" name="직사각형 59"/>
            <p:cNvSpPr/>
            <p:nvPr/>
          </p:nvSpPr>
          <p:spPr>
            <a:xfrm>
              <a:off x="2186787" y="2540033"/>
              <a:ext cx="91210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defTabSz="457063"/>
              <a:r>
                <a:rPr lang="vi-VN" sz="1200" dirty="0">
                  <a:solidFill>
                    <a:prstClr val="white"/>
                  </a:solidFill>
                  <a:latin typeface="SamsungOne-400" panose="020B0503030303020204" charset="0"/>
                  <a:ea typeface="SamsungOne-700" panose="020B0803030303020204" pitchFamily="34" charset="0"/>
                </a:rPr>
                <a:t>Nền tảng dọc</a:t>
              </a:r>
            </a:p>
          </p:txBody>
        </p:sp>
        <p:sp>
          <p:nvSpPr>
            <p:cNvPr id="52" name="직사각형 51"/>
            <p:cNvSpPr/>
            <p:nvPr/>
          </p:nvSpPr>
          <p:spPr>
            <a:xfrm>
              <a:off x="772505" y="2962674"/>
              <a:ext cx="3713770"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lgn="ctr" defTabSz="457063">
                <a:spcAft>
                  <a:spcPts val="2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mảnh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62" name="직사각형 61"/>
            <p:cNvSpPr/>
            <p:nvPr/>
          </p:nvSpPr>
          <p:spPr>
            <a:xfrm>
              <a:off x="5553076" y="2962674"/>
              <a:ext cx="387667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lgn="ctr" defTabSz="457063">
                <a:spcAft>
                  <a:spcPts val="2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Nền tảng ngang được thiết kế để hoạt động độc lập với sự vật và dịch vụ, có thể chứa nhiều loại thiết bị. Nó cũng có chức năng cần thiết thông thường từ nhiều dịch vụ.</a:t>
              </a:r>
            </a:p>
          </p:txBody>
        </p:sp>
        <p:pic>
          <p:nvPicPr>
            <p:cNvPr id="63" name="_x237833944" descr="EMB000015081cf8"/>
            <p:cNvPicPr>
              <a:picLocks noChangeAspect="1" noChangeArrowheads="1"/>
            </p:cNvPicPr>
            <p:nvPr/>
          </p:nvPicPr>
          <p:blipFill rotWithShape="1">
            <a:blip r:embed="rId3">
              <a:extLst>
                <a:ext uri="{28A0092B-C50C-407E-A947-70E740481C1C}">
                  <a14:useLocalDpi xmlns:a14="http://schemas.microsoft.com/office/drawing/2010/main" val="0"/>
                </a:ext>
              </a:extLst>
            </a:blip>
            <a:srcRect t="8849" r="54206"/>
            <a:stretch/>
          </p:blipFill>
          <p:spPr bwMode="auto">
            <a:xfrm>
              <a:off x="2722120" y="3754667"/>
              <a:ext cx="1754629" cy="207550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4" name="_x237833944" descr="EMB000015081cf8"/>
            <p:cNvPicPr>
              <a:picLocks noChangeAspect="1" noChangeArrowheads="1"/>
            </p:cNvPicPr>
            <p:nvPr/>
          </p:nvPicPr>
          <p:blipFill rotWithShape="1">
            <a:blip r:embed="rId3">
              <a:extLst>
                <a:ext uri="{28A0092B-C50C-407E-A947-70E740481C1C}">
                  <a14:useLocalDpi xmlns:a14="http://schemas.microsoft.com/office/drawing/2010/main" val="0"/>
                </a:ext>
              </a:extLst>
            </a:blip>
            <a:srcRect l="54254" t="8849" r="-48"/>
            <a:stretch/>
          </p:blipFill>
          <p:spPr bwMode="auto">
            <a:xfrm>
              <a:off x="5660810" y="3873104"/>
              <a:ext cx="1694764" cy="20046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5" name="직사각형 64"/>
            <p:cNvSpPr/>
            <p:nvPr/>
          </p:nvSpPr>
          <p:spPr>
            <a:xfrm>
              <a:off x="805944" y="3824555"/>
              <a:ext cx="1880106" cy="2205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471" lvl="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Nhược điểm của nền tảng dọc</a:t>
              </a:r>
            </a:p>
            <a:p>
              <a:pPr marL="182471" lvl="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xây dựng một nền tảng độc lập thì cần bỏ ra chi phí bảo trì, thời gian và tài nguyên cao</a:t>
              </a:r>
            </a:p>
            <a:p>
              <a:pPr marL="182471" lvl="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Phát sinh vấn đề về tích hợp giữa các nền tảng khi cung cấp dịch vụ hội tụ</a:t>
              </a:r>
            </a:p>
          </p:txBody>
        </p:sp>
        <p:sp>
          <p:nvSpPr>
            <p:cNvPr id="67" name="직사각형 66"/>
            <p:cNvSpPr/>
            <p:nvPr/>
          </p:nvSpPr>
          <p:spPr>
            <a:xfrm>
              <a:off x="7429608" y="4006250"/>
              <a:ext cx="2000142" cy="2005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471" lvl="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Ưu điểm của nền tảng ngang</a:t>
              </a:r>
            </a:p>
            <a:p>
              <a:pPr marL="182471" lvl="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Chi phí bảo trì thấp vì không phụ thuộc vào thiết bị và dịch vụ cụ thể.</a:t>
              </a:r>
            </a:p>
            <a:p>
              <a:pPr marL="182471" lvl="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Dễ dàng hội tụ và liên kết giữa các dịch vụ bằng cách sử dụng giao diện chung.</a:t>
              </a:r>
            </a:p>
          </p:txBody>
        </p:sp>
      </p:grpSp>
      <p:grpSp>
        <p:nvGrpSpPr>
          <p:cNvPr id="22" name="그룹 21"/>
          <p:cNvGrpSpPr/>
          <p:nvPr/>
        </p:nvGrpSpPr>
        <p:grpSpPr>
          <a:xfrm>
            <a:off x="416128" y="444866"/>
            <a:ext cx="9051872" cy="282133"/>
            <a:chOff x="416128" y="444866"/>
            <a:chExt cx="9051872" cy="282133"/>
          </a:xfrm>
        </p:grpSpPr>
        <p:sp>
          <p:nvSpPr>
            <p:cNvPr id="24" name="직사각형 23">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5" name="직사각형 2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7" name="직사각형 26">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Hướng phát triển nền tảng IoT</a:t>
            </a:r>
          </a:p>
        </p:txBody>
      </p:sp>
      <p:grpSp>
        <p:nvGrpSpPr>
          <p:cNvPr id="29" name="그룹 28">
            <a:extLst>
              <a:ext uri="{FF2B5EF4-FFF2-40B4-BE49-F238E27FC236}">
                <a16:creationId xmlns:a16="http://schemas.microsoft.com/office/drawing/2014/main" id="{07928334-32AF-46A2-97F3-006B536CB7A1}"/>
              </a:ext>
            </a:extLst>
          </p:cNvPr>
          <p:cNvGrpSpPr/>
          <p:nvPr/>
        </p:nvGrpSpPr>
        <p:grpSpPr>
          <a:xfrm>
            <a:off x="559817" y="1917717"/>
            <a:ext cx="8783191" cy="215444"/>
            <a:chOff x="1027113" y="2045624"/>
            <a:chExt cx="8785224" cy="215493"/>
          </a:xfrm>
        </p:grpSpPr>
        <p:sp>
          <p:nvSpPr>
            <p:cNvPr id="32" name="직사각형 3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3" name="직사각형 32">
              <a:extLst>
                <a:ext uri="{FF2B5EF4-FFF2-40B4-BE49-F238E27FC236}">
                  <a16:creationId xmlns:a16="http://schemas.microsoft.com/office/drawing/2014/main" id="{C3CF9554-5E26-4DD4-876F-A237942CB6BA}"/>
                </a:ext>
              </a:extLst>
            </p:cNvPr>
            <p:cNvSpPr/>
            <p:nvPr/>
          </p:nvSpPr>
          <p:spPr>
            <a:xfrm>
              <a:off x="1179513" y="2045624"/>
              <a:ext cx="8632824" cy="215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① Chuyển đổi từ nền tảng dọc sang nền tảng ngang</a:t>
              </a:r>
            </a:p>
          </p:txBody>
        </p:sp>
      </p:grpSp>
    </p:spTree>
    <p:extLst>
      <p:ext uri="{BB962C8B-B14F-4D97-AF65-F5344CB8AC3E}">
        <p14:creationId xmlns:p14="http://schemas.microsoft.com/office/powerpoint/2010/main" val="38863373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p:cNvGrpSpPr/>
          <p:nvPr/>
        </p:nvGrpSpPr>
        <p:grpSpPr>
          <a:xfrm>
            <a:off x="416128" y="444866"/>
            <a:ext cx="9051872" cy="282133"/>
            <a:chOff x="416128" y="444866"/>
            <a:chExt cx="9051872" cy="282133"/>
          </a:xfrm>
        </p:grpSpPr>
        <p:sp>
          <p:nvSpPr>
            <p:cNvPr id="28" name="직사각형 2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9" name="직사각형 2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31" name="그룹 30">
            <a:extLst>
              <a:ext uri="{FF2B5EF4-FFF2-40B4-BE49-F238E27FC236}">
                <a16:creationId xmlns:a16="http://schemas.microsoft.com/office/drawing/2014/main" id="{07928334-32AF-46A2-97F3-006B536CB7A1}"/>
              </a:ext>
            </a:extLst>
          </p:cNvPr>
          <p:cNvGrpSpPr/>
          <p:nvPr/>
        </p:nvGrpSpPr>
        <p:grpSpPr>
          <a:xfrm>
            <a:off x="559817" y="1336692"/>
            <a:ext cx="8783191" cy="215444"/>
            <a:chOff x="1027113" y="2045624"/>
            <a:chExt cx="8785224" cy="215493"/>
          </a:xfrm>
        </p:grpSpPr>
        <p:sp>
          <p:nvSpPr>
            <p:cNvPr id="38" name="직사각형 3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직사각형 38">
              <a:extLst>
                <a:ext uri="{FF2B5EF4-FFF2-40B4-BE49-F238E27FC236}">
                  <a16:creationId xmlns:a16="http://schemas.microsoft.com/office/drawing/2014/main" id="{C3CF9554-5E26-4DD4-876F-A237942CB6BA}"/>
                </a:ext>
              </a:extLst>
            </p:cNvPr>
            <p:cNvSpPr/>
            <p:nvPr/>
          </p:nvSpPr>
          <p:spPr>
            <a:xfrm>
              <a:off x="1179513" y="2045624"/>
              <a:ext cx="8632824" cy="215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② Hiện tại và tương lai của các tính năng nền tảng IoT</a:t>
              </a:r>
            </a:p>
          </p:txBody>
        </p:sp>
      </p:grpSp>
      <p:graphicFrame>
        <p:nvGraphicFramePr>
          <p:cNvPr id="3" name="표 31">
            <a:extLst>
              <a:ext uri="{FF2B5EF4-FFF2-40B4-BE49-F238E27FC236}">
                <a16:creationId xmlns:a16="http://schemas.microsoft.com/office/drawing/2014/main" id="{865C57C7-3051-71D1-B19A-2F50603DBBEF}"/>
              </a:ext>
            </a:extLst>
          </p:cNvPr>
          <p:cNvGraphicFramePr>
            <a:graphicFrameLocks noGrp="1"/>
          </p:cNvGraphicFramePr>
          <p:nvPr>
            <p:extLst>
              <p:ext uri="{D42A27DB-BD31-4B8C-83A1-F6EECF244321}">
                <p14:modId xmlns:p14="http://schemas.microsoft.com/office/powerpoint/2010/main" val="1701105677"/>
              </p:ext>
            </p:extLst>
          </p:nvPr>
        </p:nvGraphicFramePr>
        <p:xfrm>
          <a:off x="526462" y="2178331"/>
          <a:ext cx="8628060" cy="3498222"/>
        </p:xfrm>
        <a:graphic>
          <a:graphicData uri="http://schemas.openxmlformats.org/drawingml/2006/table">
            <a:tbl>
              <a:tblPr/>
              <a:tblGrid>
                <a:gridCol w="845565">
                  <a:extLst>
                    <a:ext uri="{9D8B030D-6E8A-4147-A177-3AD203B41FA5}">
                      <a16:colId xmlns:a16="http://schemas.microsoft.com/office/drawing/2014/main" val="20000"/>
                    </a:ext>
                  </a:extLst>
                </a:gridCol>
                <a:gridCol w="2402429">
                  <a:extLst>
                    <a:ext uri="{9D8B030D-6E8A-4147-A177-3AD203B41FA5}">
                      <a16:colId xmlns:a16="http://schemas.microsoft.com/office/drawing/2014/main" val="20001"/>
                    </a:ext>
                  </a:extLst>
                </a:gridCol>
                <a:gridCol w="152538">
                  <a:extLst>
                    <a:ext uri="{9D8B030D-6E8A-4147-A177-3AD203B41FA5}">
                      <a16:colId xmlns:a16="http://schemas.microsoft.com/office/drawing/2014/main" val="20002"/>
                    </a:ext>
                  </a:extLst>
                </a:gridCol>
                <a:gridCol w="2537495">
                  <a:extLst>
                    <a:ext uri="{9D8B030D-6E8A-4147-A177-3AD203B41FA5}">
                      <a16:colId xmlns:a16="http://schemas.microsoft.com/office/drawing/2014/main" val="20003"/>
                    </a:ext>
                  </a:extLst>
                </a:gridCol>
                <a:gridCol w="152538">
                  <a:extLst>
                    <a:ext uri="{9D8B030D-6E8A-4147-A177-3AD203B41FA5}">
                      <a16:colId xmlns:a16="http://schemas.microsoft.com/office/drawing/2014/main" val="20004"/>
                    </a:ext>
                  </a:extLst>
                </a:gridCol>
                <a:gridCol w="2537495">
                  <a:extLst>
                    <a:ext uri="{9D8B030D-6E8A-4147-A177-3AD203B41FA5}">
                      <a16:colId xmlns:a16="http://schemas.microsoft.com/office/drawing/2014/main" val="20005"/>
                    </a:ext>
                  </a:extLst>
                </a:gridCol>
              </a:tblGrid>
              <a:tr h="202965">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Loại</a:t>
                      </a:r>
                    </a:p>
                  </a:txBody>
                  <a:tcPr marL="35988" marR="35988" marT="0" marB="0" anchor="ctr">
                    <a:lnL w="3556"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Mạng lưới cảm biến</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base" latinLnBrk="0"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IoT sơ khai</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base" latinLnBrk="0"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IoT tương lai</a:t>
                      </a:r>
                    </a:p>
                  </a:txBody>
                  <a:tcPr marL="35988" marR="35988" marT="0" marB="0" anchor="ctr">
                    <a:lnL w="6350" cap="flat" cmpd="sng" algn="ctr">
                      <a:solidFill>
                        <a:schemeClr val="bg1">
                          <a:lumMod val="75000"/>
                        </a:schemeClr>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1279410">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Sơ đồ ý tưởng</a:t>
                      </a:r>
                    </a:p>
                  </a:txBody>
                  <a:tcPr marL="35988" marR="35988" marT="0" marB="0" anchor="ctr">
                    <a:lnL w="3556"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rtl="0" fontAlgn="base" latinLnBrk="0">
                        <a:lnSpc>
                          <a:spcPct val="100000"/>
                        </a:lnSpc>
                        <a:spcBef>
                          <a:spcPts val="0"/>
                        </a:spcBef>
                        <a:spcAft>
                          <a:spcPts val="600"/>
                        </a:spcAft>
                      </a:pPr>
                      <a:endParaRPr lang="ko-KR" altLang="en-US" sz="1200" kern="0" spc="0" dirty="0">
                        <a:solidFill>
                          <a:srgbClr val="000000"/>
                        </a:solidFill>
                        <a:effectLst/>
                        <a:latin typeface="KoPub돋움체 Bold" panose="02020603020101020101" pitchFamily="18" charset="-127"/>
                        <a:ea typeface="KoPub돋움체 Bold" panose="02020603020101020101" pitchFamily="18" charset="-127"/>
                      </a:endParaRP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rtl="0" fontAlgn="base" latinLnBrk="0">
                        <a:lnSpc>
                          <a:spcPct val="100000"/>
                        </a:lnSpc>
                        <a:spcBef>
                          <a:spcPts val="0"/>
                        </a:spcBef>
                        <a:spcAft>
                          <a:spcPts val="600"/>
                        </a:spcAft>
                      </a:pPr>
                      <a:endParaRPr lang="ko-KR" altLang="en-US" sz="1200" kern="0" spc="0" dirty="0">
                        <a:solidFill>
                          <a:srgbClr val="000000"/>
                        </a:solidFill>
                        <a:effectLst/>
                        <a:latin typeface="KoPub돋움체 Bold" panose="02020603020101020101" pitchFamily="18" charset="-127"/>
                        <a:ea typeface="KoPub돋움체 Bold" panose="02020603020101020101" pitchFamily="18" charset="-127"/>
                      </a:endParaRP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E8FF"/>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rtl="0" fontAlgn="base" latinLnBrk="0">
                        <a:lnSpc>
                          <a:spcPct val="100000"/>
                        </a:lnSpc>
                        <a:spcBef>
                          <a:spcPts val="0"/>
                        </a:spcBef>
                        <a:spcAft>
                          <a:spcPts val="600"/>
                        </a:spcAft>
                      </a:pPr>
                      <a:endParaRPr lang="ko-KR" altLang="en-US" sz="1200" kern="0" spc="0" dirty="0">
                        <a:solidFill>
                          <a:srgbClr val="000000"/>
                        </a:solidFill>
                        <a:effectLst/>
                        <a:latin typeface="KoPub돋움체 Bold" panose="02020603020101020101" pitchFamily="18" charset="-127"/>
                        <a:ea typeface="KoPub돋움체 Bold" panose="02020603020101020101" pitchFamily="18" charset="-127"/>
                      </a:endParaRPr>
                    </a:p>
                  </a:txBody>
                  <a:tcPr marL="35988" marR="35988" marT="0" marB="0" anchor="ctr">
                    <a:lnL w="6350" cap="flat" cmpd="sng" algn="ctr">
                      <a:solidFill>
                        <a:schemeClr val="bg1">
                          <a:lumMod val="75000"/>
                        </a:schemeClr>
                      </a:solidFill>
                      <a:prstDash val="solid"/>
                      <a:round/>
                      <a:headEnd type="none" w="med" len="med"/>
                      <a:tailEnd type="none" w="med" len="med"/>
                    </a:lnL>
                    <a:lnR w="3556"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E8FF"/>
                    </a:solidFill>
                  </a:tcPr>
                </a:tc>
                <a:extLst>
                  <a:ext uri="{0D108BD9-81ED-4DB2-BD59-A6C34878D82A}">
                    <a16:rowId xmlns:a16="http://schemas.microsoft.com/office/drawing/2014/main" val="10001"/>
                  </a:ext>
                </a:extLst>
              </a:tr>
              <a:tr h="339795">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Hệ thống</a:t>
                      </a:r>
                    </a:p>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dịch vụ</a:t>
                      </a:r>
                    </a:p>
                  </a:txBody>
                  <a:tcPr marL="35988" marR="35988" marT="0" marB="0" anchor="ctr">
                    <a:lnL w="3556"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Thiết bị đầu cuối theo dịch vụ, nền tảng, phát triển ứng dụng. [Xây dựng]</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Phát triển dịch vụ đa miền dựa trên nền tảng IoT mở. [Chia sẻ]</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E8FF"/>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Chia sẻ thiết bị và dịch vụ linh hoạt dựa trên </a:t>
                      </a:r>
                      <a:r>
                        <a:rPr lang="vi-VN" sz="1000" b="0" dirty="0">
                          <a:gradFill>
                            <a:gsLst>
                              <a:gs pos="0">
                                <a:srgbClr val="0033CC"/>
                              </a:gs>
                              <a:gs pos="100000">
                                <a:srgbClr val="0033CC"/>
                              </a:gs>
                            </a:gsLst>
                            <a:lin ang="5400000" scaled="0"/>
                          </a:gradFill>
                          <a:latin typeface="SamsungOne-400" panose="020B0503030303020204" charset="0"/>
                          <a:ea typeface="SamsungOne-700" panose="020B0803030303020204" pitchFamily="34" charset="0"/>
                          <a:cs typeface="Times New Roman" panose="02020603050405020304" pitchFamily="18" charset="0"/>
                        </a:rPr>
                        <a:t>cơ sở hạ tầng IoT mở</a:t>
                      </a: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 [Liên hợp]</a:t>
                      </a:r>
                    </a:p>
                  </a:txBody>
                  <a:tcPr marL="35988" marR="35988" marT="0" marB="0" anchor="ctr">
                    <a:lnL w="6350" cap="flat" cmpd="sng" algn="ctr">
                      <a:solidFill>
                        <a:schemeClr val="bg1">
                          <a:lumMod val="75000"/>
                        </a:schemeClr>
                      </a:solidFill>
                      <a:prstDash val="solid"/>
                      <a:round/>
                      <a:headEnd type="none" w="med" len="med"/>
                      <a:tailEnd type="none" w="med" len="med"/>
                    </a:lnL>
                    <a:lnR w="3556"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E8FF"/>
                    </a:solidFill>
                  </a:tcPr>
                </a:tc>
                <a:extLst>
                  <a:ext uri="{0D108BD9-81ED-4DB2-BD59-A6C34878D82A}">
                    <a16:rowId xmlns:a16="http://schemas.microsoft.com/office/drawing/2014/main" val="10002"/>
                  </a:ext>
                </a:extLst>
              </a:tr>
              <a:tr h="825577">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Tính năng</a:t>
                      </a:r>
                    </a:p>
                  </a:txBody>
                  <a:tcPr marL="35988" marR="35988" marT="0" marB="0" anchor="ctr">
                    <a:lnL w="3556"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Loại đóng (nền tảng riêng lẻ)</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Cấu trúc dọc</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Không tương thích</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Tập trung vào giám sát cảm biến</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Tập trung vào B2B</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Cấu trúc mở trên nền tảng</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Tích hợp ngang</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Không tương thích giữa các nền tảng</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biến/bộ truyền động/tập trung vào dữ liệu</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Hỗ trợ B2B, B2C, C2C</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E8FF"/>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Cơ sở hạ tầng mở</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Tích hợp ngang</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Hỗ trợ khả năng tương thích nền tảng chéo</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Dữ liệu/Quy trình/Tập trung vào trí thông minh</a:t>
                      </a:r>
                    </a:p>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Hỗ trợ B2B, B2C, C2C</a:t>
                      </a:r>
                    </a:p>
                  </a:txBody>
                  <a:tcPr marL="35988" marR="35988" marT="0" marB="0" anchor="ctr">
                    <a:lnL w="6350" cap="flat" cmpd="sng" algn="ctr">
                      <a:solidFill>
                        <a:schemeClr val="bg1">
                          <a:lumMod val="75000"/>
                        </a:schemeClr>
                      </a:solidFill>
                      <a:prstDash val="solid"/>
                      <a:round/>
                      <a:headEnd type="none" w="med" len="med"/>
                      <a:tailEnd type="none" w="med" len="med"/>
                    </a:lnL>
                    <a:lnR w="3556"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E8FF"/>
                    </a:solidFill>
                  </a:tcPr>
                </a:tc>
                <a:extLst>
                  <a:ext uri="{0D108BD9-81ED-4DB2-BD59-A6C34878D82A}">
                    <a16:rowId xmlns:a16="http://schemas.microsoft.com/office/drawing/2014/main" val="10003"/>
                  </a:ext>
                </a:extLst>
              </a:tr>
              <a:tr h="308121">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Phạm vi</a:t>
                      </a:r>
                    </a:p>
                  </a:txBody>
                  <a:tcPr marL="35988" marR="35988" marT="0" marB="0" anchor="ctr">
                    <a:lnL w="3556"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Phạm vi dịch vụ mạng cục bộ/di động (dưới mười nghìn)</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lvl="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  Phạm vi miền dịch vụ dựa trên Internet (hàng triệu)</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E8FF"/>
                    </a:solidFill>
                  </a:tcPr>
                </a:tc>
                <a:tc>
                  <a:txBody>
                    <a:bodyPr/>
                    <a:lstStyle/>
                    <a:p>
                      <a:pPr marL="0" marR="0" indent="0" algn="l" defTabSz="914400" rtl="0" eaLnBrk="1" fontAlgn="base" latinLnBrk="0" hangingPunct="1">
                        <a:lnSpc>
                          <a:spcPct val="100000"/>
                        </a:lnSpc>
                        <a:spcBef>
                          <a:spcPts val="0"/>
                        </a:spcBef>
                        <a:spcAft>
                          <a:spcPts val="0"/>
                        </a:spcAft>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Phạm vi toàn cầu trên Internet </a:t>
                      </a:r>
                    </a:p>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(hơn 10 tỷ)</a:t>
                      </a:r>
                    </a:p>
                  </a:txBody>
                  <a:tcPr marL="35988" marR="35988" marT="0" marB="0" anchor="ctr">
                    <a:lnL w="6350" cap="flat" cmpd="sng" algn="ctr">
                      <a:solidFill>
                        <a:schemeClr val="bg1">
                          <a:lumMod val="75000"/>
                        </a:schemeClr>
                      </a:solidFill>
                      <a:prstDash val="solid"/>
                      <a:round/>
                      <a:headEnd type="none" w="med" len="med"/>
                      <a:tailEnd type="none" w="med" len="med"/>
                    </a:lnL>
                    <a:lnR w="3556"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E8FF"/>
                    </a:solidFill>
                  </a:tcPr>
                </a:tc>
                <a:extLst>
                  <a:ext uri="{0D108BD9-81ED-4DB2-BD59-A6C34878D82A}">
                    <a16:rowId xmlns:a16="http://schemas.microsoft.com/office/drawing/2014/main" val="10004"/>
                  </a:ext>
                </a:extLst>
              </a:tr>
              <a:tr h="386345">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Hệ sinh thái</a:t>
                      </a:r>
                    </a:p>
                  </a:txBody>
                  <a:tcPr marL="35988" marR="35988" marT="0" marB="0" anchor="ctr">
                    <a:lnL w="3556"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Chi phí phát triển/triển khai/vận </a:t>
                      </a:r>
                      <a:endParaRPr lang="en-US"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en-US"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  </a:t>
                      </a: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hành/bảo trì rất lớn</a:t>
                      </a:r>
                    </a:p>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sinh thái theo miền</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Chi phí xây dựng và phát triển thấp (hiệu quả kinh tế theo quy mô)</a:t>
                      </a:r>
                    </a:p>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sinh thái theo nền tảng</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E8FF"/>
                    </a:solidFill>
                  </a:tcPr>
                </a:tc>
                <a:tc>
                  <a:txBody>
                    <a:bodyPr/>
                    <a:lstStyle/>
                    <a:p>
                      <a:pPr marL="0" marR="0" indent="0" algn="ctr" defTabSz="914400" rtl="0" eaLnBrk="1" fontAlgn="base" latinLnBrk="0" hangingPunct="1">
                        <a:lnSpc>
                          <a:spcPct val="100000"/>
                        </a:lnSpc>
                        <a:spcBef>
                          <a:spcPts val="0"/>
                        </a:spcBef>
                        <a:spcAft>
                          <a:spcPts val="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a:t>
                      </a:r>
                    </a:p>
                  </a:txBody>
                  <a:tcPr marL="35988" marR="35988"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Giảm thiểu chi phí xây dựng và phát triển </a:t>
                      </a:r>
                      <a:endParaRPr lang="en-US"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en-US"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   </a:t>
                      </a: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(hiệu quả kinh tế theo quy mô)</a:t>
                      </a:r>
                    </a:p>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sinh thái theo hướng sản phẩm và </a:t>
                      </a:r>
                      <a:endParaRPr lang="en-US"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en-US"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   </a:t>
                      </a:r>
                      <a:r>
                        <a:rPr lang="vi-VN" sz="9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dịch vụ</a:t>
                      </a:r>
                    </a:p>
                  </a:txBody>
                  <a:tcPr marL="35988" marR="35988" marT="0" marB="0" anchor="ctr">
                    <a:lnL w="6350" cap="flat" cmpd="sng" algn="ctr">
                      <a:solidFill>
                        <a:schemeClr val="bg1">
                          <a:lumMod val="75000"/>
                        </a:schemeClr>
                      </a:solidFill>
                      <a:prstDash val="solid"/>
                      <a:round/>
                      <a:headEnd type="none" w="med" len="med"/>
                      <a:tailEnd type="none" w="med" len="med"/>
                    </a:lnL>
                    <a:lnR w="3556"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E8FF"/>
                    </a:solidFill>
                  </a:tcPr>
                </a:tc>
                <a:extLst>
                  <a:ext uri="{0D108BD9-81ED-4DB2-BD59-A6C34878D82A}">
                    <a16:rowId xmlns:a16="http://schemas.microsoft.com/office/drawing/2014/main" val="10005"/>
                  </a:ext>
                </a:extLst>
              </a:tr>
            </a:tbl>
          </a:graphicData>
        </a:graphic>
      </p:graphicFrame>
      <p:pic>
        <p:nvPicPr>
          <p:cNvPr id="9" name="Picture 8">
            <a:extLst>
              <a:ext uri="{FF2B5EF4-FFF2-40B4-BE49-F238E27FC236}">
                <a16:creationId xmlns:a16="http://schemas.microsoft.com/office/drawing/2014/main" id="{2C5C071C-93D4-74F2-7CF0-690B87A522EA}"/>
              </a:ext>
            </a:extLst>
          </p:cNvPr>
          <p:cNvPicPr>
            <a:picLocks noChangeAspect="1"/>
          </p:cNvPicPr>
          <p:nvPr/>
        </p:nvPicPr>
        <p:blipFill>
          <a:blip r:embed="rId3"/>
          <a:stretch>
            <a:fillRect/>
          </a:stretch>
        </p:blipFill>
        <p:spPr>
          <a:xfrm>
            <a:off x="1811592" y="2414213"/>
            <a:ext cx="1396813" cy="1188777"/>
          </a:xfrm>
          <a:prstGeom prst="rect">
            <a:avLst/>
          </a:prstGeom>
        </p:spPr>
      </p:pic>
      <p:pic>
        <p:nvPicPr>
          <p:cNvPr id="11" name="Picture 10">
            <a:extLst>
              <a:ext uri="{FF2B5EF4-FFF2-40B4-BE49-F238E27FC236}">
                <a16:creationId xmlns:a16="http://schemas.microsoft.com/office/drawing/2014/main" id="{9C99D559-B049-9EE6-8FB5-565171C7E804}"/>
              </a:ext>
            </a:extLst>
          </p:cNvPr>
          <p:cNvPicPr>
            <a:picLocks noChangeAspect="1"/>
          </p:cNvPicPr>
          <p:nvPr/>
        </p:nvPicPr>
        <p:blipFill>
          <a:blip r:embed="rId4"/>
          <a:stretch>
            <a:fillRect/>
          </a:stretch>
        </p:blipFill>
        <p:spPr>
          <a:xfrm>
            <a:off x="4546787" y="2444580"/>
            <a:ext cx="1271588" cy="1158410"/>
          </a:xfrm>
          <a:prstGeom prst="rect">
            <a:avLst/>
          </a:prstGeom>
        </p:spPr>
      </p:pic>
      <p:pic>
        <p:nvPicPr>
          <p:cNvPr id="13" name="Picture 12">
            <a:extLst>
              <a:ext uri="{FF2B5EF4-FFF2-40B4-BE49-F238E27FC236}">
                <a16:creationId xmlns:a16="http://schemas.microsoft.com/office/drawing/2014/main" id="{87F0168D-A021-632C-E805-73944917B7EA}"/>
              </a:ext>
            </a:extLst>
          </p:cNvPr>
          <p:cNvPicPr>
            <a:picLocks noChangeAspect="1"/>
          </p:cNvPicPr>
          <p:nvPr/>
        </p:nvPicPr>
        <p:blipFill>
          <a:blip r:embed="rId5"/>
          <a:stretch>
            <a:fillRect/>
          </a:stretch>
        </p:blipFill>
        <p:spPr>
          <a:xfrm>
            <a:off x="7355932" y="2414213"/>
            <a:ext cx="1291851" cy="1188777"/>
          </a:xfrm>
          <a:prstGeom prst="rect">
            <a:avLst/>
          </a:prstGeom>
        </p:spPr>
      </p:pic>
    </p:spTree>
    <p:extLst>
      <p:ext uri="{BB962C8B-B14F-4D97-AF65-F5344CB8AC3E}">
        <p14:creationId xmlns:p14="http://schemas.microsoft.com/office/powerpoint/2010/main" val="32864839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Nền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tảng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4.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F4652270-0E96-4190-88E7-A88B52AE5329}"/>
              </a:ext>
            </a:extLst>
          </p:cNvPr>
          <p:cNvGrpSpPr/>
          <p:nvPr/>
        </p:nvGrpSpPr>
        <p:grpSpPr>
          <a:xfrm>
            <a:off x="1051644" y="4065237"/>
            <a:ext cx="5702300" cy="278172"/>
            <a:chOff x="1051644" y="4065237"/>
            <a:chExt cx="5702300" cy="278172"/>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Tổng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quan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tảng</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3" name="그룹 2">
            <a:extLst>
              <a:ext uri="{FF2B5EF4-FFF2-40B4-BE49-F238E27FC236}">
                <a16:creationId xmlns:a16="http://schemas.microsoft.com/office/drawing/2014/main" id="{D3E3724E-ED99-422F-B427-32B51946FCB2}"/>
              </a:ext>
            </a:extLst>
          </p:cNvPr>
          <p:cNvGrpSpPr/>
          <p:nvPr/>
        </p:nvGrpSpPr>
        <p:grpSpPr>
          <a:xfrm>
            <a:off x="1051644" y="4495071"/>
            <a:ext cx="5702300" cy="278172"/>
            <a:chOff x="1051644" y="4495071"/>
            <a:chExt cx="5702300" cy="278172"/>
          </a:xfrm>
        </p:grpSpPr>
        <p:sp>
          <p:nvSpPr>
            <p:cNvPr id="16" name="직사각형 1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ea typeface="SamsungOne-700" panose="020B0803030303020204" pitchFamily="34" charset="0"/>
                </a:rPr>
                <a:t>4.2. Cấu trúc cơ bản của Nền tảng IoT</a:t>
              </a: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4.3.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tảng</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329740"/>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4.4.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tảng</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Tree>
    <p:extLst>
      <p:ext uri="{BB962C8B-B14F-4D97-AF65-F5344CB8AC3E}">
        <p14:creationId xmlns:p14="http://schemas.microsoft.com/office/powerpoint/2010/main" val="413345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nghiệp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4.0</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360229" y="480778"/>
            <a:ext cx="1107771"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0" name="직사각형 1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1400"/>
              </a:spcAft>
              <a:buClr>
                <a:srgbClr val="000000"/>
              </a:buClr>
              <a:buSzPts val="1100"/>
            </a:pPr>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sym typeface="Arial"/>
              </a:rPr>
              <a:t>Tình báo chiến lược cho IoT</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sym typeface="Arial"/>
            </a:endParaRPr>
          </a:p>
        </p:txBody>
      </p:sp>
      <p:pic>
        <p:nvPicPr>
          <p:cNvPr id="9" name="그림 2">
            <a:extLst>
              <a:ext uri="{FF2B5EF4-FFF2-40B4-BE49-F238E27FC236}">
                <a16:creationId xmlns:a16="http://schemas.microsoft.com/office/drawing/2014/main" id="{26B44F1B-A34A-488F-A80D-4911DB6DE54D}"/>
              </a:ext>
            </a:extLst>
          </p:cNvPr>
          <p:cNvPicPr>
            <a:picLocks noChangeAspect="1"/>
          </p:cNvPicPr>
          <p:nvPr/>
        </p:nvPicPr>
        <p:blipFill rotWithShape="1">
          <a:blip r:embed="rId2"/>
          <a:srcRect b="4193"/>
          <a:stretch/>
        </p:blipFill>
        <p:spPr>
          <a:xfrm>
            <a:off x="486916" y="2276544"/>
            <a:ext cx="4950633" cy="2964404"/>
          </a:xfrm>
          <a:prstGeom prst="rect">
            <a:avLst/>
          </a:prstGeom>
          <a:ln>
            <a:solidFill>
              <a:schemeClr val="tx1">
                <a:lumMod val="50000"/>
                <a:lumOff val="50000"/>
              </a:schemeClr>
            </a:solidFill>
          </a:ln>
        </p:spPr>
      </p:pic>
      <p:sp>
        <p:nvSpPr>
          <p:cNvPr id="10" name="사각형: 둥근 모서리 13">
            <a:extLst>
              <a:ext uri="{FF2B5EF4-FFF2-40B4-BE49-F238E27FC236}">
                <a16:creationId xmlns:a16="http://schemas.microsoft.com/office/drawing/2014/main" id="{BA46472A-C244-484F-A738-8E5D81443B5C}"/>
              </a:ext>
            </a:extLst>
          </p:cNvPr>
          <p:cNvSpPr/>
          <p:nvPr/>
        </p:nvSpPr>
        <p:spPr>
          <a:xfrm>
            <a:off x="487224" y="5347353"/>
            <a:ext cx="4838908" cy="21639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r>
              <a:rPr lang="ko-KR" altLang="en-US" sz="1000" b="1" dirty="0">
                <a:solidFill>
                  <a:schemeClr val="bg1"/>
                </a:solidFill>
                <a:latin typeface="SamsungOne-400" panose="020B0503030303020204" pitchFamily="34" charset="0"/>
              </a:rPr>
              <a:t>https://intelligence.weforum.org/topics/a1Gb0000005LWrfEAG?tab=publications</a:t>
            </a:r>
            <a:endParaRPr lang="en-US" altLang="ko-KR" sz="1000" b="1" dirty="0">
              <a:solidFill>
                <a:schemeClr val="bg1"/>
              </a:solidFill>
              <a:latin typeface="SamsungOne-400" panose="020B0503030303020204" pitchFamily="34" charset="0"/>
            </a:endParaRPr>
          </a:p>
        </p:txBody>
      </p:sp>
      <p:sp>
        <p:nvSpPr>
          <p:cNvPr id="11" name="사각형: 둥근 모서리 14">
            <a:extLst>
              <a:ext uri="{FF2B5EF4-FFF2-40B4-BE49-F238E27FC236}">
                <a16:creationId xmlns:a16="http://schemas.microsoft.com/office/drawing/2014/main" id="{82751FE1-157E-4D02-B261-96C60DEF8E62}"/>
              </a:ext>
            </a:extLst>
          </p:cNvPr>
          <p:cNvSpPr/>
          <p:nvPr/>
        </p:nvSpPr>
        <p:spPr>
          <a:xfrm>
            <a:off x="486916" y="5618883"/>
            <a:ext cx="2164827" cy="21639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R="0" lvl="0" indent="0" algn="ctr" fontAlgn="auto">
              <a:lnSpc>
                <a:spcPct val="100000"/>
              </a:lnSpc>
              <a:spcBef>
                <a:spcPts val="0"/>
              </a:spcBef>
              <a:spcAft>
                <a:spcPts val="0"/>
              </a:spcAft>
              <a:buClrTx/>
              <a:buSzTx/>
              <a:buFontTx/>
              <a:buNone/>
              <a:tabLst/>
              <a:defRPr/>
            </a:pPr>
            <a:r>
              <a:rPr lang="ko-KR" altLang="en-US" sz="1000" b="1" dirty="0">
                <a:solidFill>
                  <a:schemeClr val="bg1"/>
                </a:solidFill>
                <a:latin typeface="SamsungOne-400" panose="020B0503030303020204" pitchFamily="34" charset="0"/>
              </a:rPr>
              <a:t>https://intelligence.weforum.org/ </a:t>
            </a:r>
          </a:p>
        </p:txBody>
      </p:sp>
      <p:sp>
        <p:nvSpPr>
          <p:cNvPr id="19" name="직사각형 23">
            <a:extLst>
              <a:ext uri="{FF2B5EF4-FFF2-40B4-BE49-F238E27FC236}">
                <a16:creationId xmlns:a16="http://schemas.microsoft.com/office/drawing/2014/main" id="{E0720D16-CC3C-490D-AB2D-838327511297}"/>
              </a:ext>
            </a:extLst>
          </p:cNvPr>
          <p:cNvSpPr/>
          <p:nvPr/>
        </p:nvSpPr>
        <p:spPr>
          <a:xfrm>
            <a:off x="5599483" y="2286069"/>
            <a:ext cx="3877891" cy="29084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b="1" dirty="0">
                <a:solidFill>
                  <a:srgbClr val="1429A0"/>
                </a:solidFill>
                <a:latin typeface="SamsungOne-400" panose="020B0503030303020204" pitchFamily="34" charset="0"/>
              </a:rPr>
              <a:t>‘</a:t>
            </a:r>
            <a:r>
              <a:rPr lang="vi-VN" altLang="ko-KR" sz="1300" b="1" dirty="0">
                <a:solidFill>
                  <a:srgbClr val="1429A0"/>
                </a:solidFill>
                <a:latin typeface="SamsungOne-400" panose="020B0503030303020204" pitchFamily="34" charset="0"/>
              </a:rPr>
              <a:t>Bản đồ chuyển do</a:t>
            </a:r>
            <a:r>
              <a:rPr lang="en-US" altLang="ko-KR" sz="1300" b="1" dirty="0">
                <a:solidFill>
                  <a:srgbClr val="1429A0"/>
                </a:solidFill>
                <a:latin typeface="SamsungOne-400" panose="020B0503030303020204" pitchFamily="34" charset="0"/>
              </a:rPr>
              <a:t>’</a:t>
            </a:r>
            <a:endPar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Bản đồ chuyển đổi, </a:t>
            </a:r>
            <a:r>
              <a:rPr kumimoji="1" lang="vi-VN" altLang="ko-KR" sz="1200" b="1" dirty="0">
                <a:solidFill>
                  <a:prstClr val="black">
                    <a:lumMod val="85000"/>
                    <a:lumOff val="15000"/>
                  </a:prstClr>
                </a:solidFill>
                <a:latin typeface="SamsungOne-400" panose="020B0503030303020204" pitchFamily="34" charset="0"/>
                <a:ea typeface="SamsungOne-400" panose="020B0503030303020204" pitchFamily="34" charset="0"/>
              </a:rPr>
              <a:t>một biểu diễn trực quan của quá trình lập kế hoạch và thực hiện chiến lược</a:t>
            </a: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 có thể giúp bạn khám phá và hiểu được mối liên hệ giữa các nền kinh tế, ngành và các vấn đề toàn cầu khác nhau.</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Bản đồ chuyển đổi giúp bạn khám phá các vấn đề và lực lượng thúc đẩy các chủ đề thay đổi mang tính chuyển đổi như Biến đổi khí hậu hoặc Trí tuệ nhân tạo với sự hợp tác của các trường đại học hàng đầu và các tổ chức quốc tế.</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kumimoji="1"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Có hơn 250 lĩnh vực chủ đề trong Bản đồ chuyển đổi. Tìm các ấn phẩm chuyên gia, video, dữ liệu, sự kiện, sáng kiến và các bên liên quan có liên quan nhất trong các lĩnh vực đó.</a:t>
            </a:r>
            <a:endParaRPr kumimoji="1"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1" name="직사각형 30">
            <a:extLst>
              <a:ext uri="{FF2B5EF4-FFF2-40B4-BE49-F238E27FC236}">
                <a16:creationId xmlns:a16="http://schemas.microsoft.com/office/drawing/2014/main" id="{4B66CA55-527F-427C-91CE-0424E590F0C9}"/>
              </a:ext>
            </a:extLst>
          </p:cNvPr>
          <p:cNvSpPr/>
          <p:nvPr/>
        </p:nvSpPr>
        <p:spPr>
          <a:xfrm>
            <a:off x="580388" y="1799567"/>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lvl="1" indent="-115888" fontAlgn="base">
              <a:spcBef>
                <a:spcPct val="0"/>
              </a:spcBef>
              <a:spcAft>
                <a:spcPts val="1000"/>
              </a:spcAft>
              <a:buClr>
                <a:srgbClr val="193EB0"/>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Để thúc đẩy quá trình chuyển đổi kỹ thuật số, điều quan trọng là phải phát triển một chiến lược kỹ thuật số có thể cải thiện lợi nhuận.</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367095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p:cNvGrpSpPr/>
          <p:nvPr/>
        </p:nvGrpSpPr>
        <p:grpSpPr>
          <a:xfrm>
            <a:off x="416128" y="444866"/>
            <a:ext cx="9051872" cy="553998"/>
            <a:chOff x="416128" y="444866"/>
            <a:chExt cx="9051872" cy="553998"/>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Cấu trúc cơ bản của Nền tảng IoT</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1" name="직사각형 20">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Cấu trúc cơ bản của Nền tảng IoT</a:t>
            </a:r>
          </a:p>
        </p:txBody>
      </p:sp>
      <p:grpSp>
        <p:nvGrpSpPr>
          <p:cNvPr id="28" name="그룹 27">
            <a:extLst>
              <a:ext uri="{FF2B5EF4-FFF2-40B4-BE49-F238E27FC236}">
                <a16:creationId xmlns:a16="http://schemas.microsoft.com/office/drawing/2014/main" id="{07928334-32AF-46A2-97F3-006B536CB7A1}"/>
              </a:ext>
            </a:extLst>
          </p:cNvPr>
          <p:cNvGrpSpPr/>
          <p:nvPr/>
        </p:nvGrpSpPr>
        <p:grpSpPr>
          <a:xfrm>
            <a:off x="559817" y="1917716"/>
            <a:ext cx="8783191" cy="215394"/>
            <a:chOff x="1027113" y="2045624"/>
            <a:chExt cx="8785224" cy="215444"/>
          </a:xfrm>
        </p:grpSpPr>
        <p:sp>
          <p:nvSpPr>
            <p:cNvPr id="30" name="직사각형 29">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1" name="직사각형 30">
              <a:extLst>
                <a:ext uri="{FF2B5EF4-FFF2-40B4-BE49-F238E27FC236}">
                  <a16:creationId xmlns:a16="http://schemas.microsoft.com/office/drawing/2014/main" id="{C3CF9554-5E26-4DD4-876F-A237942CB6BA}"/>
                </a:ext>
              </a:extLst>
            </p:cNvPr>
            <p:cNvSpPr/>
            <p:nvPr/>
          </p:nvSpPr>
          <p:spPr>
            <a:xfrm>
              <a:off x="1179513" y="2045624"/>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yêu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IoT</a:t>
              </a:r>
            </a:p>
          </p:txBody>
        </p:sp>
      </p:grpSp>
      <p:sp>
        <p:nvSpPr>
          <p:cNvPr id="16" name="직사각형 15">
            <a:extLst>
              <a:ext uri="{FF2B5EF4-FFF2-40B4-BE49-F238E27FC236}">
                <a16:creationId xmlns:a16="http://schemas.microsoft.com/office/drawing/2014/main" id="{439DCE1C-801F-43E7-9286-D60EB80C9FCA}"/>
              </a:ext>
            </a:extLst>
          </p:cNvPr>
          <p:cNvSpPr/>
          <p:nvPr/>
        </p:nvSpPr>
        <p:spPr>
          <a:xfrm>
            <a:off x="712182" y="2133113"/>
            <a:ext cx="8630827"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Người dùng phải có khả năng sản xuất và quản lý dịch vụ bằng cách cung cấp các chức năng chung cần có cho các thiết bị và dịch vụ trong cấu trúc dịch vụ IoT. Cần đem lại sự thuận tiện cho khách hàng (nhà phát triển, người sử dụng dịch vụ), những người sẽ sử dụng dịch vụ.</a:t>
            </a:r>
          </a:p>
        </p:txBody>
      </p:sp>
      <p:grpSp>
        <p:nvGrpSpPr>
          <p:cNvPr id="19" name="그룹 18">
            <a:extLst>
              <a:ext uri="{FF2B5EF4-FFF2-40B4-BE49-F238E27FC236}">
                <a16:creationId xmlns:a16="http://schemas.microsoft.com/office/drawing/2014/main" id="{CF3939CE-AE31-426A-94C8-87AEF4B1485E}"/>
              </a:ext>
            </a:extLst>
          </p:cNvPr>
          <p:cNvGrpSpPr/>
          <p:nvPr/>
        </p:nvGrpSpPr>
        <p:grpSpPr>
          <a:xfrm>
            <a:off x="595809" y="3052488"/>
            <a:ext cx="8651378" cy="3053037"/>
            <a:chOff x="368797" y="3052488"/>
            <a:chExt cx="8651378" cy="3053037"/>
          </a:xfrm>
        </p:grpSpPr>
        <p:sp>
          <p:nvSpPr>
            <p:cNvPr id="26" name="모서리가 둥근 직사각형 4">
              <a:extLst>
                <a:ext uri="{FF2B5EF4-FFF2-40B4-BE49-F238E27FC236}">
                  <a16:creationId xmlns:a16="http://schemas.microsoft.com/office/drawing/2014/main" id="{1F60B385-B163-4CFC-A3A9-F69F3A532B9E}"/>
                </a:ext>
              </a:extLst>
            </p:cNvPr>
            <p:cNvSpPr/>
            <p:nvPr/>
          </p:nvSpPr>
          <p:spPr>
            <a:xfrm>
              <a:off x="428625" y="3175559"/>
              <a:ext cx="8591550" cy="29299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TextBox 19">
              <a:extLst>
                <a:ext uri="{FF2B5EF4-FFF2-40B4-BE49-F238E27FC236}">
                  <a16:creationId xmlns:a16="http://schemas.microsoft.com/office/drawing/2014/main" id="{EBAC9BCB-9163-4156-A84F-C3B6CEFA6885}"/>
                </a:ext>
              </a:extLst>
            </p:cNvPr>
            <p:cNvSpPr txBox="1"/>
            <p:nvPr/>
          </p:nvSpPr>
          <p:spPr>
            <a:xfrm>
              <a:off x="2418209" y="3052488"/>
              <a:ext cx="5215548" cy="246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600" dirty="0">
                  <a:solidFill>
                    <a:prstClr val="black">
                      <a:lumMod val="85000"/>
                      <a:lumOff val="15000"/>
                    </a:prstClr>
                  </a:solidFill>
                  <a:latin typeface="SamsungOne-400" panose="020B0503030303020204" charset="0"/>
                  <a:ea typeface="SamsungOne-700" panose="020B0803030303020204" pitchFamily="34" charset="0"/>
                </a:rPr>
                <a:t>Cấu trúc Dịch vụ Internet vạn vật trong ISO/IEC JTC1</a:t>
              </a:r>
            </a:p>
          </p:txBody>
        </p:sp>
        <p:grpSp>
          <p:nvGrpSpPr>
            <p:cNvPr id="9" name="그룹 8">
              <a:extLst>
                <a:ext uri="{FF2B5EF4-FFF2-40B4-BE49-F238E27FC236}">
                  <a16:creationId xmlns:a16="http://schemas.microsoft.com/office/drawing/2014/main" id="{BEC4DC7C-503C-4DA4-91BA-F92C3435CADF}"/>
                </a:ext>
              </a:extLst>
            </p:cNvPr>
            <p:cNvGrpSpPr/>
            <p:nvPr/>
          </p:nvGrpSpPr>
          <p:grpSpPr>
            <a:xfrm>
              <a:off x="1336633" y="3595540"/>
              <a:ext cx="7378699" cy="1884611"/>
              <a:chOff x="1336633" y="3595540"/>
              <a:chExt cx="7378699" cy="1884611"/>
            </a:xfrm>
          </p:grpSpPr>
          <p:grpSp>
            <p:nvGrpSpPr>
              <p:cNvPr id="5" name="그룹 4">
                <a:extLst>
                  <a:ext uri="{FF2B5EF4-FFF2-40B4-BE49-F238E27FC236}">
                    <a16:creationId xmlns:a16="http://schemas.microsoft.com/office/drawing/2014/main" id="{CE8AC435-336E-4079-83F9-A8D21E03DFB4}"/>
                  </a:ext>
                </a:extLst>
              </p:cNvPr>
              <p:cNvGrpSpPr/>
              <p:nvPr/>
            </p:nvGrpSpPr>
            <p:grpSpPr>
              <a:xfrm>
                <a:off x="1336633" y="3602354"/>
                <a:ext cx="1627807" cy="1061786"/>
                <a:chOff x="2257425" y="3670564"/>
                <a:chExt cx="1495425" cy="1061786"/>
              </a:xfrm>
            </p:grpSpPr>
            <p:sp>
              <p:nvSpPr>
                <p:cNvPr id="2" name="직사각형 1">
                  <a:extLst>
                    <a:ext uri="{FF2B5EF4-FFF2-40B4-BE49-F238E27FC236}">
                      <a16:creationId xmlns:a16="http://schemas.microsoft.com/office/drawing/2014/main" id="{829913B5-A7D3-4024-BF13-8F5BC0F96F34}"/>
                    </a:ext>
                  </a:extLst>
                </p:cNvPr>
                <p:cNvSpPr/>
                <p:nvPr/>
              </p:nvSpPr>
              <p:spPr>
                <a:xfrm>
                  <a:off x="2257425" y="3670564"/>
                  <a:ext cx="1495425" cy="2442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latin typeface="SamsungOne-400" panose="020B0503030303020204" pitchFamily="34" charset="0"/>
                      <a:ea typeface="SamsungOne-400" panose="020B0503030303020204" pitchFamily="34" charset="0"/>
                    </a:rPr>
                    <a:t>Vạn</a:t>
                  </a:r>
                  <a:r>
                    <a:rPr lang="en-US" altLang="ko-KR" sz="1400" b="1" dirty="0">
                      <a:latin typeface="SamsungOne-400" panose="020B0503030303020204" pitchFamily="34" charset="0"/>
                      <a:ea typeface="SamsungOne-400" panose="020B0503030303020204" pitchFamily="34" charset="0"/>
                    </a:rPr>
                    <a:t> </a:t>
                  </a:r>
                  <a:r>
                    <a:rPr lang="en-US" altLang="ko-KR" sz="1400" b="1" dirty="0" err="1">
                      <a:latin typeface="SamsungOne-400" panose="020B0503030303020204" pitchFamily="34" charset="0"/>
                      <a:ea typeface="SamsungOne-400" panose="020B0503030303020204" pitchFamily="34" charset="0"/>
                    </a:rPr>
                    <a:t>vật</a:t>
                  </a:r>
                  <a:endParaRPr lang="en-US" altLang="ko-KR" sz="1400" b="1" dirty="0">
                    <a:latin typeface="SamsungOne-400" panose="020B0503030303020204" pitchFamily="34" charset="0"/>
                    <a:ea typeface="SamsungOne-400" panose="020B0503030303020204" pitchFamily="34" charset="0"/>
                  </a:endParaRPr>
                </a:p>
              </p:txBody>
            </p:sp>
            <p:sp>
              <p:nvSpPr>
                <p:cNvPr id="4" name="직사각형 3">
                  <a:extLst>
                    <a:ext uri="{FF2B5EF4-FFF2-40B4-BE49-F238E27FC236}">
                      <a16:creationId xmlns:a16="http://schemas.microsoft.com/office/drawing/2014/main" id="{F4DB7055-B702-43CF-BE16-A26124A82940}"/>
                    </a:ext>
                  </a:extLst>
                </p:cNvPr>
                <p:cNvSpPr/>
                <p:nvPr/>
              </p:nvSpPr>
              <p:spPr>
                <a:xfrm>
                  <a:off x="2266950" y="3936501"/>
                  <a:ext cx="1485900" cy="795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rgbClr val="1429A0"/>
                      </a:solidFill>
                      <a:latin typeface="SamsungOne-400" panose="020B0503030303020204" pitchFamily="34" charset="0"/>
                      <a:ea typeface="SamsungOne-400" panose="020B0503030303020204" pitchFamily="34" charset="0"/>
                    </a:rPr>
                    <a:t>Thu </a:t>
                  </a:r>
                  <a:r>
                    <a:rPr lang="en-US" altLang="ko-KR" sz="1300" b="1" dirty="0" err="1">
                      <a:solidFill>
                        <a:srgbClr val="1429A0"/>
                      </a:solidFill>
                      <a:latin typeface="SamsungOne-400" panose="020B0503030303020204" pitchFamily="34" charset="0"/>
                      <a:ea typeface="SamsungOne-400" panose="020B0503030303020204" pitchFamily="34" charset="0"/>
                    </a:rPr>
                    <a:t>thập</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phát</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hiện</a:t>
                  </a:r>
                  <a:r>
                    <a:rPr lang="en-US" altLang="ko-KR" sz="1300" b="1" dirty="0">
                      <a:solidFill>
                        <a:srgbClr val="1429A0"/>
                      </a:solidFill>
                      <a:latin typeface="SamsungOne-400" panose="020B0503030303020204" pitchFamily="34" charset="0"/>
                      <a:ea typeface="SamsungOne-400" panose="020B0503030303020204" pitchFamily="34" charset="0"/>
                    </a:rPr>
                    <a:t>, v.v.</a:t>
                  </a:r>
                </a:p>
              </p:txBody>
            </p:sp>
          </p:grpSp>
          <p:grpSp>
            <p:nvGrpSpPr>
              <p:cNvPr id="6" name="그룹 5">
                <a:extLst>
                  <a:ext uri="{FF2B5EF4-FFF2-40B4-BE49-F238E27FC236}">
                    <a16:creationId xmlns:a16="http://schemas.microsoft.com/office/drawing/2014/main" id="{A71BCC52-9586-4C61-8593-55B32C1BF94F}"/>
                  </a:ext>
                </a:extLst>
              </p:cNvPr>
              <p:cNvGrpSpPr/>
              <p:nvPr/>
            </p:nvGrpSpPr>
            <p:grpSpPr>
              <a:xfrm>
                <a:off x="3253597" y="3598742"/>
                <a:ext cx="1627807" cy="1061786"/>
                <a:chOff x="4086225" y="3670564"/>
                <a:chExt cx="1495425" cy="1061786"/>
              </a:xfrm>
            </p:grpSpPr>
            <p:sp>
              <p:nvSpPr>
                <p:cNvPr id="22" name="직사각형 21">
                  <a:extLst>
                    <a:ext uri="{FF2B5EF4-FFF2-40B4-BE49-F238E27FC236}">
                      <a16:creationId xmlns:a16="http://schemas.microsoft.com/office/drawing/2014/main" id="{227C8624-3CA1-4986-9A8B-0227EDBC4D63}"/>
                    </a:ext>
                  </a:extLst>
                </p:cNvPr>
                <p:cNvSpPr/>
                <p:nvPr/>
              </p:nvSpPr>
              <p:spPr>
                <a:xfrm>
                  <a:off x="4086225" y="3670564"/>
                  <a:ext cx="1495425" cy="2442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latin typeface="SamsungOne-400" panose="020B0503030303020204" pitchFamily="34" charset="0"/>
                      <a:ea typeface="SamsungOne-400" panose="020B0503030303020204" pitchFamily="34" charset="0"/>
                    </a:rPr>
                    <a:t>Hệ</a:t>
                  </a:r>
                  <a:r>
                    <a:rPr lang="en-US" altLang="ko-KR" sz="1400" b="1" dirty="0">
                      <a:latin typeface="SamsungOne-400" panose="020B0503030303020204" pitchFamily="34" charset="0"/>
                      <a:ea typeface="SamsungOne-400" panose="020B0503030303020204" pitchFamily="34" charset="0"/>
                    </a:rPr>
                    <a:t> </a:t>
                  </a:r>
                  <a:r>
                    <a:rPr lang="en-US" altLang="ko-KR" sz="1400" b="1" dirty="0" err="1">
                      <a:latin typeface="SamsungOne-400" panose="020B0503030303020204" pitchFamily="34" charset="0"/>
                      <a:ea typeface="SamsungOne-400" panose="020B0503030303020204" pitchFamily="34" charset="0"/>
                    </a:rPr>
                    <a:t>thống</a:t>
                  </a:r>
                  <a:r>
                    <a:rPr lang="en-US" altLang="ko-KR" sz="1400" b="1" dirty="0">
                      <a:latin typeface="SamsungOne-400" panose="020B0503030303020204" pitchFamily="34" charset="0"/>
                      <a:ea typeface="SamsungOne-400" panose="020B0503030303020204" pitchFamily="34" charset="0"/>
                    </a:rPr>
                    <a:t> </a:t>
                  </a:r>
                  <a:r>
                    <a:rPr lang="en-US" altLang="ko-KR" sz="1400" b="1" dirty="0" err="1">
                      <a:latin typeface="SamsungOne-400" panose="020B0503030303020204" pitchFamily="34" charset="0"/>
                      <a:ea typeface="SamsungOne-400" panose="020B0503030303020204" pitchFamily="34" charset="0"/>
                    </a:rPr>
                    <a:t>mạng</a:t>
                  </a:r>
                  <a:endParaRPr lang="en-US" altLang="ko-KR" sz="1400" b="1" dirty="0">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626FFEF5-34AE-4B1C-B676-6FAE1B41CD48}"/>
                    </a:ext>
                  </a:extLst>
                </p:cNvPr>
                <p:cNvSpPr/>
                <p:nvPr/>
              </p:nvSpPr>
              <p:spPr>
                <a:xfrm>
                  <a:off x="4095750" y="3936501"/>
                  <a:ext cx="1485900" cy="795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rgbClr val="1429A0"/>
                      </a:solidFill>
                      <a:latin typeface="SamsungOne-400" panose="020B0503030303020204" pitchFamily="34" charset="0"/>
                      <a:ea typeface="SamsungOne-400" panose="020B0503030303020204" pitchFamily="34" charset="0"/>
                    </a:rPr>
                    <a:t>Chuyển</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đổi</a:t>
                  </a:r>
                  <a:endParaRPr lang="en-US" altLang="ko-KR" sz="1300" b="1" dirty="0">
                    <a:solidFill>
                      <a:srgbClr val="1429A0"/>
                    </a:solidFill>
                    <a:latin typeface="SamsungOne-400" panose="020B0503030303020204" pitchFamily="34" charset="0"/>
                    <a:ea typeface="SamsungOne-400" panose="020B0503030303020204" pitchFamily="34" charset="0"/>
                  </a:endParaRPr>
                </a:p>
              </p:txBody>
            </p:sp>
          </p:grpSp>
          <p:grpSp>
            <p:nvGrpSpPr>
              <p:cNvPr id="24" name="그룹 23">
                <a:extLst>
                  <a:ext uri="{FF2B5EF4-FFF2-40B4-BE49-F238E27FC236}">
                    <a16:creationId xmlns:a16="http://schemas.microsoft.com/office/drawing/2014/main" id="{FA0A0875-91BE-4D4B-84A8-A92CB3540027}"/>
                  </a:ext>
                </a:extLst>
              </p:cNvPr>
              <p:cNvGrpSpPr/>
              <p:nvPr/>
            </p:nvGrpSpPr>
            <p:grpSpPr>
              <a:xfrm>
                <a:off x="5170561" y="3598742"/>
                <a:ext cx="1627807" cy="1061786"/>
                <a:chOff x="4086225" y="3670564"/>
                <a:chExt cx="1495425" cy="1061786"/>
              </a:xfrm>
            </p:grpSpPr>
            <p:sp>
              <p:nvSpPr>
                <p:cNvPr id="25" name="직사각형 24">
                  <a:extLst>
                    <a:ext uri="{FF2B5EF4-FFF2-40B4-BE49-F238E27FC236}">
                      <a16:creationId xmlns:a16="http://schemas.microsoft.com/office/drawing/2014/main" id="{C13504F6-15C6-4E12-A81F-3F840CD853B8}"/>
                    </a:ext>
                  </a:extLst>
                </p:cNvPr>
                <p:cNvSpPr/>
                <p:nvPr/>
              </p:nvSpPr>
              <p:spPr>
                <a:xfrm>
                  <a:off x="4086225" y="3670564"/>
                  <a:ext cx="1495425" cy="2442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latin typeface="SamsungOne-400" panose="020B0503030303020204" pitchFamily="34" charset="0"/>
                      <a:ea typeface="SamsungOne-400" panose="020B0503030303020204" pitchFamily="34" charset="0"/>
                    </a:rPr>
                    <a:t>Nền</a:t>
                  </a:r>
                  <a:r>
                    <a:rPr lang="en-US" altLang="ko-KR" sz="1400" b="1" dirty="0">
                      <a:latin typeface="SamsungOne-400" panose="020B0503030303020204" pitchFamily="34" charset="0"/>
                      <a:ea typeface="SamsungOne-400" panose="020B0503030303020204" pitchFamily="34" charset="0"/>
                    </a:rPr>
                    <a:t> </a:t>
                  </a:r>
                  <a:r>
                    <a:rPr lang="en-US" altLang="ko-KR" sz="1400" b="1" dirty="0" err="1">
                      <a:latin typeface="SamsungOne-400" panose="020B0503030303020204" pitchFamily="34" charset="0"/>
                      <a:ea typeface="SamsungOne-400" panose="020B0503030303020204" pitchFamily="34" charset="0"/>
                    </a:rPr>
                    <a:t>tảng</a:t>
                  </a:r>
                  <a:endParaRPr lang="en-US" altLang="ko-KR" sz="1400" b="1" dirty="0">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6CA8CE9A-B670-4ABA-9D69-DAB910987004}"/>
                    </a:ext>
                  </a:extLst>
                </p:cNvPr>
                <p:cNvSpPr/>
                <p:nvPr/>
              </p:nvSpPr>
              <p:spPr>
                <a:xfrm>
                  <a:off x="4095750" y="3936501"/>
                  <a:ext cx="1485900" cy="795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rgbClr val="1429A0"/>
                      </a:solidFill>
                      <a:latin typeface="SamsungOne-400" panose="020B0503030303020204" pitchFamily="34" charset="0"/>
                      <a:ea typeface="SamsungOne-400" panose="020B0503030303020204" pitchFamily="34" charset="0"/>
                    </a:rPr>
                    <a:t>Điện</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toán</a:t>
                  </a:r>
                  <a:endParaRPr lang="en-US" altLang="ko-KR" sz="1300" b="1" dirty="0">
                    <a:solidFill>
                      <a:srgbClr val="1429A0"/>
                    </a:solidFill>
                    <a:latin typeface="SamsungOne-400" panose="020B0503030303020204" pitchFamily="34" charset="0"/>
                    <a:ea typeface="SamsungOne-400" panose="020B0503030303020204" pitchFamily="34" charset="0"/>
                  </a:endParaRPr>
                </a:p>
              </p:txBody>
            </p:sp>
          </p:grpSp>
          <p:grpSp>
            <p:nvGrpSpPr>
              <p:cNvPr id="29" name="그룹 28">
                <a:extLst>
                  <a:ext uri="{FF2B5EF4-FFF2-40B4-BE49-F238E27FC236}">
                    <a16:creationId xmlns:a16="http://schemas.microsoft.com/office/drawing/2014/main" id="{DC7020CE-9BBF-469C-B403-5FC04D3A221A}"/>
                  </a:ext>
                </a:extLst>
              </p:cNvPr>
              <p:cNvGrpSpPr/>
              <p:nvPr/>
            </p:nvGrpSpPr>
            <p:grpSpPr>
              <a:xfrm>
                <a:off x="7087525" y="3595540"/>
                <a:ext cx="1627807" cy="1061786"/>
                <a:chOff x="4086225" y="3670564"/>
                <a:chExt cx="1495425" cy="1061786"/>
              </a:xfrm>
            </p:grpSpPr>
            <p:sp>
              <p:nvSpPr>
                <p:cNvPr id="32" name="직사각형 31">
                  <a:extLst>
                    <a:ext uri="{FF2B5EF4-FFF2-40B4-BE49-F238E27FC236}">
                      <a16:creationId xmlns:a16="http://schemas.microsoft.com/office/drawing/2014/main" id="{97F9104C-9333-4BB2-B8E2-C291660B8EE2}"/>
                    </a:ext>
                  </a:extLst>
                </p:cNvPr>
                <p:cNvSpPr/>
                <p:nvPr/>
              </p:nvSpPr>
              <p:spPr>
                <a:xfrm>
                  <a:off x="4086225" y="3670564"/>
                  <a:ext cx="1495425" cy="2442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b="1" dirty="0">
                      <a:latin typeface="SamsungOne-400" panose="020B0503030303020204" pitchFamily="34" charset="0"/>
                      <a:ea typeface="SamsungOne-400" panose="020B0503030303020204" pitchFamily="34" charset="0"/>
                    </a:rPr>
                    <a:t>Người dùng</a:t>
                  </a:r>
                </a:p>
              </p:txBody>
            </p:sp>
            <p:sp>
              <p:nvSpPr>
                <p:cNvPr id="33" name="직사각형 32">
                  <a:extLst>
                    <a:ext uri="{FF2B5EF4-FFF2-40B4-BE49-F238E27FC236}">
                      <a16:creationId xmlns:a16="http://schemas.microsoft.com/office/drawing/2014/main" id="{AF95A487-3174-4DAE-A3DF-54544AB764B4}"/>
                    </a:ext>
                  </a:extLst>
                </p:cNvPr>
                <p:cNvSpPr/>
                <p:nvPr/>
              </p:nvSpPr>
              <p:spPr>
                <a:xfrm>
                  <a:off x="4095750" y="3936501"/>
                  <a:ext cx="1485900" cy="795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rgbClr val="1429A0"/>
                      </a:solidFill>
                      <a:latin typeface="SamsungOne-400" panose="020B0503030303020204" pitchFamily="34" charset="0"/>
                      <a:ea typeface="SamsungOne-400" panose="020B0503030303020204" pitchFamily="34" charset="0"/>
                    </a:rPr>
                    <a:t>Khách</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hàng</a:t>
                  </a:r>
                  <a:endParaRPr lang="en-US" altLang="ko-KR" sz="1300" b="1" dirty="0">
                    <a:solidFill>
                      <a:srgbClr val="1429A0"/>
                    </a:solidFill>
                    <a:latin typeface="SamsungOne-400" panose="020B0503030303020204" pitchFamily="34" charset="0"/>
                    <a:ea typeface="SamsungOne-400" panose="020B0503030303020204" pitchFamily="34" charset="0"/>
                  </a:endParaRPr>
                </a:p>
              </p:txBody>
            </p:sp>
          </p:grpSp>
          <p:sp>
            <p:nvSpPr>
              <p:cNvPr id="7" name="화살표: 오른쪽 6">
                <a:extLst>
                  <a:ext uri="{FF2B5EF4-FFF2-40B4-BE49-F238E27FC236}">
                    <a16:creationId xmlns:a16="http://schemas.microsoft.com/office/drawing/2014/main" id="{820F1EBC-6430-41F9-842E-FB37BE7A707E}"/>
                  </a:ext>
                </a:extLst>
              </p:cNvPr>
              <p:cNvSpPr/>
              <p:nvPr/>
            </p:nvSpPr>
            <p:spPr>
              <a:xfrm>
                <a:off x="2999802" y="4064495"/>
                <a:ext cx="247650" cy="266700"/>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extLst>
                  <a:ext uri="{FF2B5EF4-FFF2-40B4-BE49-F238E27FC236}">
                    <a16:creationId xmlns:a16="http://schemas.microsoft.com/office/drawing/2014/main" id="{DC2FEA62-806D-4578-B1D4-4923BBBA3B3F}"/>
                  </a:ext>
                </a:extLst>
              </p:cNvPr>
              <p:cNvSpPr/>
              <p:nvPr/>
            </p:nvSpPr>
            <p:spPr>
              <a:xfrm>
                <a:off x="4915649" y="4064495"/>
                <a:ext cx="247650" cy="266700"/>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화살표: 오른쪽 43">
                <a:extLst>
                  <a:ext uri="{FF2B5EF4-FFF2-40B4-BE49-F238E27FC236}">
                    <a16:creationId xmlns:a16="http://schemas.microsoft.com/office/drawing/2014/main" id="{DBCF0984-6C61-47DB-AFD3-D20AAAD722DB}"/>
                  </a:ext>
                </a:extLst>
              </p:cNvPr>
              <p:cNvSpPr/>
              <p:nvPr/>
            </p:nvSpPr>
            <p:spPr>
              <a:xfrm>
                <a:off x="6839875" y="4062494"/>
                <a:ext cx="247650" cy="266700"/>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화살표: 오른쪽 52">
                <a:extLst>
                  <a:ext uri="{FF2B5EF4-FFF2-40B4-BE49-F238E27FC236}">
                    <a16:creationId xmlns:a16="http://schemas.microsoft.com/office/drawing/2014/main" id="{21D052F2-ABAE-4D17-A6D4-67831442C407}"/>
                  </a:ext>
                </a:extLst>
              </p:cNvPr>
              <p:cNvSpPr/>
              <p:nvPr/>
            </p:nvSpPr>
            <p:spPr>
              <a:xfrm rot="5400000">
                <a:off x="1163381" y="4948877"/>
                <a:ext cx="795849" cy="266700"/>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2" name="직사각형 41">
              <a:extLst>
                <a:ext uri="{FF2B5EF4-FFF2-40B4-BE49-F238E27FC236}">
                  <a16:creationId xmlns:a16="http://schemas.microsoft.com/office/drawing/2014/main" id="{17D9C992-B02F-4490-AE1D-FDD1D639ACC7}"/>
                </a:ext>
              </a:extLst>
            </p:cNvPr>
            <p:cNvSpPr/>
            <p:nvPr/>
          </p:nvSpPr>
          <p:spPr>
            <a:xfrm>
              <a:off x="368797" y="4849507"/>
              <a:ext cx="1111568" cy="6508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1200" b="1" dirty="0" err="1">
                  <a:solidFill>
                    <a:srgbClr val="1429A0"/>
                  </a:solidFill>
                  <a:latin typeface="SamsungOne-400" panose="020B0503030303020204" pitchFamily="34" charset="0"/>
                  <a:ea typeface="SamsungOne-400" panose="020B0503030303020204" pitchFamily="34" charset="0"/>
                </a:rPr>
                <a:t>Mức</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độ</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thông</a:t>
              </a:r>
              <a:r>
                <a:rPr lang="en-US" altLang="ko-KR" sz="1200" b="1" dirty="0">
                  <a:solidFill>
                    <a:srgbClr val="1429A0"/>
                  </a:solidFill>
                  <a:latin typeface="SamsungOne-400" panose="020B0503030303020204" pitchFamily="34" charset="0"/>
                  <a:ea typeface="SamsungOne-400" panose="020B0503030303020204" pitchFamily="34" charset="0"/>
                </a:rPr>
                <a:t> </a:t>
              </a:r>
              <a:r>
                <a:rPr lang="en-US" altLang="ko-KR" sz="1200" b="1" dirty="0" err="1">
                  <a:solidFill>
                    <a:srgbClr val="1429A0"/>
                  </a:solidFill>
                  <a:latin typeface="SamsungOne-400" panose="020B0503030303020204" pitchFamily="34" charset="0"/>
                  <a:ea typeface="SamsungOne-400" panose="020B0503030303020204" pitchFamily="34" charset="0"/>
                </a:rPr>
                <a:t>minh</a:t>
              </a:r>
              <a:endParaRPr lang="en-US" altLang="ko-KR" sz="1200" b="1" dirty="0">
                <a:solidFill>
                  <a:srgbClr val="1429A0"/>
                </a:solidFill>
                <a:latin typeface="SamsungOne-400" panose="020B0503030303020204" pitchFamily="34" charset="0"/>
                <a:ea typeface="SamsungOne-400" panose="020B0503030303020204" pitchFamily="34" charset="0"/>
              </a:endParaRPr>
            </a:p>
          </p:txBody>
        </p:sp>
        <p:grpSp>
          <p:nvGrpSpPr>
            <p:cNvPr id="8" name="그룹 7">
              <a:extLst>
                <a:ext uri="{FF2B5EF4-FFF2-40B4-BE49-F238E27FC236}">
                  <a16:creationId xmlns:a16="http://schemas.microsoft.com/office/drawing/2014/main" id="{5E618C6E-C719-4E2B-B457-2E1469ADC65A}"/>
                </a:ext>
              </a:extLst>
            </p:cNvPr>
            <p:cNvGrpSpPr/>
            <p:nvPr/>
          </p:nvGrpSpPr>
          <p:grpSpPr>
            <a:xfrm>
              <a:off x="1717264" y="4497803"/>
              <a:ext cx="6798086" cy="750472"/>
              <a:chOff x="1717264" y="4497803"/>
              <a:chExt cx="6798086" cy="750472"/>
            </a:xfrm>
          </p:grpSpPr>
          <p:sp>
            <p:nvSpPr>
              <p:cNvPr id="10" name="직사각형 9">
                <a:extLst>
                  <a:ext uri="{FF2B5EF4-FFF2-40B4-BE49-F238E27FC236}">
                    <a16:creationId xmlns:a16="http://schemas.microsoft.com/office/drawing/2014/main" id="{6D0F3665-670B-4991-B62C-AE1947078F6A}"/>
                  </a:ext>
                </a:extLst>
              </p:cNvPr>
              <p:cNvSpPr/>
              <p:nvPr/>
            </p:nvSpPr>
            <p:spPr>
              <a:xfrm>
                <a:off x="1717264" y="4497803"/>
                <a:ext cx="6798086" cy="750472"/>
              </a:xfrm>
              <a:prstGeom prst="rect">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4CA97EDA-117A-48F3-85FC-CED2ABFD347C}"/>
                  </a:ext>
                </a:extLst>
              </p:cNvPr>
              <p:cNvSpPr/>
              <p:nvPr/>
            </p:nvSpPr>
            <p:spPr>
              <a:xfrm>
                <a:off x="7168632" y="4587982"/>
                <a:ext cx="1280770" cy="1837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Khôn</a:t>
                </a:r>
                <a:r>
                  <a:rPr lang="en-US" sz="1400" dirty="0">
                    <a:solidFill>
                      <a:schemeClr val="tx1"/>
                    </a:solidFill>
                  </a:rPr>
                  <a:t> </a:t>
                </a:r>
                <a:r>
                  <a:rPr lang="en-US" sz="1400" dirty="0" err="1">
                    <a:solidFill>
                      <a:schemeClr val="tx1"/>
                    </a:solidFill>
                  </a:rPr>
                  <a:t>ngoan</a:t>
                </a:r>
                <a:endParaRPr lang="en-US" sz="1400" dirty="0">
                  <a:solidFill>
                    <a:schemeClr val="tx1"/>
                  </a:solidFill>
                </a:endParaRPr>
              </a:p>
            </p:txBody>
          </p:sp>
          <p:sp>
            <p:nvSpPr>
              <p:cNvPr id="48" name="직사각형 47">
                <a:extLst>
                  <a:ext uri="{FF2B5EF4-FFF2-40B4-BE49-F238E27FC236}">
                    <a16:creationId xmlns:a16="http://schemas.microsoft.com/office/drawing/2014/main" id="{C37E7AD6-ABCF-4130-A70C-7118DB264FB6}"/>
                  </a:ext>
                </a:extLst>
              </p:cNvPr>
              <p:cNvSpPr/>
              <p:nvPr/>
            </p:nvSpPr>
            <p:spPr>
              <a:xfrm>
                <a:off x="5463489" y="4587981"/>
                <a:ext cx="1076897" cy="2126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Dữ</a:t>
                </a:r>
                <a:r>
                  <a:rPr lang="en-US" sz="1400" dirty="0">
                    <a:solidFill>
                      <a:schemeClr val="tx1"/>
                    </a:solidFill>
                  </a:rPr>
                  <a:t> </a:t>
                </a:r>
                <a:r>
                  <a:rPr lang="en-US" sz="1400" dirty="0" err="1">
                    <a:solidFill>
                      <a:schemeClr val="tx1"/>
                    </a:solidFill>
                  </a:rPr>
                  <a:t>liệu</a:t>
                </a:r>
                <a:endParaRPr lang="en-US" sz="1400" dirty="0">
                  <a:solidFill>
                    <a:schemeClr val="tx1"/>
                  </a:solidFill>
                </a:endParaRPr>
              </a:p>
            </p:txBody>
          </p:sp>
          <p:sp>
            <p:nvSpPr>
              <p:cNvPr id="50" name="직사각형 49">
                <a:extLst>
                  <a:ext uri="{FF2B5EF4-FFF2-40B4-BE49-F238E27FC236}">
                    <a16:creationId xmlns:a16="http://schemas.microsoft.com/office/drawing/2014/main" id="{4C1406ED-0753-4B4A-9F64-97C16AD0350D}"/>
                  </a:ext>
                </a:extLst>
              </p:cNvPr>
              <p:cNvSpPr/>
              <p:nvPr/>
            </p:nvSpPr>
            <p:spPr>
              <a:xfrm>
                <a:off x="5604750" y="4771773"/>
                <a:ext cx="1076897" cy="2126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Thông</a:t>
                </a:r>
                <a:r>
                  <a:rPr lang="en-US" sz="1200" dirty="0">
                    <a:solidFill>
                      <a:schemeClr val="tx1"/>
                    </a:solidFill>
                  </a:rPr>
                  <a:t> tin</a:t>
                </a:r>
              </a:p>
            </p:txBody>
          </p:sp>
          <p:sp>
            <p:nvSpPr>
              <p:cNvPr id="51" name="직사각형 50">
                <a:extLst>
                  <a:ext uri="{FF2B5EF4-FFF2-40B4-BE49-F238E27FC236}">
                    <a16:creationId xmlns:a16="http://schemas.microsoft.com/office/drawing/2014/main" id="{39F1D799-FDB1-471B-A2DE-74C57C81CE8A}"/>
                  </a:ext>
                </a:extLst>
              </p:cNvPr>
              <p:cNvSpPr/>
              <p:nvPr/>
            </p:nvSpPr>
            <p:spPr>
              <a:xfrm>
                <a:off x="5728575" y="4961050"/>
                <a:ext cx="1076897" cy="2126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Kiến</a:t>
                </a:r>
                <a:r>
                  <a:rPr lang="en-US" sz="1200" dirty="0">
                    <a:solidFill>
                      <a:schemeClr val="tx1"/>
                    </a:solidFill>
                  </a:rPr>
                  <a:t> </a:t>
                </a:r>
                <a:r>
                  <a:rPr lang="en-US" sz="1200" dirty="0" err="1">
                    <a:solidFill>
                      <a:schemeClr val="tx1"/>
                    </a:solidFill>
                  </a:rPr>
                  <a:t>thức</a:t>
                </a:r>
                <a:endParaRPr lang="en-US" sz="1200" dirty="0">
                  <a:solidFill>
                    <a:schemeClr val="tx1"/>
                  </a:solidFill>
                </a:endParaRPr>
              </a:p>
            </p:txBody>
          </p:sp>
          <p:sp>
            <p:nvSpPr>
              <p:cNvPr id="11" name="직사각형 10">
                <a:extLst>
                  <a:ext uri="{FF2B5EF4-FFF2-40B4-BE49-F238E27FC236}">
                    <a16:creationId xmlns:a16="http://schemas.microsoft.com/office/drawing/2014/main" id="{6C68ED88-AF33-4623-B2E9-1ACF917F0A56}"/>
                  </a:ext>
                </a:extLst>
              </p:cNvPr>
              <p:cNvSpPr/>
              <p:nvPr/>
            </p:nvSpPr>
            <p:spPr>
              <a:xfrm>
                <a:off x="1780602" y="4587981"/>
                <a:ext cx="1076897" cy="2126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Dữ</a:t>
                </a:r>
                <a:r>
                  <a:rPr lang="en-US" sz="1400" dirty="0">
                    <a:solidFill>
                      <a:schemeClr val="tx1"/>
                    </a:solidFill>
                  </a:rPr>
                  <a:t> </a:t>
                </a:r>
                <a:r>
                  <a:rPr lang="en-US" sz="1400" dirty="0" err="1">
                    <a:solidFill>
                      <a:schemeClr val="tx1"/>
                    </a:solidFill>
                  </a:rPr>
                  <a:t>liệu</a:t>
                </a:r>
                <a:endParaRPr lang="en-US" sz="1400" dirty="0">
                  <a:solidFill>
                    <a:schemeClr val="tx1"/>
                  </a:solidFill>
                </a:endParaRPr>
              </a:p>
            </p:txBody>
          </p:sp>
          <p:sp>
            <p:nvSpPr>
              <p:cNvPr id="45" name="직사각형 44">
                <a:extLst>
                  <a:ext uri="{FF2B5EF4-FFF2-40B4-BE49-F238E27FC236}">
                    <a16:creationId xmlns:a16="http://schemas.microsoft.com/office/drawing/2014/main" id="{DA867628-C3B1-42B1-AD30-7C373EBEF757}"/>
                  </a:ext>
                </a:extLst>
              </p:cNvPr>
              <p:cNvSpPr/>
              <p:nvPr/>
            </p:nvSpPr>
            <p:spPr>
              <a:xfrm>
                <a:off x="1932430" y="4771773"/>
                <a:ext cx="1076897" cy="2126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Thông</a:t>
                </a:r>
                <a:r>
                  <a:rPr lang="en-US" sz="1400" dirty="0">
                    <a:solidFill>
                      <a:schemeClr val="tx1"/>
                    </a:solidFill>
                  </a:rPr>
                  <a:t> tin</a:t>
                </a:r>
              </a:p>
            </p:txBody>
          </p:sp>
          <p:sp>
            <p:nvSpPr>
              <p:cNvPr id="46" name="직사각형 45">
                <a:extLst>
                  <a:ext uri="{FF2B5EF4-FFF2-40B4-BE49-F238E27FC236}">
                    <a16:creationId xmlns:a16="http://schemas.microsoft.com/office/drawing/2014/main" id="{732BA1E1-613A-4C7C-AD93-534E68F8F2B3}"/>
                  </a:ext>
                </a:extLst>
              </p:cNvPr>
              <p:cNvSpPr/>
              <p:nvPr/>
            </p:nvSpPr>
            <p:spPr>
              <a:xfrm>
                <a:off x="2056255" y="4961050"/>
                <a:ext cx="1076897" cy="2126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Kiến</a:t>
                </a:r>
                <a:r>
                  <a:rPr lang="en-US" sz="1400" dirty="0">
                    <a:solidFill>
                      <a:schemeClr val="tx1"/>
                    </a:solidFill>
                  </a:rPr>
                  <a:t> </a:t>
                </a:r>
                <a:r>
                  <a:rPr lang="en-US" sz="1400" dirty="0" err="1">
                    <a:solidFill>
                      <a:schemeClr val="tx1"/>
                    </a:solidFill>
                  </a:rPr>
                  <a:t>thức</a:t>
                </a:r>
                <a:endParaRPr lang="en-US" sz="1400" dirty="0">
                  <a:solidFill>
                    <a:schemeClr val="tx1"/>
                  </a:solidFill>
                </a:endParaRPr>
              </a:p>
            </p:txBody>
          </p:sp>
          <p:sp>
            <p:nvSpPr>
              <p:cNvPr id="47" name="직사각형 46">
                <a:extLst>
                  <a:ext uri="{FF2B5EF4-FFF2-40B4-BE49-F238E27FC236}">
                    <a16:creationId xmlns:a16="http://schemas.microsoft.com/office/drawing/2014/main" id="{36DF1B2B-6743-416A-A095-59E479EB6D7C}"/>
                  </a:ext>
                </a:extLst>
              </p:cNvPr>
              <p:cNvSpPr/>
              <p:nvPr/>
            </p:nvSpPr>
            <p:spPr>
              <a:xfrm>
                <a:off x="3498061" y="4587981"/>
                <a:ext cx="1076897" cy="2126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Dữ</a:t>
                </a:r>
                <a:r>
                  <a:rPr lang="en-US" sz="1400" dirty="0">
                    <a:solidFill>
                      <a:schemeClr val="tx1"/>
                    </a:solidFill>
                  </a:rPr>
                  <a:t> </a:t>
                </a:r>
                <a:r>
                  <a:rPr lang="en-US" sz="1400" dirty="0" err="1">
                    <a:solidFill>
                      <a:schemeClr val="tx1"/>
                    </a:solidFill>
                  </a:rPr>
                  <a:t>liệu</a:t>
                </a:r>
                <a:endParaRPr lang="en-US" sz="1400" dirty="0">
                  <a:solidFill>
                    <a:schemeClr val="tx1"/>
                  </a:solidFill>
                </a:endParaRPr>
              </a:p>
            </p:txBody>
          </p:sp>
        </p:grpSp>
        <p:sp>
          <p:nvSpPr>
            <p:cNvPr id="55" name="직사각형 54">
              <a:extLst>
                <a:ext uri="{FF2B5EF4-FFF2-40B4-BE49-F238E27FC236}">
                  <a16:creationId xmlns:a16="http://schemas.microsoft.com/office/drawing/2014/main" id="{8A65B6CA-D53C-4AF3-A2F3-F226DEF280BA}"/>
                </a:ext>
              </a:extLst>
            </p:cNvPr>
            <p:cNvSpPr/>
            <p:nvPr/>
          </p:nvSpPr>
          <p:spPr>
            <a:xfrm>
              <a:off x="1021235" y="5540450"/>
              <a:ext cx="1241040" cy="427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Điện</a:t>
              </a:r>
              <a:r>
                <a:rPr lang="en-US" sz="1200" dirty="0">
                  <a:solidFill>
                    <a:schemeClr val="tx1"/>
                  </a:solidFill>
                </a:rPr>
                <a:t> </a:t>
              </a:r>
              <a:r>
                <a:rPr lang="en-US" sz="1200" dirty="0" err="1">
                  <a:solidFill>
                    <a:schemeClr val="tx1"/>
                  </a:solidFill>
                </a:rPr>
                <a:t>toán</a:t>
              </a:r>
              <a:r>
                <a:rPr lang="en-US" sz="1200" dirty="0">
                  <a:solidFill>
                    <a:schemeClr val="tx1"/>
                  </a:solidFill>
                </a:rPr>
                <a:t> </a:t>
              </a:r>
              <a:r>
                <a:rPr lang="en-US" sz="1200" dirty="0" err="1">
                  <a:solidFill>
                    <a:schemeClr val="tx1"/>
                  </a:solidFill>
                </a:rPr>
                <a:t>bằng</a:t>
              </a:r>
              <a:r>
                <a:rPr lang="en-US" sz="1200" dirty="0">
                  <a:solidFill>
                    <a:schemeClr val="tx1"/>
                  </a:solidFill>
                </a:rPr>
                <a:t> </a:t>
              </a:r>
              <a:r>
                <a:rPr lang="en-US" sz="1200" dirty="0" err="1">
                  <a:solidFill>
                    <a:schemeClr val="tx1"/>
                  </a:solidFill>
                </a:rPr>
                <a:t>Trí</a:t>
              </a:r>
              <a:r>
                <a:rPr lang="en-US" sz="1200" dirty="0">
                  <a:solidFill>
                    <a:schemeClr val="tx1"/>
                  </a:solidFill>
                </a:rPr>
                <a:t> </a:t>
              </a:r>
              <a:r>
                <a:rPr lang="en-US" sz="1200" dirty="0" err="1">
                  <a:solidFill>
                    <a:schemeClr val="tx1"/>
                  </a:solidFill>
                </a:rPr>
                <a:t>tuệ</a:t>
              </a:r>
              <a:r>
                <a:rPr lang="en-US" sz="1200" dirty="0">
                  <a:solidFill>
                    <a:schemeClr val="tx1"/>
                  </a:solidFill>
                </a:rPr>
                <a:t> </a:t>
              </a:r>
              <a:r>
                <a:rPr lang="en-US" sz="1200" dirty="0" err="1">
                  <a:solidFill>
                    <a:schemeClr val="tx1"/>
                  </a:solidFill>
                </a:rPr>
                <a:t>vạn</a:t>
              </a:r>
              <a:r>
                <a:rPr lang="en-US" sz="1200" dirty="0">
                  <a:solidFill>
                    <a:schemeClr val="tx1"/>
                  </a:solidFill>
                </a:rPr>
                <a:t> </a:t>
              </a:r>
              <a:r>
                <a:rPr lang="en-US" sz="1200" dirty="0" err="1">
                  <a:solidFill>
                    <a:schemeClr val="tx1"/>
                  </a:solidFill>
                </a:rPr>
                <a:t>vật</a:t>
              </a:r>
              <a:endParaRPr lang="en-US" sz="1200" dirty="0">
                <a:solidFill>
                  <a:schemeClr val="tx1"/>
                </a:solidFill>
              </a:endParaRPr>
            </a:p>
          </p:txBody>
        </p:sp>
      </p:grpSp>
    </p:spTree>
    <p:extLst>
      <p:ext uri="{BB962C8B-B14F-4D97-AF65-F5344CB8AC3E}">
        <p14:creationId xmlns:p14="http://schemas.microsoft.com/office/powerpoint/2010/main" val="711667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416128" y="444866"/>
            <a:ext cx="9051872" cy="553998"/>
            <a:chOff x="416128" y="444866"/>
            <a:chExt cx="9051872" cy="553998"/>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Cấu trúc cơ bản của Nền tảng IoT</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0" name="그룹 19">
            <a:extLst>
              <a:ext uri="{FF2B5EF4-FFF2-40B4-BE49-F238E27FC236}">
                <a16:creationId xmlns:a16="http://schemas.microsoft.com/office/drawing/2014/main" id="{07928334-32AF-46A2-97F3-006B536CB7A1}"/>
              </a:ext>
            </a:extLst>
          </p:cNvPr>
          <p:cNvGrpSpPr/>
          <p:nvPr/>
        </p:nvGrpSpPr>
        <p:grpSpPr>
          <a:xfrm>
            <a:off x="559817" y="1365268"/>
            <a:ext cx="8783191" cy="215395"/>
            <a:chOff x="1027113" y="2045624"/>
            <a:chExt cx="8785224" cy="215444"/>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a:extLst>
                <a:ext uri="{FF2B5EF4-FFF2-40B4-BE49-F238E27FC236}">
                  <a16:creationId xmlns:a16="http://schemas.microsoft.com/office/drawing/2014/main" id="{C3CF9554-5E26-4DD4-876F-A237942CB6BA}"/>
                </a:ext>
              </a:extLst>
            </p:cNvPr>
            <p:cNvSpPr/>
            <p:nvPr/>
          </p:nvSpPr>
          <p:spPr>
            <a:xfrm>
              <a:off x="1179513" y="2045624"/>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Sơ đồ chức năng chính của nền tảng IoT</a:t>
              </a:r>
            </a:p>
          </p:txBody>
        </p:sp>
      </p:grpSp>
      <p:sp>
        <p:nvSpPr>
          <p:cNvPr id="25" name="직사각형 24">
            <a:extLst>
              <a:ext uri="{FF2B5EF4-FFF2-40B4-BE49-F238E27FC236}">
                <a16:creationId xmlns:a16="http://schemas.microsoft.com/office/drawing/2014/main" id="{439DCE1C-801F-43E7-9286-D60EB80C9FCA}"/>
              </a:ext>
            </a:extLst>
          </p:cNvPr>
          <p:cNvSpPr/>
          <p:nvPr/>
        </p:nvSpPr>
        <p:spPr>
          <a:xfrm>
            <a:off x="708677" y="1605729"/>
            <a:ext cx="8759323"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fontAlgn="base">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The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IoT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platform may be provided as a server or a cloud. It can be also located directly on the device.</a:t>
            </a:r>
          </a:p>
        </p:txBody>
      </p:sp>
      <p:pic>
        <p:nvPicPr>
          <p:cNvPr id="12" name="Picture 11">
            <a:extLst>
              <a:ext uri="{FF2B5EF4-FFF2-40B4-BE49-F238E27FC236}">
                <a16:creationId xmlns:a16="http://schemas.microsoft.com/office/drawing/2014/main" id="{42AE9E8D-B2CB-395D-5985-C1775CF79B4C}"/>
              </a:ext>
            </a:extLst>
          </p:cNvPr>
          <p:cNvPicPr>
            <a:picLocks noChangeAspect="1"/>
          </p:cNvPicPr>
          <p:nvPr/>
        </p:nvPicPr>
        <p:blipFill>
          <a:blip r:embed="rId3"/>
          <a:stretch>
            <a:fillRect/>
          </a:stretch>
        </p:blipFill>
        <p:spPr>
          <a:xfrm>
            <a:off x="1434572" y="2187528"/>
            <a:ext cx="7033680" cy="4068946"/>
          </a:xfrm>
          <a:prstGeom prst="rect">
            <a:avLst/>
          </a:prstGeom>
        </p:spPr>
      </p:pic>
    </p:spTree>
    <p:extLst>
      <p:ext uri="{BB962C8B-B14F-4D97-AF65-F5344CB8AC3E}">
        <p14:creationId xmlns:p14="http://schemas.microsoft.com/office/powerpoint/2010/main" val="38266224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Nền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tảng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4.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F4652270-0E96-4190-88E7-A88B52AE5329}"/>
              </a:ext>
            </a:extLst>
          </p:cNvPr>
          <p:cNvGrpSpPr/>
          <p:nvPr/>
        </p:nvGrpSpPr>
        <p:grpSpPr>
          <a:xfrm>
            <a:off x="1051644" y="4065237"/>
            <a:ext cx="5702300" cy="278172"/>
            <a:chOff x="1051644" y="4065237"/>
            <a:chExt cx="5702300" cy="278172"/>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Tổng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quan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tảng</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3" name="그룹 2">
            <a:extLst>
              <a:ext uri="{FF2B5EF4-FFF2-40B4-BE49-F238E27FC236}">
                <a16:creationId xmlns:a16="http://schemas.microsoft.com/office/drawing/2014/main" id="{D3E3724E-ED99-422F-B427-32B51946FCB2}"/>
              </a:ext>
            </a:extLst>
          </p:cNvPr>
          <p:cNvGrpSpPr/>
          <p:nvPr/>
        </p:nvGrpSpPr>
        <p:grpSpPr>
          <a:xfrm>
            <a:off x="1051644" y="4495071"/>
            <a:ext cx="5702300" cy="278172"/>
            <a:chOff x="1051644" y="4495071"/>
            <a:chExt cx="5702300" cy="278172"/>
          </a:xfrm>
        </p:grpSpPr>
        <p:sp>
          <p:nvSpPr>
            <p:cNvPr id="16" name="직사각형 1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4.2. Cấu trúc cơ bản của Nền tảng IoT</a:t>
              </a: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4.3.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Công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nghệ</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Nền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tảng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IoT</a:t>
              </a: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329740"/>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4.4.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tảng</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Tree>
    <p:extLst>
      <p:ext uri="{BB962C8B-B14F-4D97-AF65-F5344CB8AC3E}">
        <p14:creationId xmlns:p14="http://schemas.microsoft.com/office/powerpoint/2010/main" val="5222559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416128" y="444866"/>
            <a:ext cx="9051872" cy="282133"/>
            <a:chOff x="416128" y="444866"/>
            <a:chExt cx="9051872" cy="282133"/>
          </a:xfrm>
        </p:grpSpPr>
        <p:sp>
          <p:nvSpPr>
            <p:cNvPr id="14" name="직사각형 13">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6" name="직사각형 15">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Công nghệ hệ thống nhận diện</a:t>
            </a:r>
          </a:p>
        </p:txBody>
      </p:sp>
      <p:grpSp>
        <p:nvGrpSpPr>
          <p:cNvPr id="22" name="그룹 21">
            <a:extLst>
              <a:ext uri="{FF2B5EF4-FFF2-40B4-BE49-F238E27FC236}">
                <a16:creationId xmlns:a16="http://schemas.microsoft.com/office/drawing/2014/main" id="{FD36763A-1C73-4E48-9A2C-BD293D340757}"/>
              </a:ext>
            </a:extLst>
          </p:cNvPr>
          <p:cNvGrpSpPr/>
          <p:nvPr/>
        </p:nvGrpSpPr>
        <p:grpSpPr>
          <a:xfrm>
            <a:off x="559817" y="1917728"/>
            <a:ext cx="8845945" cy="790020"/>
            <a:chOff x="558800" y="1842597"/>
            <a:chExt cx="8847993" cy="790198"/>
          </a:xfrm>
        </p:grpSpPr>
        <p:grpSp>
          <p:nvGrpSpPr>
            <p:cNvPr id="28" name="그룹 27">
              <a:extLst>
                <a:ext uri="{FF2B5EF4-FFF2-40B4-BE49-F238E27FC236}">
                  <a16:creationId xmlns:a16="http://schemas.microsoft.com/office/drawing/2014/main" id="{07928334-32AF-46A2-97F3-006B536CB7A1}"/>
                </a:ext>
              </a:extLst>
            </p:cNvPr>
            <p:cNvGrpSpPr/>
            <p:nvPr/>
          </p:nvGrpSpPr>
          <p:grpSpPr>
            <a:xfrm>
              <a:off x="558800" y="1842597"/>
              <a:ext cx="8785224" cy="215492"/>
              <a:chOff x="1027113" y="2045624"/>
              <a:chExt cx="8785224" cy="215492"/>
            </a:xfrm>
          </p:grpSpPr>
          <p:sp>
            <p:nvSpPr>
              <p:cNvPr id="30" name="직사각형 29">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1" name="직사각형 30">
                <a:extLst>
                  <a:ext uri="{FF2B5EF4-FFF2-40B4-BE49-F238E27FC236}">
                    <a16:creationId xmlns:a16="http://schemas.microsoft.com/office/drawing/2014/main" id="{C3CF9554-5E26-4DD4-876F-A237942CB6BA}"/>
                  </a:ext>
                </a:extLst>
              </p:cNvPr>
              <p:cNvSpPr/>
              <p:nvPr/>
            </p:nvSpPr>
            <p:spPr>
              <a:xfrm>
                <a:off x="1179513" y="2045624"/>
                <a:ext cx="8632824" cy="215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Các kỹ thuật giúp nhận diện riêng biệt một vật thể được gọi là công nghệ hệ thống nhận diện.</a:t>
                </a:r>
              </a:p>
            </p:txBody>
          </p:sp>
        </p:grpSp>
        <p:sp>
          <p:nvSpPr>
            <p:cNvPr id="29" name="직사각형 28">
              <a:extLst>
                <a:ext uri="{FF2B5EF4-FFF2-40B4-BE49-F238E27FC236}">
                  <a16:creationId xmlns:a16="http://schemas.microsoft.com/office/drawing/2014/main" id="{439DCE1C-801F-43E7-9286-D60EB80C9FCA}"/>
                </a:ext>
              </a:extLst>
            </p:cNvPr>
            <p:cNvSpPr/>
            <p:nvPr/>
          </p:nvSpPr>
          <p:spPr>
            <a:xfrm>
              <a:off x="773968" y="2287290"/>
              <a:ext cx="8632825" cy="345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300" panose="020B0303030303020204" charset="0"/>
                <a:ea typeface="SamsungOne 300" panose="020B0303030303020204" charset="0"/>
              </a:endParaRPr>
            </a:p>
          </p:txBody>
        </p:sp>
      </p:grpSp>
      <p:sp>
        <p:nvSpPr>
          <p:cNvPr id="32" name="직사각형 31">
            <a:extLst>
              <a:ext uri="{FF2B5EF4-FFF2-40B4-BE49-F238E27FC236}">
                <a16:creationId xmlns:a16="http://schemas.microsoft.com/office/drawing/2014/main" id="{439DCE1C-801F-43E7-9286-D60EB80C9FCA}"/>
              </a:ext>
            </a:extLst>
          </p:cNvPr>
          <p:cNvSpPr/>
          <p:nvPr/>
        </p:nvSpPr>
        <p:spPr>
          <a:xfrm>
            <a:off x="5099669" y="2475664"/>
            <a:ext cx="4355096" cy="2248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Mã số sinh viên, mã số an sinh xã hội, số xe, mã số nhân viên</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Mã định dạng tài nguyên thống nhất (URI)</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Mã số tiêu chuẩn quốc tế cho sách (ISBN)</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Số điện thoại (MSISDN: Số điện thoại di động thuê bao quốc tế)</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Địa chỉ IP (Địa chỉ giao thức Internet)</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Mã nhận diện đối tượng (OID)</a:t>
            </a:r>
          </a:p>
        </p:txBody>
      </p:sp>
      <p:grpSp>
        <p:nvGrpSpPr>
          <p:cNvPr id="5" name="그룹 4"/>
          <p:cNvGrpSpPr/>
          <p:nvPr/>
        </p:nvGrpSpPr>
        <p:grpSpPr>
          <a:xfrm>
            <a:off x="596127" y="2499541"/>
            <a:ext cx="4327565" cy="3671904"/>
            <a:chOff x="560958" y="2408101"/>
            <a:chExt cx="4529851" cy="3843542"/>
          </a:xfrm>
        </p:grpSpPr>
        <p:sp>
          <p:nvSpPr>
            <p:cNvPr id="33" name="모서리가 둥근 직사각형 4">
              <a:extLst>
                <a:ext uri="{FF2B5EF4-FFF2-40B4-BE49-F238E27FC236}">
                  <a16:creationId xmlns:a16="http://schemas.microsoft.com/office/drawing/2014/main" id="{1F60B385-B163-4CFC-A3A9-F69F3A532B9E}"/>
                </a:ext>
              </a:extLst>
            </p:cNvPr>
            <p:cNvSpPr/>
            <p:nvPr/>
          </p:nvSpPr>
          <p:spPr>
            <a:xfrm>
              <a:off x="560958" y="2408101"/>
              <a:ext cx="4529851" cy="38435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5" name="Picture 12" descr="http://designegg.co.jp/wp-content/uploads/2012/10/ISBN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61" t="12153" r="5676" b="9931"/>
            <a:stretch/>
          </p:blipFill>
          <p:spPr bwMode="auto">
            <a:xfrm>
              <a:off x="885810" y="2545190"/>
              <a:ext cx="2157439" cy="145405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p:cNvGrpSpPr/>
            <p:nvPr/>
          </p:nvGrpSpPr>
          <p:grpSpPr>
            <a:xfrm>
              <a:off x="669116" y="3735527"/>
              <a:ext cx="4271963" cy="2437536"/>
              <a:chOff x="645869" y="3758774"/>
              <a:chExt cx="4271963" cy="2437536"/>
            </a:xfrm>
          </p:grpSpPr>
          <p:pic>
            <p:nvPicPr>
              <p:cNvPr id="35" name="그림 34"/>
              <p:cNvPicPr>
                <a:picLocks noChangeAspect="1"/>
              </p:cNvPicPr>
              <p:nvPr/>
            </p:nvPicPr>
            <p:blipFill>
              <a:blip r:embed="rId4"/>
              <a:stretch>
                <a:fillRect/>
              </a:stretch>
            </p:blipFill>
            <p:spPr>
              <a:xfrm>
                <a:off x="4414969" y="5480523"/>
                <a:ext cx="502863" cy="715787"/>
              </a:xfrm>
              <a:prstGeom prst="rect">
                <a:avLst/>
              </a:prstGeom>
            </p:spPr>
          </p:pic>
          <p:grpSp>
            <p:nvGrpSpPr>
              <p:cNvPr id="12" name="그룹 11"/>
              <p:cNvGrpSpPr/>
              <p:nvPr/>
            </p:nvGrpSpPr>
            <p:grpSpPr>
              <a:xfrm>
                <a:off x="645869" y="3758774"/>
                <a:ext cx="4243103" cy="2060840"/>
                <a:chOff x="645869" y="3758774"/>
                <a:chExt cx="4243103" cy="2060840"/>
              </a:xfrm>
            </p:grpSpPr>
            <p:pic>
              <p:nvPicPr>
                <p:cNvPr id="2" name="그림 1"/>
                <p:cNvPicPr>
                  <a:picLocks noChangeAspect="1"/>
                </p:cNvPicPr>
                <p:nvPr/>
              </p:nvPicPr>
              <p:blipFill>
                <a:blip r:embed="rId5"/>
                <a:stretch>
                  <a:fillRect/>
                </a:stretch>
              </p:blipFill>
              <p:spPr>
                <a:xfrm>
                  <a:off x="645869" y="4472616"/>
                  <a:ext cx="1314667" cy="736942"/>
                </a:xfrm>
                <a:prstGeom prst="rect">
                  <a:avLst/>
                </a:prstGeom>
              </p:spPr>
            </p:pic>
            <p:sp>
              <p:nvSpPr>
                <p:cNvPr id="3" name="TextBox 2"/>
                <p:cNvSpPr txBox="1"/>
                <p:nvPr/>
              </p:nvSpPr>
              <p:spPr>
                <a:xfrm>
                  <a:off x="888665" y="4750371"/>
                  <a:ext cx="829073" cy="307777"/>
                </a:xfrm>
                <a:prstGeom prst="rect">
                  <a:avLst/>
                </a:prstGeom>
                <a:noFill/>
              </p:spPr>
              <p:txBody>
                <a:bodyPr wrap="none" rtlCol="0">
                  <a:spAutoFit/>
                </a:bodyPr>
                <a:lstStyle/>
                <a:p>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Internet</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8" name="TextBox 17"/>
                <p:cNvSpPr txBox="1"/>
                <p:nvPr/>
              </p:nvSpPr>
              <p:spPr>
                <a:xfrm>
                  <a:off x="1973546" y="4654775"/>
                  <a:ext cx="756938" cy="276999"/>
                </a:xfrm>
                <a:prstGeom prst="rect">
                  <a:avLst/>
                </a:prstGeom>
                <a:noFill/>
              </p:spPr>
              <p:txBody>
                <a:bodyPr wrap="none" rtlCol="0">
                  <a:spAutoFit/>
                </a:bodyPr>
                <a:lstStyle/>
                <a:p>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32.1.1.32</a:t>
                  </a:r>
                  <a:endParaRPr lang="ko-KR" altLang="en-US"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4" name="그림 3"/>
                <p:cNvPicPr>
                  <a:picLocks noChangeAspect="1"/>
                </p:cNvPicPr>
                <p:nvPr/>
              </p:nvPicPr>
              <p:blipFill>
                <a:blip r:embed="rId6"/>
                <a:stretch>
                  <a:fillRect/>
                </a:stretch>
              </p:blipFill>
              <p:spPr>
                <a:xfrm>
                  <a:off x="2779167" y="4228530"/>
                  <a:ext cx="741323" cy="1361820"/>
                </a:xfrm>
                <a:prstGeom prst="rect">
                  <a:avLst/>
                </a:prstGeom>
              </p:spPr>
            </p:pic>
            <p:sp>
              <p:nvSpPr>
                <p:cNvPr id="20" name="TextBox 19"/>
                <p:cNvSpPr txBox="1"/>
                <p:nvPr/>
              </p:nvSpPr>
              <p:spPr>
                <a:xfrm>
                  <a:off x="2698422" y="4179756"/>
                  <a:ext cx="902811" cy="276999"/>
                </a:xfrm>
                <a:prstGeom prst="rect">
                  <a:avLst/>
                </a:prstGeom>
                <a:noFill/>
              </p:spPr>
              <p:txBody>
                <a:bodyPr wrap="none" rtlCol="0">
                  <a:spAutoFit/>
                </a:bodyPr>
                <a:lstStyle/>
                <a:p>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192.168.1.1</a:t>
                  </a:r>
                  <a:endParaRPr lang="ko-KR" altLang="en-US"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cxnSp>
              <p:nvCxnSpPr>
                <p:cNvPr id="6" name="직선 연결선 5"/>
                <p:cNvCxnSpPr/>
                <p:nvPr/>
              </p:nvCxnSpPr>
              <p:spPr>
                <a:xfrm>
                  <a:off x="1960536" y="4931774"/>
                  <a:ext cx="78295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flipV="1">
                  <a:off x="3512854" y="4138047"/>
                  <a:ext cx="997153" cy="4062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4"/>
                <a:stretch>
                  <a:fillRect/>
                </a:stretch>
              </p:blipFill>
              <p:spPr>
                <a:xfrm>
                  <a:off x="4385621" y="3758774"/>
                  <a:ext cx="502863" cy="715787"/>
                </a:xfrm>
                <a:prstGeom prst="rect">
                  <a:avLst/>
                </a:prstGeom>
              </p:spPr>
            </p:pic>
            <p:pic>
              <p:nvPicPr>
                <p:cNvPr id="34" name="그림 33"/>
                <p:cNvPicPr>
                  <a:picLocks noChangeAspect="1"/>
                </p:cNvPicPr>
                <p:nvPr/>
              </p:nvPicPr>
              <p:blipFill>
                <a:blip r:embed="rId4"/>
                <a:stretch>
                  <a:fillRect/>
                </a:stretch>
              </p:blipFill>
              <p:spPr>
                <a:xfrm>
                  <a:off x="4386109" y="4604578"/>
                  <a:ext cx="502863" cy="715787"/>
                </a:xfrm>
                <a:prstGeom prst="rect">
                  <a:avLst/>
                </a:prstGeom>
              </p:spPr>
            </p:pic>
            <p:cxnSp>
              <p:nvCxnSpPr>
                <p:cNvPr id="36" name="직선 연결선 35"/>
                <p:cNvCxnSpPr/>
                <p:nvPr/>
              </p:nvCxnSpPr>
              <p:spPr>
                <a:xfrm flipV="1">
                  <a:off x="3520490" y="4931774"/>
                  <a:ext cx="901125" cy="93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a:off x="3531103" y="5300288"/>
                  <a:ext cx="924660" cy="5193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20163094">
                  <a:off x="3570589" y="4018928"/>
                  <a:ext cx="915635" cy="276999"/>
                </a:xfrm>
                <a:prstGeom prst="rect">
                  <a:avLst/>
                </a:prstGeom>
                <a:noFill/>
              </p:spPr>
              <p:txBody>
                <a:bodyPr wrap="none" rtlCol="0">
                  <a:spAutoFit/>
                </a:bodyPr>
                <a:lstStyle/>
                <a:p>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192.168.1.2</a:t>
                  </a:r>
                  <a:endParaRPr lang="ko-KR" altLang="en-US"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9" name="TextBox 38"/>
                <p:cNvSpPr txBox="1"/>
                <p:nvPr/>
              </p:nvSpPr>
              <p:spPr>
                <a:xfrm>
                  <a:off x="3587395" y="4648583"/>
                  <a:ext cx="915635" cy="276999"/>
                </a:xfrm>
                <a:prstGeom prst="rect">
                  <a:avLst/>
                </a:prstGeom>
                <a:noFill/>
              </p:spPr>
              <p:txBody>
                <a:bodyPr wrap="none" rtlCol="0">
                  <a:spAutoFit/>
                </a:bodyPr>
                <a:lstStyle/>
                <a:p>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192.168.1.3</a:t>
                  </a:r>
                  <a:endParaRPr lang="ko-KR" altLang="en-US"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0" name="TextBox 39"/>
                <p:cNvSpPr txBox="1"/>
                <p:nvPr/>
              </p:nvSpPr>
              <p:spPr>
                <a:xfrm rot="1716981">
                  <a:off x="3597805" y="5311026"/>
                  <a:ext cx="915635" cy="276999"/>
                </a:xfrm>
                <a:prstGeom prst="rect">
                  <a:avLst/>
                </a:prstGeom>
                <a:noFill/>
              </p:spPr>
              <p:txBody>
                <a:bodyPr wrap="none" rtlCol="0">
                  <a:spAutoFit/>
                </a:bodyPr>
                <a:lstStyle/>
                <a:p>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192.168.1.4</a:t>
                  </a:r>
                  <a:endParaRPr lang="ko-KR" altLang="en-US"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grpSp>
    </p:spTree>
    <p:extLst>
      <p:ext uri="{BB962C8B-B14F-4D97-AF65-F5344CB8AC3E}">
        <p14:creationId xmlns:p14="http://schemas.microsoft.com/office/powerpoint/2010/main" val="347583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416128" y="444866"/>
            <a:ext cx="9051872" cy="282133"/>
            <a:chOff x="416128" y="444866"/>
            <a:chExt cx="9051872" cy="282133"/>
          </a:xfrm>
        </p:grpSpPr>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5" name="직사각형 14">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Công nghệ tìm kiếm</a:t>
            </a:r>
          </a:p>
        </p:txBody>
      </p:sp>
      <p:grpSp>
        <p:nvGrpSpPr>
          <p:cNvPr id="20" name="그룹 19">
            <a:extLst>
              <a:ext uri="{FF2B5EF4-FFF2-40B4-BE49-F238E27FC236}">
                <a16:creationId xmlns:a16="http://schemas.microsoft.com/office/drawing/2014/main" id="{FD36763A-1C73-4E48-9A2C-BD293D340757}"/>
              </a:ext>
            </a:extLst>
          </p:cNvPr>
          <p:cNvGrpSpPr/>
          <p:nvPr/>
        </p:nvGrpSpPr>
        <p:grpSpPr>
          <a:xfrm>
            <a:off x="559817" y="1917728"/>
            <a:ext cx="8845945" cy="790020"/>
            <a:chOff x="558800" y="1842597"/>
            <a:chExt cx="8847993" cy="790198"/>
          </a:xfrm>
        </p:grpSpPr>
        <p:grpSp>
          <p:nvGrpSpPr>
            <p:cNvPr id="21" name="그룹 20">
              <a:extLst>
                <a:ext uri="{FF2B5EF4-FFF2-40B4-BE49-F238E27FC236}">
                  <a16:creationId xmlns:a16="http://schemas.microsoft.com/office/drawing/2014/main" id="{07928334-32AF-46A2-97F3-006B536CB7A1}"/>
                </a:ext>
              </a:extLst>
            </p:cNvPr>
            <p:cNvGrpSpPr/>
            <p:nvPr/>
          </p:nvGrpSpPr>
          <p:grpSpPr>
            <a:xfrm>
              <a:off x="558800" y="1842597"/>
              <a:ext cx="8785224" cy="430985"/>
              <a:chOff x="1027113" y="2045624"/>
              <a:chExt cx="8785224" cy="430985"/>
            </a:xfrm>
          </p:grpSpPr>
          <p:sp>
            <p:nvSpPr>
              <p:cNvPr id="23" name="직사각형 2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직사각형 23">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Một công nghệ tìm kiếm thông tin hoặc tài nguyên để cung cấp dịch vụ mà người dùng mong muốn và cho phép dễ dàng sử dụng các kết quả tìm được</a:t>
                </a:r>
              </a:p>
            </p:txBody>
          </p:sp>
        </p:grpSp>
        <p:sp>
          <p:nvSpPr>
            <p:cNvPr id="22" name="직사각형 21">
              <a:extLst>
                <a:ext uri="{FF2B5EF4-FFF2-40B4-BE49-F238E27FC236}">
                  <a16:creationId xmlns:a16="http://schemas.microsoft.com/office/drawing/2014/main" id="{439DCE1C-801F-43E7-9286-D60EB80C9FCA}"/>
                </a:ext>
              </a:extLst>
            </p:cNvPr>
            <p:cNvSpPr/>
            <p:nvPr/>
          </p:nvSpPr>
          <p:spPr>
            <a:xfrm>
              <a:off x="773968" y="2287290"/>
              <a:ext cx="8632825" cy="345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300" panose="020B0303030303020204" charset="0"/>
                <a:ea typeface="SamsungOne 300" panose="020B0303030303020204" charset="0"/>
              </a:endParaRPr>
            </a:p>
          </p:txBody>
        </p:sp>
      </p:grpSp>
      <p:graphicFrame>
        <p:nvGraphicFramePr>
          <p:cNvPr id="4" name="표 15">
            <a:extLst>
              <a:ext uri="{FF2B5EF4-FFF2-40B4-BE49-F238E27FC236}">
                <a16:creationId xmlns:a16="http://schemas.microsoft.com/office/drawing/2014/main" id="{686AC21D-87B3-1C45-6F79-710DB27DD28C}"/>
              </a:ext>
            </a:extLst>
          </p:cNvPr>
          <p:cNvGraphicFramePr>
            <a:graphicFrameLocks noGrp="1"/>
          </p:cNvGraphicFramePr>
          <p:nvPr>
            <p:extLst>
              <p:ext uri="{D42A27DB-BD31-4B8C-83A1-F6EECF244321}">
                <p14:modId xmlns:p14="http://schemas.microsoft.com/office/powerpoint/2010/main" val="1646685661"/>
              </p:ext>
            </p:extLst>
          </p:nvPr>
        </p:nvGraphicFramePr>
        <p:xfrm>
          <a:off x="712182" y="2721453"/>
          <a:ext cx="8628061" cy="3173981"/>
        </p:xfrm>
        <a:graphic>
          <a:graphicData uri="http://schemas.openxmlformats.org/drawingml/2006/table">
            <a:tbl>
              <a:tblPr firstRow="1" bandRow="1">
                <a:tableStyleId>{5C22544A-7EE6-4342-B048-85BDC9FD1C3A}</a:tableStyleId>
              </a:tblPr>
              <a:tblGrid>
                <a:gridCol w="1712971">
                  <a:extLst>
                    <a:ext uri="{9D8B030D-6E8A-4147-A177-3AD203B41FA5}">
                      <a16:colId xmlns:a16="http://schemas.microsoft.com/office/drawing/2014/main" val="2893669326"/>
                    </a:ext>
                  </a:extLst>
                </a:gridCol>
                <a:gridCol w="6915090">
                  <a:extLst>
                    <a:ext uri="{9D8B030D-6E8A-4147-A177-3AD203B41FA5}">
                      <a16:colId xmlns:a16="http://schemas.microsoft.com/office/drawing/2014/main" val="2723376963"/>
                    </a:ext>
                  </a:extLst>
                </a:gridCol>
              </a:tblGrid>
              <a:tr h="447837">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Loại</a:t>
                      </a: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Thông tin chi tiết</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1218975">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Máy khách-máy chủ</a:t>
                      </a: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Máy chủ cung cấp kết quả tìm kiếm từ một thư mục trong kho lưu trữ để phản hồi yêu cầu tìm kiếm của</a:t>
                      </a:r>
                      <a:endParaRPr lang="en-US"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l" defTabSz="914400" rtl="0" eaLnBrk="1" fontAlgn="base" latinLnBrk="1"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 máy khách</a:t>
                      </a:r>
                    </a:p>
                    <a:p>
                      <a:pPr marL="92075" marR="0" indent="-92075" algn="l" defTabSz="914400" rtl="0" eaLnBrk="1" fontAlgn="base" latinLnBrk="1"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Nhìn chung, nó cung cấp dịch vụ tìm kiếm trong một môi trường toàn cầu.</a:t>
                      </a:r>
                    </a:p>
                    <a:p>
                      <a:pPr marL="92075" marR="0" indent="-92075" algn="l" defTabSz="914400" rtl="0" eaLnBrk="1" fontAlgn="base" latinLnBrk="1"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Thông thường, các tiêu chuẩn như oneM2M áp dụng phương pháp này.</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1507169">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P2P</a:t>
                      </a:r>
                    </a:p>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(mạng ngang hàng)</a:t>
                      </a: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Thiết bị cần tìm kiếm tài nguyên sẽ gửi yêu cầu tìm kiếm đến mạng. Thiết bị nhận được yêu cầu tìm kiếm sẽ phản hồi nếu có tài nguyên. Hoặc từng thiết bị sẽ thông báo thông tin tài nguyên riêng theo định kỳ.</a:t>
                      </a:r>
                    </a:p>
                    <a:p>
                      <a:pPr marL="92075" marR="0" indent="-92075" algn="l" defTabSz="914400" rtl="0" eaLnBrk="1" fontAlgn="base" latinLnBrk="1"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Các thiết bị muốn tìm kiếm tài nguyên trên mạng gửi thông cáo yêu cầu tìm tài nguyên.</a:t>
                      </a:r>
                    </a:p>
                    <a:p>
                      <a:pPr marL="92075" marR="0" indent="-92075" algn="l" defTabSz="914400" rtl="0" eaLnBrk="1" fontAlgn="base" latinLnBrk="1"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Phương pháp tìm kiếm P2P phổ biến là dịch vụ tìm kiếm của AllJoyn.</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1443533"/>
                  </a:ext>
                </a:extLst>
              </a:tr>
            </a:tbl>
          </a:graphicData>
        </a:graphic>
      </p:graphicFrame>
    </p:spTree>
    <p:extLst>
      <p:ext uri="{BB962C8B-B14F-4D97-AF65-F5344CB8AC3E}">
        <p14:creationId xmlns:p14="http://schemas.microsoft.com/office/powerpoint/2010/main" val="665022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416128" y="444866"/>
            <a:ext cx="9051872" cy="282133"/>
            <a:chOff x="416128" y="444866"/>
            <a:chExt cx="9051872" cy="282133"/>
          </a:xfrm>
        </p:grpSpPr>
        <p:sp>
          <p:nvSpPr>
            <p:cNvPr id="28" name="직사각형 2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9" name="직사각형 2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Công nghệ quản lý thiết bị</a:t>
            </a:r>
          </a:p>
        </p:txBody>
      </p:sp>
      <p:grpSp>
        <p:nvGrpSpPr>
          <p:cNvPr id="31" name="그룹 30">
            <a:extLst>
              <a:ext uri="{FF2B5EF4-FFF2-40B4-BE49-F238E27FC236}">
                <a16:creationId xmlns:a16="http://schemas.microsoft.com/office/drawing/2014/main" id="{FD36763A-1C73-4E48-9A2C-BD293D340757}"/>
              </a:ext>
            </a:extLst>
          </p:cNvPr>
          <p:cNvGrpSpPr/>
          <p:nvPr/>
        </p:nvGrpSpPr>
        <p:grpSpPr>
          <a:xfrm>
            <a:off x="559817" y="1917728"/>
            <a:ext cx="8845945" cy="790020"/>
            <a:chOff x="558800" y="1842597"/>
            <a:chExt cx="8847993" cy="790198"/>
          </a:xfrm>
        </p:grpSpPr>
        <p:grpSp>
          <p:nvGrpSpPr>
            <p:cNvPr id="32" name="그룹 31">
              <a:extLst>
                <a:ext uri="{FF2B5EF4-FFF2-40B4-BE49-F238E27FC236}">
                  <a16:creationId xmlns:a16="http://schemas.microsoft.com/office/drawing/2014/main" id="{07928334-32AF-46A2-97F3-006B536CB7A1}"/>
                </a:ext>
              </a:extLst>
            </p:cNvPr>
            <p:cNvGrpSpPr/>
            <p:nvPr/>
          </p:nvGrpSpPr>
          <p:grpSpPr>
            <a:xfrm>
              <a:off x="558800" y="1842597"/>
              <a:ext cx="8785224" cy="646476"/>
              <a:chOff x="1027113" y="2045624"/>
              <a:chExt cx="8785224" cy="646476"/>
            </a:xfrm>
          </p:grpSpPr>
          <p:sp>
            <p:nvSpPr>
              <p:cNvPr id="34" name="직사각형 3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a:extLst>
                  <a:ext uri="{FF2B5EF4-FFF2-40B4-BE49-F238E27FC236}">
                    <a16:creationId xmlns:a16="http://schemas.microsoft.com/office/drawing/2014/main" id="{C3CF9554-5E26-4DD4-876F-A237942CB6BA}"/>
                  </a:ext>
                </a:extLst>
              </p:cNvPr>
              <p:cNvSpPr/>
              <p:nvPr/>
            </p:nvSpPr>
            <p:spPr>
              <a:xfrm>
                <a:off x="1179513" y="2045624"/>
                <a:ext cx="8632824" cy="646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Công nghệ quản lý thiết bị IoT là công nghệ thiết lập sơ bộ cho các thiết bị IoT, tải xuống phần mềm/firmware, chẩn đoán lỗi thiết bị, giám sát phần cứng như pin/bộ nhớ, điều khiển các thiết bị ngoại vi (USB, camera, v.v.), khởi động lại hệ thống, ghi nhật ký hệ thống, v.v.</a:t>
                </a:r>
              </a:p>
            </p:txBody>
          </p:sp>
        </p:grpSp>
        <p:sp>
          <p:nvSpPr>
            <p:cNvPr id="33" name="직사각형 32">
              <a:extLst>
                <a:ext uri="{FF2B5EF4-FFF2-40B4-BE49-F238E27FC236}">
                  <a16:creationId xmlns:a16="http://schemas.microsoft.com/office/drawing/2014/main" id="{439DCE1C-801F-43E7-9286-D60EB80C9FCA}"/>
                </a:ext>
              </a:extLst>
            </p:cNvPr>
            <p:cNvSpPr/>
            <p:nvPr/>
          </p:nvSpPr>
          <p:spPr>
            <a:xfrm>
              <a:off x="773968" y="2287290"/>
              <a:ext cx="8632825" cy="345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300" panose="020B0303030303020204" charset="0"/>
                <a:ea typeface="SamsungOne 300" panose="020B0303030303020204" charset="0"/>
              </a:endParaRPr>
            </a:p>
          </p:txBody>
        </p:sp>
      </p:grpSp>
      <p:grpSp>
        <p:nvGrpSpPr>
          <p:cNvPr id="6" name="그룹 5"/>
          <p:cNvGrpSpPr/>
          <p:nvPr/>
        </p:nvGrpSpPr>
        <p:grpSpPr>
          <a:xfrm>
            <a:off x="1626047" y="2882659"/>
            <a:ext cx="6634773" cy="3605081"/>
            <a:chOff x="1461288" y="2882659"/>
            <a:chExt cx="6634773" cy="3605081"/>
          </a:xfrm>
        </p:grpSpPr>
        <p:pic>
          <p:nvPicPr>
            <p:cNvPr id="16" name="Picture 2" descr="http://openmobilealliance.org/static/oma-annual-reports/images/DM-1.gif"/>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4541" r="13620"/>
            <a:stretch/>
          </p:blipFill>
          <p:spPr bwMode="auto">
            <a:xfrm>
              <a:off x="2975645" y="2882659"/>
              <a:ext cx="3493644" cy="360508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p:cNvGrpSpPr/>
            <p:nvPr/>
          </p:nvGrpSpPr>
          <p:grpSpPr>
            <a:xfrm>
              <a:off x="1461288" y="2898526"/>
              <a:ext cx="6634773" cy="3088624"/>
              <a:chOff x="1461288" y="2898526"/>
              <a:chExt cx="6634773" cy="3088624"/>
            </a:xfrm>
          </p:grpSpPr>
          <p:pic>
            <p:nvPicPr>
              <p:cNvPr id="3" name="그림 2"/>
              <p:cNvPicPr>
                <a:picLocks noChangeAspect="1"/>
              </p:cNvPicPr>
              <p:nvPr/>
            </p:nvPicPr>
            <p:blipFill>
              <a:blip r:embed="rId4"/>
              <a:stretch>
                <a:fillRect/>
              </a:stretch>
            </p:blipFill>
            <p:spPr>
              <a:xfrm flipH="1">
                <a:off x="6480664" y="4645899"/>
                <a:ext cx="890045" cy="1078382"/>
              </a:xfrm>
              <a:prstGeom prst="rect">
                <a:avLst/>
              </a:prstGeom>
            </p:spPr>
          </p:pic>
          <p:pic>
            <p:nvPicPr>
              <p:cNvPr id="5" name="그림 4">
                <a:extLst>
                  <a:ext uri="{FF2B5EF4-FFF2-40B4-BE49-F238E27FC236}">
                    <a16:creationId xmlns:a16="http://schemas.microsoft.com/office/drawing/2014/main" id="{5FD48073-F9AB-4E4F-A26A-97A01569CD4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809" t="6619" r="9586" b="23911"/>
              <a:stretch/>
            </p:blipFill>
            <p:spPr>
              <a:xfrm>
                <a:off x="2398384" y="4656624"/>
                <a:ext cx="612380" cy="982087"/>
              </a:xfrm>
              <a:prstGeom prst="rect">
                <a:avLst/>
              </a:prstGeom>
            </p:spPr>
          </p:pic>
          <p:sp>
            <p:nvSpPr>
              <p:cNvPr id="2" name="TextBox 1">
                <a:extLst>
                  <a:ext uri="{FF2B5EF4-FFF2-40B4-BE49-F238E27FC236}">
                    <a16:creationId xmlns:a16="http://schemas.microsoft.com/office/drawing/2014/main" id="{268C6306-4F47-4837-89E3-5A0E8C387CFD}"/>
                  </a:ext>
                </a:extLst>
              </p:cNvPr>
              <p:cNvSpPr txBox="1"/>
              <p:nvPr/>
            </p:nvSpPr>
            <p:spPr>
              <a:xfrm>
                <a:off x="3776477" y="2898526"/>
                <a:ext cx="1843773" cy="292388"/>
              </a:xfrm>
              <a:prstGeom prst="rect">
                <a:avLst/>
              </a:prstGeom>
              <a:solidFill>
                <a:schemeClr val="tx1">
                  <a:lumMod val="50000"/>
                  <a:lumOff val="50000"/>
                </a:schemeClr>
              </a:solidFill>
            </p:spPr>
            <p:txBody>
              <a:bodyPr wrap="square" rtlCol="0">
                <a:spAutoFit/>
              </a:bodyPr>
              <a:lstStyle/>
              <a:p>
                <a:pPr algn="ctr"/>
                <a:r>
                  <a:rPr lang="en-US" altLang="ko-KR" sz="1300" b="1" dirty="0">
                    <a:solidFill>
                      <a:schemeClr val="bg1"/>
                    </a:solidFill>
                    <a:latin typeface="SamsungOne-400" panose="020B0503030303020204" pitchFamily="34" charset="0"/>
                    <a:ea typeface="SamsungOne-400" panose="020B0503030303020204" pitchFamily="34" charset="0"/>
                  </a:rPr>
                  <a:t>Application MO</a:t>
                </a:r>
                <a:endParaRPr lang="ko-KR" altLang="en-US" sz="1300" b="1" dirty="0">
                  <a:solidFill>
                    <a:schemeClr val="bg1"/>
                  </a:solidFill>
                  <a:latin typeface="SamsungOne-400" panose="020B0503030303020204" pitchFamily="34" charset="0"/>
                </a:endParaRPr>
              </a:p>
            </p:txBody>
          </p:sp>
          <p:sp>
            <p:nvSpPr>
              <p:cNvPr id="21" name="TextBox 20">
                <a:extLst>
                  <a:ext uri="{FF2B5EF4-FFF2-40B4-BE49-F238E27FC236}">
                    <a16:creationId xmlns:a16="http://schemas.microsoft.com/office/drawing/2014/main" id="{87664237-9B59-4498-BA59-DDCCDC906082}"/>
                  </a:ext>
                </a:extLst>
              </p:cNvPr>
              <p:cNvSpPr txBox="1"/>
              <p:nvPr/>
            </p:nvSpPr>
            <p:spPr>
              <a:xfrm>
                <a:off x="3776476" y="3302369"/>
                <a:ext cx="1843773" cy="292388"/>
              </a:xfrm>
              <a:prstGeom prst="rect">
                <a:avLst/>
              </a:prstGeom>
              <a:solidFill>
                <a:srgbClr val="1429A0"/>
              </a:solidFill>
            </p:spPr>
            <p:txBody>
              <a:bodyPr wrap="square" rtlCol="0">
                <a:spAutoFit/>
              </a:bodyPr>
              <a:lstStyle>
                <a:defPPr>
                  <a:defRPr lang="en-US"/>
                </a:defPPr>
                <a:lvl1pPr algn="ctr">
                  <a:defRPr sz="1300" b="1">
                    <a:solidFill>
                      <a:schemeClr val="bg1"/>
                    </a:solidFill>
                    <a:latin typeface="SamsungOne-400" panose="020B0503030303020204" pitchFamily="34" charset="0"/>
                    <a:ea typeface="SamsungOne-400" panose="020B0503030303020204" pitchFamily="34" charset="0"/>
                  </a:defRPr>
                </a:lvl1pPr>
              </a:lstStyle>
              <a:p>
                <a:r>
                  <a:rPr lang="en-US" altLang="ko-KR" dirty="0"/>
                  <a:t>DM Protocol</a:t>
                </a:r>
                <a:endParaRPr lang="ko-KR" altLang="en-US" dirty="0"/>
              </a:p>
            </p:txBody>
          </p:sp>
          <p:sp>
            <p:nvSpPr>
              <p:cNvPr id="22" name="TextBox 21">
                <a:extLst>
                  <a:ext uri="{FF2B5EF4-FFF2-40B4-BE49-F238E27FC236}">
                    <a16:creationId xmlns:a16="http://schemas.microsoft.com/office/drawing/2014/main" id="{2FD2874D-F559-482D-90FC-BCC11EAA5751}"/>
                  </a:ext>
                </a:extLst>
              </p:cNvPr>
              <p:cNvSpPr txBox="1"/>
              <p:nvPr/>
            </p:nvSpPr>
            <p:spPr>
              <a:xfrm>
                <a:off x="3776476" y="3711325"/>
                <a:ext cx="1843773" cy="292388"/>
              </a:xfrm>
              <a:prstGeom prst="rect">
                <a:avLst/>
              </a:prstGeom>
              <a:solidFill>
                <a:schemeClr val="tx1">
                  <a:lumMod val="50000"/>
                  <a:lumOff val="50000"/>
                </a:schemeClr>
              </a:solidFill>
            </p:spPr>
            <p:txBody>
              <a:bodyPr wrap="square" rtlCol="0">
                <a:spAutoFit/>
              </a:bodyPr>
              <a:lstStyle>
                <a:defPPr>
                  <a:defRPr lang="en-US"/>
                </a:defPPr>
                <a:lvl1pPr algn="ctr">
                  <a:defRPr sz="1300" b="1">
                    <a:solidFill>
                      <a:schemeClr val="bg1"/>
                    </a:solidFill>
                    <a:latin typeface="SamsungOne-400" panose="020B0503030303020204" pitchFamily="34" charset="0"/>
                    <a:ea typeface="SamsungOne-400" panose="020B0503030303020204" pitchFamily="34" charset="0"/>
                  </a:defRPr>
                </a:lvl1pPr>
              </a:lstStyle>
              <a:p>
                <a:r>
                  <a:rPr lang="en-US" altLang="ko-KR" dirty="0"/>
                  <a:t>DM Representation</a:t>
                </a:r>
                <a:endParaRPr lang="ko-KR" altLang="en-US" dirty="0"/>
              </a:p>
            </p:txBody>
          </p:sp>
          <p:sp>
            <p:nvSpPr>
              <p:cNvPr id="23" name="TextBox 22">
                <a:extLst>
                  <a:ext uri="{FF2B5EF4-FFF2-40B4-BE49-F238E27FC236}">
                    <a16:creationId xmlns:a16="http://schemas.microsoft.com/office/drawing/2014/main" id="{DBE46847-FD3C-48B1-9B84-B616A97B6908}"/>
                  </a:ext>
                </a:extLst>
              </p:cNvPr>
              <p:cNvSpPr txBox="1"/>
              <p:nvPr/>
            </p:nvSpPr>
            <p:spPr>
              <a:xfrm>
                <a:off x="3776476" y="4140539"/>
                <a:ext cx="1843774" cy="292388"/>
              </a:xfrm>
              <a:prstGeom prst="rect">
                <a:avLst/>
              </a:prstGeom>
              <a:solidFill>
                <a:srgbClr val="1429A0"/>
              </a:solidFill>
            </p:spPr>
            <p:txBody>
              <a:bodyPr wrap="square" rtlCol="0">
                <a:spAutoFit/>
              </a:bodyPr>
              <a:lstStyle>
                <a:defPPr>
                  <a:defRPr lang="en-US"/>
                </a:defPPr>
                <a:lvl1pPr algn="ctr">
                  <a:defRPr sz="1300" b="1">
                    <a:solidFill>
                      <a:schemeClr val="bg1"/>
                    </a:solidFill>
                    <a:latin typeface="SamsungOne-400" panose="020B0503030303020204" pitchFamily="34" charset="0"/>
                    <a:ea typeface="SamsungOne-400" panose="020B0503030303020204" pitchFamily="34" charset="0"/>
                  </a:defRPr>
                </a:lvl1pPr>
              </a:lstStyle>
              <a:p>
                <a:r>
                  <a:rPr lang="en-US" altLang="ko-KR" dirty="0"/>
                  <a:t>Bindings to Transports</a:t>
                </a:r>
                <a:endParaRPr lang="ko-KR" altLang="en-US" dirty="0"/>
              </a:p>
            </p:txBody>
          </p:sp>
          <p:sp>
            <p:nvSpPr>
              <p:cNvPr id="24" name="TextBox 23">
                <a:extLst>
                  <a:ext uri="{FF2B5EF4-FFF2-40B4-BE49-F238E27FC236}">
                    <a16:creationId xmlns:a16="http://schemas.microsoft.com/office/drawing/2014/main" id="{71A9441A-7D70-412D-A6D2-F9D3FFAD62F4}"/>
                  </a:ext>
                </a:extLst>
              </p:cNvPr>
              <p:cNvSpPr txBox="1"/>
              <p:nvPr/>
            </p:nvSpPr>
            <p:spPr>
              <a:xfrm>
                <a:off x="3776476" y="4574958"/>
                <a:ext cx="1843773" cy="292388"/>
              </a:xfrm>
              <a:prstGeom prst="rect">
                <a:avLst/>
              </a:prstGeom>
              <a:solidFill>
                <a:schemeClr val="tx1">
                  <a:lumMod val="50000"/>
                  <a:lumOff val="50000"/>
                </a:schemeClr>
              </a:solidFill>
            </p:spPr>
            <p:txBody>
              <a:bodyPr wrap="square" rtlCol="0">
                <a:spAutoFit/>
              </a:bodyPr>
              <a:lstStyle>
                <a:defPPr>
                  <a:defRPr lang="en-US"/>
                </a:defPPr>
                <a:lvl1pPr algn="ctr">
                  <a:defRPr sz="1300" b="1">
                    <a:solidFill>
                      <a:schemeClr val="bg1"/>
                    </a:solidFill>
                    <a:latin typeface="SamsungOne-400" panose="020B0503030303020204" pitchFamily="34" charset="0"/>
                    <a:ea typeface="SamsungOne-400" panose="020B0503030303020204" pitchFamily="34" charset="0"/>
                  </a:defRPr>
                </a:lvl1pPr>
              </a:lstStyle>
              <a:p>
                <a:r>
                  <a:rPr lang="en-US" altLang="ko-KR" dirty="0"/>
                  <a:t>Transports</a:t>
                </a:r>
                <a:endParaRPr lang="ko-KR" altLang="en-US" dirty="0"/>
              </a:p>
            </p:txBody>
          </p:sp>
          <p:sp>
            <p:nvSpPr>
              <p:cNvPr id="25" name="TextBox 24">
                <a:extLst>
                  <a:ext uri="{FF2B5EF4-FFF2-40B4-BE49-F238E27FC236}">
                    <a16:creationId xmlns:a16="http://schemas.microsoft.com/office/drawing/2014/main" id="{93654B7A-64BC-4DD6-AC3E-592A70AD5F27}"/>
                  </a:ext>
                </a:extLst>
              </p:cNvPr>
              <p:cNvSpPr txBox="1"/>
              <p:nvPr/>
            </p:nvSpPr>
            <p:spPr>
              <a:xfrm>
                <a:off x="1461288" y="5679373"/>
                <a:ext cx="2408032" cy="307777"/>
              </a:xfrm>
              <a:prstGeom prst="rect">
                <a:avLst/>
              </a:prstGeom>
              <a:solidFill>
                <a:schemeClr val="bg1"/>
              </a:solidFill>
            </p:spPr>
            <p:txBody>
              <a:bodyPr wrap="none" rtlCol="0">
                <a:spAutoFit/>
              </a:bodyPr>
              <a:lstStyle>
                <a:defPPr>
                  <a:defRPr lang="en-US"/>
                </a:defPPr>
                <a:lvl1pPr algn="ctr">
                  <a:defRPr sz="1300" b="1">
                    <a:solidFill>
                      <a:prstClr val="black">
                        <a:lumMod val="85000"/>
                        <a:lumOff val="15000"/>
                      </a:prstClr>
                    </a:solidFill>
                    <a:latin typeface="SamsungOne-400" panose="020B0503030303020204" pitchFamily="34" charset="0"/>
                    <a:ea typeface="SamsungOne-400" panose="020B0503030303020204" pitchFamily="34" charset="0"/>
                  </a:defRPr>
                </a:lvl1pPr>
              </a:lstStyle>
              <a:p>
                <a:pPr algn="ctr" defTabSz="457063"/>
                <a:r>
                  <a:rPr lang="vi-VN" sz="1400" b="1" dirty="0">
                    <a:solidFill>
                      <a:prstClr val="black">
                        <a:lumMod val="85000"/>
                        <a:lumOff val="15000"/>
                      </a:prstClr>
                    </a:solidFill>
                  </a:rPr>
                  <a:t>Máy khách quản lý thiết bị</a:t>
                </a:r>
              </a:p>
            </p:txBody>
          </p:sp>
          <p:sp>
            <p:nvSpPr>
              <p:cNvPr id="26" name="TextBox 25">
                <a:extLst>
                  <a:ext uri="{FF2B5EF4-FFF2-40B4-BE49-F238E27FC236}">
                    <a16:creationId xmlns:a16="http://schemas.microsoft.com/office/drawing/2014/main" id="{384DCA48-7507-4ADB-BF8E-27562D122F8D}"/>
                  </a:ext>
                </a:extLst>
              </p:cNvPr>
              <p:cNvSpPr txBox="1"/>
              <p:nvPr/>
            </p:nvSpPr>
            <p:spPr>
              <a:xfrm>
                <a:off x="4176484" y="5633207"/>
                <a:ext cx="1091966" cy="292388"/>
              </a:xfrm>
              <a:prstGeom prst="rect">
                <a:avLst/>
              </a:prstGeom>
              <a:solidFill>
                <a:schemeClr val="bg1"/>
              </a:solidFill>
            </p:spPr>
            <p:txBody>
              <a:bodyPr wrap="none" rtlCol="0">
                <a:spAutoFit/>
              </a:bodyPr>
              <a:lstStyle/>
              <a:p>
                <a:pPr algn="ct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DM Protocol</a:t>
                </a:r>
                <a:endParaRPr lang="ko-KR" altLang="en-US" sz="1300" b="1" dirty="0">
                  <a:solidFill>
                    <a:prstClr val="black">
                      <a:lumMod val="85000"/>
                      <a:lumOff val="15000"/>
                    </a:prstClr>
                  </a:solidFill>
                  <a:latin typeface="SamsungOne-400" panose="020B0503030303020204" pitchFamily="34" charset="0"/>
                </a:endParaRPr>
              </a:p>
            </p:txBody>
          </p:sp>
          <p:sp>
            <p:nvSpPr>
              <p:cNvPr id="27" name="TextBox 26">
                <a:extLst>
                  <a:ext uri="{FF2B5EF4-FFF2-40B4-BE49-F238E27FC236}">
                    <a16:creationId xmlns:a16="http://schemas.microsoft.com/office/drawing/2014/main" id="{FE66F9D8-B50C-4BDE-908A-908C1BD92EAD}"/>
                  </a:ext>
                </a:extLst>
              </p:cNvPr>
              <p:cNvSpPr txBox="1"/>
              <p:nvPr/>
            </p:nvSpPr>
            <p:spPr>
              <a:xfrm>
                <a:off x="5886802" y="5679372"/>
                <a:ext cx="2209259" cy="307777"/>
              </a:xfrm>
              <a:prstGeom prst="rect">
                <a:avLst/>
              </a:prstGeom>
              <a:solidFill>
                <a:schemeClr val="bg1"/>
              </a:solidFill>
            </p:spPr>
            <p:txBody>
              <a:bodyPr wrap="none" rtlCol="0">
                <a:spAutoFit/>
              </a:bodyPr>
              <a:lstStyle>
                <a:defPPr>
                  <a:defRPr lang="en-US"/>
                </a:defPPr>
                <a:lvl1pPr algn="ctr">
                  <a:defRPr sz="1300" b="1">
                    <a:solidFill>
                      <a:prstClr val="black">
                        <a:lumMod val="85000"/>
                        <a:lumOff val="15000"/>
                      </a:prstClr>
                    </a:solidFill>
                    <a:latin typeface="SamsungOne-400" panose="020B0503030303020204" pitchFamily="34" charset="0"/>
                    <a:ea typeface="SamsungOne-400" panose="020B0503030303020204" pitchFamily="34" charset="0"/>
                  </a:defRPr>
                </a:lvl1pPr>
              </a:lstStyle>
              <a:p>
                <a:pPr algn="ctr" defTabSz="457063"/>
                <a:r>
                  <a:rPr lang="vi-VN" sz="1400" b="1" dirty="0">
                    <a:solidFill>
                      <a:prstClr val="black">
                        <a:lumMod val="85000"/>
                        <a:lumOff val="15000"/>
                      </a:prstClr>
                    </a:solidFill>
                  </a:rPr>
                  <a:t>Máy chủ quản lý thiết bị</a:t>
                </a:r>
              </a:p>
            </p:txBody>
          </p:sp>
          <p:sp>
            <p:nvSpPr>
              <p:cNvPr id="36" name="TextBox 35">
                <a:extLst>
                  <a:ext uri="{FF2B5EF4-FFF2-40B4-BE49-F238E27FC236}">
                    <a16:creationId xmlns:a16="http://schemas.microsoft.com/office/drawing/2014/main" id="{C163FD99-9F1A-403A-978C-A388C3134AC7}"/>
                  </a:ext>
                </a:extLst>
              </p:cNvPr>
              <p:cNvSpPr txBox="1"/>
              <p:nvPr/>
            </p:nvSpPr>
            <p:spPr>
              <a:xfrm>
                <a:off x="3200122" y="5067303"/>
                <a:ext cx="3031599" cy="336861"/>
              </a:xfrm>
              <a:prstGeom prst="rect">
                <a:avLst/>
              </a:prstGeom>
              <a:solidFill>
                <a:srgbClr val="02B6C0"/>
              </a:solidFill>
            </p:spPr>
            <p:txBody>
              <a:bodyPr wrap="none" lIns="0" tIns="0" rIns="0" bIns="0" rtlCol="0" anchor="ctr">
                <a:noAutofit/>
              </a:bodyPr>
              <a:lstStyle/>
              <a:p>
                <a:pPr algn="ctr"/>
                <a:r>
                  <a:rPr lang="en-US" altLang="ko-KR" sz="1200" b="1" dirty="0">
                    <a:solidFill>
                      <a:schemeClr val="bg1"/>
                    </a:solidFill>
                    <a:latin typeface="SamsungOne-400" panose="020B0503030303020204" pitchFamily="34" charset="0"/>
                    <a:ea typeface="SamsungOne-400" panose="020B0503030303020204" pitchFamily="34" charset="0"/>
                  </a:rPr>
                  <a:t>DM Commands:</a:t>
                </a:r>
                <a:br>
                  <a:rPr lang="en-US" altLang="ko-KR" sz="1200" b="1" dirty="0">
                    <a:solidFill>
                      <a:schemeClr val="bg1"/>
                    </a:solidFill>
                    <a:latin typeface="SamsungOne-400" panose="020B0503030303020204" pitchFamily="34" charset="0"/>
                    <a:ea typeface="SamsungOne-400" panose="020B0503030303020204" pitchFamily="34" charset="0"/>
                  </a:rPr>
                </a:br>
                <a:r>
                  <a:rPr lang="en-US" altLang="ko-KR" sz="1200" b="1" dirty="0">
                    <a:solidFill>
                      <a:schemeClr val="bg1"/>
                    </a:solidFill>
                    <a:latin typeface="SamsungOne-400" panose="020B0503030303020204" pitchFamily="34" charset="0"/>
                    <a:ea typeface="SamsungOne-400" panose="020B0503030303020204" pitchFamily="34" charset="0"/>
                  </a:rPr>
                  <a:t>Add, Get, Replace, Delete, Exec, Alert, etc.</a:t>
                </a:r>
                <a:endParaRPr lang="ko-KR" altLang="en-US" sz="1200" b="1" dirty="0">
                  <a:solidFill>
                    <a:schemeClr val="bg1"/>
                  </a:solidFill>
                  <a:latin typeface="SamsungOne-400" panose="020B0503030303020204" pitchFamily="34" charset="0"/>
                </a:endParaRPr>
              </a:p>
            </p:txBody>
          </p:sp>
          <p:sp>
            <p:nvSpPr>
              <p:cNvPr id="38" name="TextBox 37">
                <a:extLst>
                  <a:ext uri="{FF2B5EF4-FFF2-40B4-BE49-F238E27FC236}">
                    <a16:creationId xmlns:a16="http://schemas.microsoft.com/office/drawing/2014/main" id="{384DCA48-7507-4ADB-BF8E-27562D122F8D}"/>
                  </a:ext>
                </a:extLst>
              </p:cNvPr>
              <p:cNvSpPr txBox="1"/>
              <p:nvPr/>
            </p:nvSpPr>
            <p:spPr>
              <a:xfrm>
                <a:off x="5862702" y="3759452"/>
                <a:ext cx="516167" cy="169277"/>
              </a:xfrm>
              <a:prstGeom prst="rect">
                <a:avLst/>
              </a:prstGeom>
              <a:solidFill>
                <a:schemeClr val="bg1"/>
              </a:solidFill>
            </p:spPr>
            <p:txBody>
              <a:bodyPr wrap="none" lIns="0" tIns="0" rIns="0" bIns="0" rtlCol="0">
                <a:spAutoFit/>
              </a:bodyPr>
              <a:lstStyle/>
              <a:p>
                <a:pPr algn="ctr"/>
                <a:r>
                  <a:rPr lang="en-US" altLang="ko-KR" sz="1100" b="1" dirty="0">
                    <a:solidFill>
                      <a:prstClr val="black">
                        <a:lumMod val="85000"/>
                        <a:lumOff val="15000"/>
                      </a:prstClr>
                    </a:solidFill>
                    <a:latin typeface="SamsungOne-400" panose="020B0503030303020204" pitchFamily="34" charset="0"/>
                    <a:ea typeface="SamsungOne-400" panose="020B0503030303020204" pitchFamily="34" charset="0"/>
                  </a:rPr>
                  <a:t>DM Tree</a:t>
                </a:r>
                <a:endParaRPr lang="ko-KR" altLang="en-US" sz="1100" b="1" dirty="0">
                  <a:solidFill>
                    <a:prstClr val="black">
                      <a:lumMod val="85000"/>
                      <a:lumOff val="15000"/>
                    </a:prstClr>
                  </a:solidFill>
                  <a:latin typeface="SamsungOne-400" panose="020B0503030303020204" pitchFamily="34" charset="0"/>
                </a:endParaRPr>
              </a:p>
            </p:txBody>
          </p:sp>
          <p:sp>
            <p:nvSpPr>
              <p:cNvPr id="39" name="TextBox 38">
                <a:extLst>
                  <a:ext uri="{FF2B5EF4-FFF2-40B4-BE49-F238E27FC236}">
                    <a16:creationId xmlns:a16="http://schemas.microsoft.com/office/drawing/2014/main" id="{384DCA48-7507-4ADB-BF8E-27562D122F8D}"/>
                  </a:ext>
                </a:extLst>
              </p:cNvPr>
              <p:cNvSpPr txBox="1"/>
              <p:nvPr/>
            </p:nvSpPr>
            <p:spPr>
              <a:xfrm>
                <a:off x="6226329" y="3936097"/>
                <a:ext cx="246659" cy="169277"/>
              </a:xfrm>
              <a:prstGeom prst="rect">
                <a:avLst/>
              </a:prstGeom>
              <a:solidFill>
                <a:schemeClr val="bg1"/>
              </a:solidFill>
            </p:spPr>
            <p:txBody>
              <a:bodyPr wrap="square" lIns="0" tIns="0" rIns="0" bIns="0" rtlCol="0">
                <a:spAutoFit/>
              </a:bodyPr>
              <a:lstStyle/>
              <a:p>
                <a:pPr algn="ctr"/>
                <a:r>
                  <a:rPr lang="en-US" altLang="ko-KR" sz="1100" b="1" dirty="0">
                    <a:solidFill>
                      <a:prstClr val="black">
                        <a:lumMod val="85000"/>
                        <a:lumOff val="15000"/>
                      </a:prstClr>
                    </a:solidFill>
                    <a:latin typeface="SamsungOne-400" panose="020B0503030303020204" pitchFamily="34" charset="0"/>
                    <a:ea typeface="SamsungOne-400" panose="020B0503030303020204" pitchFamily="34" charset="0"/>
                  </a:rPr>
                  <a:t>MO</a:t>
                </a:r>
                <a:endParaRPr lang="ko-KR" altLang="en-US" sz="1100" b="1" dirty="0">
                  <a:solidFill>
                    <a:prstClr val="black">
                      <a:lumMod val="85000"/>
                      <a:lumOff val="15000"/>
                    </a:prstClr>
                  </a:solidFill>
                  <a:latin typeface="SamsungOne-400" panose="020B0503030303020204" pitchFamily="34" charset="0"/>
                </a:endParaRPr>
              </a:p>
            </p:txBody>
          </p:sp>
        </p:grpSp>
      </p:grpSp>
    </p:spTree>
    <p:extLst>
      <p:ext uri="{BB962C8B-B14F-4D97-AF65-F5344CB8AC3E}">
        <p14:creationId xmlns:p14="http://schemas.microsoft.com/office/powerpoint/2010/main" val="19170297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모서리가 둥근 직사각형 4">
            <a:extLst>
              <a:ext uri="{FF2B5EF4-FFF2-40B4-BE49-F238E27FC236}">
                <a16:creationId xmlns:a16="http://schemas.microsoft.com/office/drawing/2014/main" id="{AD541330-03FE-4A75-8966-46DD275DD93E}"/>
              </a:ext>
            </a:extLst>
          </p:cNvPr>
          <p:cNvSpPr/>
          <p:nvPr/>
        </p:nvSpPr>
        <p:spPr>
          <a:xfrm>
            <a:off x="558800" y="2289007"/>
            <a:ext cx="8782050" cy="39498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그룹 5">
            <a:extLst>
              <a:ext uri="{FF2B5EF4-FFF2-40B4-BE49-F238E27FC236}">
                <a16:creationId xmlns:a16="http://schemas.microsoft.com/office/drawing/2014/main" id="{D08CA737-BE4E-4821-BF67-654E9D32969A}"/>
              </a:ext>
            </a:extLst>
          </p:cNvPr>
          <p:cNvGrpSpPr/>
          <p:nvPr/>
        </p:nvGrpSpPr>
        <p:grpSpPr>
          <a:xfrm>
            <a:off x="1178026" y="2483701"/>
            <a:ext cx="7433986" cy="3659924"/>
            <a:chOff x="1575429" y="2620413"/>
            <a:chExt cx="7069810" cy="3480631"/>
          </a:xfrm>
        </p:grpSpPr>
        <p:grpSp>
          <p:nvGrpSpPr>
            <p:cNvPr id="4" name="그룹 3"/>
            <p:cNvGrpSpPr/>
            <p:nvPr/>
          </p:nvGrpSpPr>
          <p:grpSpPr>
            <a:xfrm>
              <a:off x="1575429" y="2664345"/>
              <a:ext cx="6924344" cy="3436699"/>
              <a:chOff x="1575933" y="2664099"/>
              <a:chExt cx="6926562" cy="3437801"/>
            </a:xfrm>
          </p:grpSpPr>
          <p:pic>
            <p:nvPicPr>
              <p:cNvPr id="46" name="그림 45">
                <a:extLst>
                  <a:ext uri="{FF2B5EF4-FFF2-40B4-BE49-F238E27FC236}">
                    <a16:creationId xmlns:a16="http://schemas.microsoft.com/office/drawing/2014/main" id="{16763CEA-3068-4E43-A6D0-4E1AB77141DA}"/>
                  </a:ext>
                </a:extLst>
              </p:cNvPr>
              <p:cNvPicPr>
                <a:picLocks noChangeAspect="1"/>
              </p:cNvPicPr>
              <p:nvPr/>
            </p:nvPicPr>
            <p:blipFill rotWithShape="1">
              <a:blip r:embed="rId3"/>
              <a:srcRect l="1049" t="15580" r="6659" b="5161"/>
              <a:stretch/>
            </p:blipFill>
            <p:spPr>
              <a:xfrm>
                <a:off x="1575933" y="2755886"/>
                <a:ext cx="6926562" cy="3346014"/>
              </a:xfrm>
              <a:prstGeom prst="rect">
                <a:avLst/>
              </a:prstGeom>
              <a:noFill/>
              <a:ln>
                <a:noFill/>
              </a:ln>
            </p:spPr>
          </p:pic>
          <p:sp>
            <p:nvSpPr>
              <p:cNvPr id="50" name="직사각형 49"/>
              <p:cNvSpPr/>
              <p:nvPr/>
            </p:nvSpPr>
            <p:spPr>
              <a:xfrm>
                <a:off x="2945399" y="2664099"/>
                <a:ext cx="1303043" cy="158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2" name="직사각형 1"/>
              <p:cNvSpPr/>
              <p:nvPr/>
            </p:nvSpPr>
            <p:spPr>
              <a:xfrm>
                <a:off x="5168949" y="2664099"/>
                <a:ext cx="1303043" cy="1168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62" name="직사각형 61"/>
              <p:cNvSpPr/>
              <p:nvPr/>
            </p:nvSpPr>
            <p:spPr>
              <a:xfrm>
                <a:off x="7019925" y="5431631"/>
                <a:ext cx="411956" cy="124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63" name="직사각형 62"/>
              <p:cNvSpPr/>
              <p:nvPr/>
            </p:nvSpPr>
            <p:spPr>
              <a:xfrm>
                <a:off x="7586663" y="5405437"/>
                <a:ext cx="411956" cy="124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grpSp>
        <p:sp>
          <p:nvSpPr>
            <p:cNvPr id="47" name="TextBox 46">
              <a:extLst>
                <a:ext uri="{FF2B5EF4-FFF2-40B4-BE49-F238E27FC236}">
                  <a16:creationId xmlns:a16="http://schemas.microsoft.com/office/drawing/2014/main" id="{EBAC9BCB-9163-4156-A84F-C3B6CEFA6885}"/>
                </a:ext>
              </a:extLst>
            </p:cNvPr>
            <p:cNvSpPr txBox="1"/>
            <p:nvPr/>
          </p:nvSpPr>
          <p:spPr>
            <a:xfrm>
              <a:off x="1863324" y="2620413"/>
              <a:ext cx="612151" cy="184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BSS/OSS</a:t>
              </a:r>
            </a:p>
          </p:txBody>
        </p:sp>
        <p:sp>
          <p:nvSpPr>
            <p:cNvPr id="48" name="TextBox 47">
              <a:extLst>
                <a:ext uri="{FF2B5EF4-FFF2-40B4-BE49-F238E27FC236}">
                  <a16:creationId xmlns:a16="http://schemas.microsoft.com/office/drawing/2014/main" id="{EBAC9BCB-9163-4156-A84F-C3B6CEFA6885}"/>
                </a:ext>
              </a:extLst>
            </p:cNvPr>
            <p:cNvSpPr txBox="1"/>
            <p:nvPr/>
          </p:nvSpPr>
          <p:spPr>
            <a:xfrm>
              <a:off x="3788217" y="2620413"/>
              <a:ext cx="1990050" cy="17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Máy</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chủ</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quản</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lý</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thiết</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bị</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(DMS)</a:t>
              </a:r>
            </a:p>
          </p:txBody>
        </p:sp>
        <p:sp>
          <p:nvSpPr>
            <p:cNvPr id="49" name="TextBox 48">
              <a:extLst>
                <a:ext uri="{FF2B5EF4-FFF2-40B4-BE49-F238E27FC236}">
                  <a16:creationId xmlns:a16="http://schemas.microsoft.com/office/drawing/2014/main" id="{EBAC9BCB-9163-4156-A84F-C3B6CEFA6885}"/>
                </a:ext>
              </a:extLst>
            </p:cNvPr>
            <p:cNvSpPr txBox="1"/>
            <p:nvPr/>
          </p:nvSpPr>
          <p:spPr>
            <a:xfrm>
              <a:off x="6417842" y="2620413"/>
              <a:ext cx="2151645" cy="17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Máy</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khách</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quản</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lý</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thiết</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bị</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(DMC)</a:t>
              </a:r>
            </a:p>
          </p:txBody>
        </p:sp>
        <p:sp>
          <p:nvSpPr>
            <p:cNvPr id="51" name="TextBox 50">
              <a:extLst>
                <a:ext uri="{FF2B5EF4-FFF2-40B4-BE49-F238E27FC236}">
                  <a16:creationId xmlns:a16="http://schemas.microsoft.com/office/drawing/2014/main" id="{EBAC9BCB-9163-4156-A84F-C3B6CEFA6885}"/>
                </a:ext>
              </a:extLst>
            </p:cNvPr>
            <p:cNvSpPr txBox="1"/>
            <p:nvPr/>
          </p:nvSpPr>
          <p:spPr>
            <a:xfrm>
              <a:off x="3268592" y="5454310"/>
              <a:ext cx="1091525" cy="14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000" dirty="0">
                  <a:solidFill>
                    <a:prstClr val="black">
                      <a:lumMod val="85000"/>
                      <a:lumOff val="15000"/>
                    </a:prstClr>
                  </a:solidFill>
                </a:rPr>
                <a:t>Giao diện BSS/OSS</a:t>
              </a:r>
            </a:p>
          </p:txBody>
        </p:sp>
        <p:sp>
          <p:nvSpPr>
            <p:cNvPr id="52" name="TextBox 51">
              <a:extLst>
                <a:ext uri="{FF2B5EF4-FFF2-40B4-BE49-F238E27FC236}">
                  <a16:creationId xmlns:a16="http://schemas.microsoft.com/office/drawing/2014/main" id="{EBAC9BCB-9163-4156-A84F-C3B6CEFA6885}"/>
                </a:ext>
              </a:extLst>
            </p:cNvPr>
            <p:cNvSpPr txBox="1"/>
            <p:nvPr/>
          </p:nvSpPr>
          <p:spPr>
            <a:xfrm>
              <a:off x="5188776" y="5454310"/>
              <a:ext cx="1362881" cy="14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000" dirty="0">
                  <a:solidFill>
                    <a:prstClr val="black">
                      <a:lumMod val="85000"/>
                      <a:lumOff val="15000"/>
                    </a:prstClr>
                  </a:solidFill>
                </a:rPr>
                <a:t>Giao thức quản lý thiết bị</a:t>
              </a:r>
            </a:p>
          </p:txBody>
        </p:sp>
        <p:grpSp>
          <p:nvGrpSpPr>
            <p:cNvPr id="3" name="그룹 2"/>
            <p:cNvGrpSpPr/>
            <p:nvPr/>
          </p:nvGrpSpPr>
          <p:grpSpPr>
            <a:xfrm>
              <a:off x="2804872" y="2978427"/>
              <a:ext cx="1797960" cy="1144712"/>
              <a:chOff x="2886808" y="2978288"/>
              <a:chExt cx="1798535" cy="1145082"/>
            </a:xfrm>
          </p:grpSpPr>
          <p:sp>
            <p:nvSpPr>
              <p:cNvPr id="53" name="TextBox 52">
                <a:extLst>
                  <a:ext uri="{FF2B5EF4-FFF2-40B4-BE49-F238E27FC236}">
                    <a16:creationId xmlns:a16="http://schemas.microsoft.com/office/drawing/2014/main" id="{EBAC9BCB-9163-4156-A84F-C3B6CEFA6885}"/>
                  </a:ext>
                </a:extLst>
              </p:cNvPr>
              <p:cNvSpPr txBox="1"/>
              <p:nvPr/>
            </p:nvSpPr>
            <p:spPr>
              <a:xfrm>
                <a:off x="2886808" y="2978288"/>
                <a:ext cx="686233" cy="161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Thiết</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bị</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DM</a:t>
                </a:r>
              </a:p>
            </p:txBody>
          </p:sp>
          <p:sp>
            <p:nvSpPr>
              <p:cNvPr id="54" name="TextBox 53">
                <a:extLst>
                  <a:ext uri="{FF2B5EF4-FFF2-40B4-BE49-F238E27FC236}">
                    <a16:creationId xmlns:a16="http://schemas.microsoft.com/office/drawing/2014/main" id="{EBAC9BCB-9163-4156-A84F-C3B6CEFA6885}"/>
                  </a:ext>
                </a:extLst>
              </p:cNvPr>
              <p:cNvSpPr txBox="1"/>
              <p:nvPr/>
            </p:nvSpPr>
            <p:spPr>
              <a:xfrm>
                <a:off x="2886809" y="3201070"/>
                <a:ext cx="1798534" cy="92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a:spcAft>
                    <a:spcPts val="0"/>
                  </a:spcAft>
                </a:pPr>
                <a:r>
                  <a:rPr lang="vi-VN" altLang="ko-KR" dirty="0">
                    <a:solidFill>
                      <a:prstClr val="black">
                        <a:lumMod val="85000"/>
                        <a:lumOff val="15000"/>
                      </a:prstClr>
                    </a:solidFill>
                  </a:rPr>
                  <a:t>Mở tự động</a:t>
                </a:r>
              </a:p>
              <a:p>
                <a:pPr defTabSz="457063">
                  <a:spcAft>
                    <a:spcPts val="0"/>
                  </a:spcAft>
                </a:pPr>
                <a:r>
                  <a:rPr lang="vi-VN" altLang="ko-KR" dirty="0">
                    <a:solidFill>
                      <a:prstClr val="black">
                        <a:lumMod val="85000"/>
                        <a:lumOff val="15000"/>
                      </a:prstClr>
                    </a:solidFill>
                  </a:rPr>
                  <a:t>Chẩn đoán và điều khiển từ xa</a:t>
                </a:r>
              </a:p>
              <a:p>
                <a:pPr defTabSz="457063">
                  <a:spcAft>
                    <a:spcPts val="0"/>
                  </a:spcAft>
                </a:pPr>
                <a:r>
                  <a:rPr lang="vi-VN" altLang="ko-KR" dirty="0">
                    <a:solidFill>
                      <a:prstClr val="black">
                        <a:lumMod val="85000"/>
                        <a:lumOff val="15000"/>
                      </a:prstClr>
                    </a:solidFill>
                  </a:rPr>
                  <a:t>Quản lý phần mềm/firmware</a:t>
                </a:r>
              </a:p>
              <a:p>
                <a:pPr defTabSz="457063">
                  <a:spcAft>
                    <a:spcPts val="0"/>
                  </a:spcAft>
                </a:pPr>
                <a:r>
                  <a:rPr lang="vi-VN" altLang="ko-KR" dirty="0">
                    <a:solidFill>
                      <a:prstClr val="black">
                        <a:lumMod val="85000"/>
                        <a:lumOff val="15000"/>
                      </a:prstClr>
                    </a:solidFill>
                  </a:rPr>
                  <a:t>Giám sát trạng thái/lỗi</a:t>
                </a:r>
              </a:p>
              <a:p>
                <a:pPr defTabSz="457063">
                  <a:spcAft>
                    <a:spcPts val="0"/>
                  </a:spcAft>
                </a:pPr>
                <a:r>
                  <a:rPr lang="vi-VN" altLang="ko-KR" dirty="0">
                    <a:solidFill>
                      <a:prstClr val="black">
                        <a:lumMod val="85000"/>
                        <a:lumOff val="15000"/>
                      </a:prstClr>
                    </a:solidFill>
                  </a:rPr>
                  <a:t>Quản lý tài nguyên thiết bị đầu cuối</a:t>
                </a:r>
              </a:p>
              <a:p>
                <a:pPr defTabSz="457063">
                  <a:spcAft>
                    <a:spcPts val="0"/>
                  </a:spcAft>
                </a:pPr>
                <a:r>
                  <a:rPr lang="vi-VN" altLang="ko-KR" dirty="0">
                    <a:solidFill>
                      <a:prstClr val="black">
                        <a:lumMod val="85000"/>
                        <a:lumOff val="15000"/>
                      </a:prstClr>
                    </a:solidFill>
                  </a:rPr>
                  <a:t>Quản lý thống kê/báo cáo</a:t>
                </a:r>
              </a:p>
              <a:p>
                <a:pPr defTabSz="457063">
                  <a:spcAft>
                    <a:spcPts val="0"/>
                  </a:spcAft>
                </a:pPr>
                <a:r>
                  <a:rPr lang="vi-VN" altLang="ko-KR" dirty="0">
                    <a:solidFill>
                      <a:prstClr val="black">
                        <a:lumMod val="85000"/>
                        <a:lumOff val="15000"/>
                      </a:prstClr>
                    </a:solidFill>
                  </a:rPr>
                  <a:t>Quản lý chất lượng dịch vụ</a:t>
                </a:r>
              </a:p>
            </p:txBody>
          </p:sp>
        </p:grpSp>
        <p:grpSp>
          <p:nvGrpSpPr>
            <p:cNvPr id="55" name="그룹 54"/>
            <p:cNvGrpSpPr/>
            <p:nvPr/>
          </p:nvGrpSpPr>
          <p:grpSpPr>
            <a:xfrm>
              <a:off x="4693348" y="2984652"/>
              <a:ext cx="2322619" cy="869233"/>
              <a:chOff x="2986016" y="2984509"/>
              <a:chExt cx="2323363" cy="869512"/>
            </a:xfrm>
          </p:grpSpPr>
          <p:sp>
            <p:nvSpPr>
              <p:cNvPr id="56" name="TextBox 55">
                <a:extLst>
                  <a:ext uri="{FF2B5EF4-FFF2-40B4-BE49-F238E27FC236}">
                    <a16:creationId xmlns:a16="http://schemas.microsoft.com/office/drawing/2014/main" id="{EBAC9BCB-9163-4156-A84F-C3B6CEFA6885}"/>
                  </a:ext>
                </a:extLst>
              </p:cNvPr>
              <p:cNvSpPr txBox="1"/>
              <p:nvPr/>
            </p:nvSpPr>
            <p:spPr>
              <a:xfrm>
                <a:off x="2986019" y="2984509"/>
                <a:ext cx="544413" cy="161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Lệnh</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DM</a:t>
                </a:r>
              </a:p>
            </p:txBody>
          </p:sp>
          <p:sp>
            <p:nvSpPr>
              <p:cNvPr id="57" name="TextBox 56">
                <a:extLst>
                  <a:ext uri="{FF2B5EF4-FFF2-40B4-BE49-F238E27FC236}">
                    <a16:creationId xmlns:a16="http://schemas.microsoft.com/office/drawing/2014/main" id="{EBAC9BCB-9163-4156-A84F-C3B6CEFA6885}"/>
                  </a:ext>
                </a:extLst>
              </p:cNvPr>
              <p:cNvSpPr txBox="1"/>
              <p:nvPr/>
            </p:nvSpPr>
            <p:spPr>
              <a:xfrm>
                <a:off x="2986016" y="3195237"/>
                <a:ext cx="2323363" cy="658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a:spcAft>
                    <a:spcPts val="0"/>
                  </a:spcAft>
                </a:pPr>
                <a:r>
                  <a:rPr lang="vi-VN" sz="900" dirty="0">
                    <a:solidFill>
                      <a:prstClr val="black">
                        <a:lumMod val="85000"/>
                        <a:lumOff val="15000"/>
                      </a:prstClr>
                    </a:solidFill>
                  </a:rPr>
                  <a:t>Nhận đối tượng quản lý (nhận)</a:t>
                </a:r>
              </a:p>
              <a:p>
                <a:pPr defTabSz="457063">
                  <a:spcAft>
                    <a:spcPts val="0"/>
                  </a:spcAft>
                </a:pPr>
                <a:r>
                  <a:rPr lang="vi-VN" sz="900" dirty="0">
                    <a:solidFill>
                      <a:prstClr val="black">
                        <a:lumMod val="85000"/>
                        <a:lumOff val="15000"/>
                      </a:prstClr>
                    </a:solidFill>
                  </a:rPr>
                  <a:t>Thay đổi đối tượng quản lý (cài đặt)</a:t>
                </a:r>
              </a:p>
              <a:p>
                <a:pPr defTabSz="457063">
                  <a:spcAft>
                    <a:spcPts val="0"/>
                  </a:spcAft>
                </a:pPr>
                <a:r>
                  <a:rPr lang="vi-VN" sz="900" dirty="0">
                    <a:solidFill>
                      <a:prstClr val="black">
                        <a:lumMod val="85000"/>
                        <a:lumOff val="15000"/>
                      </a:prstClr>
                    </a:solidFill>
                  </a:rPr>
                  <a:t>Thông báo sự kiện (sự kiện)</a:t>
                </a:r>
              </a:p>
              <a:p>
                <a:pPr defTabSz="457063">
                  <a:spcAft>
                    <a:spcPts val="0"/>
                  </a:spcAft>
                </a:pPr>
                <a:r>
                  <a:rPr lang="vi-VN" sz="900" dirty="0">
                    <a:solidFill>
                      <a:prstClr val="black">
                        <a:lumMod val="85000"/>
                        <a:lumOff val="15000"/>
                      </a:prstClr>
                    </a:solidFill>
                  </a:rPr>
                  <a:t>Thêm/Thay đổi/Sao chép đối tượng quản lý</a:t>
                </a:r>
              </a:p>
              <a:p>
                <a:pPr defTabSz="457063">
                  <a:spcAft>
                    <a:spcPts val="0"/>
                  </a:spcAft>
                </a:pPr>
                <a:r>
                  <a:rPr lang="vi-VN" sz="900" dirty="0">
                    <a:solidFill>
                      <a:prstClr val="black">
                        <a:lumMod val="85000"/>
                        <a:lumOff val="15000"/>
                      </a:prstClr>
                    </a:solidFill>
                  </a:rPr>
                  <a:t>Thực thi đối tượng quản lý</a:t>
                </a:r>
              </a:p>
            </p:txBody>
          </p:sp>
        </p:grpSp>
        <p:sp>
          <p:nvSpPr>
            <p:cNvPr id="58" name="TextBox 57">
              <a:extLst>
                <a:ext uri="{FF2B5EF4-FFF2-40B4-BE49-F238E27FC236}">
                  <a16:creationId xmlns:a16="http://schemas.microsoft.com/office/drawing/2014/main" id="{EBAC9BCB-9163-4156-A84F-C3B6CEFA6885}"/>
                </a:ext>
              </a:extLst>
            </p:cNvPr>
            <p:cNvSpPr txBox="1"/>
            <p:nvPr/>
          </p:nvSpPr>
          <p:spPr>
            <a:xfrm>
              <a:off x="6928884" y="4889809"/>
              <a:ext cx="792728" cy="117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800" dirty="0">
                  <a:solidFill>
                    <a:prstClr val="black">
                      <a:lumMod val="85000"/>
                      <a:lumOff val="15000"/>
                    </a:prstClr>
                  </a:solidFill>
                </a:rPr>
                <a:t>Điện thoại di động</a:t>
              </a:r>
            </a:p>
          </p:txBody>
        </p:sp>
        <p:sp>
          <p:nvSpPr>
            <p:cNvPr id="59" name="TextBox 58">
              <a:extLst>
                <a:ext uri="{FF2B5EF4-FFF2-40B4-BE49-F238E27FC236}">
                  <a16:creationId xmlns:a16="http://schemas.microsoft.com/office/drawing/2014/main" id="{EBAC9BCB-9163-4156-A84F-C3B6CEFA6885}"/>
                </a:ext>
              </a:extLst>
            </p:cNvPr>
            <p:cNvSpPr txBox="1"/>
            <p:nvPr/>
          </p:nvSpPr>
          <p:spPr>
            <a:xfrm>
              <a:off x="7612387" y="5347321"/>
              <a:ext cx="315691" cy="123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800" dirty="0">
                  <a:solidFill>
                    <a:prstClr val="black">
                      <a:lumMod val="85000"/>
                      <a:lumOff val="15000"/>
                    </a:prstClr>
                  </a:solidFill>
                </a:rPr>
                <a:t>Laptop</a:t>
              </a:r>
            </a:p>
          </p:txBody>
        </p:sp>
        <p:sp>
          <p:nvSpPr>
            <p:cNvPr id="60" name="TextBox 59">
              <a:extLst>
                <a:ext uri="{FF2B5EF4-FFF2-40B4-BE49-F238E27FC236}">
                  <a16:creationId xmlns:a16="http://schemas.microsoft.com/office/drawing/2014/main" id="{EBAC9BCB-9163-4156-A84F-C3B6CEFA6885}"/>
                </a:ext>
              </a:extLst>
            </p:cNvPr>
            <p:cNvSpPr txBox="1"/>
            <p:nvPr/>
          </p:nvSpPr>
          <p:spPr>
            <a:xfrm>
              <a:off x="7753418" y="5866268"/>
              <a:ext cx="195504" cy="123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800" dirty="0">
                  <a:solidFill>
                    <a:prstClr val="black">
                      <a:lumMod val="85000"/>
                      <a:lumOff val="15000"/>
                    </a:prstClr>
                  </a:solidFill>
                </a:rPr>
                <a:t>PDA</a:t>
              </a:r>
            </a:p>
          </p:txBody>
        </p:sp>
        <p:sp>
          <p:nvSpPr>
            <p:cNvPr id="61" name="TextBox 60">
              <a:extLst>
                <a:ext uri="{FF2B5EF4-FFF2-40B4-BE49-F238E27FC236}">
                  <a16:creationId xmlns:a16="http://schemas.microsoft.com/office/drawing/2014/main" id="{EBAC9BCB-9163-4156-A84F-C3B6CEFA6885}"/>
                </a:ext>
              </a:extLst>
            </p:cNvPr>
            <p:cNvSpPr txBox="1"/>
            <p:nvPr/>
          </p:nvSpPr>
          <p:spPr>
            <a:xfrm>
              <a:off x="6926071" y="5866268"/>
              <a:ext cx="740895" cy="117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800" dirty="0">
                  <a:solidFill>
                    <a:prstClr val="black">
                      <a:lumMod val="85000"/>
                      <a:lumOff val="15000"/>
                    </a:prstClr>
                  </a:solidFill>
                </a:rPr>
                <a:t>Điện thoại có wifi</a:t>
              </a:r>
            </a:p>
          </p:txBody>
        </p:sp>
        <p:sp>
          <p:nvSpPr>
            <p:cNvPr id="64" name="TextBox 63">
              <a:extLst>
                <a:ext uri="{FF2B5EF4-FFF2-40B4-BE49-F238E27FC236}">
                  <a16:creationId xmlns:a16="http://schemas.microsoft.com/office/drawing/2014/main" id="{EBAC9BCB-9163-4156-A84F-C3B6CEFA6885}"/>
                </a:ext>
              </a:extLst>
            </p:cNvPr>
            <p:cNvSpPr txBox="1"/>
            <p:nvPr/>
          </p:nvSpPr>
          <p:spPr>
            <a:xfrm>
              <a:off x="7962274" y="3711532"/>
              <a:ext cx="682965" cy="117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800" dirty="0" err="1">
                  <a:solidFill>
                    <a:prstClr val="black">
                      <a:lumMod val="85000"/>
                      <a:lumOff val="15000"/>
                    </a:prstClr>
                  </a:solidFill>
                </a:rPr>
                <a:t>Điện</a:t>
              </a:r>
              <a:r>
                <a:rPr lang="en-US" altLang="ko-KR" sz="800" dirty="0">
                  <a:solidFill>
                    <a:prstClr val="black">
                      <a:lumMod val="85000"/>
                      <a:lumOff val="15000"/>
                    </a:prstClr>
                  </a:solidFill>
                </a:rPr>
                <a:t> </a:t>
              </a:r>
              <a:r>
                <a:rPr lang="en-US" altLang="ko-KR" sz="800" dirty="0" err="1">
                  <a:solidFill>
                    <a:prstClr val="black">
                      <a:lumMod val="85000"/>
                      <a:lumOff val="15000"/>
                    </a:prstClr>
                  </a:solidFill>
                </a:rPr>
                <a:t>thoại</a:t>
              </a:r>
              <a:r>
                <a:rPr lang="en-US" altLang="ko-KR" sz="800" dirty="0">
                  <a:solidFill>
                    <a:prstClr val="black">
                      <a:lumMod val="85000"/>
                      <a:lumOff val="15000"/>
                    </a:prstClr>
                  </a:solidFill>
                </a:rPr>
                <a:t> VoIP</a:t>
              </a:r>
            </a:p>
          </p:txBody>
        </p:sp>
        <p:sp>
          <p:nvSpPr>
            <p:cNvPr id="65" name="TextBox 64">
              <a:extLst>
                <a:ext uri="{FF2B5EF4-FFF2-40B4-BE49-F238E27FC236}">
                  <a16:creationId xmlns:a16="http://schemas.microsoft.com/office/drawing/2014/main" id="{EBAC9BCB-9163-4156-A84F-C3B6CEFA6885}"/>
                </a:ext>
              </a:extLst>
            </p:cNvPr>
            <p:cNvSpPr txBox="1"/>
            <p:nvPr/>
          </p:nvSpPr>
          <p:spPr>
            <a:xfrm>
              <a:off x="7373859" y="4197101"/>
              <a:ext cx="740895" cy="117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800" dirty="0">
                  <a:solidFill>
                    <a:prstClr val="black">
                      <a:lumMod val="85000"/>
                      <a:lumOff val="15000"/>
                    </a:prstClr>
                  </a:solidFill>
                </a:rPr>
                <a:t>Điện thoại có wifi</a:t>
              </a:r>
            </a:p>
          </p:txBody>
        </p:sp>
        <p:sp>
          <p:nvSpPr>
            <p:cNvPr id="66" name="TextBox 65">
              <a:extLst>
                <a:ext uri="{FF2B5EF4-FFF2-40B4-BE49-F238E27FC236}">
                  <a16:creationId xmlns:a16="http://schemas.microsoft.com/office/drawing/2014/main" id="{EBAC9BCB-9163-4156-A84F-C3B6CEFA6885}"/>
                </a:ext>
              </a:extLst>
            </p:cNvPr>
            <p:cNvSpPr txBox="1"/>
            <p:nvPr/>
          </p:nvSpPr>
          <p:spPr>
            <a:xfrm>
              <a:off x="8011830" y="3360119"/>
              <a:ext cx="397419" cy="123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800" dirty="0">
                  <a:solidFill>
                    <a:prstClr val="black">
                      <a:lumMod val="85000"/>
                      <a:lumOff val="15000"/>
                    </a:prstClr>
                  </a:solidFill>
                </a:rPr>
                <a:t>IPTV STB</a:t>
              </a:r>
            </a:p>
          </p:txBody>
        </p:sp>
        <p:sp>
          <p:nvSpPr>
            <p:cNvPr id="67" name="TextBox 66">
              <a:extLst>
                <a:ext uri="{FF2B5EF4-FFF2-40B4-BE49-F238E27FC236}">
                  <a16:creationId xmlns:a16="http://schemas.microsoft.com/office/drawing/2014/main" id="{EBAC9BCB-9163-4156-A84F-C3B6CEFA6885}"/>
                </a:ext>
              </a:extLst>
            </p:cNvPr>
            <p:cNvSpPr txBox="1"/>
            <p:nvPr/>
          </p:nvSpPr>
          <p:spPr>
            <a:xfrm>
              <a:off x="7553745" y="3069699"/>
              <a:ext cx="118584" cy="123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800" dirty="0">
                  <a:solidFill>
                    <a:prstClr val="black">
                      <a:lumMod val="85000"/>
                      <a:lumOff val="15000"/>
                    </a:prstClr>
                  </a:solidFill>
                </a:rPr>
                <a:t>PC</a:t>
              </a:r>
            </a:p>
          </p:txBody>
        </p:sp>
        <p:sp>
          <p:nvSpPr>
            <p:cNvPr id="68" name="TextBox 67">
              <a:extLst>
                <a:ext uri="{FF2B5EF4-FFF2-40B4-BE49-F238E27FC236}">
                  <a16:creationId xmlns:a16="http://schemas.microsoft.com/office/drawing/2014/main" id="{EBAC9BCB-9163-4156-A84F-C3B6CEFA6885}"/>
                </a:ext>
              </a:extLst>
            </p:cNvPr>
            <p:cNvSpPr txBox="1"/>
            <p:nvPr/>
          </p:nvSpPr>
          <p:spPr>
            <a:xfrm>
              <a:off x="6843406" y="3055417"/>
              <a:ext cx="315691" cy="123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800" dirty="0">
                  <a:solidFill>
                    <a:prstClr val="black">
                      <a:lumMod val="85000"/>
                      <a:lumOff val="15000"/>
                    </a:prstClr>
                  </a:solidFill>
                </a:rPr>
                <a:t>Laptop</a:t>
              </a:r>
            </a:p>
          </p:txBody>
        </p:sp>
        <p:sp>
          <p:nvSpPr>
            <p:cNvPr id="69" name="TextBox 68">
              <a:extLst>
                <a:ext uri="{FF2B5EF4-FFF2-40B4-BE49-F238E27FC236}">
                  <a16:creationId xmlns:a16="http://schemas.microsoft.com/office/drawing/2014/main" id="{EBAC9BCB-9163-4156-A84F-C3B6CEFA6885}"/>
                </a:ext>
              </a:extLst>
            </p:cNvPr>
            <p:cNvSpPr txBox="1"/>
            <p:nvPr/>
          </p:nvSpPr>
          <p:spPr>
            <a:xfrm>
              <a:off x="6532480" y="3897616"/>
              <a:ext cx="937552" cy="117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800" dirty="0" err="1">
                  <a:solidFill>
                    <a:prstClr val="black">
                      <a:lumMod val="85000"/>
                      <a:lumOff val="15000"/>
                    </a:prstClr>
                  </a:solidFill>
                </a:rPr>
                <a:t>Cổng</a:t>
              </a:r>
              <a:r>
                <a:rPr lang="en-US" altLang="ko-KR" sz="800" dirty="0">
                  <a:solidFill>
                    <a:prstClr val="black">
                      <a:lumMod val="85000"/>
                      <a:lumOff val="15000"/>
                    </a:prstClr>
                  </a:solidFill>
                </a:rPr>
                <a:t> Home Gateway</a:t>
              </a:r>
            </a:p>
          </p:txBody>
        </p:sp>
        <p:sp>
          <p:nvSpPr>
            <p:cNvPr id="70" name="TextBox 69">
              <a:extLst>
                <a:ext uri="{FF2B5EF4-FFF2-40B4-BE49-F238E27FC236}">
                  <a16:creationId xmlns:a16="http://schemas.microsoft.com/office/drawing/2014/main" id="{EBAC9BCB-9163-4156-A84F-C3B6CEFA6885}"/>
                </a:ext>
              </a:extLst>
            </p:cNvPr>
            <p:cNvSpPr txBox="1"/>
            <p:nvPr/>
          </p:nvSpPr>
          <p:spPr>
            <a:xfrm>
              <a:off x="7130836" y="4402922"/>
              <a:ext cx="725650" cy="160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100" dirty="0">
                  <a:solidFill>
                    <a:prstClr val="black">
                      <a:lumMod val="85000"/>
                      <a:lumOff val="15000"/>
                    </a:prstClr>
                  </a:solidFill>
                  <a:latin typeface="SamsungOne-400" panose="020B0503030303020204" charset="0"/>
                  <a:ea typeface="SamsungOne-700" panose="020B0803030303020204" pitchFamily="34" charset="0"/>
                </a:rPr>
                <a:t>Mạng có dây</a:t>
              </a:r>
            </a:p>
          </p:txBody>
        </p:sp>
        <p:sp>
          <p:nvSpPr>
            <p:cNvPr id="45" name="TextBox 44">
              <a:extLst>
                <a:ext uri="{FF2B5EF4-FFF2-40B4-BE49-F238E27FC236}">
                  <a16:creationId xmlns:a16="http://schemas.microsoft.com/office/drawing/2014/main" id="{2FB275A2-9589-491C-9CB0-A32F79810A5A}"/>
                </a:ext>
              </a:extLst>
            </p:cNvPr>
            <p:cNvSpPr txBox="1"/>
            <p:nvPr/>
          </p:nvSpPr>
          <p:spPr>
            <a:xfrm rot="1361453">
              <a:off x="5555625" y="4902296"/>
              <a:ext cx="496979" cy="14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1000" dirty="0">
                  <a:solidFill>
                    <a:prstClr val="black">
                      <a:lumMod val="85000"/>
                      <a:lumOff val="15000"/>
                    </a:prstClr>
                  </a:solidFill>
                </a:rPr>
                <a:t>OMA-DM</a:t>
              </a:r>
            </a:p>
          </p:txBody>
        </p:sp>
        <p:sp>
          <p:nvSpPr>
            <p:cNvPr id="76" name="TextBox 75">
              <a:extLst>
                <a:ext uri="{FF2B5EF4-FFF2-40B4-BE49-F238E27FC236}">
                  <a16:creationId xmlns:a16="http://schemas.microsoft.com/office/drawing/2014/main" id="{FA2E2ECE-F317-4D7B-A5FC-F14AF697D7A7}"/>
                </a:ext>
              </a:extLst>
            </p:cNvPr>
            <p:cNvSpPr txBox="1"/>
            <p:nvPr/>
          </p:nvSpPr>
          <p:spPr>
            <a:xfrm rot="20487299">
              <a:off x="5263865" y="3993815"/>
              <a:ext cx="771384" cy="14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en-US" altLang="ko-KR" sz="1000" dirty="0">
                  <a:solidFill>
                    <a:prstClr val="black">
                      <a:lumMod val="85000"/>
                      <a:lumOff val="15000"/>
                    </a:prstClr>
                  </a:solidFill>
                </a:rPr>
                <a:t>SNMP, TR-069</a:t>
              </a:r>
            </a:p>
          </p:txBody>
        </p:sp>
      </p:grpSp>
      <p:grpSp>
        <p:nvGrpSpPr>
          <p:cNvPr id="40" name="그룹 39"/>
          <p:cNvGrpSpPr/>
          <p:nvPr/>
        </p:nvGrpSpPr>
        <p:grpSpPr>
          <a:xfrm>
            <a:off x="416128" y="444866"/>
            <a:ext cx="9051872" cy="282133"/>
            <a:chOff x="416128" y="444866"/>
            <a:chExt cx="9051872" cy="282133"/>
          </a:xfrm>
        </p:grpSpPr>
        <p:sp>
          <p:nvSpPr>
            <p:cNvPr id="41" name="직사각형 4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42" name="직사각형 4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43" name="직사각형 42">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Công nghệ quản lý thiết bị IoT</a:t>
            </a:r>
          </a:p>
        </p:txBody>
      </p:sp>
      <p:grpSp>
        <p:nvGrpSpPr>
          <p:cNvPr id="44" name="그룹 43">
            <a:extLst>
              <a:ext uri="{FF2B5EF4-FFF2-40B4-BE49-F238E27FC236}">
                <a16:creationId xmlns:a16="http://schemas.microsoft.com/office/drawing/2014/main" id="{FD36763A-1C73-4E48-9A2C-BD293D340757}"/>
              </a:ext>
            </a:extLst>
          </p:cNvPr>
          <p:cNvGrpSpPr/>
          <p:nvPr/>
        </p:nvGrpSpPr>
        <p:grpSpPr>
          <a:xfrm>
            <a:off x="559817" y="1917728"/>
            <a:ext cx="8845945" cy="790020"/>
            <a:chOff x="558800" y="1842597"/>
            <a:chExt cx="8847993" cy="790198"/>
          </a:xfrm>
        </p:grpSpPr>
        <p:grpSp>
          <p:nvGrpSpPr>
            <p:cNvPr id="72" name="그룹 71">
              <a:extLst>
                <a:ext uri="{FF2B5EF4-FFF2-40B4-BE49-F238E27FC236}">
                  <a16:creationId xmlns:a16="http://schemas.microsoft.com/office/drawing/2014/main" id="{07928334-32AF-46A2-97F3-006B536CB7A1}"/>
                </a:ext>
              </a:extLst>
            </p:cNvPr>
            <p:cNvGrpSpPr/>
            <p:nvPr/>
          </p:nvGrpSpPr>
          <p:grpSpPr>
            <a:xfrm>
              <a:off x="558800" y="1842597"/>
              <a:ext cx="8785224" cy="215493"/>
              <a:chOff x="1027113" y="2045624"/>
              <a:chExt cx="8785224" cy="215493"/>
            </a:xfrm>
          </p:grpSpPr>
          <p:sp>
            <p:nvSpPr>
              <p:cNvPr id="74" name="직사각형 7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5" name="직사각형 74">
                <a:extLst>
                  <a:ext uri="{FF2B5EF4-FFF2-40B4-BE49-F238E27FC236}">
                    <a16:creationId xmlns:a16="http://schemas.microsoft.com/office/drawing/2014/main" id="{C3CF9554-5E26-4DD4-876F-A237942CB6BA}"/>
                  </a:ext>
                </a:extLst>
              </p:cNvPr>
              <p:cNvSpPr/>
              <p:nvPr/>
            </p:nvSpPr>
            <p:spPr>
              <a:xfrm>
                <a:off x="1179513" y="2045624"/>
                <a:ext cx="8632824" cy="215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Cảm biến trong bộ điều khiển nhiệt để điều khiển nhiệt độ</a:t>
                </a:r>
              </a:p>
            </p:txBody>
          </p:sp>
        </p:grpSp>
        <p:sp>
          <p:nvSpPr>
            <p:cNvPr id="73" name="직사각형 72">
              <a:extLst>
                <a:ext uri="{FF2B5EF4-FFF2-40B4-BE49-F238E27FC236}">
                  <a16:creationId xmlns:a16="http://schemas.microsoft.com/office/drawing/2014/main" id="{439DCE1C-801F-43E7-9286-D60EB80C9FCA}"/>
                </a:ext>
              </a:extLst>
            </p:cNvPr>
            <p:cNvSpPr/>
            <p:nvPr/>
          </p:nvSpPr>
          <p:spPr>
            <a:xfrm>
              <a:off x="773968" y="2287290"/>
              <a:ext cx="8632825" cy="345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300" panose="020B0303030303020204" charset="0"/>
                <a:ea typeface="SamsungOne 300" panose="020B0303030303020204" charset="0"/>
              </a:endParaRPr>
            </a:p>
          </p:txBody>
        </p:sp>
      </p:grpSp>
    </p:spTree>
    <p:extLst>
      <p:ext uri="{BB962C8B-B14F-4D97-AF65-F5344CB8AC3E}">
        <p14:creationId xmlns:p14="http://schemas.microsoft.com/office/powerpoint/2010/main" val="31168008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p:cNvGrpSpPr/>
          <p:nvPr/>
        </p:nvGrpSpPr>
        <p:grpSpPr>
          <a:xfrm>
            <a:off x="416128" y="444866"/>
            <a:ext cx="9051872" cy="282133"/>
            <a:chOff x="416128" y="444866"/>
            <a:chExt cx="9051872" cy="282133"/>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9" name="직사각형 28">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OMA DM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Quản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lý</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thiết</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bị</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của</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Liên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minh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Di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Mở</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t>
            </a:r>
          </a:p>
        </p:txBody>
      </p:sp>
      <p:grpSp>
        <p:nvGrpSpPr>
          <p:cNvPr id="30" name="그룹 29">
            <a:extLst>
              <a:ext uri="{FF2B5EF4-FFF2-40B4-BE49-F238E27FC236}">
                <a16:creationId xmlns:a16="http://schemas.microsoft.com/office/drawing/2014/main" id="{FD36763A-1C73-4E48-9A2C-BD293D340757}"/>
              </a:ext>
            </a:extLst>
          </p:cNvPr>
          <p:cNvGrpSpPr/>
          <p:nvPr/>
        </p:nvGrpSpPr>
        <p:grpSpPr>
          <a:xfrm>
            <a:off x="559817" y="1917728"/>
            <a:ext cx="8845945" cy="790020"/>
            <a:chOff x="558800" y="1842597"/>
            <a:chExt cx="8847993" cy="790198"/>
          </a:xfrm>
        </p:grpSpPr>
        <p:grpSp>
          <p:nvGrpSpPr>
            <p:cNvPr id="31" name="그룹 30">
              <a:extLst>
                <a:ext uri="{FF2B5EF4-FFF2-40B4-BE49-F238E27FC236}">
                  <a16:creationId xmlns:a16="http://schemas.microsoft.com/office/drawing/2014/main" id="{07928334-32AF-46A2-97F3-006B536CB7A1}"/>
                </a:ext>
              </a:extLst>
            </p:cNvPr>
            <p:cNvGrpSpPr/>
            <p:nvPr/>
          </p:nvGrpSpPr>
          <p:grpSpPr>
            <a:xfrm>
              <a:off x="558800" y="1842597"/>
              <a:ext cx="8785224" cy="430985"/>
              <a:chOff x="1027113" y="2045624"/>
              <a:chExt cx="8785224" cy="430985"/>
            </a:xfrm>
          </p:grpSpPr>
          <p:sp>
            <p:nvSpPr>
              <p:cNvPr id="41" name="직사각형 4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직사각형 41">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OMA DM là một tiêu chuẩn quản lý thiết bị được tạo ra bởi Liên minh Di động Mở (OMA), một tổ chức tiêu chuẩn quốc tế về các giải pháp Internet không dây và thông số kỹ thuật của dịch vụ.</a:t>
                </a:r>
              </a:p>
            </p:txBody>
          </p:sp>
        </p:grpSp>
        <p:sp>
          <p:nvSpPr>
            <p:cNvPr id="32" name="직사각형 31">
              <a:extLst>
                <a:ext uri="{FF2B5EF4-FFF2-40B4-BE49-F238E27FC236}">
                  <a16:creationId xmlns:a16="http://schemas.microsoft.com/office/drawing/2014/main" id="{439DCE1C-801F-43E7-9286-D60EB80C9FCA}"/>
                </a:ext>
              </a:extLst>
            </p:cNvPr>
            <p:cNvSpPr/>
            <p:nvPr/>
          </p:nvSpPr>
          <p:spPr>
            <a:xfrm>
              <a:off x="773968" y="2287290"/>
              <a:ext cx="8632825" cy="345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300" panose="020B0303030303020204" charset="0"/>
                <a:ea typeface="SamsungOne 300" panose="020B0303030303020204" charset="0"/>
              </a:endParaRPr>
            </a:p>
          </p:txBody>
        </p:sp>
      </p:grpSp>
      <p:sp>
        <p:nvSpPr>
          <p:cNvPr id="43" name="직사각형 42">
            <a:extLst>
              <a:ext uri="{FF2B5EF4-FFF2-40B4-BE49-F238E27FC236}">
                <a16:creationId xmlns:a16="http://schemas.microsoft.com/office/drawing/2014/main" id="{439DCE1C-801F-43E7-9286-D60EB80C9FCA}"/>
              </a:ext>
            </a:extLst>
          </p:cNvPr>
          <p:cNvSpPr/>
          <p:nvPr/>
        </p:nvSpPr>
        <p:spPr>
          <a:xfrm>
            <a:off x="4829690" y="2482307"/>
            <a:ext cx="4576071" cy="3053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Tiêu chuẩn này được thông qua và sử dụng bởi các nhà cung cấp dịch vụ, nhà khai thác nền tảng, nhà cung cấp dịch vụ truyền thông và nhà sản xuất để quản lý hiệu quả các thiết bị được triển khai rộng rãi.</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Tiêu chuẩn được sử dụng để kiểm tra trạng thái của thiết bị, thu thập các số liệu thống kê, phân tích vấn đề, ứng dụng phần mềm mới nhất và thực hiện bảo trì.</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OMA DM có các chức năng như </a:t>
            </a:r>
            <a:r>
              <a:rPr lang="vi-VN" sz="1300" dirty="0">
                <a:solidFill>
                  <a:srgbClr val="0033CC"/>
                </a:solidFill>
                <a:latin typeface="SamsungOne-400" panose="020B0503030303020204" charset="0"/>
                <a:ea typeface="SamsungOne-700" panose="020B0803030303020204" pitchFamily="34" charset="0"/>
              </a:rPr>
              <a:t>thiết lập sơ bộ, quản lý phần mềm và firmware, điều khiển từ xa, chẩn đoán và giám sát</a:t>
            </a:r>
            <a:r>
              <a:rPr lang="vi-VN" sz="1300" dirty="0">
                <a:solidFill>
                  <a:prstClr val="black">
                    <a:lumMod val="85000"/>
                    <a:lumOff val="15000"/>
                  </a:prstClr>
                </a:solidFill>
                <a:latin typeface="SamsungOne-400" panose="020B0503030303020204" charset="0"/>
                <a:ea typeface="SamsungOne-400" panose="020B0503030303020204" pitchFamily="34" charset="0"/>
              </a:rPr>
              <a:t>, và cung cấp các dịch vụ quản lý cho các thiết bị đầu cuối di động như điện thoại thông minh.</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OMA DM sử dụng các phương thức HTTP và RESTful, thông báo trên XML và JSON cũng như bảo mật SSL/TLS</a:t>
            </a:r>
          </a:p>
        </p:txBody>
      </p:sp>
      <p:grpSp>
        <p:nvGrpSpPr>
          <p:cNvPr id="2" name="그룹 1"/>
          <p:cNvGrpSpPr/>
          <p:nvPr/>
        </p:nvGrpSpPr>
        <p:grpSpPr>
          <a:xfrm>
            <a:off x="559817" y="2487785"/>
            <a:ext cx="4132356" cy="3119718"/>
            <a:chOff x="559817" y="2487785"/>
            <a:chExt cx="4132356" cy="3119718"/>
          </a:xfrm>
        </p:grpSpPr>
        <p:grpSp>
          <p:nvGrpSpPr>
            <p:cNvPr id="4" name="그룹 3">
              <a:extLst>
                <a:ext uri="{FF2B5EF4-FFF2-40B4-BE49-F238E27FC236}">
                  <a16:creationId xmlns:a16="http://schemas.microsoft.com/office/drawing/2014/main" id="{C2CF35A3-287A-435A-A9F4-8282020AADC9}"/>
                </a:ext>
              </a:extLst>
            </p:cNvPr>
            <p:cNvGrpSpPr/>
            <p:nvPr/>
          </p:nvGrpSpPr>
          <p:grpSpPr>
            <a:xfrm>
              <a:off x="559817" y="2487785"/>
              <a:ext cx="4132356" cy="3119718"/>
              <a:chOff x="5275656" y="2653553"/>
              <a:chExt cx="4132356" cy="3119718"/>
            </a:xfrm>
          </p:grpSpPr>
          <p:sp>
            <p:nvSpPr>
              <p:cNvPr id="40" name="모서리가 둥근 직사각형 4">
                <a:extLst>
                  <a:ext uri="{FF2B5EF4-FFF2-40B4-BE49-F238E27FC236}">
                    <a16:creationId xmlns:a16="http://schemas.microsoft.com/office/drawing/2014/main" id="{1BE45B0E-DF98-47CB-8095-D07FB3A6F406}"/>
                  </a:ext>
                </a:extLst>
              </p:cNvPr>
              <p:cNvSpPr/>
              <p:nvPr/>
            </p:nvSpPr>
            <p:spPr>
              <a:xfrm>
                <a:off x="5275656" y="2653553"/>
                <a:ext cx="4132356" cy="31197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id="{A7F30280-662D-47A2-A8ED-634FA88B69DF}"/>
                  </a:ext>
                </a:extLst>
              </p:cNvPr>
              <p:cNvGrpSpPr/>
              <p:nvPr/>
            </p:nvGrpSpPr>
            <p:grpSpPr>
              <a:xfrm>
                <a:off x="5365303" y="2911113"/>
                <a:ext cx="3877188" cy="2712071"/>
                <a:chOff x="5568937" y="3197763"/>
                <a:chExt cx="3665285" cy="2563846"/>
              </a:xfrm>
            </p:grpSpPr>
            <p:pic>
              <p:nvPicPr>
                <p:cNvPr id="20" name="Picture 6" descr="http://openmobilealliance.org/static/oma-annual-reports/images/oma-photos-logo.gif">
                  <a:extLst>
                    <a:ext uri="{FF2B5EF4-FFF2-40B4-BE49-F238E27FC236}">
                      <a16:creationId xmlns:a16="http://schemas.microsoft.com/office/drawing/2014/main" id="{200A8D6D-1134-409A-B83D-F3E9A00F0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234" y="5323396"/>
                  <a:ext cx="947970" cy="43821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그룹 12">
                  <a:extLst>
                    <a:ext uri="{FF2B5EF4-FFF2-40B4-BE49-F238E27FC236}">
                      <a16:creationId xmlns:a16="http://schemas.microsoft.com/office/drawing/2014/main" id="{E4BEC593-37FF-4EAA-AC7D-DF8969392AE9}"/>
                    </a:ext>
                  </a:extLst>
                </p:cNvPr>
                <p:cNvGrpSpPr/>
                <p:nvPr/>
              </p:nvGrpSpPr>
              <p:grpSpPr>
                <a:xfrm>
                  <a:off x="5568937" y="3197763"/>
                  <a:ext cx="3665285" cy="2418067"/>
                  <a:chOff x="3310185" y="3733253"/>
                  <a:chExt cx="4030633" cy="2659095"/>
                </a:xfrm>
              </p:grpSpPr>
              <p:pic>
                <p:nvPicPr>
                  <p:cNvPr id="21" name="Picture 2" descr="http://openmobilealliance.org/static/oma-annual-reports/images/DM-1.gif">
                    <a:extLst>
                      <a:ext uri="{FF2B5EF4-FFF2-40B4-BE49-F238E27FC236}">
                        <a16:creationId xmlns:a16="http://schemas.microsoft.com/office/drawing/2014/main" id="{4AAD43CF-3E8F-44EF-81CE-F276F7760C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541" r="13620"/>
                  <a:stretch/>
                </p:blipFill>
                <p:spPr bwMode="auto">
                  <a:xfrm>
                    <a:off x="3933824" y="3733253"/>
                    <a:ext cx="2652799" cy="234919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171D833-5396-4C73-BD35-7FADABB06D7C}"/>
                      </a:ext>
                    </a:extLst>
                  </p:cNvPr>
                  <p:cNvSpPr txBox="1"/>
                  <p:nvPr/>
                </p:nvSpPr>
                <p:spPr>
                  <a:xfrm>
                    <a:off x="3310185" y="5624450"/>
                    <a:ext cx="705496" cy="767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200" b="1" dirty="0">
                        <a:solidFill>
                          <a:prstClr val="black">
                            <a:lumMod val="85000"/>
                            <a:lumOff val="15000"/>
                          </a:prstClr>
                        </a:solidFill>
                      </a:rPr>
                      <a:t>Máy khách quản lý thiết bị</a:t>
                    </a:r>
                  </a:p>
                </p:txBody>
              </p:sp>
              <p:sp>
                <p:nvSpPr>
                  <p:cNvPr id="23" name="TextBox 22">
                    <a:extLst>
                      <a:ext uri="{FF2B5EF4-FFF2-40B4-BE49-F238E27FC236}">
                        <a16:creationId xmlns:a16="http://schemas.microsoft.com/office/drawing/2014/main" id="{4B0E266C-432A-40DB-BA92-4B5170F5A55A}"/>
                      </a:ext>
                    </a:extLst>
                  </p:cNvPr>
                  <p:cNvSpPr txBox="1"/>
                  <p:nvPr/>
                </p:nvSpPr>
                <p:spPr>
                  <a:xfrm>
                    <a:off x="6590591" y="5624450"/>
                    <a:ext cx="750227" cy="575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200" b="1" dirty="0">
                        <a:solidFill>
                          <a:prstClr val="black">
                            <a:lumMod val="85000"/>
                            <a:lumOff val="15000"/>
                          </a:prstClr>
                        </a:solidFill>
                      </a:rPr>
                      <a:t>Máy chủ quản lý thiết bị</a:t>
                    </a:r>
                  </a:p>
                </p:txBody>
              </p:sp>
              <p:pic>
                <p:nvPicPr>
                  <p:cNvPr id="25" name="그림 24">
                    <a:extLst>
                      <a:ext uri="{FF2B5EF4-FFF2-40B4-BE49-F238E27FC236}">
                        <a16:creationId xmlns:a16="http://schemas.microsoft.com/office/drawing/2014/main" id="{AAFCF761-D505-4083-AF73-D6140AC521B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809" t="6619" r="9586" b="23911"/>
                  <a:stretch/>
                </p:blipFill>
                <p:spPr>
                  <a:xfrm>
                    <a:off x="3488265" y="4907851"/>
                    <a:ext cx="464993" cy="639962"/>
                  </a:xfrm>
                  <a:prstGeom prst="rect">
                    <a:avLst/>
                  </a:prstGeom>
                </p:spPr>
              </p:pic>
            </p:grpSp>
          </p:grpSp>
        </p:grpSp>
        <p:pic>
          <p:nvPicPr>
            <p:cNvPr id="33" name="그림 32"/>
            <p:cNvPicPr>
              <a:picLocks noChangeAspect="1"/>
            </p:cNvPicPr>
            <p:nvPr/>
          </p:nvPicPr>
          <p:blipFill>
            <a:blip r:embed="rId6"/>
            <a:stretch>
              <a:fillRect/>
            </a:stretch>
          </p:blipFill>
          <p:spPr>
            <a:xfrm flipH="1">
              <a:off x="3859816" y="3818953"/>
              <a:ext cx="600744" cy="727864"/>
            </a:xfrm>
            <a:prstGeom prst="rect">
              <a:avLst/>
            </a:prstGeom>
          </p:spPr>
        </p:pic>
      </p:grpSp>
    </p:spTree>
    <p:extLst>
      <p:ext uri="{BB962C8B-B14F-4D97-AF65-F5344CB8AC3E}">
        <p14:creationId xmlns:p14="http://schemas.microsoft.com/office/powerpoint/2010/main" val="4476352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p:cNvGrpSpPr/>
          <p:nvPr/>
        </p:nvGrpSpPr>
        <p:grpSpPr>
          <a:xfrm>
            <a:off x="416128" y="444866"/>
            <a:ext cx="9051872" cy="282133"/>
            <a:chOff x="416128" y="444866"/>
            <a:chExt cx="9051872" cy="282133"/>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9" name="직사각형 28">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LWM2M (Light-Weight Machine To Machine)</a:t>
            </a:r>
          </a:p>
        </p:txBody>
      </p:sp>
      <p:grpSp>
        <p:nvGrpSpPr>
          <p:cNvPr id="30" name="그룹 29">
            <a:extLst>
              <a:ext uri="{FF2B5EF4-FFF2-40B4-BE49-F238E27FC236}">
                <a16:creationId xmlns:a16="http://schemas.microsoft.com/office/drawing/2014/main" id="{FD36763A-1C73-4E48-9A2C-BD293D340757}"/>
              </a:ext>
            </a:extLst>
          </p:cNvPr>
          <p:cNvGrpSpPr/>
          <p:nvPr/>
        </p:nvGrpSpPr>
        <p:grpSpPr>
          <a:xfrm>
            <a:off x="559817" y="1917728"/>
            <a:ext cx="8845945" cy="790020"/>
            <a:chOff x="558800" y="1842597"/>
            <a:chExt cx="8847993" cy="790198"/>
          </a:xfrm>
        </p:grpSpPr>
        <p:grpSp>
          <p:nvGrpSpPr>
            <p:cNvPr id="31" name="그룹 30">
              <a:extLst>
                <a:ext uri="{FF2B5EF4-FFF2-40B4-BE49-F238E27FC236}">
                  <a16:creationId xmlns:a16="http://schemas.microsoft.com/office/drawing/2014/main" id="{07928334-32AF-46A2-97F3-006B536CB7A1}"/>
                </a:ext>
              </a:extLst>
            </p:cNvPr>
            <p:cNvGrpSpPr/>
            <p:nvPr/>
          </p:nvGrpSpPr>
          <p:grpSpPr>
            <a:xfrm>
              <a:off x="558800" y="1842597"/>
              <a:ext cx="8785224" cy="430985"/>
              <a:chOff x="1027113" y="2045624"/>
              <a:chExt cx="8785224" cy="430985"/>
            </a:xfrm>
          </p:grpSpPr>
          <p:sp>
            <p:nvSpPr>
              <p:cNvPr id="41" name="직사각형 4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직사각형 41">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LWM2M là một giao thức quản lý thiết bị IoT chuẩn do OMA phát triển để hỗ trợ các thiết bị khác nhau bao gồm cả các thiết bị kích thước nhỏ.</a:t>
                </a:r>
              </a:p>
            </p:txBody>
          </p:sp>
        </p:grpSp>
        <p:sp>
          <p:nvSpPr>
            <p:cNvPr id="32" name="직사각형 31">
              <a:extLst>
                <a:ext uri="{FF2B5EF4-FFF2-40B4-BE49-F238E27FC236}">
                  <a16:creationId xmlns:a16="http://schemas.microsoft.com/office/drawing/2014/main" id="{439DCE1C-801F-43E7-9286-D60EB80C9FCA}"/>
                </a:ext>
              </a:extLst>
            </p:cNvPr>
            <p:cNvSpPr/>
            <p:nvPr/>
          </p:nvSpPr>
          <p:spPr>
            <a:xfrm>
              <a:off x="773968" y="2287290"/>
              <a:ext cx="8632825" cy="345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300" panose="020B0303030303020204" charset="0"/>
                <a:ea typeface="SamsungOne 300" panose="020B0303030303020204" charset="0"/>
              </a:endParaRPr>
            </a:p>
          </p:txBody>
        </p:sp>
      </p:grpSp>
      <p:sp>
        <p:nvSpPr>
          <p:cNvPr id="43" name="직사각형 42">
            <a:extLst>
              <a:ext uri="{FF2B5EF4-FFF2-40B4-BE49-F238E27FC236}">
                <a16:creationId xmlns:a16="http://schemas.microsoft.com/office/drawing/2014/main" id="{439DCE1C-801F-43E7-9286-D60EB80C9FCA}"/>
              </a:ext>
            </a:extLst>
          </p:cNvPr>
          <p:cNvSpPr/>
          <p:nvPr/>
        </p:nvSpPr>
        <p:spPr>
          <a:xfrm>
            <a:off x="5724524" y="2444207"/>
            <a:ext cx="3724275" cy="3351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Dựa trên CoAP (Giao thức ứng dụng ràng buộc), một giao thức chuyển giao dữ liệu ứng dụng cho các thiết bị kích thước nhỏ, nó có thể hỗ trợ các thiết bị IoT khác nhau vì thông báo có kích thước nhỏ, tốc độ nhanh và yêu cầu kích thước mã và không gian thực thi nhỏ.</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Vì LWM2M là một giao thức dành cho các thiết bị kích thước nhỏ, nó hỗ trợ văn bản, định dạng LWM2M-JSON, LWM2M-TLV thay vì XML, có tổng phí lớn và tăng hiệu quả bằng cách sử dụng các tin nhắn CoAP định dạng nhị phân.</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LWM2M sử dụng giao diện RESTful của CoAP, chi tiết là, xác định các giao diện Bootstrap, Đăng ký, Đối tượng/Tài nguyên, Truy cập và Báo cáo.</a:t>
            </a:r>
          </a:p>
        </p:txBody>
      </p:sp>
      <p:grpSp>
        <p:nvGrpSpPr>
          <p:cNvPr id="3" name="그룹 2">
            <a:extLst>
              <a:ext uri="{FF2B5EF4-FFF2-40B4-BE49-F238E27FC236}">
                <a16:creationId xmlns:a16="http://schemas.microsoft.com/office/drawing/2014/main" id="{CD9B94B8-7C1B-44D1-967C-7AABA60F4C39}"/>
              </a:ext>
            </a:extLst>
          </p:cNvPr>
          <p:cNvGrpSpPr/>
          <p:nvPr/>
        </p:nvGrpSpPr>
        <p:grpSpPr>
          <a:xfrm>
            <a:off x="559816" y="2473868"/>
            <a:ext cx="4999717" cy="3774531"/>
            <a:chOff x="559816" y="2473868"/>
            <a:chExt cx="4999717" cy="3774531"/>
          </a:xfrm>
        </p:grpSpPr>
        <p:grpSp>
          <p:nvGrpSpPr>
            <p:cNvPr id="33" name="그룹 32">
              <a:extLst>
                <a:ext uri="{FF2B5EF4-FFF2-40B4-BE49-F238E27FC236}">
                  <a16:creationId xmlns:a16="http://schemas.microsoft.com/office/drawing/2014/main" id="{95047C7E-A0EE-404A-AD67-33AACDB91F23}"/>
                </a:ext>
              </a:extLst>
            </p:cNvPr>
            <p:cNvGrpSpPr/>
            <p:nvPr/>
          </p:nvGrpSpPr>
          <p:grpSpPr>
            <a:xfrm>
              <a:off x="559816" y="2473868"/>
              <a:ext cx="4999717" cy="3774531"/>
              <a:chOff x="5151795" y="2564572"/>
              <a:chExt cx="4132356" cy="3119718"/>
            </a:xfrm>
          </p:grpSpPr>
          <p:sp>
            <p:nvSpPr>
              <p:cNvPr id="34" name="모서리가 둥근 직사각형 4">
                <a:extLst>
                  <a:ext uri="{FF2B5EF4-FFF2-40B4-BE49-F238E27FC236}">
                    <a16:creationId xmlns:a16="http://schemas.microsoft.com/office/drawing/2014/main" id="{459743C6-6530-4C27-9B42-7FE6AEDE0D8E}"/>
                  </a:ext>
                </a:extLst>
              </p:cNvPr>
              <p:cNvSpPr/>
              <p:nvPr/>
            </p:nvSpPr>
            <p:spPr>
              <a:xfrm>
                <a:off x="5151795" y="2564572"/>
                <a:ext cx="4132356" cy="31197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5" name="Picture 6" descr="NGNI, Open5G-MTC,OMALWM2M">
                <a:extLst>
                  <a:ext uri="{FF2B5EF4-FFF2-40B4-BE49-F238E27FC236}">
                    <a16:creationId xmlns:a16="http://schemas.microsoft.com/office/drawing/2014/main" id="{EEDCC1BC-B7B9-4D1B-84C8-5E2FDB8663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5144" y="2750587"/>
                <a:ext cx="3860707" cy="275735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lwm2m에 대한 이미지 검색결과">
                <a:extLst>
                  <a:ext uri="{FF2B5EF4-FFF2-40B4-BE49-F238E27FC236}">
                    <a16:creationId xmlns:a16="http://schemas.microsoft.com/office/drawing/2014/main" id="{C65DC6E9-B1EF-49C0-8A1B-62BE59DA63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3826" y="5004098"/>
                <a:ext cx="1538564" cy="62504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9D90F12D-9C1E-497F-9FA6-54A342E1395B}"/>
                </a:ext>
              </a:extLst>
            </p:cNvPr>
            <p:cNvSpPr txBox="1"/>
            <p:nvPr/>
          </p:nvSpPr>
          <p:spPr>
            <a:xfrm>
              <a:off x="793985" y="2755807"/>
              <a:ext cx="768115" cy="169277"/>
            </a:xfrm>
            <a:prstGeom prst="rect">
              <a:avLst/>
            </a:prstGeom>
            <a:solidFill>
              <a:srgbClr val="B2B2B1"/>
            </a:solidFill>
            <a:ln>
              <a:noFill/>
            </a:ln>
          </p:spPr>
          <p:txBody>
            <a:bodyPr wrap="square" lIns="0" tIns="0" rIns="0" bIns="0" rtlCol="0">
              <a:spAutoFit/>
            </a:bodyPr>
            <a:lstStyle/>
            <a:p>
              <a:pPr algn="ctr"/>
              <a:r>
                <a:rPr lang="en-US" altLang="ko-KR" sz="1100" b="1" dirty="0">
                  <a:solidFill>
                    <a:schemeClr val="bg1"/>
                  </a:solidFill>
                  <a:latin typeface="SamsungOne-400" panose="020B0503030303020204" pitchFamily="34" charset="0"/>
                  <a:ea typeface="SamsungOne-400" panose="020B0503030303020204" pitchFamily="34" charset="0"/>
                </a:rPr>
                <a:t>M2M App</a:t>
              </a:r>
              <a:endParaRPr lang="ko-KR" altLang="en-US" sz="1100" b="1" dirty="0">
                <a:solidFill>
                  <a:schemeClr val="bg1"/>
                </a:solidFill>
                <a:latin typeface="SamsungOne-400" panose="020B0503030303020204" pitchFamily="34" charset="0"/>
              </a:endParaRPr>
            </a:p>
          </p:txBody>
        </p:sp>
        <p:sp>
          <p:nvSpPr>
            <p:cNvPr id="18" name="TextBox 17">
              <a:extLst>
                <a:ext uri="{FF2B5EF4-FFF2-40B4-BE49-F238E27FC236}">
                  <a16:creationId xmlns:a16="http://schemas.microsoft.com/office/drawing/2014/main" id="{034B1883-AA21-472E-8E5B-7441AEA216B8}"/>
                </a:ext>
              </a:extLst>
            </p:cNvPr>
            <p:cNvSpPr txBox="1"/>
            <p:nvPr/>
          </p:nvSpPr>
          <p:spPr>
            <a:xfrm>
              <a:off x="1943335" y="2755807"/>
              <a:ext cx="768115" cy="169277"/>
            </a:xfrm>
            <a:prstGeom prst="rect">
              <a:avLst/>
            </a:prstGeom>
            <a:solidFill>
              <a:srgbClr val="B2B2B1"/>
            </a:solidFill>
            <a:ln>
              <a:noFill/>
            </a:ln>
          </p:spPr>
          <p:txBody>
            <a:bodyPr wrap="square" lIns="0" tIns="0" rIns="0" bIns="0" rtlCol="0">
              <a:spAutoFit/>
            </a:bodyPr>
            <a:lstStyle/>
            <a:p>
              <a:pPr algn="ctr"/>
              <a:r>
                <a:rPr lang="en-US" altLang="ko-KR" sz="1100" b="1" dirty="0">
                  <a:solidFill>
                    <a:schemeClr val="bg1"/>
                  </a:solidFill>
                  <a:latin typeface="SamsungOne-400" panose="020B0503030303020204" pitchFamily="34" charset="0"/>
                  <a:ea typeface="SamsungOne-400" panose="020B0503030303020204" pitchFamily="34" charset="0"/>
                </a:rPr>
                <a:t>M2M App</a:t>
              </a:r>
              <a:endParaRPr lang="ko-KR" altLang="en-US" sz="1100" b="1" dirty="0">
                <a:solidFill>
                  <a:schemeClr val="bg1"/>
                </a:solidFill>
                <a:latin typeface="SamsungOne-400" panose="020B0503030303020204" pitchFamily="34" charset="0"/>
              </a:endParaRPr>
            </a:p>
          </p:txBody>
        </p:sp>
        <p:sp>
          <p:nvSpPr>
            <p:cNvPr id="19" name="TextBox 18">
              <a:extLst>
                <a:ext uri="{FF2B5EF4-FFF2-40B4-BE49-F238E27FC236}">
                  <a16:creationId xmlns:a16="http://schemas.microsoft.com/office/drawing/2014/main" id="{6D29B3E8-B321-4FD0-BF5D-E213B1C515EB}"/>
                </a:ext>
              </a:extLst>
            </p:cNvPr>
            <p:cNvSpPr txBox="1"/>
            <p:nvPr/>
          </p:nvSpPr>
          <p:spPr>
            <a:xfrm>
              <a:off x="3068778" y="2755807"/>
              <a:ext cx="768115" cy="169277"/>
            </a:xfrm>
            <a:prstGeom prst="rect">
              <a:avLst/>
            </a:prstGeom>
            <a:solidFill>
              <a:srgbClr val="B2B2B1"/>
            </a:solidFill>
            <a:ln>
              <a:noFill/>
            </a:ln>
          </p:spPr>
          <p:txBody>
            <a:bodyPr wrap="square" lIns="0" tIns="0" rIns="0" bIns="0" rtlCol="0">
              <a:spAutoFit/>
            </a:bodyPr>
            <a:lstStyle/>
            <a:p>
              <a:pPr algn="ctr"/>
              <a:r>
                <a:rPr lang="en-US" altLang="ko-KR" sz="1100" b="1" dirty="0">
                  <a:solidFill>
                    <a:schemeClr val="bg1"/>
                  </a:solidFill>
                  <a:latin typeface="SamsungOne-400" panose="020B0503030303020204" pitchFamily="34" charset="0"/>
                  <a:ea typeface="SamsungOne-400" panose="020B0503030303020204" pitchFamily="34" charset="0"/>
                </a:rPr>
                <a:t>M2M App</a:t>
              </a:r>
              <a:endParaRPr lang="ko-KR" altLang="en-US" sz="1100" b="1" dirty="0">
                <a:solidFill>
                  <a:schemeClr val="bg1"/>
                </a:solidFill>
                <a:latin typeface="SamsungOne-400" panose="020B0503030303020204" pitchFamily="34" charset="0"/>
              </a:endParaRPr>
            </a:p>
          </p:txBody>
        </p:sp>
        <p:sp>
          <p:nvSpPr>
            <p:cNvPr id="20" name="TextBox 19">
              <a:extLst>
                <a:ext uri="{FF2B5EF4-FFF2-40B4-BE49-F238E27FC236}">
                  <a16:creationId xmlns:a16="http://schemas.microsoft.com/office/drawing/2014/main" id="{C926ECC8-E2AA-4847-97E1-DED7ACABD1A9}"/>
                </a:ext>
              </a:extLst>
            </p:cNvPr>
            <p:cNvSpPr txBox="1"/>
            <p:nvPr/>
          </p:nvSpPr>
          <p:spPr>
            <a:xfrm>
              <a:off x="1830533" y="3404657"/>
              <a:ext cx="962197" cy="245323"/>
            </a:xfrm>
            <a:prstGeom prst="rect">
              <a:avLst/>
            </a:prstGeom>
            <a:solidFill>
              <a:srgbClr val="EDEDEE"/>
            </a:solidFill>
            <a:ln>
              <a:noFill/>
            </a:ln>
          </p:spPr>
          <p:txBody>
            <a:bodyPr wrap="square" lIns="0" tIns="0" rIns="0" bIns="0" rtlCol="0" anchor="ctr">
              <a:noAutofit/>
            </a:bodyPr>
            <a:lstStyle/>
            <a:p>
              <a:pPr algn="ctr"/>
              <a:r>
                <a:rPr lang="en-US" altLang="ko-KR" sz="1100" b="1" dirty="0">
                  <a:latin typeface="SamsungOne-400" panose="020B0503030303020204" pitchFamily="34" charset="0"/>
                </a:rPr>
                <a:t>LWM2M Server</a:t>
              </a:r>
              <a:endParaRPr lang="ko-KR" altLang="en-US" sz="1100" b="1" dirty="0">
                <a:latin typeface="SamsungOne-400" panose="020B0503030303020204" pitchFamily="34" charset="0"/>
              </a:endParaRPr>
            </a:p>
          </p:txBody>
        </p:sp>
        <p:sp>
          <p:nvSpPr>
            <p:cNvPr id="21" name="TextBox 20">
              <a:extLst>
                <a:ext uri="{FF2B5EF4-FFF2-40B4-BE49-F238E27FC236}">
                  <a16:creationId xmlns:a16="http://schemas.microsoft.com/office/drawing/2014/main" id="{F7F0CC86-A7AA-481F-A32B-DBB57BA58A5C}"/>
                </a:ext>
              </a:extLst>
            </p:cNvPr>
            <p:cNvSpPr txBox="1"/>
            <p:nvPr/>
          </p:nvSpPr>
          <p:spPr>
            <a:xfrm>
              <a:off x="819385" y="3818332"/>
              <a:ext cx="1428751" cy="777136"/>
            </a:xfrm>
            <a:prstGeom prst="rect">
              <a:avLst/>
            </a:prstGeom>
            <a:solidFill>
              <a:schemeClr val="bg1"/>
            </a:solidFill>
            <a:ln>
              <a:noFill/>
            </a:ln>
          </p:spPr>
          <p:txBody>
            <a:bodyPr wrap="square" lIns="0" tIns="0" rIns="0" bIns="0" rtlCol="0">
              <a:spAutoFit/>
            </a:bodyPr>
            <a:lstStyle/>
            <a:p>
              <a:pPr algn="r"/>
              <a:r>
                <a:rPr lang="en-US" altLang="ko-KR" sz="1050" b="1" dirty="0">
                  <a:latin typeface="SamsungOne-400" panose="020B0503030303020204" pitchFamily="34" charset="0"/>
                  <a:ea typeface="SamsungOne-400" panose="020B0503030303020204" pitchFamily="34" charset="0"/>
                </a:rPr>
                <a:t>Interface</a:t>
              </a:r>
            </a:p>
            <a:p>
              <a:pPr algn="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Bootstrapping</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Registration</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Object/Resource Access </a:t>
              </a:r>
              <a:b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b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Reporting</a:t>
              </a:r>
              <a:endParaRPr lang="ko-KR" altLang="en-US" sz="1000" dirty="0">
                <a:solidFill>
                  <a:schemeClr val="tx1">
                    <a:lumMod val="75000"/>
                    <a:lumOff val="25000"/>
                  </a:schemeClr>
                </a:solidFill>
                <a:latin typeface="SamsungOne-400" panose="020B0503030303020204" pitchFamily="34" charset="0"/>
              </a:endParaRPr>
            </a:p>
          </p:txBody>
        </p:sp>
        <p:sp>
          <p:nvSpPr>
            <p:cNvPr id="22" name="TextBox 21">
              <a:extLst>
                <a:ext uri="{FF2B5EF4-FFF2-40B4-BE49-F238E27FC236}">
                  <a16:creationId xmlns:a16="http://schemas.microsoft.com/office/drawing/2014/main" id="{6DD603DD-1BA2-412D-B5DB-67F69B9ABE17}"/>
                </a:ext>
              </a:extLst>
            </p:cNvPr>
            <p:cNvSpPr txBox="1"/>
            <p:nvPr/>
          </p:nvSpPr>
          <p:spPr>
            <a:xfrm>
              <a:off x="2671585" y="3814243"/>
              <a:ext cx="1149350" cy="777136"/>
            </a:xfrm>
            <a:prstGeom prst="rect">
              <a:avLst/>
            </a:prstGeom>
            <a:solidFill>
              <a:schemeClr val="bg1"/>
            </a:solidFill>
            <a:ln>
              <a:noFill/>
            </a:ln>
          </p:spPr>
          <p:txBody>
            <a:bodyPr wrap="square" lIns="0" tIns="0" rIns="0" bIns="0" rtlCol="0">
              <a:spAutoFit/>
            </a:bodyPr>
            <a:lstStyle/>
            <a:p>
              <a:r>
                <a:rPr lang="en-US" altLang="ko-KR" sz="1050" b="1" dirty="0">
                  <a:latin typeface="SamsungOne-400" panose="020B0503030303020204" pitchFamily="34" charset="0"/>
                  <a:ea typeface="SamsungOne-400" panose="020B0503030303020204" pitchFamily="34" charset="0"/>
                </a:rPr>
                <a:t>Stack</a:t>
              </a:r>
            </a:p>
            <a:p>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Efficient Payload</a:t>
              </a:r>
            </a:p>
            <a:p>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CoAP Protocol</a:t>
              </a:r>
            </a:p>
            <a:p>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DTLS Security</a:t>
              </a:r>
            </a:p>
            <a:p>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UDP or SMS Bearer</a:t>
              </a:r>
              <a:endParaRPr lang="ko-KR" altLang="en-US" sz="1000" dirty="0">
                <a:solidFill>
                  <a:schemeClr val="tx1">
                    <a:lumMod val="75000"/>
                    <a:lumOff val="25000"/>
                  </a:schemeClr>
                </a:solidFill>
                <a:latin typeface="SamsungOne-400" panose="020B0503030303020204" pitchFamily="34" charset="0"/>
              </a:endParaRPr>
            </a:p>
          </p:txBody>
        </p:sp>
        <p:sp>
          <p:nvSpPr>
            <p:cNvPr id="23" name="TextBox 22">
              <a:extLst>
                <a:ext uri="{FF2B5EF4-FFF2-40B4-BE49-F238E27FC236}">
                  <a16:creationId xmlns:a16="http://schemas.microsoft.com/office/drawing/2014/main" id="{25BE70EE-C4E9-4C90-BD8B-79BA70A1EB94}"/>
                </a:ext>
              </a:extLst>
            </p:cNvPr>
            <p:cNvSpPr txBox="1"/>
            <p:nvPr/>
          </p:nvSpPr>
          <p:spPr>
            <a:xfrm>
              <a:off x="1971815" y="4926658"/>
              <a:ext cx="973315" cy="161583"/>
            </a:xfrm>
            <a:prstGeom prst="rect">
              <a:avLst/>
            </a:prstGeom>
            <a:solidFill>
              <a:schemeClr val="bg1"/>
            </a:solidFill>
            <a:ln>
              <a:noFill/>
            </a:ln>
          </p:spPr>
          <p:txBody>
            <a:bodyPr wrap="square" lIns="0" tIns="0" rIns="0" bIns="0" rtlCol="0">
              <a:spAutoFit/>
            </a:bodyPr>
            <a:lstStyle/>
            <a:p>
              <a:pPr algn="ctr"/>
              <a:r>
                <a:rPr lang="en-US" altLang="ko-KR" sz="1050" dirty="0">
                  <a:latin typeface="SamsungOne-400" panose="020B0503030303020204" pitchFamily="34" charset="0"/>
                  <a:ea typeface="SamsungOne-400" panose="020B0503030303020204" pitchFamily="34" charset="0"/>
                </a:rPr>
                <a:t>LWMM2M Client</a:t>
              </a:r>
              <a:endParaRPr lang="ko-KR" altLang="en-US" sz="1000" dirty="0">
                <a:solidFill>
                  <a:schemeClr val="tx1">
                    <a:lumMod val="75000"/>
                    <a:lumOff val="25000"/>
                  </a:schemeClr>
                </a:solidFill>
                <a:latin typeface="SamsungOne-400" panose="020B0503030303020204" pitchFamily="34" charset="0"/>
              </a:endParaRPr>
            </a:p>
          </p:txBody>
        </p:sp>
        <p:sp>
          <p:nvSpPr>
            <p:cNvPr id="24" name="TextBox 23">
              <a:extLst>
                <a:ext uri="{FF2B5EF4-FFF2-40B4-BE49-F238E27FC236}">
                  <a16:creationId xmlns:a16="http://schemas.microsoft.com/office/drawing/2014/main" id="{A8437A80-D529-44FC-9F3D-F8EA9194B583}"/>
                </a:ext>
              </a:extLst>
            </p:cNvPr>
            <p:cNvSpPr txBox="1"/>
            <p:nvPr/>
          </p:nvSpPr>
          <p:spPr>
            <a:xfrm>
              <a:off x="2167007" y="5809256"/>
              <a:ext cx="582930" cy="161583"/>
            </a:xfrm>
            <a:prstGeom prst="rect">
              <a:avLst/>
            </a:prstGeom>
            <a:solidFill>
              <a:schemeClr val="bg1"/>
            </a:solidFill>
            <a:ln>
              <a:noFill/>
            </a:ln>
          </p:spPr>
          <p:txBody>
            <a:bodyPr wrap="square" lIns="0" tIns="0" rIns="0" bIns="0" rtlCol="0">
              <a:spAutoFit/>
            </a:bodyPr>
            <a:lstStyle/>
            <a:p>
              <a:pPr algn="ctr"/>
              <a:r>
                <a:rPr lang="en-US" altLang="ko-KR" sz="1050" dirty="0">
                  <a:latin typeface="SamsungOne-400" panose="020B0503030303020204" pitchFamily="34" charset="0"/>
                  <a:ea typeface="SamsungOne-400" panose="020B0503030303020204" pitchFamily="34" charset="0"/>
                </a:rPr>
                <a:t>Objects</a:t>
              </a:r>
              <a:endParaRPr lang="ko-KR" altLang="en-US" sz="1000" dirty="0">
                <a:solidFill>
                  <a:schemeClr val="tx1">
                    <a:lumMod val="75000"/>
                    <a:lumOff val="25000"/>
                  </a:schemeClr>
                </a:solidFill>
                <a:latin typeface="SamsungOne-400" panose="020B0503030303020204" pitchFamily="34" charset="0"/>
              </a:endParaRPr>
            </a:p>
          </p:txBody>
        </p:sp>
        <p:sp>
          <p:nvSpPr>
            <p:cNvPr id="25" name="TextBox 24">
              <a:extLst>
                <a:ext uri="{FF2B5EF4-FFF2-40B4-BE49-F238E27FC236}">
                  <a16:creationId xmlns:a16="http://schemas.microsoft.com/office/drawing/2014/main" id="{D123DDBC-9A16-4EEC-A59E-63BC169A0767}"/>
                </a:ext>
              </a:extLst>
            </p:cNvPr>
            <p:cNvSpPr txBox="1"/>
            <p:nvPr/>
          </p:nvSpPr>
          <p:spPr>
            <a:xfrm>
              <a:off x="4475386" y="3587455"/>
              <a:ext cx="582930" cy="161583"/>
            </a:xfrm>
            <a:prstGeom prst="rect">
              <a:avLst/>
            </a:prstGeom>
            <a:solidFill>
              <a:srgbClr val="F9C98B"/>
            </a:solidFill>
            <a:ln>
              <a:noFill/>
            </a:ln>
          </p:spPr>
          <p:txBody>
            <a:bodyPr wrap="square" lIns="0" tIns="0" rIns="0" bIns="0" rtlCol="0">
              <a:spAutoFit/>
            </a:bodyPr>
            <a:lstStyle/>
            <a:p>
              <a:pPr algn="ctr"/>
              <a:r>
                <a:rPr lang="en-US" altLang="ko-KR" sz="1050" b="1" dirty="0">
                  <a:latin typeface="SamsungOne-400" panose="020B0503030303020204" pitchFamily="34" charset="0"/>
                  <a:ea typeface="SamsungOne-400" panose="020B0503030303020204" pitchFamily="34" charset="0"/>
                </a:rPr>
                <a:t>LWM2M</a:t>
              </a:r>
              <a:endParaRPr lang="ko-KR" altLang="en-US" sz="1000" b="1" dirty="0">
                <a:solidFill>
                  <a:schemeClr val="tx1">
                    <a:lumMod val="75000"/>
                    <a:lumOff val="25000"/>
                  </a:schemeClr>
                </a:solidFill>
                <a:latin typeface="SamsungOne-400" panose="020B0503030303020204" pitchFamily="34" charset="0"/>
              </a:endParaRPr>
            </a:p>
          </p:txBody>
        </p:sp>
        <p:sp>
          <p:nvSpPr>
            <p:cNvPr id="37" name="TextBox 36">
              <a:extLst>
                <a:ext uri="{FF2B5EF4-FFF2-40B4-BE49-F238E27FC236}">
                  <a16:creationId xmlns:a16="http://schemas.microsoft.com/office/drawing/2014/main" id="{2B82E47F-0FE3-4079-BD23-7D003DDAC572}"/>
                </a:ext>
              </a:extLst>
            </p:cNvPr>
            <p:cNvSpPr txBox="1"/>
            <p:nvPr/>
          </p:nvSpPr>
          <p:spPr>
            <a:xfrm>
              <a:off x="4475386" y="3978750"/>
              <a:ext cx="582930" cy="161583"/>
            </a:xfrm>
            <a:prstGeom prst="rect">
              <a:avLst/>
            </a:prstGeom>
            <a:solidFill>
              <a:srgbClr val="F9C98B"/>
            </a:solidFill>
            <a:ln>
              <a:noFill/>
            </a:ln>
          </p:spPr>
          <p:txBody>
            <a:bodyPr wrap="square" lIns="0" tIns="0" rIns="0" bIns="0" rtlCol="0">
              <a:spAutoFit/>
            </a:bodyPr>
            <a:lstStyle/>
            <a:p>
              <a:pPr algn="ctr"/>
              <a:r>
                <a:rPr lang="en-US" altLang="ko-KR" sz="1050" b="1" dirty="0">
                  <a:latin typeface="SamsungOne-400" panose="020B0503030303020204" pitchFamily="34" charset="0"/>
                  <a:ea typeface="SamsungOne-400" panose="020B0503030303020204" pitchFamily="34" charset="0"/>
                </a:rPr>
                <a:t>CoAP</a:t>
              </a:r>
              <a:endParaRPr lang="ko-KR" altLang="en-US" sz="1000" b="1" dirty="0">
                <a:solidFill>
                  <a:schemeClr val="tx1">
                    <a:lumMod val="75000"/>
                    <a:lumOff val="25000"/>
                  </a:schemeClr>
                </a:solidFill>
                <a:latin typeface="SamsungOne-400" panose="020B0503030303020204" pitchFamily="34" charset="0"/>
              </a:endParaRPr>
            </a:p>
          </p:txBody>
        </p:sp>
        <p:sp>
          <p:nvSpPr>
            <p:cNvPr id="38" name="TextBox 37">
              <a:extLst>
                <a:ext uri="{FF2B5EF4-FFF2-40B4-BE49-F238E27FC236}">
                  <a16:creationId xmlns:a16="http://schemas.microsoft.com/office/drawing/2014/main" id="{F875FD1B-4341-493A-B60E-C7EBDA08C9F4}"/>
                </a:ext>
              </a:extLst>
            </p:cNvPr>
            <p:cNvSpPr txBox="1"/>
            <p:nvPr/>
          </p:nvSpPr>
          <p:spPr>
            <a:xfrm>
              <a:off x="4931115" y="3133578"/>
              <a:ext cx="582930" cy="161583"/>
            </a:xfrm>
            <a:prstGeom prst="rect">
              <a:avLst/>
            </a:prstGeom>
            <a:solidFill>
              <a:schemeClr val="bg1"/>
            </a:solidFill>
            <a:ln>
              <a:noFill/>
            </a:ln>
          </p:spPr>
          <p:txBody>
            <a:bodyPr wrap="square" lIns="0" tIns="0" rIns="0" bIns="0" rtlCol="0">
              <a:spAutoFit/>
            </a:bodyPr>
            <a:lstStyle/>
            <a:p>
              <a:pPr algn="ctr"/>
              <a:r>
                <a:rPr lang="en-US" altLang="ko-KR" sz="1050" dirty="0">
                  <a:latin typeface="SamsungOne-400" panose="020B0503030303020204" pitchFamily="34" charset="0"/>
                  <a:ea typeface="SamsungOne-400" panose="020B0503030303020204" pitchFamily="34" charset="0"/>
                </a:rPr>
                <a:t>Objects</a:t>
              </a:r>
              <a:endParaRPr lang="ko-KR" altLang="en-US" sz="1000" dirty="0">
                <a:solidFill>
                  <a:schemeClr val="tx1">
                    <a:lumMod val="75000"/>
                    <a:lumOff val="25000"/>
                  </a:schemeClr>
                </a:solidFill>
                <a:latin typeface="SamsungOne-400" panose="020B0503030303020204" pitchFamily="34" charset="0"/>
              </a:endParaRPr>
            </a:p>
          </p:txBody>
        </p:sp>
        <p:sp>
          <p:nvSpPr>
            <p:cNvPr id="39" name="TextBox 38">
              <a:extLst>
                <a:ext uri="{FF2B5EF4-FFF2-40B4-BE49-F238E27FC236}">
                  <a16:creationId xmlns:a16="http://schemas.microsoft.com/office/drawing/2014/main" id="{BC2E5C59-D2D6-41C5-95A3-0486BB38550C}"/>
                </a:ext>
              </a:extLst>
            </p:cNvPr>
            <p:cNvSpPr txBox="1"/>
            <p:nvPr/>
          </p:nvSpPr>
          <p:spPr>
            <a:xfrm>
              <a:off x="4312920" y="4332283"/>
              <a:ext cx="403860" cy="161583"/>
            </a:xfrm>
            <a:prstGeom prst="rect">
              <a:avLst/>
            </a:prstGeom>
            <a:solidFill>
              <a:srgbClr val="F9C98B"/>
            </a:solidFill>
            <a:ln>
              <a:noFill/>
            </a:ln>
          </p:spPr>
          <p:txBody>
            <a:bodyPr wrap="square" lIns="0" tIns="0" rIns="0" bIns="0" rtlCol="0">
              <a:spAutoFit/>
            </a:bodyPr>
            <a:lstStyle/>
            <a:p>
              <a:pPr algn="ctr"/>
              <a:r>
                <a:rPr lang="en-US" altLang="ko-KR" sz="1050" b="1" dirty="0">
                  <a:latin typeface="SamsungOne-400" panose="020B0503030303020204" pitchFamily="34" charset="0"/>
                  <a:ea typeface="SamsungOne-400" panose="020B0503030303020204" pitchFamily="34" charset="0"/>
                </a:rPr>
                <a:t>DTLS</a:t>
              </a:r>
              <a:endParaRPr lang="ko-KR" altLang="en-US" sz="1000" b="1" dirty="0">
                <a:solidFill>
                  <a:schemeClr val="tx1">
                    <a:lumMod val="75000"/>
                    <a:lumOff val="25000"/>
                  </a:schemeClr>
                </a:solidFill>
                <a:latin typeface="SamsungOne-400" panose="020B0503030303020204" pitchFamily="34" charset="0"/>
              </a:endParaRPr>
            </a:p>
          </p:txBody>
        </p:sp>
        <p:sp>
          <p:nvSpPr>
            <p:cNvPr id="40" name="TextBox 39">
              <a:extLst>
                <a:ext uri="{FF2B5EF4-FFF2-40B4-BE49-F238E27FC236}">
                  <a16:creationId xmlns:a16="http://schemas.microsoft.com/office/drawing/2014/main" id="{AFFAA479-EA5B-4E1E-B2F2-B362240E6825}"/>
                </a:ext>
              </a:extLst>
            </p:cNvPr>
            <p:cNvSpPr txBox="1"/>
            <p:nvPr/>
          </p:nvSpPr>
          <p:spPr>
            <a:xfrm>
              <a:off x="4820145" y="4321029"/>
              <a:ext cx="403860" cy="161583"/>
            </a:xfrm>
            <a:prstGeom prst="rect">
              <a:avLst/>
            </a:prstGeom>
            <a:solidFill>
              <a:srgbClr val="F9C98B"/>
            </a:solidFill>
            <a:ln>
              <a:noFill/>
            </a:ln>
          </p:spPr>
          <p:txBody>
            <a:bodyPr wrap="square" lIns="0" tIns="0" rIns="0" bIns="0" rtlCol="0">
              <a:spAutoFit/>
            </a:bodyPr>
            <a:lstStyle/>
            <a:p>
              <a:pPr algn="ctr"/>
              <a:r>
                <a:rPr lang="en-US" altLang="ko-KR" sz="1050" b="1" dirty="0">
                  <a:latin typeface="SamsungOne-400" panose="020B0503030303020204" pitchFamily="34" charset="0"/>
                  <a:ea typeface="SamsungOne-400" panose="020B0503030303020204" pitchFamily="34" charset="0"/>
                </a:rPr>
                <a:t>SMS</a:t>
              </a:r>
              <a:endParaRPr lang="ko-KR" altLang="en-US" sz="1000" b="1" dirty="0">
                <a:solidFill>
                  <a:schemeClr val="tx1">
                    <a:lumMod val="75000"/>
                    <a:lumOff val="25000"/>
                  </a:schemeClr>
                </a:solidFill>
                <a:latin typeface="SamsungOne-400" panose="020B0503030303020204" pitchFamily="34" charset="0"/>
              </a:endParaRPr>
            </a:p>
          </p:txBody>
        </p:sp>
        <p:sp>
          <p:nvSpPr>
            <p:cNvPr id="44" name="TextBox 43">
              <a:extLst>
                <a:ext uri="{FF2B5EF4-FFF2-40B4-BE49-F238E27FC236}">
                  <a16:creationId xmlns:a16="http://schemas.microsoft.com/office/drawing/2014/main" id="{5A341D21-930A-4C60-9B62-7CE9A83FEEDD}"/>
                </a:ext>
              </a:extLst>
            </p:cNvPr>
            <p:cNvSpPr txBox="1"/>
            <p:nvPr/>
          </p:nvSpPr>
          <p:spPr>
            <a:xfrm>
              <a:off x="4312920" y="4683260"/>
              <a:ext cx="403860" cy="161583"/>
            </a:xfrm>
            <a:prstGeom prst="rect">
              <a:avLst/>
            </a:prstGeom>
            <a:solidFill>
              <a:srgbClr val="F9C98B"/>
            </a:solidFill>
            <a:ln>
              <a:noFill/>
            </a:ln>
          </p:spPr>
          <p:txBody>
            <a:bodyPr wrap="square" lIns="0" tIns="0" rIns="0" bIns="0" rtlCol="0">
              <a:spAutoFit/>
            </a:bodyPr>
            <a:lstStyle/>
            <a:p>
              <a:pPr algn="ctr"/>
              <a:r>
                <a:rPr lang="en-US" altLang="ko-KR" sz="1050" b="1" dirty="0">
                  <a:latin typeface="SamsungOne-400" panose="020B0503030303020204" pitchFamily="34" charset="0"/>
                  <a:ea typeface="SamsungOne-400" panose="020B0503030303020204" pitchFamily="34" charset="0"/>
                </a:rPr>
                <a:t>UDP</a:t>
              </a:r>
              <a:endParaRPr lang="ko-KR" altLang="en-US" sz="1000" b="1" dirty="0">
                <a:solidFill>
                  <a:schemeClr val="tx1">
                    <a:lumMod val="75000"/>
                    <a:lumOff val="25000"/>
                  </a:schemeClr>
                </a:solidFill>
                <a:latin typeface="SamsungOne-400" panose="020B0503030303020204" pitchFamily="34" charset="0"/>
              </a:endParaRPr>
            </a:p>
          </p:txBody>
        </p:sp>
      </p:grpSp>
    </p:spTree>
    <p:extLst>
      <p:ext uri="{BB962C8B-B14F-4D97-AF65-F5344CB8AC3E}">
        <p14:creationId xmlns:p14="http://schemas.microsoft.com/office/powerpoint/2010/main" val="3478581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C9A886EF-895F-4160-A07C-8B3FCC09A79D}"/>
              </a:ext>
            </a:extLst>
          </p:cNvPr>
          <p:cNvGrpSpPr/>
          <p:nvPr/>
        </p:nvGrpSpPr>
        <p:grpSpPr>
          <a:xfrm>
            <a:off x="1033463" y="2722200"/>
            <a:ext cx="7677189" cy="3602399"/>
            <a:chOff x="1033463" y="2722200"/>
            <a:chExt cx="7677189" cy="3602399"/>
          </a:xfrm>
        </p:grpSpPr>
        <p:pic>
          <p:nvPicPr>
            <p:cNvPr id="20" name="그림 19">
              <a:extLst>
                <a:ext uri="{FF2B5EF4-FFF2-40B4-BE49-F238E27FC236}">
                  <a16:creationId xmlns:a16="http://schemas.microsoft.com/office/drawing/2014/main" id="{C13AFE3E-5152-4BC8-BB2C-38E1DFB1537F}"/>
                </a:ext>
              </a:extLst>
            </p:cNvPr>
            <p:cNvPicPr>
              <a:picLocks noChangeAspect="1"/>
            </p:cNvPicPr>
            <p:nvPr/>
          </p:nvPicPr>
          <p:blipFill rotWithShape="1">
            <a:blip r:embed="rId3"/>
            <a:srcRect l="5890" t="13627" r="9539" b="6813"/>
            <a:stretch/>
          </p:blipFill>
          <p:spPr>
            <a:xfrm>
              <a:off x="1294064" y="2722200"/>
              <a:ext cx="7416588" cy="3602399"/>
            </a:xfrm>
            <a:prstGeom prst="rect">
              <a:avLst/>
            </a:prstGeom>
            <a:ln w="19050">
              <a:noFill/>
            </a:ln>
          </p:spPr>
        </p:pic>
        <p:sp>
          <p:nvSpPr>
            <p:cNvPr id="13" name="TextBox 12">
              <a:extLst>
                <a:ext uri="{FF2B5EF4-FFF2-40B4-BE49-F238E27FC236}">
                  <a16:creationId xmlns:a16="http://schemas.microsoft.com/office/drawing/2014/main" id="{29DD5BA9-8D45-4806-B02D-CC3A24BB73B6}"/>
                </a:ext>
              </a:extLst>
            </p:cNvPr>
            <p:cNvSpPr txBox="1"/>
            <p:nvPr/>
          </p:nvSpPr>
          <p:spPr>
            <a:xfrm>
              <a:off x="1516403" y="3859575"/>
              <a:ext cx="582930" cy="161583"/>
            </a:xfrm>
            <a:prstGeom prst="rect">
              <a:avLst/>
            </a:prstGeom>
            <a:solidFill>
              <a:schemeClr val="bg1"/>
            </a:solidFill>
            <a:ln>
              <a:noFill/>
            </a:ln>
          </p:spPr>
          <p:txBody>
            <a:bodyPr wrap="square" lIns="0" tIns="0" rIns="0" bIns="0" rtlCol="0">
              <a:spAutoFit/>
            </a:bodyPr>
            <a:lstStyle/>
            <a:p>
              <a:pPr algn="ctr"/>
              <a:r>
                <a:rPr lang="en-US" altLang="ko-KR" sz="1050" dirty="0">
                  <a:latin typeface="SamsungOne-400" panose="020B0503030303020204" pitchFamily="34" charset="0"/>
                  <a:ea typeface="SamsungOne-400" panose="020B0503030303020204" pitchFamily="34" charset="0"/>
                </a:rPr>
                <a:t>OSS/BSS</a:t>
              </a:r>
              <a:endParaRPr lang="ko-KR" altLang="en-US" sz="1000" dirty="0">
                <a:solidFill>
                  <a:schemeClr val="tx1">
                    <a:lumMod val="75000"/>
                    <a:lumOff val="25000"/>
                  </a:schemeClr>
                </a:solidFill>
                <a:latin typeface="SamsungOne-400" panose="020B0503030303020204" pitchFamily="34" charset="0"/>
              </a:endParaRPr>
            </a:p>
          </p:txBody>
        </p:sp>
        <p:sp>
          <p:nvSpPr>
            <p:cNvPr id="14" name="TextBox 13">
              <a:extLst>
                <a:ext uri="{FF2B5EF4-FFF2-40B4-BE49-F238E27FC236}">
                  <a16:creationId xmlns:a16="http://schemas.microsoft.com/office/drawing/2014/main" id="{0DEEDC96-AEB1-4BB4-9396-A39AED76DC52}"/>
                </a:ext>
              </a:extLst>
            </p:cNvPr>
            <p:cNvSpPr txBox="1"/>
            <p:nvPr/>
          </p:nvSpPr>
          <p:spPr>
            <a:xfrm>
              <a:off x="2605015" y="3859575"/>
              <a:ext cx="582930" cy="161583"/>
            </a:xfrm>
            <a:prstGeom prst="rect">
              <a:avLst/>
            </a:prstGeom>
            <a:solidFill>
              <a:schemeClr val="bg1"/>
            </a:solidFill>
            <a:ln>
              <a:noFill/>
            </a:ln>
          </p:spPr>
          <p:txBody>
            <a:bodyPr wrap="square" lIns="0" tIns="0" rIns="0" bIns="0" rtlCol="0">
              <a:spAutoFit/>
            </a:bodyPr>
            <a:lstStyle/>
            <a:p>
              <a:pPr algn="ctr"/>
              <a:r>
                <a:rPr lang="en-US" altLang="ko-KR" sz="1050" dirty="0">
                  <a:latin typeface="SamsungOne-400" panose="020B0503030303020204" pitchFamily="34" charset="0"/>
                  <a:ea typeface="SamsungOne-400" panose="020B0503030303020204" pitchFamily="34" charset="0"/>
                </a:rPr>
                <a:t>Policy</a:t>
              </a:r>
              <a:endParaRPr lang="ko-KR" altLang="en-US" sz="1000" dirty="0">
                <a:solidFill>
                  <a:schemeClr val="tx1">
                    <a:lumMod val="75000"/>
                    <a:lumOff val="25000"/>
                  </a:schemeClr>
                </a:solidFill>
                <a:latin typeface="SamsungOne-400" panose="020B0503030303020204" pitchFamily="34" charset="0"/>
              </a:endParaRPr>
            </a:p>
          </p:txBody>
        </p:sp>
        <p:sp>
          <p:nvSpPr>
            <p:cNvPr id="15" name="TextBox 14">
              <a:extLst>
                <a:ext uri="{FF2B5EF4-FFF2-40B4-BE49-F238E27FC236}">
                  <a16:creationId xmlns:a16="http://schemas.microsoft.com/office/drawing/2014/main" id="{A4421C55-D061-4C1D-AA36-F9B74BB09603}"/>
                </a:ext>
              </a:extLst>
            </p:cNvPr>
            <p:cNvSpPr txBox="1"/>
            <p:nvPr/>
          </p:nvSpPr>
          <p:spPr>
            <a:xfrm>
              <a:off x="3493601" y="3859575"/>
              <a:ext cx="702161" cy="161583"/>
            </a:xfrm>
            <a:prstGeom prst="rect">
              <a:avLst/>
            </a:prstGeom>
            <a:solidFill>
              <a:schemeClr val="bg1"/>
            </a:solidFill>
            <a:ln>
              <a:noFill/>
            </a:ln>
          </p:spPr>
          <p:txBody>
            <a:bodyPr wrap="square" lIns="0" tIns="0" rIns="0" bIns="0" rtlCol="0">
              <a:spAutoFit/>
            </a:bodyPr>
            <a:lstStyle/>
            <a:p>
              <a:pPr algn="ctr"/>
              <a:r>
                <a:rPr lang="en-US" altLang="ko-KR" sz="1050" dirty="0">
                  <a:latin typeface="SamsungOne-400" panose="020B0503030303020204" pitchFamily="34" charset="0"/>
                  <a:ea typeface="SamsungOne-400" panose="020B0503030303020204" pitchFamily="34" charset="0"/>
                </a:rPr>
                <a:t>Call Center</a:t>
              </a:r>
              <a:endParaRPr lang="ko-KR" altLang="en-US" sz="1000" dirty="0">
                <a:solidFill>
                  <a:schemeClr val="tx1">
                    <a:lumMod val="75000"/>
                    <a:lumOff val="25000"/>
                  </a:schemeClr>
                </a:solidFill>
                <a:latin typeface="SamsungOne-400" panose="020B0503030303020204" pitchFamily="34" charset="0"/>
              </a:endParaRPr>
            </a:p>
          </p:txBody>
        </p:sp>
        <p:sp>
          <p:nvSpPr>
            <p:cNvPr id="19" name="TextBox 18">
              <a:extLst>
                <a:ext uri="{FF2B5EF4-FFF2-40B4-BE49-F238E27FC236}">
                  <a16:creationId xmlns:a16="http://schemas.microsoft.com/office/drawing/2014/main" id="{C6B009C5-4AD3-4A57-B13E-5203FB3A3A28}"/>
                </a:ext>
              </a:extLst>
            </p:cNvPr>
            <p:cNvSpPr txBox="1"/>
            <p:nvPr/>
          </p:nvSpPr>
          <p:spPr>
            <a:xfrm>
              <a:off x="2099333" y="5351010"/>
              <a:ext cx="1215700" cy="323165"/>
            </a:xfrm>
            <a:prstGeom prst="rect">
              <a:avLst/>
            </a:prstGeom>
            <a:solidFill>
              <a:schemeClr val="bg1"/>
            </a:solidFill>
            <a:ln>
              <a:noFill/>
            </a:ln>
          </p:spPr>
          <p:txBody>
            <a:bodyPr wrap="square" lIns="0" tIns="0" rIns="0" bIns="0" rtlCol="0">
              <a:spAutoFit/>
            </a:bodyPr>
            <a:lstStyle/>
            <a:p>
              <a:pPr algn="ctr"/>
              <a:r>
                <a:rPr lang="en-US" altLang="ko-KR" sz="1050" dirty="0">
                  <a:latin typeface="SamsungOne-400" panose="020B0503030303020204" pitchFamily="34" charset="0"/>
                  <a:ea typeface="SamsungOne-400" panose="020B0503030303020204" pitchFamily="34" charset="0"/>
                </a:rPr>
                <a:t>Auto-Configuration</a:t>
              </a:r>
              <a:br>
                <a:rPr lang="en-US" altLang="ko-KR" sz="1050" dirty="0">
                  <a:latin typeface="SamsungOne-400" panose="020B0503030303020204" pitchFamily="34" charset="0"/>
                  <a:ea typeface="SamsungOne-400" panose="020B0503030303020204" pitchFamily="34" charset="0"/>
                </a:rPr>
              </a:br>
              <a:r>
                <a:rPr lang="en-US" altLang="ko-KR" sz="1050" dirty="0">
                  <a:latin typeface="SamsungOne-400" panose="020B0503030303020204" pitchFamily="34" charset="0"/>
                  <a:ea typeface="SamsungOne-400" panose="020B0503030303020204" pitchFamily="34" charset="0"/>
                </a:rPr>
                <a:t>Server(ACS)</a:t>
              </a:r>
              <a:endParaRPr lang="ko-KR" altLang="en-US" sz="1000" dirty="0">
                <a:solidFill>
                  <a:schemeClr val="tx1">
                    <a:lumMod val="75000"/>
                    <a:lumOff val="25000"/>
                  </a:schemeClr>
                </a:solidFill>
                <a:latin typeface="SamsungOne-400" panose="020B0503030303020204" pitchFamily="34" charset="0"/>
              </a:endParaRPr>
            </a:p>
          </p:txBody>
        </p:sp>
        <p:sp>
          <p:nvSpPr>
            <p:cNvPr id="2" name="직사각형 1">
              <a:extLst>
                <a:ext uri="{FF2B5EF4-FFF2-40B4-BE49-F238E27FC236}">
                  <a16:creationId xmlns:a16="http://schemas.microsoft.com/office/drawing/2014/main" id="{640B823D-DE8F-461B-B6BA-0F928DC1B451}"/>
                </a:ext>
              </a:extLst>
            </p:cNvPr>
            <p:cNvSpPr/>
            <p:nvPr/>
          </p:nvSpPr>
          <p:spPr>
            <a:xfrm>
              <a:off x="1033463" y="4186238"/>
              <a:ext cx="1481137" cy="490537"/>
            </a:xfrm>
            <a:prstGeom prst="rect">
              <a:avLst/>
            </a:prstGeom>
            <a:solidFill>
              <a:schemeClr val="bg1"/>
            </a:solidFill>
            <a:ln w="9525">
              <a:solidFill>
                <a:srgbClr val="8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SamsungOne-400" panose="020B0503030303020204" pitchFamily="34" charset="0"/>
                  <a:ea typeface="SamsungOne-400" panose="020B0503030303020204" pitchFamily="34" charset="0"/>
                </a:rPr>
                <a:t>WT-131, WT-132: ACS</a:t>
              </a:r>
              <a:br>
                <a:rPr lang="en-US" altLang="ko-KR" sz="1050" dirty="0">
                  <a:solidFill>
                    <a:schemeClr val="tx1"/>
                  </a:solidFill>
                  <a:latin typeface="SamsungOne-400" panose="020B0503030303020204" pitchFamily="34" charset="0"/>
                  <a:ea typeface="SamsungOne-400" panose="020B0503030303020204" pitchFamily="34" charset="0"/>
                </a:rPr>
              </a:br>
              <a:r>
                <a:rPr lang="en-US" altLang="ko-KR" sz="1050" dirty="0">
                  <a:solidFill>
                    <a:schemeClr val="tx1"/>
                  </a:solidFill>
                  <a:latin typeface="SamsungOne-400" panose="020B0503030303020204" pitchFamily="34" charset="0"/>
                  <a:ea typeface="SamsungOne-400" panose="020B0503030303020204" pitchFamily="34" charset="0"/>
                </a:rPr>
                <a:t>Northbound Interface</a:t>
              </a:r>
              <a:endParaRPr lang="ko-KR" altLang="en-US" sz="1050" dirty="0">
                <a:solidFill>
                  <a:schemeClr val="tx1"/>
                </a:solidFill>
                <a:latin typeface="SamsungOne-400" panose="020B0503030303020204" pitchFamily="34" charset="0"/>
              </a:endParaRPr>
            </a:p>
          </p:txBody>
        </p:sp>
        <p:sp>
          <p:nvSpPr>
            <p:cNvPr id="3" name="직사각형 2">
              <a:extLst>
                <a:ext uri="{FF2B5EF4-FFF2-40B4-BE49-F238E27FC236}">
                  <a16:creationId xmlns:a16="http://schemas.microsoft.com/office/drawing/2014/main" id="{59609B9E-2C29-426F-A267-EB4E3F89F78A}"/>
                </a:ext>
              </a:extLst>
            </p:cNvPr>
            <p:cNvSpPr/>
            <p:nvPr/>
          </p:nvSpPr>
          <p:spPr>
            <a:xfrm>
              <a:off x="3262313" y="4117803"/>
              <a:ext cx="1266825" cy="725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A9A0AD2-F154-4539-B2C6-416F06F5DCE0}"/>
                </a:ext>
              </a:extLst>
            </p:cNvPr>
            <p:cNvSpPr/>
            <p:nvPr/>
          </p:nvSpPr>
          <p:spPr>
            <a:xfrm>
              <a:off x="3030532" y="4143372"/>
              <a:ext cx="1866827" cy="322608"/>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chemeClr val="tx1"/>
                  </a:solidFill>
                  <a:latin typeface="SamsungOne-400" panose="020B0503030303020204" pitchFamily="34" charset="0"/>
                  <a:ea typeface="SamsungOne-400" panose="020B0503030303020204" pitchFamily="34" charset="0"/>
                </a:rPr>
                <a:t>TR-142</a:t>
              </a:r>
              <a:br>
                <a:rPr lang="en-US" altLang="ko-KR" sz="1050" dirty="0">
                  <a:solidFill>
                    <a:schemeClr val="tx1"/>
                  </a:solidFill>
                  <a:latin typeface="SamsungOne-400" panose="020B0503030303020204" pitchFamily="34" charset="0"/>
                  <a:ea typeface="SamsungOne-400" panose="020B0503030303020204" pitchFamily="34" charset="0"/>
                </a:rPr>
              </a:br>
              <a:r>
                <a:rPr lang="en-US" altLang="ko-KR" sz="1050" dirty="0">
                  <a:solidFill>
                    <a:schemeClr val="tx1"/>
                  </a:solidFill>
                  <a:latin typeface="SamsungOne-400" panose="020B0503030303020204" pitchFamily="34" charset="0"/>
                  <a:ea typeface="SamsungOne-400" panose="020B0503030303020204" pitchFamily="34" charset="0"/>
                </a:rPr>
                <a:t>TR-069 Framework for GPON</a:t>
              </a:r>
              <a:endParaRPr lang="ko-KR" altLang="en-US" sz="1050" dirty="0">
                <a:solidFill>
                  <a:schemeClr val="tx1"/>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2082625F-2888-4D44-9F7F-D1FB81BF8E73}"/>
                </a:ext>
              </a:extLst>
            </p:cNvPr>
            <p:cNvSpPr/>
            <p:nvPr/>
          </p:nvSpPr>
          <p:spPr>
            <a:xfrm>
              <a:off x="3030532" y="4506565"/>
              <a:ext cx="1866827" cy="322608"/>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chemeClr val="tx1"/>
                  </a:solidFill>
                  <a:latin typeface="SamsungOne-400" panose="020B0503030303020204" pitchFamily="34" charset="0"/>
                  <a:ea typeface="SamsungOne-400" panose="020B0503030303020204" pitchFamily="34" charset="0"/>
                </a:rPr>
                <a:t>TR-069 CPE WAN</a:t>
              </a:r>
            </a:p>
            <a:p>
              <a:pPr algn="ctr"/>
              <a:r>
                <a:rPr lang="en-US" altLang="ko-KR" sz="1050" dirty="0">
                  <a:solidFill>
                    <a:schemeClr val="tx1"/>
                  </a:solidFill>
                  <a:latin typeface="SamsungOne-400" panose="020B0503030303020204" pitchFamily="34" charset="0"/>
                  <a:ea typeface="SamsungOne-400" panose="020B0503030303020204" pitchFamily="34" charset="0"/>
                </a:rPr>
                <a:t>Management Protocol</a:t>
              </a:r>
              <a:endParaRPr lang="ko-KR" altLang="en-US" sz="1050" dirty="0">
                <a:solidFill>
                  <a:schemeClr val="tx1"/>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F842B4CD-2402-4899-B27D-6651C3C3BF41}"/>
                </a:ext>
              </a:extLst>
            </p:cNvPr>
            <p:cNvSpPr/>
            <p:nvPr/>
          </p:nvSpPr>
          <p:spPr>
            <a:xfrm>
              <a:off x="3221409" y="4970438"/>
              <a:ext cx="1396708" cy="349273"/>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dirty="0">
                  <a:solidFill>
                    <a:schemeClr val="tx1"/>
                  </a:solidFill>
                  <a:latin typeface="SamsungOne-400" panose="020B0503030303020204" pitchFamily="34" charset="0"/>
                  <a:ea typeface="SamsungOne-400" panose="020B0503030303020204" pitchFamily="34" charset="0"/>
                </a:rPr>
                <a:t>TR-143: Throughput</a:t>
              </a:r>
            </a:p>
            <a:p>
              <a:pPr algn="ctr"/>
              <a:r>
                <a:rPr lang="en-US" altLang="ko-KR" sz="1050" dirty="0">
                  <a:solidFill>
                    <a:schemeClr val="tx1"/>
                  </a:solidFill>
                  <a:latin typeface="SamsungOne-400" panose="020B0503030303020204" pitchFamily="34" charset="0"/>
                  <a:ea typeface="SamsungOne-400" panose="020B0503030303020204" pitchFamily="34" charset="0"/>
                </a:rPr>
                <a:t>Performance Testing</a:t>
              </a:r>
              <a:endParaRPr lang="ko-KR" altLang="en-US" sz="1050" dirty="0">
                <a:solidFill>
                  <a:schemeClr val="tx1"/>
                </a:solidFill>
                <a:latin typeface="SamsungOne-400" panose="020B0503030303020204" pitchFamily="34" charset="0"/>
              </a:endParaRPr>
            </a:p>
          </p:txBody>
        </p:sp>
        <p:sp>
          <p:nvSpPr>
            <p:cNvPr id="25" name="TextBox 24">
              <a:extLst>
                <a:ext uri="{FF2B5EF4-FFF2-40B4-BE49-F238E27FC236}">
                  <a16:creationId xmlns:a16="http://schemas.microsoft.com/office/drawing/2014/main" id="{0066A34C-0658-4D01-9322-FBF9F7D0D933}"/>
                </a:ext>
              </a:extLst>
            </p:cNvPr>
            <p:cNvSpPr txBox="1"/>
            <p:nvPr/>
          </p:nvSpPr>
          <p:spPr>
            <a:xfrm>
              <a:off x="5862638" y="4380255"/>
              <a:ext cx="366712" cy="307777"/>
            </a:xfrm>
            <a:prstGeom prst="rect">
              <a:avLst/>
            </a:prstGeom>
            <a:solidFill>
              <a:schemeClr val="bg1"/>
            </a:solidFill>
            <a:ln>
              <a:noFill/>
            </a:ln>
          </p:spPr>
          <p:txBody>
            <a:bodyPr wrap="square" lIns="0" tIns="0" rIns="0" bIns="0" rtlCol="0">
              <a:spAutoFit/>
            </a:bodyPr>
            <a:lstStyle/>
            <a:p>
              <a:pPr algn="ctr"/>
              <a:r>
                <a:rPr lang="en-US" altLang="ko-KR" sz="1000" dirty="0">
                  <a:latin typeface="SamsungOne-400" panose="020B0503030303020204" pitchFamily="34" charset="0"/>
                  <a:ea typeface="SamsungOne-400" panose="020B0503030303020204" pitchFamily="34" charset="0"/>
                </a:rPr>
                <a:t>Femto</a:t>
              </a:r>
              <a:br>
                <a:rPr lang="en-US" altLang="ko-KR" sz="1000" dirty="0">
                  <a:latin typeface="SamsungOne-400" panose="020B0503030303020204" pitchFamily="34" charset="0"/>
                  <a:ea typeface="SamsungOne-400" panose="020B0503030303020204" pitchFamily="34" charset="0"/>
                </a:rPr>
              </a:br>
              <a:r>
                <a:rPr lang="en-US" altLang="ko-KR" sz="1000" dirty="0">
                  <a:latin typeface="SamsungOne-400" panose="020B0503030303020204" pitchFamily="34" charset="0"/>
                  <a:ea typeface="SamsungOne-400" panose="020B0503030303020204" pitchFamily="34" charset="0"/>
                </a:rPr>
                <a:t>Cell</a:t>
              </a:r>
              <a:endParaRPr lang="ko-KR" altLang="en-US" sz="900" dirty="0">
                <a:solidFill>
                  <a:schemeClr val="tx1">
                    <a:lumMod val="75000"/>
                    <a:lumOff val="25000"/>
                  </a:schemeClr>
                </a:solidFill>
                <a:latin typeface="SamsungOne-400" panose="020B0503030303020204" pitchFamily="34" charset="0"/>
              </a:endParaRPr>
            </a:p>
          </p:txBody>
        </p:sp>
        <p:sp>
          <p:nvSpPr>
            <p:cNvPr id="30" name="TextBox 29">
              <a:extLst>
                <a:ext uri="{FF2B5EF4-FFF2-40B4-BE49-F238E27FC236}">
                  <a16:creationId xmlns:a16="http://schemas.microsoft.com/office/drawing/2014/main" id="{CD1D6AD3-1801-48E6-BF46-4B6EF5051A80}"/>
                </a:ext>
              </a:extLst>
            </p:cNvPr>
            <p:cNvSpPr txBox="1"/>
            <p:nvPr/>
          </p:nvSpPr>
          <p:spPr>
            <a:xfrm>
              <a:off x="6453188" y="4277618"/>
              <a:ext cx="366712" cy="153888"/>
            </a:xfrm>
            <a:prstGeom prst="rect">
              <a:avLst/>
            </a:prstGeom>
            <a:solidFill>
              <a:schemeClr val="bg1"/>
            </a:solidFill>
            <a:ln>
              <a:noFill/>
            </a:ln>
          </p:spPr>
          <p:txBody>
            <a:bodyPr wrap="square" lIns="0" tIns="0" rIns="0" bIns="0" rtlCol="0">
              <a:spAutoFit/>
            </a:bodyPr>
            <a:lstStyle/>
            <a:p>
              <a:pPr algn="ctr"/>
              <a:r>
                <a:rPr lang="en-US" altLang="ko-KR" sz="1000" dirty="0">
                  <a:latin typeface="SamsungOne-400" panose="020B0503030303020204" pitchFamily="34" charset="0"/>
                  <a:ea typeface="SamsungOne-400" panose="020B0503030303020204" pitchFamily="34" charset="0"/>
                </a:rPr>
                <a:t>IP STB</a:t>
              </a:r>
              <a:endParaRPr lang="ko-KR" altLang="en-US" sz="900" dirty="0">
                <a:solidFill>
                  <a:schemeClr val="tx1">
                    <a:lumMod val="75000"/>
                    <a:lumOff val="25000"/>
                  </a:schemeClr>
                </a:solidFill>
                <a:latin typeface="SamsungOne-400" panose="020B0503030303020204" pitchFamily="34" charset="0"/>
              </a:endParaRPr>
            </a:p>
          </p:txBody>
        </p:sp>
        <p:sp>
          <p:nvSpPr>
            <p:cNvPr id="32" name="TextBox 31">
              <a:extLst>
                <a:ext uri="{FF2B5EF4-FFF2-40B4-BE49-F238E27FC236}">
                  <a16:creationId xmlns:a16="http://schemas.microsoft.com/office/drawing/2014/main" id="{E6F8EA13-9FDE-4C8A-9C45-408222654287}"/>
                </a:ext>
              </a:extLst>
            </p:cNvPr>
            <p:cNvSpPr txBox="1"/>
            <p:nvPr/>
          </p:nvSpPr>
          <p:spPr>
            <a:xfrm>
              <a:off x="7181855" y="4277618"/>
              <a:ext cx="438150" cy="153888"/>
            </a:xfrm>
            <a:prstGeom prst="rect">
              <a:avLst/>
            </a:prstGeom>
            <a:solidFill>
              <a:schemeClr val="bg1"/>
            </a:solidFill>
            <a:ln>
              <a:noFill/>
            </a:ln>
          </p:spPr>
          <p:txBody>
            <a:bodyPr wrap="square" lIns="0" tIns="0" rIns="0" bIns="0" rtlCol="0">
              <a:spAutoFit/>
            </a:bodyPr>
            <a:lstStyle/>
            <a:p>
              <a:pPr algn="ctr"/>
              <a:r>
                <a:rPr lang="en-US" altLang="ko-KR" sz="1000" dirty="0">
                  <a:latin typeface="SamsungOne-400" panose="020B0503030303020204" pitchFamily="34" charset="0"/>
                  <a:ea typeface="SamsungOne-400" panose="020B0503030303020204" pitchFamily="34" charset="0"/>
                </a:rPr>
                <a:t>Storage</a:t>
              </a:r>
              <a:endParaRPr lang="ko-KR" altLang="en-US" sz="900" dirty="0">
                <a:solidFill>
                  <a:schemeClr val="tx1">
                    <a:lumMod val="75000"/>
                    <a:lumOff val="25000"/>
                  </a:schemeClr>
                </a:solidFill>
                <a:latin typeface="SamsungOne-400" panose="020B0503030303020204" pitchFamily="34" charset="0"/>
              </a:endParaRPr>
            </a:p>
          </p:txBody>
        </p:sp>
        <p:sp>
          <p:nvSpPr>
            <p:cNvPr id="33" name="TextBox 32">
              <a:extLst>
                <a:ext uri="{FF2B5EF4-FFF2-40B4-BE49-F238E27FC236}">
                  <a16:creationId xmlns:a16="http://schemas.microsoft.com/office/drawing/2014/main" id="{840BB3BA-8497-45E6-B6D3-3EAD26D383AA}"/>
                </a:ext>
              </a:extLst>
            </p:cNvPr>
            <p:cNvSpPr txBox="1"/>
            <p:nvPr/>
          </p:nvSpPr>
          <p:spPr>
            <a:xfrm>
              <a:off x="7853372" y="4465980"/>
              <a:ext cx="338128" cy="153888"/>
            </a:xfrm>
            <a:prstGeom prst="rect">
              <a:avLst/>
            </a:prstGeom>
            <a:solidFill>
              <a:schemeClr val="bg1"/>
            </a:solidFill>
            <a:ln>
              <a:noFill/>
            </a:ln>
          </p:spPr>
          <p:txBody>
            <a:bodyPr wrap="square" lIns="0" tIns="0" rIns="0" bIns="0" rtlCol="0">
              <a:spAutoFit/>
            </a:bodyPr>
            <a:lstStyle/>
            <a:p>
              <a:pPr algn="ctr"/>
              <a:r>
                <a:rPr lang="en-US" altLang="ko-KR" sz="1000" dirty="0">
                  <a:latin typeface="SamsungOne-400" panose="020B0503030303020204" pitchFamily="34" charset="0"/>
                  <a:ea typeface="SamsungOne-400" panose="020B0503030303020204" pitchFamily="34" charset="0"/>
                </a:rPr>
                <a:t>VolP</a:t>
              </a:r>
              <a:endParaRPr lang="ko-KR" altLang="en-US" sz="900" dirty="0">
                <a:solidFill>
                  <a:schemeClr val="tx1">
                    <a:lumMod val="75000"/>
                    <a:lumOff val="25000"/>
                  </a:schemeClr>
                </a:solidFill>
                <a:latin typeface="SamsungOne-400" panose="020B0503030303020204" pitchFamily="34" charset="0"/>
              </a:endParaRPr>
            </a:p>
          </p:txBody>
        </p:sp>
        <p:sp>
          <p:nvSpPr>
            <p:cNvPr id="34" name="TextBox 33">
              <a:extLst>
                <a:ext uri="{FF2B5EF4-FFF2-40B4-BE49-F238E27FC236}">
                  <a16:creationId xmlns:a16="http://schemas.microsoft.com/office/drawing/2014/main" id="{24F0F0DA-C036-4E2A-A597-A33F69E9E9E3}"/>
                </a:ext>
              </a:extLst>
            </p:cNvPr>
            <p:cNvSpPr txBox="1"/>
            <p:nvPr/>
          </p:nvSpPr>
          <p:spPr>
            <a:xfrm>
              <a:off x="7705733" y="5024680"/>
              <a:ext cx="598729" cy="153888"/>
            </a:xfrm>
            <a:prstGeom prst="rect">
              <a:avLst/>
            </a:prstGeom>
            <a:solidFill>
              <a:schemeClr val="bg1"/>
            </a:solidFill>
            <a:ln>
              <a:noFill/>
            </a:ln>
          </p:spPr>
          <p:txBody>
            <a:bodyPr wrap="square" lIns="0" tIns="0" rIns="0" bIns="0" rtlCol="0">
              <a:spAutoFit/>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Voice ATA</a:t>
              </a:r>
              <a:endParaRPr lang="ko-KR" altLang="en-US" sz="900" dirty="0">
                <a:solidFill>
                  <a:schemeClr val="tx1">
                    <a:lumMod val="75000"/>
                    <a:lumOff val="25000"/>
                  </a:schemeClr>
                </a:solidFill>
                <a:latin typeface="SamsungOne-400" panose="020B0503030303020204" pitchFamily="34" charset="0"/>
              </a:endParaRPr>
            </a:p>
          </p:txBody>
        </p:sp>
        <p:sp>
          <p:nvSpPr>
            <p:cNvPr id="35" name="TextBox 34">
              <a:extLst>
                <a:ext uri="{FF2B5EF4-FFF2-40B4-BE49-F238E27FC236}">
                  <a16:creationId xmlns:a16="http://schemas.microsoft.com/office/drawing/2014/main" id="{9FA0462F-FA59-45BF-B270-FC7BBED726CB}"/>
                </a:ext>
              </a:extLst>
            </p:cNvPr>
            <p:cNvSpPr txBox="1"/>
            <p:nvPr/>
          </p:nvSpPr>
          <p:spPr>
            <a:xfrm>
              <a:off x="7896900" y="5753343"/>
              <a:ext cx="251071" cy="153888"/>
            </a:xfrm>
            <a:prstGeom prst="rect">
              <a:avLst/>
            </a:prstGeom>
            <a:solidFill>
              <a:schemeClr val="bg1"/>
            </a:solidFill>
            <a:ln>
              <a:noFill/>
            </a:ln>
          </p:spPr>
          <p:txBody>
            <a:bodyPr wrap="square" lIns="0" tIns="0" rIns="0" bIns="0" rtlCol="0">
              <a:spAutoFit/>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PC</a:t>
              </a:r>
              <a:endParaRPr lang="ko-KR" altLang="en-US" sz="900" dirty="0">
                <a:solidFill>
                  <a:schemeClr val="tx1">
                    <a:lumMod val="75000"/>
                    <a:lumOff val="25000"/>
                  </a:schemeClr>
                </a:solidFill>
                <a:latin typeface="SamsungOne-400" panose="020B0503030303020204" pitchFamily="34" charset="0"/>
              </a:endParaRPr>
            </a:p>
          </p:txBody>
        </p:sp>
        <p:sp>
          <p:nvSpPr>
            <p:cNvPr id="37" name="직사각형 36">
              <a:extLst>
                <a:ext uri="{FF2B5EF4-FFF2-40B4-BE49-F238E27FC236}">
                  <a16:creationId xmlns:a16="http://schemas.microsoft.com/office/drawing/2014/main" id="{70CA5AAA-51BB-4748-A0E4-90952D403998}"/>
                </a:ext>
              </a:extLst>
            </p:cNvPr>
            <p:cNvSpPr/>
            <p:nvPr/>
          </p:nvSpPr>
          <p:spPr>
            <a:xfrm>
              <a:off x="5600700" y="5867400"/>
              <a:ext cx="2105024" cy="345364"/>
            </a:xfrm>
            <a:prstGeom prst="rect">
              <a:avLst/>
            </a:prstGeom>
            <a:solidFill>
              <a:schemeClr val="bg1"/>
            </a:solidFill>
            <a:ln w="9525">
              <a:solidFill>
                <a:srgbClr val="83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SamsungOne-400" panose="020B0503030303020204" pitchFamily="34" charset="0"/>
                  <a:ea typeface="SamsungOne-400" panose="020B0503030303020204" pitchFamily="34" charset="0"/>
                </a:rPr>
                <a:t>HPNA G.hn Wireless</a:t>
              </a:r>
            </a:p>
            <a:p>
              <a:pPr algn="ctr"/>
              <a:r>
                <a:rPr lang="en-US" altLang="ko-KR" sz="1050" dirty="0">
                  <a:solidFill>
                    <a:schemeClr val="tx1"/>
                  </a:solidFill>
                  <a:latin typeface="SamsungOne-400" panose="020B0503030303020204" pitchFamily="34" charset="0"/>
                  <a:ea typeface="SamsungOne-400" panose="020B0503030303020204" pitchFamily="34" charset="0"/>
                </a:rPr>
                <a:t>MoCA Ethemet HomePlug</a:t>
              </a:r>
              <a:endParaRPr lang="ko-KR" altLang="en-US" sz="1050" dirty="0">
                <a:solidFill>
                  <a:schemeClr val="tx1"/>
                </a:solidFill>
                <a:latin typeface="SamsungOne-400" panose="020B0503030303020204" pitchFamily="34" charset="0"/>
              </a:endParaRPr>
            </a:p>
          </p:txBody>
        </p:sp>
        <p:sp>
          <p:nvSpPr>
            <p:cNvPr id="8" name="직사각형 7">
              <a:extLst>
                <a:ext uri="{FF2B5EF4-FFF2-40B4-BE49-F238E27FC236}">
                  <a16:creationId xmlns:a16="http://schemas.microsoft.com/office/drawing/2014/main" id="{923C5B48-05AB-447F-8FB7-4CE8133714DF}"/>
                </a:ext>
              </a:extLst>
            </p:cNvPr>
            <p:cNvSpPr/>
            <p:nvPr/>
          </p:nvSpPr>
          <p:spPr>
            <a:xfrm>
              <a:off x="4648200" y="5214938"/>
              <a:ext cx="1271588" cy="628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id="{C13A4870-7CD1-4B2A-B23C-74EA897D8E54}"/>
                </a:ext>
              </a:extLst>
            </p:cNvPr>
            <p:cNvGrpSpPr/>
            <p:nvPr/>
          </p:nvGrpSpPr>
          <p:grpSpPr>
            <a:xfrm>
              <a:off x="4644544" y="5179703"/>
              <a:ext cx="1433513" cy="650603"/>
              <a:chOff x="2971800" y="5460979"/>
              <a:chExt cx="1433513" cy="650603"/>
            </a:xfrm>
          </p:grpSpPr>
          <p:sp>
            <p:nvSpPr>
              <p:cNvPr id="44" name="직사각형 43">
                <a:extLst>
                  <a:ext uri="{FF2B5EF4-FFF2-40B4-BE49-F238E27FC236}">
                    <a16:creationId xmlns:a16="http://schemas.microsoft.com/office/drawing/2014/main" id="{942D7CEB-84F1-4297-AC8A-AFD5CFB9D10A}"/>
                  </a:ext>
                </a:extLst>
              </p:cNvPr>
              <p:cNvSpPr/>
              <p:nvPr/>
            </p:nvSpPr>
            <p:spPr>
              <a:xfrm>
                <a:off x="2971800" y="5460979"/>
                <a:ext cx="1433513" cy="304559"/>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solidFill>
                    <a:latin typeface="SamsungOne-400" panose="020B0503030303020204" pitchFamily="34" charset="0"/>
                    <a:ea typeface="SamsungOne-400" panose="020B0503030303020204" pitchFamily="34" charset="0"/>
                  </a:rPr>
                  <a:t>TR-98 Internet Gateway</a:t>
                </a:r>
                <a:br>
                  <a:rPr lang="en-US" altLang="ko-KR" sz="1000" dirty="0">
                    <a:solidFill>
                      <a:schemeClr val="tx1"/>
                    </a:solidFill>
                    <a:latin typeface="SamsungOne-400" panose="020B0503030303020204" pitchFamily="34" charset="0"/>
                    <a:ea typeface="SamsungOne-400" panose="020B0503030303020204" pitchFamily="34" charset="0"/>
                  </a:rPr>
                </a:br>
                <a:r>
                  <a:rPr lang="en-US" altLang="ko-KR" sz="1000" dirty="0">
                    <a:solidFill>
                      <a:schemeClr val="tx1"/>
                    </a:solidFill>
                    <a:latin typeface="SamsungOne-400" panose="020B0503030303020204" pitchFamily="34" charset="0"/>
                    <a:ea typeface="SamsungOne-400" panose="020B0503030303020204" pitchFamily="34" charset="0"/>
                  </a:rPr>
                  <a:t>Device(IGD)</a:t>
                </a:r>
                <a:endParaRPr lang="ko-KR" altLang="en-US" sz="1000" dirty="0">
                  <a:solidFill>
                    <a:schemeClr val="tx1"/>
                  </a:solidFill>
                  <a:latin typeface="SamsungOne-400" panose="020B0503030303020204" pitchFamily="34" charset="0"/>
                </a:endParaRPr>
              </a:p>
            </p:txBody>
          </p:sp>
          <p:sp>
            <p:nvSpPr>
              <p:cNvPr id="45" name="직사각형 44">
                <a:extLst>
                  <a:ext uri="{FF2B5EF4-FFF2-40B4-BE49-F238E27FC236}">
                    <a16:creationId xmlns:a16="http://schemas.microsoft.com/office/drawing/2014/main" id="{4870FB52-9265-4AD1-B8B5-D461A2E31235}"/>
                  </a:ext>
                </a:extLst>
              </p:cNvPr>
              <p:cNvSpPr/>
              <p:nvPr/>
            </p:nvSpPr>
            <p:spPr>
              <a:xfrm>
                <a:off x="2971800" y="5795833"/>
                <a:ext cx="1433513" cy="143004"/>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solidFill>
                    <a:latin typeface="SamsungOne-400" panose="020B0503030303020204" pitchFamily="34" charset="0"/>
                    <a:ea typeface="SamsungOne-400" panose="020B0503030303020204" pitchFamily="34" charset="0"/>
                  </a:rPr>
                  <a:t>TR-111: NAT Traversal</a:t>
                </a:r>
                <a:endParaRPr lang="ko-KR" altLang="en-US" sz="1000" dirty="0">
                  <a:solidFill>
                    <a:schemeClr val="tx1"/>
                  </a:solidFill>
                  <a:latin typeface="SamsungOne-400" panose="020B0503030303020204" pitchFamily="34" charset="0"/>
                </a:endParaRPr>
              </a:p>
            </p:txBody>
          </p:sp>
          <p:sp>
            <p:nvSpPr>
              <p:cNvPr id="46" name="직사각형 45">
                <a:extLst>
                  <a:ext uri="{FF2B5EF4-FFF2-40B4-BE49-F238E27FC236}">
                    <a16:creationId xmlns:a16="http://schemas.microsoft.com/office/drawing/2014/main" id="{866C1549-CD67-4E7B-9838-DE9831247BDA}"/>
                  </a:ext>
                </a:extLst>
              </p:cNvPr>
              <p:cNvSpPr/>
              <p:nvPr/>
            </p:nvSpPr>
            <p:spPr>
              <a:xfrm>
                <a:off x="2971800" y="5968578"/>
                <a:ext cx="1433513" cy="143004"/>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solidFill>
                    <a:latin typeface="SamsungOne-400" panose="020B0503030303020204" pitchFamily="34" charset="0"/>
                    <a:ea typeface="SamsungOne-400" panose="020B0503030303020204" pitchFamily="34" charset="0"/>
                  </a:rPr>
                  <a:t>TR-068, TR-124 RG</a:t>
                </a:r>
                <a:endParaRPr lang="ko-KR" altLang="en-US" sz="1000" dirty="0">
                  <a:solidFill>
                    <a:schemeClr val="tx1"/>
                  </a:solidFill>
                  <a:latin typeface="SamsungOne-400" panose="020B0503030303020204" pitchFamily="34" charset="0"/>
                </a:endParaRPr>
              </a:p>
            </p:txBody>
          </p:sp>
        </p:grpSp>
        <p:sp>
          <p:nvSpPr>
            <p:cNvPr id="47" name="TextBox 46">
              <a:extLst>
                <a:ext uri="{FF2B5EF4-FFF2-40B4-BE49-F238E27FC236}">
                  <a16:creationId xmlns:a16="http://schemas.microsoft.com/office/drawing/2014/main" id="{EB6AFF86-7F75-4D74-83AD-2CAC7E242452}"/>
                </a:ext>
              </a:extLst>
            </p:cNvPr>
            <p:cNvSpPr txBox="1"/>
            <p:nvPr/>
          </p:nvSpPr>
          <p:spPr>
            <a:xfrm>
              <a:off x="4746583" y="5012031"/>
              <a:ext cx="1155742" cy="153888"/>
            </a:xfrm>
            <a:prstGeom prst="rect">
              <a:avLst/>
            </a:prstGeom>
            <a:solidFill>
              <a:schemeClr val="bg1"/>
            </a:solidFill>
            <a:ln>
              <a:noFill/>
            </a:ln>
          </p:spPr>
          <p:txBody>
            <a:bodyPr wrap="square" lIns="0" tIns="0" rIns="0" bIns="0" rtlCol="0">
              <a:spAutoFit/>
            </a:bodyPr>
            <a:lstStyle/>
            <a:p>
              <a:pPr algn="ctr"/>
              <a:r>
                <a:rPr lang="en-US" altLang="ko-KR" sz="1000" dirty="0">
                  <a:latin typeface="SamsungOne-400" panose="020B0503030303020204" pitchFamily="34" charset="0"/>
                  <a:ea typeface="SamsungOne-400" panose="020B0503030303020204" pitchFamily="34" charset="0"/>
                </a:rPr>
                <a:t>Residential Gateway</a:t>
              </a:r>
              <a:endParaRPr lang="ko-KR" altLang="en-US" sz="900" dirty="0">
                <a:solidFill>
                  <a:schemeClr val="tx1">
                    <a:lumMod val="75000"/>
                    <a:lumOff val="25000"/>
                  </a:schemeClr>
                </a:solidFill>
                <a:latin typeface="SamsungOne-400" panose="020B0503030303020204" pitchFamily="34" charset="0"/>
              </a:endParaRPr>
            </a:p>
          </p:txBody>
        </p:sp>
        <p:sp>
          <p:nvSpPr>
            <p:cNvPr id="10" name="직사각형 9">
              <a:extLst>
                <a:ext uri="{FF2B5EF4-FFF2-40B4-BE49-F238E27FC236}">
                  <a16:creationId xmlns:a16="http://schemas.microsoft.com/office/drawing/2014/main" id="{726BC35F-1CAD-4A91-B8E4-8EFD2C5DDE2E}"/>
                </a:ext>
              </a:extLst>
            </p:cNvPr>
            <p:cNvSpPr/>
            <p:nvPr/>
          </p:nvSpPr>
          <p:spPr>
            <a:xfrm>
              <a:off x="6240445" y="4431506"/>
              <a:ext cx="1308118" cy="1426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7B585AD6-C785-4954-A027-4EBB53676611}"/>
                </a:ext>
              </a:extLst>
            </p:cNvPr>
            <p:cNvGrpSpPr/>
            <p:nvPr/>
          </p:nvGrpSpPr>
          <p:grpSpPr>
            <a:xfrm>
              <a:off x="6251926" y="4479107"/>
              <a:ext cx="1406174" cy="1331167"/>
              <a:chOff x="3103914" y="5440631"/>
              <a:chExt cx="1355806" cy="1400749"/>
            </a:xfrm>
          </p:grpSpPr>
          <p:sp>
            <p:nvSpPr>
              <p:cNvPr id="48" name="직사각형 47">
                <a:extLst>
                  <a:ext uri="{FF2B5EF4-FFF2-40B4-BE49-F238E27FC236}">
                    <a16:creationId xmlns:a16="http://schemas.microsoft.com/office/drawing/2014/main" id="{BC013310-609C-412F-BB66-36C31DB047F6}"/>
                  </a:ext>
                </a:extLst>
              </p:cNvPr>
              <p:cNvSpPr/>
              <p:nvPr/>
            </p:nvSpPr>
            <p:spPr>
              <a:xfrm>
                <a:off x="3103914" y="5440631"/>
                <a:ext cx="1355806" cy="143004"/>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solidFill>
                    <a:latin typeface="SamsungOne-400" panose="020B0503030303020204" pitchFamily="34" charset="0"/>
                    <a:ea typeface="SamsungOne-400" panose="020B0503030303020204" pitchFamily="34" charset="0"/>
                  </a:rPr>
                  <a:t>TR-196: Femto AP</a:t>
                </a:r>
                <a:endParaRPr lang="ko-KR" altLang="en-US" sz="1000" dirty="0">
                  <a:solidFill>
                    <a:schemeClr val="tx1"/>
                  </a:solidFill>
                  <a:latin typeface="SamsungOne-400" panose="020B0503030303020204" pitchFamily="34" charset="0"/>
                </a:endParaRPr>
              </a:p>
            </p:txBody>
          </p:sp>
          <p:sp>
            <p:nvSpPr>
              <p:cNvPr id="49" name="직사각형 48">
                <a:extLst>
                  <a:ext uri="{FF2B5EF4-FFF2-40B4-BE49-F238E27FC236}">
                    <a16:creationId xmlns:a16="http://schemas.microsoft.com/office/drawing/2014/main" id="{ECF6CFAD-A6C4-4BDC-9617-5D92DB6E4D63}"/>
                  </a:ext>
                </a:extLst>
              </p:cNvPr>
              <p:cNvSpPr/>
              <p:nvPr/>
            </p:nvSpPr>
            <p:spPr>
              <a:xfrm>
                <a:off x="3103914" y="5600251"/>
                <a:ext cx="1355806" cy="143004"/>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solidFill>
                    <a:latin typeface="SamsungOne-400" panose="020B0503030303020204" pitchFamily="34" charset="0"/>
                    <a:ea typeface="SamsungOne-400" panose="020B0503030303020204" pitchFamily="34" charset="0"/>
                  </a:rPr>
                  <a:t>TR-135: STB</a:t>
                </a:r>
                <a:endParaRPr lang="ko-KR" altLang="en-US" sz="1000" dirty="0">
                  <a:solidFill>
                    <a:schemeClr val="tx1"/>
                  </a:solidFill>
                  <a:latin typeface="SamsungOne-400" panose="020B0503030303020204" pitchFamily="34" charset="0"/>
                </a:endParaRPr>
              </a:p>
            </p:txBody>
          </p:sp>
          <p:sp>
            <p:nvSpPr>
              <p:cNvPr id="50" name="직사각형 49">
                <a:extLst>
                  <a:ext uri="{FF2B5EF4-FFF2-40B4-BE49-F238E27FC236}">
                    <a16:creationId xmlns:a16="http://schemas.microsoft.com/office/drawing/2014/main" id="{7829DECB-A265-4B82-82F3-F09E3AB79931}"/>
                  </a:ext>
                </a:extLst>
              </p:cNvPr>
              <p:cNvSpPr/>
              <p:nvPr/>
            </p:nvSpPr>
            <p:spPr>
              <a:xfrm>
                <a:off x="3103914" y="5759871"/>
                <a:ext cx="1355806" cy="143004"/>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solidFill>
                    <a:latin typeface="SamsungOne-400" panose="020B0503030303020204" pitchFamily="34" charset="0"/>
                    <a:ea typeface="SamsungOne-400" panose="020B0503030303020204" pitchFamily="34" charset="0"/>
                  </a:rPr>
                  <a:t>TR-104: VolP</a:t>
                </a:r>
                <a:endParaRPr lang="ko-KR" altLang="en-US" sz="1000" dirty="0">
                  <a:solidFill>
                    <a:schemeClr val="tx1"/>
                  </a:solidFill>
                  <a:latin typeface="SamsungOne-400" panose="020B0503030303020204" pitchFamily="34" charset="0"/>
                </a:endParaRPr>
              </a:p>
            </p:txBody>
          </p:sp>
          <p:sp>
            <p:nvSpPr>
              <p:cNvPr id="51" name="직사각형 50">
                <a:extLst>
                  <a:ext uri="{FF2B5EF4-FFF2-40B4-BE49-F238E27FC236}">
                    <a16:creationId xmlns:a16="http://schemas.microsoft.com/office/drawing/2014/main" id="{3764F48B-3293-4096-B546-BA6351A91623}"/>
                  </a:ext>
                </a:extLst>
              </p:cNvPr>
              <p:cNvSpPr/>
              <p:nvPr/>
            </p:nvSpPr>
            <p:spPr>
              <a:xfrm>
                <a:off x="3103914" y="5919491"/>
                <a:ext cx="1355806" cy="143004"/>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solidFill>
                    <a:latin typeface="SamsungOne-400" panose="020B0503030303020204" pitchFamily="34" charset="0"/>
                    <a:ea typeface="SamsungOne-400" panose="020B0503030303020204" pitchFamily="34" charset="0"/>
                  </a:rPr>
                  <a:t>TR-122: Voice ATA</a:t>
                </a:r>
                <a:endParaRPr lang="ko-KR" altLang="en-US" sz="1000" dirty="0">
                  <a:solidFill>
                    <a:schemeClr val="tx1"/>
                  </a:solidFill>
                  <a:latin typeface="SamsungOne-400" panose="020B0503030303020204" pitchFamily="34" charset="0"/>
                </a:endParaRPr>
              </a:p>
            </p:txBody>
          </p:sp>
          <p:sp>
            <p:nvSpPr>
              <p:cNvPr id="52" name="직사각형 51">
                <a:extLst>
                  <a:ext uri="{FF2B5EF4-FFF2-40B4-BE49-F238E27FC236}">
                    <a16:creationId xmlns:a16="http://schemas.microsoft.com/office/drawing/2014/main" id="{F75259F2-3460-403A-8C7D-8956DD7AD665}"/>
                  </a:ext>
                </a:extLst>
              </p:cNvPr>
              <p:cNvSpPr/>
              <p:nvPr/>
            </p:nvSpPr>
            <p:spPr>
              <a:xfrm>
                <a:off x="3103914" y="6079111"/>
                <a:ext cx="1355806" cy="143004"/>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solidFill>
                    <a:latin typeface="SamsungOne-400" panose="020B0503030303020204" pitchFamily="34" charset="0"/>
                    <a:ea typeface="SamsungOne-400" panose="020B0503030303020204" pitchFamily="34" charset="0"/>
                  </a:rPr>
                  <a:t>TR-140: Storage</a:t>
                </a:r>
                <a:endParaRPr lang="ko-KR" altLang="en-US" sz="1000" dirty="0">
                  <a:solidFill>
                    <a:schemeClr val="tx1"/>
                  </a:solidFill>
                  <a:latin typeface="SamsungOne-400" panose="020B0503030303020204" pitchFamily="34" charset="0"/>
                </a:endParaRPr>
              </a:p>
            </p:txBody>
          </p:sp>
          <p:sp>
            <p:nvSpPr>
              <p:cNvPr id="53" name="직사각형 52">
                <a:extLst>
                  <a:ext uri="{FF2B5EF4-FFF2-40B4-BE49-F238E27FC236}">
                    <a16:creationId xmlns:a16="http://schemas.microsoft.com/office/drawing/2014/main" id="{2B43ABD1-F23B-401D-A1C5-3CDA955A53CE}"/>
                  </a:ext>
                </a:extLst>
              </p:cNvPr>
              <p:cNvSpPr/>
              <p:nvPr/>
            </p:nvSpPr>
            <p:spPr>
              <a:xfrm>
                <a:off x="3103914" y="6238731"/>
                <a:ext cx="1355806" cy="293017"/>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solidFill>
                    <a:latin typeface="SamsungOne-400" panose="020B0503030303020204" pitchFamily="34" charset="0"/>
                    <a:ea typeface="SamsungOne-400" panose="020B0503030303020204" pitchFamily="34" charset="0"/>
                  </a:rPr>
                  <a:t>TR-064, TR-133:</a:t>
                </a:r>
                <a:br>
                  <a:rPr lang="en-US" altLang="ko-KR" sz="1000" dirty="0">
                    <a:solidFill>
                      <a:schemeClr val="tx1"/>
                    </a:solidFill>
                    <a:latin typeface="SamsungOne-400" panose="020B0503030303020204" pitchFamily="34" charset="0"/>
                    <a:ea typeface="SamsungOne-400" panose="020B0503030303020204" pitchFamily="34" charset="0"/>
                  </a:rPr>
                </a:br>
                <a:r>
                  <a:rPr lang="en-US" altLang="ko-KR" sz="1000" dirty="0">
                    <a:solidFill>
                      <a:schemeClr val="tx1"/>
                    </a:solidFill>
                    <a:latin typeface="SamsungOne-400" panose="020B0503030303020204" pitchFamily="34" charset="0"/>
                    <a:ea typeface="SamsungOne-400" panose="020B0503030303020204" pitchFamily="34" charset="0"/>
                  </a:rPr>
                  <a:t>LAN-Side CPE Mgmt</a:t>
                </a:r>
                <a:endParaRPr lang="ko-KR" altLang="en-US" sz="1000" dirty="0">
                  <a:solidFill>
                    <a:schemeClr val="tx1"/>
                  </a:solidFill>
                  <a:latin typeface="SamsungOne-400" panose="020B0503030303020204" pitchFamily="34" charset="0"/>
                </a:endParaRPr>
              </a:p>
            </p:txBody>
          </p:sp>
          <p:sp>
            <p:nvSpPr>
              <p:cNvPr id="54" name="직사각형 53">
                <a:extLst>
                  <a:ext uri="{FF2B5EF4-FFF2-40B4-BE49-F238E27FC236}">
                    <a16:creationId xmlns:a16="http://schemas.microsoft.com/office/drawing/2014/main" id="{CEF28910-DC8B-40D9-A6D7-9C1674513F33}"/>
                  </a:ext>
                </a:extLst>
              </p:cNvPr>
              <p:cNvSpPr/>
              <p:nvPr/>
            </p:nvSpPr>
            <p:spPr>
              <a:xfrm>
                <a:off x="3103914" y="6548363"/>
                <a:ext cx="1355806" cy="293017"/>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dirty="0">
                    <a:solidFill>
                      <a:schemeClr val="tx1"/>
                    </a:solidFill>
                    <a:latin typeface="SamsungOne-400" panose="020B0503030303020204" pitchFamily="34" charset="0"/>
                    <a:ea typeface="SamsungOne-400" panose="020B0503030303020204" pitchFamily="34" charset="0"/>
                  </a:rPr>
                  <a:t>TR-106: Common Date</a:t>
                </a:r>
                <a:br>
                  <a:rPr lang="en-US" altLang="ko-KR" sz="1000" dirty="0">
                    <a:solidFill>
                      <a:schemeClr val="tx1"/>
                    </a:solidFill>
                    <a:latin typeface="SamsungOne-400" panose="020B0503030303020204" pitchFamily="34" charset="0"/>
                    <a:ea typeface="SamsungOne-400" panose="020B0503030303020204" pitchFamily="34" charset="0"/>
                  </a:rPr>
                </a:br>
                <a:r>
                  <a:rPr lang="en-US" altLang="ko-KR" sz="1000" dirty="0">
                    <a:solidFill>
                      <a:schemeClr val="tx1"/>
                    </a:solidFill>
                    <a:latin typeface="SamsungOne-400" panose="020B0503030303020204" pitchFamily="34" charset="0"/>
                    <a:ea typeface="SamsungOne-400" panose="020B0503030303020204" pitchFamily="34" charset="0"/>
                  </a:rPr>
                  <a:t>Model Template</a:t>
                </a:r>
                <a:endParaRPr lang="ko-KR" altLang="en-US" sz="1000" dirty="0">
                  <a:solidFill>
                    <a:schemeClr val="tx1"/>
                  </a:solidFill>
                  <a:latin typeface="SamsungOne-400" panose="020B0503030303020204" pitchFamily="34" charset="0"/>
                </a:endParaRPr>
              </a:p>
            </p:txBody>
          </p:sp>
        </p:grpSp>
      </p:grpSp>
      <p:grpSp>
        <p:nvGrpSpPr>
          <p:cNvPr id="26" name="그룹 25"/>
          <p:cNvGrpSpPr/>
          <p:nvPr/>
        </p:nvGrpSpPr>
        <p:grpSpPr>
          <a:xfrm>
            <a:off x="416128" y="444866"/>
            <a:ext cx="9051872" cy="282133"/>
            <a:chOff x="416128" y="444866"/>
            <a:chExt cx="9051872" cy="282133"/>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9" name="직사각형 28">
            <a:extLst>
              <a:ext uri="{FF2B5EF4-FFF2-40B4-BE49-F238E27FC236}">
                <a16:creationId xmlns:a16="http://schemas.microsoft.com/office/drawing/2014/main" id="{63CFEA5D-13A4-4869-9046-BEEF6B820D50}"/>
              </a:ext>
            </a:extLst>
          </p:cNvPr>
          <p:cNvSpPr/>
          <p:nvPr/>
        </p:nvSpPr>
        <p:spPr>
          <a:xfrm>
            <a:off x="449997" y="1375101"/>
            <a:ext cx="9310087"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BBF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Diễn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đàn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Băng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rộng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TR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Báo</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cáo</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kỹ</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thuật</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- 069</a:t>
            </a:r>
          </a:p>
        </p:txBody>
      </p:sp>
      <p:grpSp>
        <p:nvGrpSpPr>
          <p:cNvPr id="31" name="그룹 30">
            <a:extLst>
              <a:ext uri="{FF2B5EF4-FFF2-40B4-BE49-F238E27FC236}">
                <a16:creationId xmlns:a16="http://schemas.microsoft.com/office/drawing/2014/main" id="{07928334-32AF-46A2-97F3-006B536CB7A1}"/>
              </a:ext>
            </a:extLst>
          </p:cNvPr>
          <p:cNvGrpSpPr/>
          <p:nvPr/>
        </p:nvGrpSpPr>
        <p:grpSpPr>
          <a:xfrm>
            <a:off x="559817" y="1917728"/>
            <a:ext cx="8783191" cy="430888"/>
            <a:chOff x="1027113" y="2045624"/>
            <a:chExt cx="8785224" cy="430985"/>
          </a:xfrm>
        </p:grpSpPr>
        <p:sp>
          <p:nvSpPr>
            <p:cNvPr id="41" name="직사각형 4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직사각형 41">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BBF TR-069 là một giao thức cho phép giao tiếp giữa </a:t>
              </a:r>
              <a:r>
                <a:rPr lang="vi-VN" sz="1400" dirty="0">
                  <a:solidFill>
                    <a:srgbClr val="FF0000"/>
                  </a:solidFill>
                  <a:latin typeface="SamsungOne-400" panose="020B0503030303020204" charset="0"/>
                  <a:ea typeface="SamsungOne-700" panose="020B0803030303020204" pitchFamily="34" charset="0"/>
                </a:rPr>
                <a:t>thiết bị đặt tại cơ sở của khách hàng</a:t>
              </a:r>
              <a:r>
                <a:rPr lang="vi-VN" sz="1400" dirty="0">
                  <a:solidFill>
                    <a:prstClr val="black">
                      <a:lumMod val="85000"/>
                      <a:lumOff val="15000"/>
                    </a:prstClr>
                  </a:solidFill>
                  <a:latin typeface="SamsungOne-400" panose="020B0503030303020204" charset="0"/>
                  <a:ea typeface="SamsungOne-400" panose="020B0503030303020204" pitchFamily="34" charset="0"/>
                </a:rPr>
                <a:t> (CPE) và Máy chủ cấu hình tự động (ACS) bằng cách sử dụng </a:t>
              </a:r>
              <a:r>
                <a:rPr lang="vi-VN" sz="1400" dirty="0">
                  <a:solidFill>
                    <a:srgbClr val="0033CC"/>
                  </a:solidFill>
                  <a:latin typeface="SamsungOne-400" panose="020B0503030303020204" charset="0"/>
                  <a:ea typeface="SamsungOne-700" panose="020B0803030303020204" pitchFamily="34" charset="0"/>
                </a:rPr>
                <a:t>SOAP/HTTP</a:t>
              </a:r>
              <a:r>
                <a:rPr lang="vi-VN" sz="1400" dirty="0">
                  <a:solidFill>
                    <a:prstClr val="black">
                      <a:lumMod val="85000"/>
                      <a:lumOff val="15000"/>
                    </a:prstClr>
                  </a:solidFill>
                  <a:latin typeface="SamsungOne-400" panose="020B0503030303020204" charset="0"/>
                  <a:ea typeface="SamsungOne-400" panose="020B0503030303020204" pitchFamily="34" charset="0"/>
                </a:rPr>
                <a:t> hai chiều.</a:t>
              </a:r>
            </a:p>
          </p:txBody>
        </p:sp>
      </p:grpSp>
      <p:grpSp>
        <p:nvGrpSpPr>
          <p:cNvPr id="16" name="그룹 15">
            <a:extLst>
              <a:ext uri="{FF2B5EF4-FFF2-40B4-BE49-F238E27FC236}">
                <a16:creationId xmlns:a16="http://schemas.microsoft.com/office/drawing/2014/main" id="{07928334-32AF-46A2-97F3-006B536CB7A1}"/>
              </a:ext>
            </a:extLst>
          </p:cNvPr>
          <p:cNvGrpSpPr/>
          <p:nvPr/>
        </p:nvGrpSpPr>
        <p:grpSpPr>
          <a:xfrm>
            <a:off x="559817" y="2396088"/>
            <a:ext cx="8783191" cy="430888"/>
            <a:chOff x="1027113" y="2045624"/>
            <a:chExt cx="8785224" cy="430985"/>
          </a:xfrm>
        </p:grpSpPr>
        <p:sp>
          <p:nvSpPr>
            <p:cNvPr id="17" name="직사각형 1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8" name="직사각형 17">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Giao thức này giúp cấu hình tự động an toàn và cho phép bạn điều khiển và vận hành các chức năng được CPE quản lý khác trong một môi trường tích hợp.</a:t>
              </a:r>
            </a:p>
          </p:txBody>
        </p:sp>
      </p:grpSp>
    </p:spTree>
    <p:extLst>
      <p:ext uri="{BB962C8B-B14F-4D97-AF65-F5344CB8AC3E}">
        <p14:creationId xmlns:p14="http://schemas.microsoft.com/office/powerpoint/2010/main" val="1691283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nghiệp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4.0</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2" name="직사각형 21">
            <a:extLst>
              <a:ext uri="{FF2B5EF4-FFF2-40B4-BE49-F238E27FC236}">
                <a16:creationId xmlns:a16="http://schemas.microsoft.com/office/drawing/2014/main" id="{A723081D-DCA1-49DA-BB70-16D9367DD572}"/>
              </a:ext>
            </a:extLst>
          </p:cNvPr>
          <p:cNvSpPr/>
          <p:nvPr/>
        </p:nvSpPr>
        <p:spPr>
          <a:xfrm>
            <a:off x="8151223" y="480778"/>
            <a:ext cx="1316777"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Nghiên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cứu</a:t>
            </a:r>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điển hình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nghiệp</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ô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tô</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3" name="직사각형 12">
            <a:extLst>
              <a:ext uri="{FF2B5EF4-FFF2-40B4-BE49-F238E27FC236}">
                <a16:creationId xmlns:a16="http://schemas.microsoft.com/office/drawing/2014/main" id="{B62B54BA-2610-4DBB-824F-8D7D6685522D}"/>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lvl="1" indent="-115888" fontAlgn="base">
              <a:spcBef>
                <a:spcPct val="0"/>
              </a:spcBef>
              <a:spcAft>
                <a:spcPts val="1000"/>
              </a:spcAft>
              <a:buClr>
                <a:srgbClr val="193EB0"/>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sym typeface="Arial"/>
              </a:rPr>
              <a:t>Sản</a:t>
            </a:r>
            <a:r>
              <a:rPr kumimoji="1" lang="en-US" altLang="ko-KR" sz="1400" dirty="0">
                <a:solidFill>
                  <a:schemeClr val="tx1"/>
                </a:solidFill>
                <a:latin typeface="SamsungOne-400" panose="020B0503030303020204" pitchFamily="34" charset="0"/>
                <a:ea typeface="SamsungOne-400" panose="020B0503030303020204" pitchFamily="34" charset="0"/>
                <a:sym typeface="Arial"/>
              </a:rPr>
              <a:t> </a:t>
            </a:r>
            <a:r>
              <a:rPr kumimoji="1" lang="en-US" altLang="ko-KR" sz="1400" dirty="0" err="1">
                <a:solidFill>
                  <a:schemeClr val="tx1"/>
                </a:solidFill>
                <a:latin typeface="SamsungOne-400" panose="020B0503030303020204" pitchFamily="34" charset="0"/>
                <a:ea typeface="SamsungOne-400" panose="020B0503030303020204" pitchFamily="34" charset="0"/>
                <a:sym typeface="Arial"/>
              </a:rPr>
              <a:t>xuất</a:t>
            </a:r>
            <a:r>
              <a:rPr kumimoji="1" lang="en-US" altLang="ko-KR" sz="1400" dirty="0">
                <a:solidFill>
                  <a:schemeClr val="tx1"/>
                </a:solidFill>
                <a:latin typeface="SamsungOne-400" panose="020B0503030303020204" pitchFamily="34" charset="0"/>
                <a:ea typeface="SamsungOne-400" panose="020B0503030303020204" pitchFamily="34" charset="0"/>
                <a:sym typeface="Arial"/>
              </a:rPr>
              <a:t> </a:t>
            </a:r>
            <a:r>
              <a:rPr kumimoji="1" lang="vi-VN" altLang="ko-KR" sz="1400" dirty="0">
                <a:solidFill>
                  <a:schemeClr val="tx1"/>
                </a:solidFill>
                <a:latin typeface="SamsungOne-400" panose="020B0503030303020204" pitchFamily="34" charset="0"/>
                <a:ea typeface="SamsungOne-400" panose="020B0503030303020204" pitchFamily="34" charset="0"/>
                <a:sym typeface="Arial"/>
              </a:rPr>
              <a:t>ứng dụng </a:t>
            </a:r>
            <a:r>
              <a:rPr kumimoji="1" lang="en-US" altLang="ko-KR" sz="1400" dirty="0" err="1">
                <a:solidFill>
                  <a:schemeClr val="tx1"/>
                </a:solidFill>
                <a:latin typeface="SamsungOne-400" panose="020B0503030303020204" pitchFamily="34" charset="0"/>
                <a:ea typeface="SamsungOne-400" panose="020B0503030303020204" pitchFamily="34" charset="0"/>
                <a:sym typeface="Arial"/>
              </a:rPr>
              <a:t>kỹ</a:t>
            </a:r>
            <a:r>
              <a:rPr kumimoji="1" lang="en-US" altLang="ko-KR" sz="1400" dirty="0">
                <a:solidFill>
                  <a:schemeClr val="tx1"/>
                </a:solidFill>
                <a:latin typeface="SamsungOne-400" panose="020B0503030303020204" pitchFamily="34" charset="0"/>
                <a:ea typeface="SamsungOne-400" panose="020B0503030303020204" pitchFamily="34" charset="0"/>
                <a:sym typeface="Arial"/>
              </a:rPr>
              <a:t> </a:t>
            </a:r>
            <a:r>
              <a:rPr kumimoji="1" lang="en-US" altLang="ko-KR" sz="1400" dirty="0" err="1">
                <a:solidFill>
                  <a:schemeClr val="tx1"/>
                </a:solidFill>
                <a:latin typeface="SamsungOne-400" panose="020B0503030303020204" pitchFamily="34" charset="0"/>
                <a:ea typeface="SamsungOne-400" panose="020B0503030303020204" pitchFamily="34" charset="0"/>
                <a:sym typeface="Arial"/>
              </a:rPr>
              <a:t>thuật</a:t>
            </a:r>
            <a:r>
              <a:rPr kumimoji="1" lang="en-US" altLang="ko-KR" sz="1400" dirty="0">
                <a:solidFill>
                  <a:schemeClr val="tx1"/>
                </a:solidFill>
                <a:latin typeface="SamsungOne-400" panose="020B0503030303020204" pitchFamily="34" charset="0"/>
                <a:ea typeface="SamsungOne-400" panose="020B0503030303020204" pitchFamily="34" charset="0"/>
                <a:sym typeface="Arial"/>
              </a:rPr>
              <a:t> </a:t>
            </a:r>
            <a:r>
              <a:rPr kumimoji="1" lang="en-US" altLang="ko-KR" sz="1400" dirty="0" err="1">
                <a:solidFill>
                  <a:schemeClr val="tx1"/>
                </a:solidFill>
                <a:latin typeface="SamsungOne-400" panose="020B0503030303020204" pitchFamily="34" charset="0"/>
                <a:ea typeface="SamsungOne-400" panose="020B0503030303020204" pitchFamily="34" charset="0"/>
                <a:sym typeface="Arial"/>
              </a:rPr>
              <a:t>số</a:t>
            </a:r>
            <a:r>
              <a:rPr kumimoji="1" lang="en-US" altLang="ko-KR" sz="1400" dirty="0">
                <a:solidFill>
                  <a:schemeClr val="tx1"/>
                </a:solidFill>
                <a:latin typeface="SamsungOne-400" panose="020B0503030303020204" pitchFamily="34" charset="0"/>
                <a:ea typeface="SamsungOne-400" panose="020B0503030303020204" pitchFamily="34" charset="0"/>
                <a:sym typeface="Arial"/>
              </a:rPr>
              <a:t> </a:t>
            </a:r>
            <a:r>
              <a:rPr kumimoji="1" lang="en-US" altLang="ko-KR" sz="1400" dirty="0" err="1">
                <a:solidFill>
                  <a:schemeClr val="tx1"/>
                </a:solidFill>
                <a:latin typeface="SamsungOne-400" panose="020B0503030303020204" pitchFamily="34" charset="0"/>
                <a:ea typeface="SamsungOne-400" panose="020B0503030303020204" pitchFamily="34" charset="0"/>
                <a:sym typeface="Arial"/>
              </a:rPr>
              <a:t>trong</a:t>
            </a:r>
            <a:r>
              <a:rPr kumimoji="1" lang="en-US" altLang="ko-KR" sz="1400" dirty="0">
                <a:solidFill>
                  <a:schemeClr val="tx1"/>
                </a:solidFill>
                <a:latin typeface="SamsungOne-400" panose="020B0503030303020204" pitchFamily="34" charset="0"/>
                <a:ea typeface="SamsungOne-400" panose="020B0503030303020204" pitchFamily="34" charset="0"/>
                <a:sym typeface="Arial"/>
              </a:rPr>
              <a:t> </a:t>
            </a:r>
            <a:r>
              <a:rPr kumimoji="1" lang="en-US" altLang="ko-KR" sz="1400" dirty="0" err="1">
                <a:solidFill>
                  <a:schemeClr val="tx1"/>
                </a:solidFill>
                <a:latin typeface="SamsungOne-400" panose="020B0503030303020204" pitchFamily="34" charset="0"/>
                <a:ea typeface="SamsungOne-400" panose="020B0503030303020204" pitchFamily="34" charset="0"/>
                <a:sym typeface="Arial"/>
              </a:rPr>
              <a:t>ngành</a:t>
            </a:r>
            <a:r>
              <a:rPr kumimoji="1" lang="en-US" altLang="ko-KR" sz="1400" dirty="0">
                <a:solidFill>
                  <a:schemeClr val="tx1"/>
                </a:solidFill>
                <a:latin typeface="SamsungOne-400" panose="020B0503030303020204" pitchFamily="34" charset="0"/>
                <a:ea typeface="SamsungOne-400" panose="020B0503030303020204" pitchFamily="34" charset="0"/>
                <a:sym typeface="Arial"/>
              </a:rPr>
              <a:t> </a:t>
            </a:r>
            <a:r>
              <a:rPr kumimoji="1" lang="en-US" altLang="ko-KR" sz="1400" dirty="0" err="1">
                <a:solidFill>
                  <a:schemeClr val="tx1"/>
                </a:solidFill>
                <a:latin typeface="SamsungOne-400" panose="020B0503030303020204" pitchFamily="34" charset="0"/>
                <a:ea typeface="SamsungOne-400" panose="020B0503030303020204" pitchFamily="34" charset="0"/>
                <a:sym typeface="Arial"/>
              </a:rPr>
              <a:t>công</a:t>
            </a:r>
            <a:r>
              <a:rPr kumimoji="1" lang="en-US" altLang="ko-KR" sz="1400" dirty="0">
                <a:solidFill>
                  <a:schemeClr val="tx1"/>
                </a:solidFill>
                <a:latin typeface="SamsungOne-400" panose="020B0503030303020204" pitchFamily="34" charset="0"/>
                <a:ea typeface="SamsungOne-400" panose="020B0503030303020204" pitchFamily="34" charset="0"/>
                <a:sym typeface="Arial"/>
              </a:rPr>
              <a:t> </a:t>
            </a:r>
            <a:r>
              <a:rPr kumimoji="1" lang="en-US" altLang="ko-KR" sz="1400" dirty="0" err="1">
                <a:solidFill>
                  <a:schemeClr val="tx1"/>
                </a:solidFill>
                <a:latin typeface="SamsungOne-400" panose="020B0503030303020204" pitchFamily="34" charset="0"/>
                <a:ea typeface="SamsungOne-400" panose="020B0503030303020204" pitchFamily="34" charset="0"/>
                <a:sym typeface="Arial"/>
              </a:rPr>
              <a:t>nghiệp</a:t>
            </a:r>
            <a:r>
              <a:rPr kumimoji="1" lang="en-US" altLang="ko-KR" sz="1400" dirty="0">
                <a:solidFill>
                  <a:schemeClr val="tx1"/>
                </a:solidFill>
                <a:latin typeface="SamsungOne-400" panose="020B0503030303020204" pitchFamily="34" charset="0"/>
                <a:ea typeface="SamsungOne-400" panose="020B0503030303020204" pitchFamily="34" charset="0"/>
                <a:sym typeface="Arial"/>
              </a:rPr>
              <a:t> ô </a:t>
            </a:r>
            <a:r>
              <a:rPr kumimoji="1" lang="en-US" altLang="ko-KR" sz="1400" dirty="0" err="1">
                <a:solidFill>
                  <a:schemeClr val="tx1"/>
                </a:solidFill>
                <a:latin typeface="SamsungOne-400" panose="020B0503030303020204" pitchFamily="34" charset="0"/>
                <a:ea typeface="SamsungOne-400" panose="020B0503030303020204" pitchFamily="34" charset="0"/>
                <a:sym typeface="Arial"/>
              </a:rPr>
              <a:t>tô</a:t>
            </a:r>
            <a:endParaRPr kumimoji="1" lang="ko-KR" altLang="en-US" sz="1400" dirty="0">
              <a:solidFill>
                <a:schemeClr val="tx1"/>
              </a:solidFill>
              <a:latin typeface="SamsungOne-400" panose="020B0503030303020204" pitchFamily="34" charset="0"/>
              <a:ea typeface="SamsungOne-400" panose="020B0503030303020204" pitchFamily="34" charset="0"/>
              <a:sym typeface="Arial"/>
            </a:endParaRPr>
          </a:p>
        </p:txBody>
      </p:sp>
      <p:sp>
        <p:nvSpPr>
          <p:cNvPr id="11" name="직사각형 14">
            <a:extLst>
              <a:ext uri="{FF2B5EF4-FFF2-40B4-BE49-F238E27FC236}">
                <a16:creationId xmlns:a16="http://schemas.microsoft.com/office/drawing/2014/main" id="{439DCE1C-801F-43E7-9286-D60EB80C9FCA}"/>
              </a:ext>
            </a:extLst>
          </p:cNvPr>
          <p:cNvSpPr/>
          <p:nvPr/>
        </p:nvSpPr>
        <p:spPr>
          <a:xfrm>
            <a:off x="712182" y="2127918"/>
            <a:ext cx="8630827" cy="727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nSpc>
                <a:spcPct val="90000"/>
              </a:lnSpc>
              <a:spcBef>
                <a:spcPts val="800"/>
              </a:spcBef>
              <a:buClr>
                <a:srgbClr val="193EB0"/>
              </a:buClr>
              <a:buFont typeface="SamsungOne 400" panose="020B0503030303020204" pitchFamily="34" charset="0"/>
              <a:buChar char="‣"/>
              <a:defRPr/>
            </a:pPr>
            <a:r>
              <a:rPr lang="vi-VN" altLang="ko-KR" sz="1400" dirty="0">
                <a:solidFill>
                  <a:prstClr val="black">
                    <a:lumMod val="85000"/>
                    <a:lumOff val="15000"/>
                  </a:prstClr>
                </a:solidFill>
                <a:latin typeface="SamsungOne-400" panose="020B0503030303020204" pitchFamily="34" charset="0"/>
                <a:sym typeface="Arial"/>
              </a:rPr>
              <a:t>Khoảng 8-9 năm gần đây, cuộc cách mạng thông tin, kỹ thuật số và thông minh đã mang lại sự thay đổi mạnh mẽ trong sản xuất ô tô. Đặc biệt, hệ thống máy in 3D đã bắt đầu làm thay đổi cuộc chơi của thị trường sản xuất phụ tùng ô tô.</a:t>
            </a:r>
            <a:endParaRPr lang="ko-KR" altLang="en-US" sz="1300" dirty="0">
              <a:solidFill>
                <a:prstClr val="black">
                  <a:lumMod val="85000"/>
                  <a:lumOff val="15000"/>
                </a:prstClr>
              </a:solidFill>
              <a:latin typeface="SamsungOne-400" panose="020B0503030303020204" pitchFamily="34" charset="0"/>
            </a:endParaRPr>
          </a:p>
        </p:txBody>
      </p:sp>
      <p:sp>
        <p:nvSpPr>
          <p:cNvPr id="12" name="Rectangle 11"/>
          <p:cNvSpPr/>
          <p:nvPr/>
        </p:nvSpPr>
        <p:spPr>
          <a:xfrm>
            <a:off x="1171024" y="3047970"/>
            <a:ext cx="3354958" cy="299272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p:nvSpPr>
        <p:spPr>
          <a:xfrm>
            <a:off x="1171025" y="4992840"/>
            <a:ext cx="3354958" cy="692497"/>
          </a:xfrm>
          <a:prstGeom prst="rect">
            <a:avLst/>
          </a:prstGeom>
        </p:spPr>
        <p:txBody>
          <a:bodyPr wrap="square">
            <a:spAutoFit/>
          </a:bodyPr>
          <a:lstStyle/>
          <a:p>
            <a:pPr marR="0" lvl="0" fontAlgn="base">
              <a:lnSpc>
                <a:spcPct val="100000"/>
              </a:lnSpc>
              <a:spcBef>
                <a:spcPct val="0"/>
              </a:spcBef>
              <a:spcAft>
                <a:spcPts val="800"/>
              </a:spcAft>
              <a:buClr>
                <a:srgbClr val="193EB0"/>
              </a:buClr>
              <a:buSzTx/>
              <a:tabLst/>
              <a:defRPr/>
            </a:pPr>
            <a:r>
              <a:rPr kumimoji="1" lang="vi-VN" altLang="ko-KR" sz="1300" b="1" dirty="0">
                <a:solidFill>
                  <a:srgbClr val="1429A0"/>
                </a:solidFill>
                <a:latin typeface="SamsungOne-400" panose="020B0503030303020204" pitchFamily="34" charset="0"/>
                <a:ea typeface="KoPub돋움체 Medium" panose="02020603020101020101" pitchFamily="18" charset="-127"/>
              </a:rPr>
              <a:t>Volkswagen </a:t>
            </a:r>
            <a:r>
              <a:rPr kumimoji="1" lang="vi-VN" altLang="ko-KR" sz="1300" dirty="0">
                <a:latin typeface="SamsungOne-400" panose="020B0503030303020204" pitchFamily="34" charset="0"/>
                <a:ea typeface="KoPub돋움체 Medium" panose="02020603020101020101" pitchFamily="18" charset="-127"/>
              </a:rPr>
              <a:t>đã sản xuất khối động cơ trên máy in 3D, mạnh hơn và bền hơn so với nhôm đúc thông thường.</a:t>
            </a:r>
            <a:endParaRPr kumimoji="1" lang="ko-KR" altLang="en-US" sz="1300" dirty="0">
              <a:latin typeface="SamsungOne-400" panose="020B0503030303020204" pitchFamily="34" charset="0"/>
              <a:ea typeface="KoPub돋움체 Medium" panose="02020603020101020101" pitchFamily="18" charset="-127"/>
            </a:endParaRPr>
          </a:p>
        </p:txBody>
      </p:sp>
      <p:sp>
        <p:nvSpPr>
          <p:cNvPr id="18" name="Rectangle 17"/>
          <p:cNvSpPr/>
          <p:nvPr/>
        </p:nvSpPr>
        <p:spPr>
          <a:xfrm>
            <a:off x="5209642" y="3047970"/>
            <a:ext cx="3354958" cy="299272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354F1EB6-BD08-4968-9122-D896104D8B95}"/>
              </a:ext>
            </a:extLst>
          </p:cNvPr>
          <p:cNvSpPr txBox="1"/>
          <p:nvPr/>
        </p:nvSpPr>
        <p:spPr>
          <a:xfrm>
            <a:off x="5218301" y="4992840"/>
            <a:ext cx="3346299" cy="692497"/>
          </a:xfrm>
          <a:prstGeom prst="rect">
            <a:avLst/>
          </a:prstGeom>
          <a:noFill/>
          <a:ln>
            <a:noFill/>
          </a:ln>
        </p:spPr>
        <p:txBody>
          <a:bodyPr wrap="square">
            <a:spAutoFit/>
          </a:bodyPr>
          <a:lstStyle>
            <a:defPPr>
              <a:defRPr lang="ko-KR"/>
            </a:defPPr>
            <a:lvl1pPr>
              <a:defRPr sz="1600" b="0" i="0">
                <a:effectLst/>
                <a:latin typeface="KoPub돋움체 Medium" panose="02020603020101020101" pitchFamily="18" charset="-127"/>
                <a:ea typeface="KoPub돋움체 Medium" panose="02020603020101020101" pitchFamily="18" charset="-127"/>
              </a:defRPr>
            </a:lvl1pPr>
          </a:lstStyle>
          <a:p>
            <a:pPr marR="0" lvl="0" fontAlgn="base">
              <a:lnSpc>
                <a:spcPct val="100000"/>
              </a:lnSpc>
              <a:spcBef>
                <a:spcPct val="0"/>
              </a:spcBef>
              <a:spcAft>
                <a:spcPts val="800"/>
              </a:spcAft>
              <a:buClr>
                <a:srgbClr val="193EB0"/>
              </a:buClr>
              <a:buSzTx/>
              <a:tabLst/>
              <a:defRPr/>
            </a:pPr>
            <a:r>
              <a:rPr kumimoji="1" lang="en-US" altLang="ko-KR" sz="1300" b="1" dirty="0">
                <a:solidFill>
                  <a:srgbClr val="1429A0"/>
                </a:solidFill>
                <a:latin typeface="SamsungOne-400" panose="020B0503030303020204" pitchFamily="34" charset="0"/>
              </a:rPr>
              <a:t>Audi </a:t>
            </a:r>
            <a:r>
              <a:rPr kumimoji="1" lang="en-US" altLang="ko-KR" sz="1300" dirty="0" err="1">
                <a:latin typeface="SamsungOne-400" panose="020B0503030303020204" pitchFamily="34" charset="0"/>
              </a:rPr>
              <a:t>đã</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sử</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dụng</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công</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nghệ</a:t>
            </a:r>
            <a:r>
              <a:rPr kumimoji="1" lang="en-US" altLang="ko-KR" sz="1300" dirty="0">
                <a:latin typeface="SamsungOne-400" panose="020B0503030303020204" pitchFamily="34" charset="0"/>
              </a:rPr>
              <a:t> in 3D </a:t>
            </a:r>
            <a:r>
              <a:rPr kumimoji="1" lang="en-US" altLang="ko-KR" sz="1300" dirty="0" err="1">
                <a:latin typeface="SamsungOne-400" panose="020B0503030303020204" pitchFamily="34" charset="0"/>
              </a:rPr>
              <a:t>trong</a:t>
            </a:r>
            <a:r>
              <a:rPr kumimoji="1" lang="en-US" altLang="ko-KR" sz="1300" dirty="0">
                <a:latin typeface="SamsungOne-400" panose="020B0503030303020204" pitchFamily="34" charset="0"/>
              </a:rPr>
              <a:t> 5 </a:t>
            </a:r>
            <a:r>
              <a:rPr kumimoji="1" lang="en-US" altLang="ko-KR" sz="1300" dirty="0" err="1">
                <a:latin typeface="SamsungOne-400" panose="020B0503030303020204" pitchFamily="34" charset="0"/>
              </a:rPr>
              <a:t>năm</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để</a:t>
            </a:r>
            <a:r>
              <a:rPr kumimoji="1" lang="en-US" altLang="ko-KR" sz="1300" dirty="0">
                <a:latin typeface="SamsungOne-400" panose="020B0503030303020204" pitchFamily="34" charset="0"/>
              </a:rPr>
              <a:t> in </a:t>
            </a:r>
            <a:r>
              <a:rPr kumimoji="1" lang="en-US" altLang="ko-KR" sz="1300" dirty="0" err="1">
                <a:latin typeface="SamsungOne-400" panose="020B0503030303020204" pitchFamily="34" charset="0"/>
              </a:rPr>
              <a:t>các</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công</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cụ</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phụ</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trợ</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trong</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dây</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chuyền</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lắp</a:t>
            </a:r>
            <a:r>
              <a:rPr kumimoji="1" lang="en-US" altLang="ko-KR" sz="1300" dirty="0">
                <a:latin typeface="SamsungOne-400" panose="020B0503030303020204" pitchFamily="34" charset="0"/>
              </a:rPr>
              <a:t> </a:t>
            </a:r>
            <a:r>
              <a:rPr kumimoji="1" lang="en-US" altLang="ko-KR" sz="1300" dirty="0" err="1">
                <a:latin typeface="SamsungOne-400" panose="020B0503030303020204" pitchFamily="34" charset="0"/>
              </a:rPr>
              <a:t>ráp</a:t>
            </a:r>
            <a:r>
              <a:rPr kumimoji="1" lang="en-US" altLang="ko-KR" sz="1300" dirty="0">
                <a:latin typeface="SamsungOne-400" panose="020B0503030303020204" pitchFamily="34" charset="0"/>
              </a:rPr>
              <a:t> Audi R8.</a:t>
            </a:r>
            <a:endParaRPr kumimoji="1" lang="ko-KR" altLang="en-US" sz="1300" dirty="0">
              <a:latin typeface="SamsungOne-400" panose="020B0503030303020204" pitchFamily="34" charset="0"/>
            </a:endParaRPr>
          </a:p>
        </p:txBody>
      </p:sp>
      <p:pic>
        <p:nvPicPr>
          <p:cNvPr id="20" name="그림 1"/>
          <p:cNvPicPr>
            <a:picLocks noChangeAspect="1"/>
          </p:cNvPicPr>
          <p:nvPr/>
        </p:nvPicPr>
        <p:blipFill>
          <a:blip r:embed="rId4"/>
          <a:stretch>
            <a:fillRect/>
          </a:stretch>
        </p:blipFill>
        <p:spPr>
          <a:xfrm>
            <a:off x="1171023" y="3047970"/>
            <a:ext cx="3354959" cy="1820341"/>
          </a:xfrm>
          <a:prstGeom prst="rect">
            <a:avLst/>
          </a:prstGeom>
          <a:ln>
            <a:noFill/>
          </a:ln>
        </p:spPr>
      </p:pic>
      <p:pic>
        <p:nvPicPr>
          <p:cNvPr id="21" name="그림 3"/>
          <p:cNvPicPr>
            <a:picLocks noChangeAspect="1"/>
          </p:cNvPicPr>
          <p:nvPr/>
        </p:nvPicPr>
        <p:blipFill>
          <a:blip r:embed="rId5"/>
          <a:stretch>
            <a:fillRect/>
          </a:stretch>
        </p:blipFill>
        <p:spPr>
          <a:xfrm>
            <a:off x="5218301" y="3047970"/>
            <a:ext cx="3346299" cy="1797529"/>
          </a:xfrm>
          <a:prstGeom prst="rect">
            <a:avLst/>
          </a:prstGeom>
          <a:ln>
            <a:noFill/>
          </a:ln>
        </p:spPr>
      </p:pic>
    </p:spTree>
    <p:extLst>
      <p:ext uri="{BB962C8B-B14F-4D97-AF65-F5344CB8AC3E}">
        <p14:creationId xmlns:p14="http://schemas.microsoft.com/office/powerpoint/2010/main" val="42403019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p:cNvGrpSpPr/>
          <p:nvPr/>
        </p:nvGrpSpPr>
        <p:grpSpPr>
          <a:xfrm>
            <a:off x="416128" y="444866"/>
            <a:ext cx="9051872" cy="282133"/>
            <a:chOff x="416128" y="444866"/>
            <a:chExt cx="9051872" cy="282133"/>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2" name="그룹 1">
            <a:extLst>
              <a:ext uri="{FF2B5EF4-FFF2-40B4-BE49-F238E27FC236}">
                <a16:creationId xmlns:a16="http://schemas.microsoft.com/office/drawing/2014/main" id="{9FDCA764-2807-4372-A01C-D1985C0484C3}"/>
              </a:ext>
            </a:extLst>
          </p:cNvPr>
          <p:cNvGrpSpPr/>
          <p:nvPr/>
        </p:nvGrpSpPr>
        <p:grpSpPr>
          <a:xfrm>
            <a:off x="559817" y="1846143"/>
            <a:ext cx="8792716" cy="2471342"/>
            <a:chOff x="559817" y="1917728"/>
            <a:chExt cx="8792716" cy="2471342"/>
          </a:xfrm>
        </p:grpSpPr>
        <p:grpSp>
          <p:nvGrpSpPr>
            <p:cNvPr id="31" name="그룹 30">
              <a:extLst>
                <a:ext uri="{FF2B5EF4-FFF2-40B4-BE49-F238E27FC236}">
                  <a16:creationId xmlns:a16="http://schemas.microsoft.com/office/drawing/2014/main" id="{07928334-32AF-46A2-97F3-006B536CB7A1}"/>
                </a:ext>
              </a:extLst>
            </p:cNvPr>
            <p:cNvGrpSpPr/>
            <p:nvPr/>
          </p:nvGrpSpPr>
          <p:grpSpPr>
            <a:xfrm>
              <a:off x="559817" y="1917728"/>
              <a:ext cx="8783191" cy="430888"/>
              <a:chOff x="1027113" y="2045624"/>
              <a:chExt cx="8785224" cy="430985"/>
            </a:xfrm>
          </p:grpSpPr>
          <p:sp>
            <p:nvSpPr>
              <p:cNvPr id="41" name="직사각형 4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직사각형 41">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Aft>
                    <a:spcPts val="600"/>
                  </a:spcAft>
                  <a:buClr>
                    <a:srgbClr val="193EB0"/>
                  </a:buCl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Khi thị trường băng thông rộng trở nên sôi động, nhiều loại hình truy cập Internet khác cũng xuất hiện.</a:t>
                </a:r>
                <a:b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b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(Modem, bộ định tuyến, cổng gateway, bộ giải mã tín hiệu, điện thoại VoIP, v.v.)</a:t>
                </a:r>
              </a:p>
            </p:txBody>
          </p:sp>
        </p:grpSp>
        <p:grpSp>
          <p:nvGrpSpPr>
            <p:cNvPr id="16" name="그룹 15">
              <a:extLst>
                <a:ext uri="{FF2B5EF4-FFF2-40B4-BE49-F238E27FC236}">
                  <a16:creationId xmlns:a16="http://schemas.microsoft.com/office/drawing/2014/main" id="{07928334-32AF-46A2-97F3-006B536CB7A1}"/>
                </a:ext>
              </a:extLst>
            </p:cNvPr>
            <p:cNvGrpSpPr/>
            <p:nvPr/>
          </p:nvGrpSpPr>
          <p:grpSpPr>
            <a:xfrm>
              <a:off x="559817" y="2434188"/>
              <a:ext cx="8783191" cy="430888"/>
              <a:chOff x="1027113" y="2045624"/>
              <a:chExt cx="8785224" cy="430985"/>
            </a:xfrm>
          </p:grpSpPr>
          <p:sp>
            <p:nvSpPr>
              <p:cNvPr id="17" name="직사각형 1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8" name="직사각형 17">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Aft>
                    <a:spcPts val="600"/>
                  </a:spcAft>
                  <a:buClr>
                    <a:srgbClr val="193EB0"/>
                  </a:buClr>
                </a:pPr>
                <a:r>
                  <a:rPr lang="vi-VN" altLang="ko-KR" sz="1400" dirty="0">
                    <a:solidFill>
                      <a:schemeClr val="tx1"/>
                    </a:solidFill>
                    <a:latin typeface="SamsungOne-400" panose="020B0503030303020204" pitchFamily="34" charset="0"/>
                    <a:ea typeface="SamsungOne-400" panose="020B0503030303020204" pitchFamily="34" charset="0"/>
                  </a:rPr>
                  <a:t>Đồng thời, việc thiết lập các thiết bị này trở nên phức tạp hơn. Người dùng cuối khó mà có thể thiết lập được, do đó, tiêu chuẩn TR-069 đã được phát triển.</a:t>
                </a:r>
              </a:p>
            </p:txBody>
          </p:sp>
        </p:grpSp>
        <p:grpSp>
          <p:nvGrpSpPr>
            <p:cNvPr id="15" name="그룹 14">
              <a:extLst>
                <a:ext uri="{FF2B5EF4-FFF2-40B4-BE49-F238E27FC236}">
                  <a16:creationId xmlns:a16="http://schemas.microsoft.com/office/drawing/2014/main" id="{9DDADEF6-BC08-4430-8E09-0033FAFDA2F3}"/>
                </a:ext>
              </a:extLst>
            </p:cNvPr>
            <p:cNvGrpSpPr/>
            <p:nvPr/>
          </p:nvGrpSpPr>
          <p:grpSpPr>
            <a:xfrm>
              <a:off x="569342" y="2977113"/>
              <a:ext cx="8783191" cy="861774"/>
              <a:chOff x="1027113" y="2045624"/>
              <a:chExt cx="8785224" cy="861968"/>
            </a:xfrm>
          </p:grpSpPr>
          <p:sp>
            <p:nvSpPr>
              <p:cNvPr id="21" name="직사각형 20">
                <a:extLst>
                  <a:ext uri="{FF2B5EF4-FFF2-40B4-BE49-F238E27FC236}">
                    <a16:creationId xmlns:a16="http://schemas.microsoft.com/office/drawing/2014/main" id="{03098954-E04B-4E1C-875D-70D198B0D3C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a:extLst>
                  <a:ext uri="{FF2B5EF4-FFF2-40B4-BE49-F238E27FC236}">
                    <a16:creationId xmlns:a16="http://schemas.microsoft.com/office/drawing/2014/main" id="{088CD924-2B87-424B-99C5-9D5407CCA4BC}"/>
                  </a:ext>
                </a:extLst>
              </p:cNvPr>
              <p:cNvSpPr/>
              <p:nvPr/>
            </p:nvSpPr>
            <p:spPr>
              <a:xfrm>
                <a:off x="1179513" y="2045624"/>
                <a:ext cx="8632824" cy="861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800"/>
                  </a:spcAft>
                  <a:buClr>
                    <a:srgbClr val="193EB0"/>
                  </a:buClr>
                </a:pPr>
                <a:r>
                  <a:rPr lang="vi-VN" sz="1400" dirty="0">
                    <a:solidFill>
                      <a:prstClr val="black">
                        <a:lumMod val="85000"/>
                        <a:lumOff val="15000"/>
                      </a:prstClr>
                    </a:solidFill>
                    <a:latin typeface="SamsungOne-400" panose="020B0503030303020204" charset="0"/>
                    <a:ea typeface="SamsungOne-400" panose="020B0503030303020204" pitchFamily="34" charset="0"/>
                  </a:rPr>
                  <a:t>Tiêu chuẩn TR-069 cung cấp cấu hình tự động của nhiều phương thức kết nối khác nhau.</a:t>
                </a:r>
                <a:br>
                  <a:rPr lang="vi-VN" sz="1400" dirty="0">
                    <a:solidFill>
                      <a:prstClr val="black">
                        <a:lumMod val="85000"/>
                        <a:lumOff val="15000"/>
                      </a:prstClr>
                    </a:solidFill>
                    <a:latin typeface="SamsungOne-400" panose="020B0503030303020204" charset="0"/>
                    <a:ea typeface="SamsungOne-400" panose="020B0503030303020204" pitchFamily="34" charset="0"/>
                  </a:rPr>
                </a:br>
                <a:r>
                  <a:rPr lang="vi-VN" sz="1400" dirty="0">
                    <a:solidFill>
                      <a:srgbClr val="0033CC"/>
                    </a:solidFill>
                    <a:latin typeface="SamsungOne-400" panose="020B0503030303020204" charset="0"/>
                    <a:ea typeface="SamsungOne-700" panose="020B0803030303020204" pitchFamily="34" charset="0"/>
                  </a:rPr>
                  <a:t>Với TR-069, các thiết bị cuối sẽ có thể truy cập Máy chủ cấu hình tự động (ACS) và tự động truy xuất các thiết lập cần thiết.</a:t>
                </a:r>
                <a:br>
                  <a:rPr lang="vi-VN" sz="1400" dirty="0">
                    <a:solidFill>
                      <a:srgbClr val="0033CC"/>
                    </a:solidFill>
                    <a:latin typeface="SamsungOne-400" panose="020B0503030303020204" charset="0"/>
                    <a:ea typeface="SamsungOne-700" panose="020B0803030303020204" pitchFamily="34" charset="0"/>
                  </a:rPr>
                </a:br>
                <a:r>
                  <a:rPr lang="vi-VN" sz="1400" dirty="0">
                    <a:solidFill>
                      <a:srgbClr val="0033CC"/>
                    </a:solidFill>
                    <a:latin typeface="SamsungOne-400" panose="020B0503030303020204" charset="0"/>
                    <a:ea typeface="SamsungOne-700" panose="020B0803030303020204" pitchFamily="34" charset="0"/>
                  </a:rPr>
                  <a:t>Điều này giúp người dùng có thể sử dụng các dịch vụ cần dùng mà không cần phải thiết lập.</a:t>
                </a:r>
              </a:p>
            </p:txBody>
          </p:sp>
        </p:grpSp>
        <p:grpSp>
          <p:nvGrpSpPr>
            <p:cNvPr id="23" name="그룹 22">
              <a:extLst>
                <a:ext uri="{FF2B5EF4-FFF2-40B4-BE49-F238E27FC236}">
                  <a16:creationId xmlns:a16="http://schemas.microsoft.com/office/drawing/2014/main" id="{5F627DC0-C99A-4D42-B078-123799626C82}"/>
                </a:ext>
              </a:extLst>
            </p:cNvPr>
            <p:cNvGrpSpPr/>
            <p:nvPr/>
          </p:nvGrpSpPr>
          <p:grpSpPr>
            <a:xfrm>
              <a:off x="569342" y="3958183"/>
              <a:ext cx="8783191" cy="430887"/>
              <a:chOff x="1027113" y="2045624"/>
              <a:chExt cx="8785224" cy="430985"/>
            </a:xfrm>
          </p:grpSpPr>
          <p:sp>
            <p:nvSpPr>
              <p:cNvPr id="24" name="직사각형 23">
                <a:extLst>
                  <a:ext uri="{FF2B5EF4-FFF2-40B4-BE49-F238E27FC236}">
                    <a16:creationId xmlns:a16="http://schemas.microsoft.com/office/drawing/2014/main" id="{6707A4F8-2F35-4CE8-A32B-9B9D8E22D65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043C32D6-55E1-41D3-A201-3434F7DF71A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Aft>
                    <a:spcPts val="800"/>
                  </a:spcAft>
                  <a:buClr>
                    <a:srgbClr val="193EB0"/>
                  </a:buClr>
                </a:pPr>
                <a:r>
                  <a:rPr lang="vi-VN" sz="1400" dirty="0">
                    <a:solidFill>
                      <a:prstClr val="black">
                        <a:lumMod val="85000"/>
                        <a:lumOff val="15000"/>
                      </a:prstClr>
                    </a:solidFill>
                    <a:latin typeface="SamsungOne-400" panose="020B0503030303020204" charset="0"/>
                    <a:ea typeface="SamsungOne-400" panose="020B0503030303020204" pitchFamily="34" charset="0"/>
                  </a:rPr>
                  <a:t>TR-069 là một tiêu chuẩn hiện đang được sử dụng để giúp người dùng sử dụng thiết bị đầu cuối trong thị trường băng thông rộng DSL</a:t>
                </a:r>
                <a:r>
                  <a:rPr lang="en-US" sz="1400" dirty="0">
                    <a:solidFill>
                      <a:prstClr val="black">
                        <a:lumMod val="85000"/>
                        <a:lumOff val="15000"/>
                      </a:prstClr>
                    </a:solidFill>
                    <a:latin typeface="SamsungOne-400" panose="020B0503030303020204" charset="0"/>
                    <a:ea typeface="SamsungOne-400" panose="020B0503030303020204" pitchFamily="34" charset="0"/>
                  </a:rPr>
                  <a:t>.</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sp>
        <p:nvSpPr>
          <p:cNvPr id="19" name="직사각형 18">
            <a:extLst>
              <a:ext uri="{FF2B5EF4-FFF2-40B4-BE49-F238E27FC236}">
                <a16:creationId xmlns:a16="http://schemas.microsoft.com/office/drawing/2014/main" id="{8C62321E-63AC-49A8-BEA0-03CB52F0B569}"/>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Note</a:t>
            </a:r>
          </a:p>
        </p:txBody>
      </p:sp>
    </p:spTree>
    <p:extLst>
      <p:ext uri="{BB962C8B-B14F-4D97-AF65-F5344CB8AC3E}">
        <p14:creationId xmlns:p14="http://schemas.microsoft.com/office/powerpoint/2010/main" val="33547955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p:cNvGrpSpPr/>
          <p:nvPr/>
        </p:nvGrpSpPr>
        <p:grpSpPr>
          <a:xfrm>
            <a:off x="416128" y="444866"/>
            <a:ext cx="9051872" cy="282133"/>
            <a:chOff x="416128" y="444866"/>
            <a:chExt cx="9051872" cy="282133"/>
          </a:xfrm>
        </p:grpSpPr>
        <p:sp>
          <p:nvSpPr>
            <p:cNvPr id="35" name="직사각형 3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36" name="직사각형 3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42" name="그룹 41">
            <a:extLst>
              <a:ext uri="{FF2B5EF4-FFF2-40B4-BE49-F238E27FC236}">
                <a16:creationId xmlns:a16="http://schemas.microsoft.com/office/drawing/2014/main" id="{D8849DC1-13B8-469B-878A-B6B8541F9B2D}"/>
              </a:ext>
            </a:extLst>
          </p:cNvPr>
          <p:cNvGrpSpPr/>
          <p:nvPr/>
        </p:nvGrpSpPr>
        <p:grpSpPr>
          <a:xfrm>
            <a:off x="1757047" y="3402776"/>
            <a:ext cx="6388727" cy="2788670"/>
            <a:chOff x="2307074" y="3873437"/>
            <a:chExt cx="5735601" cy="2503582"/>
          </a:xfrm>
        </p:grpSpPr>
        <p:grpSp>
          <p:nvGrpSpPr>
            <p:cNvPr id="43" name="그룹 42">
              <a:extLst>
                <a:ext uri="{FF2B5EF4-FFF2-40B4-BE49-F238E27FC236}">
                  <a16:creationId xmlns:a16="http://schemas.microsoft.com/office/drawing/2014/main" id="{6363B36F-0EA0-49CF-924A-DCBC26BD782C}"/>
                </a:ext>
              </a:extLst>
            </p:cNvPr>
            <p:cNvGrpSpPr/>
            <p:nvPr/>
          </p:nvGrpSpPr>
          <p:grpSpPr>
            <a:xfrm>
              <a:off x="2307074" y="3873437"/>
              <a:ext cx="5735601" cy="2503582"/>
              <a:chOff x="1800155" y="3581400"/>
              <a:chExt cx="6379711" cy="2775007"/>
            </a:xfrm>
          </p:grpSpPr>
          <p:pic>
            <p:nvPicPr>
              <p:cNvPr id="50" name="_x237921152" descr="EMB000015081e41">
                <a:extLst>
                  <a:ext uri="{FF2B5EF4-FFF2-40B4-BE49-F238E27FC236}">
                    <a16:creationId xmlns:a16="http://schemas.microsoft.com/office/drawing/2014/main" id="{FECDDDE2-7129-4CDA-8398-05DF6FA50A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289" y="3581400"/>
                <a:ext cx="5756447" cy="2775007"/>
              </a:xfrm>
              <a:prstGeom prst="rect">
                <a:avLst/>
              </a:prstGeom>
              <a:noFill/>
              <a:extLst>
                <a:ext uri="{909E8E84-426E-40DD-AFC4-6F175D3DCCD1}">
                  <a14:hiddenFill xmlns:a14="http://schemas.microsoft.com/office/drawing/2010/main">
                    <a:solidFill>
                      <a:srgbClr val="FFFFFF"/>
                    </a:solidFill>
                  </a14:hiddenFill>
                </a:ext>
              </a:extLst>
            </p:spPr>
          </p:pic>
          <p:sp>
            <p:nvSpPr>
              <p:cNvPr id="51" name="직사각형 50">
                <a:extLst>
                  <a:ext uri="{FF2B5EF4-FFF2-40B4-BE49-F238E27FC236}">
                    <a16:creationId xmlns:a16="http://schemas.microsoft.com/office/drawing/2014/main" id="{6AF8D72A-E120-43B7-8FE6-C2A48F1C9896}"/>
                  </a:ext>
                </a:extLst>
              </p:cNvPr>
              <p:cNvSpPr/>
              <p:nvPr/>
            </p:nvSpPr>
            <p:spPr>
              <a:xfrm>
                <a:off x="3033892" y="3602273"/>
                <a:ext cx="902306" cy="153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1977" tIns="0" rIns="71977" bIns="0" rtlCol="0" anchor="ctr">
                <a:spAutoFit/>
                <a:scene3d>
                  <a:camera prst="orthographicFront"/>
                  <a:lightRig rig="threePt" dir="t"/>
                </a:scene3d>
                <a:sp3d>
                  <a:bevelT w="0" h="6350"/>
                </a:sp3d>
              </a:bodyPr>
              <a:lstStyle/>
              <a:p>
                <a:pPr algn="ctr" defTabSz="457063"/>
                <a:r>
                  <a:rPr lang="vi-VN" sz="1000" dirty="0">
                    <a:solidFill>
                      <a:prstClr val="black"/>
                    </a:solidFill>
                    <a:latin typeface="SamsungOne-400" panose="020B0503030303020204" charset="0"/>
                    <a:ea typeface="SamsungOne-400" panose="020B0503030303020204" pitchFamily="34" charset="0"/>
                  </a:rPr>
                  <a:t>Thế giới thực</a:t>
                </a:r>
              </a:p>
            </p:txBody>
          </p:sp>
          <p:sp>
            <p:nvSpPr>
              <p:cNvPr id="52" name="직사각형 51">
                <a:extLst>
                  <a:ext uri="{FF2B5EF4-FFF2-40B4-BE49-F238E27FC236}">
                    <a16:creationId xmlns:a16="http://schemas.microsoft.com/office/drawing/2014/main" id="{FE5F2C18-50D6-4948-8155-BCA61F0E8B09}"/>
                  </a:ext>
                </a:extLst>
              </p:cNvPr>
              <p:cNvSpPr/>
              <p:nvPr/>
            </p:nvSpPr>
            <p:spPr>
              <a:xfrm>
                <a:off x="6036070" y="3606822"/>
                <a:ext cx="945348" cy="1523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defTabSz="457063"/>
                <a:r>
                  <a:rPr lang="vi-VN" sz="1000" dirty="0">
                    <a:solidFill>
                      <a:prstClr val="black"/>
                    </a:solidFill>
                    <a:latin typeface="SamsungOne-400" panose="020B0503030303020204" charset="0"/>
                    <a:ea typeface="SamsungOne-400" panose="020B0503030303020204" pitchFamily="34" charset="0"/>
                  </a:rPr>
                  <a:t>Thế giới ảo</a:t>
                </a:r>
              </a:p>
            </p:txBody>
          </p:sp>
          <p:sp>
            <p:nvSpPr>
              <p:cNvPr id="53" name="직사각형 52">
                <a:extLst>
                  <a:ext uri="{FF2B5EF4-FFF2-40B4-BE49-F238E27FC236}">
                    <a16:creationId xmlns:a16="http://schemas.microsoft.com/office/drawing/2014/main" id="{2C127E15-1433-4B7E-A1A8-E1490702D1C8}"/>
                  </a:ext>
                </a:extLst>
              </p:cNvPr>
              <p:cNvSpPr/>
              <p:nvPr/>
            </p:nvSpPr>
            <p:spPr>
              <a:xfrm>
                <a:off x="2268796" y="4232419"/>
                <a:ext cx="927918" cy="153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1977" tIns="0" rIns="71977" bIns="0" rtlCol="0" anchor="ctr">
                <a:spAutoFit/>
                <a:scene3d>
                  <a:camera prst="orthographicFront"/>
                  <a:lightRig rig="threePt" dir="t"/>
                </a:scene3d>
                <a:sp3d>
                  <a:bevelT w="0" h="6350"/>
                </a:sp3d>
              </a:bodyPr>
              <a:lstStyle/>
              <a:p>
                <a:pPr algn="ctr" defTabSz="457063"/>
                <a:r>
                  <a:rPr lang="vi-VN" sz="1000" dirty="0">
                    <a:solidFill>
                      <a:prstClr val="black"/>
                    </a:solidFill>
                    <a:latin typeface="SamsungOne-400" panose="020B0503030303020204" charset="0"/>
                    <a:ea typeface="SamsungOne-400" panose="020B0503030303020204" pitchFamily="34" charset="0"/>
                  </a:rPr>
                  <a:t>Miền dịch vụ 1</a:t>
                </a:r>
              </a:p>
            </p:txBody>
          </p:sp>
          <p:sp>
            <p:nvSpPr>
              <p:cNvPr id="54" name="직사각형 53">
                <a:extLst>
                  <a:ext uri="{FF2B5EF4-FFF2-40B4-BE49-F238E27FC236}">
                    <a16:creationId xmlns:a16="http://schemas.microsoft.com/office/drawing/2014/main" id="{F90D2560-8D6A-40D5-9CA0-2B3A957869B8}"/>
                  </a:ext>
                </a:extLst>
              </p:cNvPr>
              <p:cNvSpPr/>
              <p:nvPr/>
            </p:nvSpPr>
            <p:spPr>
              <a:xfrm>
                <a:off x="1800155" y="5093797"/>
                <a:ext cx="966335" cy="153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1977" tIns="0" rIns="71977" bIns="0" rtlCol="0" anchor="ctr">
                <a:spAutoFit/>
                <a:scene3d>
                  <a:camera prst="orthographicFront"/>
                  <a:lightRig rig="threePt" dir="t"/>
                </a:scene3d>
                <a:sp3d>
                  <a:bevelT w="0" h="6350"/>
                </a:sp3d>
              </a:bodyPr>
              <a:lstStyle/>
              <a:p>
                <a:pPr algn="ctr" defTabSz="457063"/>
                <a:r>
                  <a:rPr lang="vi-VN" sz="1000" dirty="0">
                    <a:solidFill>
                      <a:prstClr val="black"/>
                    </a:solidFill>
                    <a:latin typeface="SamsungOne-400" panose="020B0503030303020204" charset="0"/>
                    <a:ea typeface="SamsungOne-400" panose="020B0503030303020204" pitchFamily="34" charset="0"/>
                  </a:rPr>
                  <a:t>Miền dịch vụ 2</a:t>
                </a:r>
              </a:p>
            </p:txBody>
          </p:sp>
          <p:sp>
            <p:nvSpPr>
              <p:cNvPr id="55" name="직사각형 54">
                <a:extLst>
                  <a:ext uri="{FF2B5EF4-FFF2-40B4-BE49-F238E27FC236}">
                    <a16:creationId xmlns:a16="http://schemas.microsoft.com/office/drawing/2014/main" id="{D83CEE9E-E2C9-41E7-AAE7-030E80F12632}"/>
                  </a:ext>
                </a:extLst>
              </p:cNvPr>
              <p:cNvSpPr/>
              <p:nvPr/>
            </p:nvSpPr>
            <p:spPr>
              <a:xfrm>
                <a:off x="2672912" y="5771837"/>
                <a:ext cx="966335" cy="153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1977" tIns="0" rIns="71977" bIns="0" rtlCol="0" anchor="ctr">
                <a:spAutoFit/>
                <a:scene3d>
                  <a:camera prst="orthographicFront"/>
                  <a:lightRig rig="threePt" dir="t"/>
                </a:scene3d>
                <a:sp3d>
                  <a:bevelT w="0" h="6350"/>
                </a:sp3d>
              </a:bodyPr>
              <a:lstStyle/>
              <a:p>
                <a:pPr algn="ctr" defTabSz="457063"/>
                <a:r>
                  <a:rPr lang="vi-VN" sz="1000" dirty="0">
                    <a:solidFill>
                      <a:prstClr val="black"/>
                    </a:solidFill>
                    <a:latin typeface="SamsungOne-400" panose="020B0503030303020204" charset="0"/>
                    <a:ea typeface="SamsungOne-400" panose="020B0503030303020204" pitchFamily="34" charset="0"/>
                  </a:rPr>
                  <a:t>Miền dịch vụ 3</a:t>
                </a:r>
              </a:p>
            </p:txBody>
          </p:sp>
          <p:sp>
            <p:nvSpPr>
              <p:cNvPr id="56" name="직사각형 55">
                <a:extLst>
                  <a:ext uri="{FF2B5EF4-FFF2-40B4-BE49-F238E27FC236}">
                    <a16:creationId xmlns:a16="http://schemas.microsoft.com/office/drawing/2014/main" id="{108CC507-21F7-4F4F-B4FF-25FD5A65C93E}"/>
                  </a:ext>
                </a:extLst>
              </p:cNvPr>
              <p:cNvSpPr/>
              <p:nvPr/>
            </p:nvSpPr>
            <p:spPr>
              <a:xfrm>
                <a:off x="6632937" y="5539139"/>
                <a:ext cx="966335" cy="153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1977" tIns="0" rIns="71977" bIns="0" rtlCol="0" anchor="ctr">
                <a:spAutoFit/>
                <a:scene3d>
                  <a:camera prst="orthographicFront"/>
                  <a:lightRig rig="threePt" dir="t"/>
                </a:scene3d>
                <a:sp3d>
                  <a:bevelT w="0" h="6350"/>
                </a:sp3d>
              </a:bodyPr>
              <a:lstStyle/>
              <a:p>
                <a:pPr algn="ctr" defTabSz="457063"/>
                <a:r>
                  <a:rPr lang="vi-VN" sz="1000" dirty="0">
                    <a:solidFill>
                      <a:prstClr val="black"/>
                    </a:solidFill>
                    <a:latin typeface="SamsungOne-400" panose="020B0503030303020204" charset="0"/>
                    <a:ea typeface="SamsungOne-400" panose="020B0503030303020204" pitchFamily="34" charset="0"/>
                  </a:rPr>
                  <a:t>Miền dịch vụ 3</a:t>
                </a:r>
              </a:p>
            </p:txBody>
          </p:sp>
          <p:sp>
            <p:nvSpPr>
              <p:cNvPr id="57" name="직사각형 56">
                <a:extLst>
                  <a:ext uri="{FF2B5EF4-FFF2-40B4-BE49-F238E27FC236}">
                    <a16:creationId xmlns:a16="http://schemas.microsoft.com/office/drawing/2014/main" id="{3FB1515A-BA49-4E02-817F-015433332579}"/>
                  </a:ext>
                </a:extLst>
              </p:cNvPr>
              <p:cNvSpPr/>
              <p:nvPr/>
            </p:nvSpPr>
            <p:spPr>
              <a:xfrm>
                <a:off x="7213532" y="4447592"/>
                <a:ext cx="966334" cy="153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1977" tIns="0" rIns="71977" bIns="0" rtlCol="0" anchor="ctr">
                <a:spAutoFit/>
                <a:scene3d>
                  <a:camera prst="orthographicFront"/>
                  <a:lightRig rig="threePt" dir="t"/>
                </a:scene3d>
                <a:sp3d>
                  <a:bevelT w="0" h="6350"/>
                </a:sp3d>
              </a:bodyPr>
              <a:lstStyle/>
              <a:p>
                <a:pPr algn="ctr" defTabSz="457063"/>
                <a:r>
                  <a:rPr lang="vi-VN" sz="1000" dirty="0">
                    <a:solidFill>
                      <a:prstClr val="black"/>
                    </a:solidFill>
                    <a:latin typeface="SamsungOne-400" panose="020B0503030303020204" charset="0"/>
                    <a:ea typeface="SamsungOne-400" panose="020B0503030303020204" pitchFamily="34" charset="0"/>
                  </a:rPr>
                  <a:t>Miền dịch vụ 2</a:t>
                </a:r>
              </a:p>
            </p:txBody>
          </p:sp>
          <p:sp>
            <p:nvSpPr>
              <p:cNvPr id="58" name="직사각형 57">
                <a:extLst>
                  <a:ext uri="{FF2B5EF4-FFF2-40B4-BE49-F238E27FC236}">
                    <a16:creationId xmlns:a16="http://schemas.microsoft.com/office/drawing/2014/main" id="{CD109422-851E-43EA-9DB8-7B3084C60ECC}"/>
                  </a:ext>
                </a:extLst>
              </p:cNvPr>
              <p:cNvSpPr/>
              <p:nvPr/>
            </p:nvSpPr>
            <p:spPr>
              <a:xfrm>
                <a:off x="6125164" y="3888148"/>
                <a:ext cx="927918" cy="153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1977" tIns="0" rIns="71977" bIns="0" rtlCol="0" anchor="ctr">
                <a:spAutoFit/>
                <a:scene3d>
                  <a:camera prst="orthographicFront"/>
                  <a:lightRig rig="threePt" dir="t"/>
                </a:scene3d>
                <a:sp3d>
                  <a:bevelT w="0" h="6350"/>
                </a:sp3d>
              </a:bodyPr>
              <a:lstStyle/>
              <a:p>
                <a:pPr algn="ctr" defTabSz="457063"/>
                <a:r>
                  <a:rPr lang="vi-VN" sz="1000" dirty="0">
                    <a:solidFill>
                      <a:prstClr val="black"/>
                    </a:solidFill>
                    <a:latin typeface="SamsungOne-400" panose="020B0503030303020204" charset="0"/>
                    <a:ea typeface="SamsungOne-400" panose="020B0503030303020204" pitchFamily="34" charset="0"/>
                  </a:rPr>
                  <a:t>Miền dịch vụ 1</a:t>
                </a:r>
              </a:p>
            </p:txBody>
          </p:sp>
          <p:sp>
            <p:nvSpPr>
              <p:cNvPr id="59" name="직사각형 58">
                <a:extLst>
                  <a:ext uri="{FF2B5EF4-FFF2-40B4-BE49-F238E27FC236}">
                    <a16:creationId xmlns:a16="http://schemas.microsoft.com/office/drawing/2014/main" id="{D4DC1583-13A2-46F4-BFB8-F0E5D0230C9E}"/>
                  </a:ext>
                </a:extLst>
              </p:cNvPr>
              <p:cNvSpPr/>
              <p:nvPr/>
            </p:nvSpPr>
            <p:spPr>
              <a:xfrm>
                <a:off x="6590108" y="4160593"/>
                <a:ext cx="966334" cy="153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1977" tIns="0" rIns="71977" bIns="0" rtlCol="0" anchor="ctr">
                <a:spAutoFit/>
                <a:scene3d>
                  <a:camera prst="orthographicFront"/>
                  <a:lightRig rig="threePt" dir="t"/>
                </a:scene3d>
                <a:sp3d>
                  <a:bevelT w="0" h="6350"/>
                </a:sp3d>
              </a:bodyPr>
              <a:lstStyle/>
              <a:p>
                <a:pPr algn="ctr" defTabSz="457063"/>
                <a:r>
                  <a:rPr lang="vi-VN" sz="1000" dirty="0">
                    <a:solidFill>
                      <a:prstClr val="black"/>
                    </a:solidFill>
                    <a:latin typeface="SamsungOne-400" panose="020B0503030303020204" charset="0"/>
                    <a:ea typeface="SamsungOne-400" panose="020B0503030303020204" pitchFamily="34" charset="0"/>
                  </a:rPr>
                  <a:t>Miền dịch vụ 4</a:t>
                </a:r>
              </a:p>
            </p:txBody>
          </p:sp>
          <p:sp>
            <p:nvSpPr>
              <p:cNvPr id="60" name="화살표: 오른쪽 18">
                <a:extLst>
                  <a:ext uri="{FF2B5EF4-FFF2-40B4-BE49-F238E27FC236}">
                    <a16:creationId xmlns:a16="http://schemas.microsoft.com/office/drawing/2014/main" id="{1B61C54C-81DC-4690-906B-603FC9E1C099}"/>
                  </a:ext>
                </a:extLst>
              </p:cNvPr>
              <p:cNvSpPr/>
              <p:nvPr/>
            </p:nvSpPr>
            <p:spPr>
              <a:xfrm rot="20287139">
                <a:off x="4538776" y="4891535"/>
                <a:ext cx="797301" cy="554921"/>
              </a:xfrm>
              <a:prstGeom prst="rightArrow">
                <a:avLst>
                  <a:gd name="adj1" fmla="val 58583"/>
                  <a:gd name="adj2" fmla="val 54603"/>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000" b="1" dirty="0">
                  <a:solidFill>
                    <a:prstClr val="white"/>
                  </a:solidFill>
                  <a:latin typeface="SamsungOne-400" panose="020B0503030303020204" pitchFamily="34" charset="0"/>
                  <a:ea typeface="맑은 고딕" panose="020B0503020000020004" pitchFamily="50" charset="-127"/>
                </a:endParaRPr>
              </a:p>
            </p:txBody>
          </p:sp>
          <p:sp>
            <p:nvSpPr>
              <p:cNvPr id="61" name="직사각형 60">
                <a:extLst>
                  <a:ext uri="{FF2B5EF4-FFF2-40B4-BE49-F238E27FC236}">
                    <a16:creationId xmlns:a16="http://schemas.microsoft.com/office/drawing/2014/main" id="{93E9E07E-A339-4937-8BC3-493ADC87DA8A}"/>
                  </a:ext>
                </a:extLst>
              </p:cNvPr>
              <p:cNvSpPr/>
              <p:nvPr/>
            </p:nvSpPr>
            <p:spPr>
              <a:xfrm rot="20270348">
                <a:off x="4532024" y="5058961"/>
                <a:ext cx="810806" cy="220068"/>
              </a:xfrm>
              <a:prstGeom prst="rect">
                <a:avLst/>
              </a:prstGeom>
            </p:spPr>
            <p:txBody>
              <a:bodyPr wrap="none">
                <a:spAutoFit/>
                <a:scene3d>
                  <a:camera prst="orthographicFront"/>
                  <a:lightRig rig="threePt" dir="t"/>
                </a:scene3d>
                <a:sp3d>
                  <a:bevelT w="0" h="6350"/>
                </a:sp3d>
              </a:bodyPr>
              <a:lstStyle/>
              <a:p>
                <a:pPr algn="ctr" defTabSz="457063"/>
                <a:r>
                  <a:rPr lang="en-US" altLang="ko-KR" sz="800" b="1" dirty="0">
                    <a:solidFill>
                      <a:prstClr val="white"/>
                    </a:solidFill>
                    <a:latin typeface="SamsungOne-700" panose="020B0803030303020204" pitchFamily="34" charset="0"/>
                    <a:ea typeface="SamsungOne-700" panose="020B0803030303020204" pitchFamily="34" charset="0"/>
                  </a:rPr>
                  <a:t>Virtualization</a:t>
                </a:r>
                <a:endParaRPr lang="ko-KR" altLang="en-US" sz="800" b="1" dirty="0">
                  <a:solidFill>
                    <a:prstClr val="white"/>
                  </a:solidFill>
                  <a:latin typeface="SamsungOne-700" panose="020B0803030303020204" pitchFamily="34" charset="0"/>
                  <a:ea typeface="맑은 고딕" panose="020B0503020000020004" pitchFamily="50" charset="-127"/>
                </a:endParaRPr>
              </a:p>
            </p:txBody>
          </p:sp>
          <p:sp>
            <p:nvSpPr>
              <p:cNvPr id="62" name="사각형: 둥근 모서리 20">
                <a:extLst>
                  <a:ext uri="{FF2B5EF4-FFF2-40B4-BE49-F238E27FC236}">
                    <a16:creationId xmlns:a16="http://schemas.microsoft.com/office/drawing/2014/main" id="{09355686-E5BC-49F5-B6E0-B136396A3F0F}"/>
                  </a:ext>
                </a:extLst>
              </p:cNvPr>
              <p:cNvSpPr/>
              <p:nvPr/>
            </p:nvSpPr>
            <p:spPr>
              <a:xfrm>
                <a:off x="7152640" y="5887719"/>
                <a:ext cx="508000" cy="4114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defTabSz="457063"/>
                <a:endParaRPr lang="en-US" altLang="ko-KR" sz="1000" b="1">
                  <a:solidFill>
                    <a:prstClr val="black"/>
                  </a:solidFill>
                  <a:latin typeface="SamsungOne-400" panose="020B0503030303020204" pitchFamily="34" charset="0"/>
                  <a:ea typeface="SamsungOne-400" panose="020B0503030303020204" pitchFamily="34" charset="0"/>
                </a:endParaRPr>
              </a:p>
            </p:txBody>
          </p:sp>
          <p:sp>
            <p:nvSpPr>
              <p:cNvPr id="63" name="직사각형 62">
                <a:extLst>
                  <a:ext uri="{FF2B5EF4-FFF2-40B4-BE49-F238E27FC236}">
                    <a16:creationId xmlns:a16="http://schemas.microsoft.com/office/drawing/2014/main" id="{3E0FCC62-9F2D-4078-BE29-3E35FDD1576B}"/>
                  </a:ext>
                </a:extLst>
              </p:cNvPr>
              <p:cNvSpPr/>
              <p:nvPr/>
            </p:nvSpPr>
            <p:spPr>
              <a:xfrm>
                <a:off x="7177561" y="5880053"/>
                <a:ext cx="380977" cy="405806"/>
              </a:xfrm>
              <a:prstGeom prst="rect">
                <a:avLst/>
              </a:prstGeom>
            </p:spPr>
            <p:txBody>
              <a:bodyPr wrap="none" lIns="0" tIns="0" rIns="0" bIns="0">
                <a:spAutoFit/>
                <a:scene3d>
                  <a:camera prst="orthographicFront"/>
                  <a:lightRig rig="threePt" dir="t"/>
                </a:scene3d>
                <a:sp3d>
                  <a:bevelT w="0" h="6350"/>
                </a:sp3d>
              </a:bodyPr>
              <a:lstStyle/>
              <a:p>
                <a:pPr defTabSz="457063">
                  <a:spcAft>
                    <a:spcPts val="100"/>
                  </a:spcAft>
                </a:pPr>
                <a:r>
                  <a:rPr lang="vi-VN" sz="600" dirty="0">
                    <a:solidFill>
                      <a:prstClr val="black"/>
                    </a:solidFill>
                    <a:latin typeface="SamsungOne-400" panose="020B0503030303020204" charset="0"/>
                    <a:ea typeface="SamsungOne-400" panose="020B0503030303020204" pitchFamily="34" charset="0"/>
                  </a:rPr>
                  <a:t>thiết bị</a:t>
                </a:r>
              </a:p>
              <a:p>
                <a:pPr defTabSz="457063">
                  <a:spcAft>
                    <a:spcPts val="100"/>
                  </a:spcAft>
                </a:pPr>
                <a:r>
                  <a:rPr lang="vi-VN" sz="600" dirty="0">
                    <a:solidFill>
                      <a:prstClr val="black"/>
                    </a:solidFill>
                    <a:latin typeface="SamsungOne-400" panose="020B0503030303020204" charset="0"/>
                    <a:ea typeface="SamsungOne-400" panose="020B0503030303020204" pitchFamily="34" charset="0"/>
                  </a:rPr>
                  <a:t>Sự vật thực</a:t>
                </a:r>
              </a:p>
              <a:p>
                <a:pPr defTabSz="457063">
                  <a:spcAft>
                    <a:spcPts val="100"/>
                  </a:spcAft>
                </a:pPr>
                <a:r>
                  <a:rPr lang="vi-VN" sz="600" dirty="0">
                    <a:solidFill>
                      <a:prstClr val="black"/>
                    </a:solidFill>
                    <a:latin typeface="SamsungOne-400" panose="020B0503030303020204" charset="0"/>
                    <a:ea typeface="SamsungOne-400" panose="020B0503030303020204" pitchFamily="34" charset="0"/>
                  </a:rPr>
                  <a:t>Cổng</a:t>
                </a:r>
              </a:p>
              <a:p>
                <a:pPr defTabSz="457063">
                  <a:spcAft>
                    <a:spcPts val="100"/>
                  </a:spcAft>
                </a:pPr>
                <a:r>
                  <a:rPr lang="vi-VN" sz="600" dirty="0">
                    <a:solidFill>
                      <a:prstClr val="black"/>
                    </a:solidFill>
                    <a:latin typeface="SamsungOne-400" panose="020B0503030303020204" charset="0"/>
                    <a:ea typeface="SamsungOne-400" panose="020B0503030303020204" pitchFamily="34" charset="0"/>
                  </a:rPr>
                  <a:t>Sự vật ảo</a:t>
                </a:r>
              </a:p>
            </p:txBody>
          </p:sp>
        </p:grpSp>
        <p:sp>
          <p:nvSpPr>
            <p:cNvPr id="44" name="타원 43">
              <a:extLst>
                <a:ext uri="{FF2B5EF4-FFF2-40B4-BE49-F238E27FC236}">
                  <a16:creationId xmlns:a16="http://schemas.microsoft.com/office/drawing/2014/main" id="{F3159B28-57D5-4726-930F-4FAA2A12ACF1}"/>
                </a:ext>
              </a:extLst>
            </p:cNvPr>
            <p:cNvSpPr/>
            <p:nvPr/>
          </p:nvSpPr>
          <p:spPr>
            <a:xfrm>
              <a:off x="3900816" y="4543592"/>
              <a:ext cx="331443" cy="2667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000" b="1">
                <a:solidFill>
                  <a:prstClr val="black"/>
                </a:solidFill>
                <a:latin typeface="SamsungOne-400" panose="020B0503030303020204" pitchFamily="34" charset="0"/>
                <a:ea typeface="맑은 고딕" panose="020B0503020000020004" pitchFamily="50" charset="-127"/>
              </a:endParaRPr>
            </a:p>
          </p:txBody>
        </p:sp>
        <p:sp>
          <p:nvSpPr>
            <p:cNvPr id="45" name="타원 44">
              <a:extLst>
                <a:ext uri="{FF2B5EF4-FFF2-40B4-BE49-F238E27FC236}">
                  <a16:creationId xmlns:a16="http://schemas.microsoft.com/office/drawing/2014/main" id="{D9ABF33E-60A5-45BA-8836-07C195B36C3D}"/>
                </a:ext>
              </a:extLst>
            </p:cNvPr>
            <p:cNvSpPr/>
            <p:nvPr/>
          </p:nvSpPr>
          <p:spPr>
            <a:xfrm>
              <a:off x="3473896" y="5294461"/>
              <a:ext cx="331443" cy="2667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000" b="1">
                <a:solidFill>
                  <a:prstClr val="black"/>
                </a:solidFill>
                <a:latin typeface="SamsungOne-400" panose="020B0503030303020204" pitchFamily="34" charset="0"/>
                <a:ea typeface="맑은 고딕" panose="020B0503020000020004" pitchFamily="50" charset="-127"/>
              </a:endParaRPr>
            </a:p>
          </p:txBody>
        </p:sp>
        <p:sp>
          <p:nvSpPr>
            <p:cNvPr id="46" name="타원 45">
              <a:extLst>
                <a:ext uri="{FF2B5EF4-FFF2-40B4-BE49-F238E27FC236}">
                  <a16:creationId xmlns:a16="http://schemas.microsoft.com/office/drawing/2014/main" id="{D881A7DB-174A-4D45-8FC3-F954B3397E62}"/>
                </a:ext>
              </a:extLst>
            </p:cNvPr>
            <p:cNvSpPr/>
            <p:nvPr/>
          </p:nvSpPr>
          <p:spPr>
            <a:xfrm>
              <a:off x="4283145" y="5895724"/>
              <a:ext cx="331443" cy="2667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000" b="1">
                <a:solidFill>
                  <a:prstClr val="black"/>
                </a:solidFill>
                <a:latin typeface="SamsungOne-400" panose="020B0503030303020204" pitchFamily="34" charset="0"/>
                <a:ea typeface="맑은 고딕" panose="020B0503020000020004" pitchFamily="50" charset="-127"/>
              </a:endParaRPr>
            </a:p>
          </p:txBody>
        </p:sp>
        <p:sp>
          <p:nvSpPr>
            <p:cNvPr id="47" name="TextBox 46">
              <a:extLst>
                <a:ext uri="{FF2B5EF4-FFF2-40B4-BE49-F238E27FC236}">
                  <a16:creationId xmlns:a16="http://schemas.microsoft.com/office/drawing/2014/main" id="{D74B3096-A614-4D7A-8E0E-B4F99D4167E9}"/>
                </a:ext>
              </a:extLst>
            </p:cNvPr>
            <p:cNvSpPr txBox="1"/>
            <p:nvPr/>
          </p:nvSpPr>
          <p:spPr>
            <a:xfrm>
              <a:off x="3887140" y="4607750"/>
              <a:ext cx="331977" cy="138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1977" tIns="0" rIns="71977" bIns="0" rtlCol="0" anchor="ctr">
              <a:spAutoFit/>
              <a:scene3d>
                <a:camera prst="orthographicFront"/>
                <a:lightRig rig="threePt" dir="t"/>
              </a:scene3d>
              <a:sp3d>
                <a:bevelT w="0" h="6350"/>
              </a:sp3d>
            </a:bodyPr>
            <a:lstStyle>
              <a:defPPr>
                <a:defRPr lang="en-US"/>
              </a:defPPr>
              <a:lvl1pPr algn="ctr">
                <a:defRPr sz="800">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a:r>
                <a:rPr lang="en-US" altLang="ko-KR" sz="1000" b="1" dirty="0">
                  <a:solidFill>
                    <a:prstClr val="black">
                      <a:lumMod val="85000"/>
                      <a:lumOff val="15000"/>
                    </a:prstClr>
                  </a:solidFill>
                </a:rPr>
                <a:t>n/w</a:t>
              </a:r>
              <a:endParaRPr lang="ko-KR" altLang="en-US" sz="1000" b="1" dirty="0">
                <a:solidFill>
                  <a:prstClr val="black">
                    <a:lumMod val="85000"/>
                    <a:lumOff val="15000"/>
                  </a:prstClr>
                </a:solidFill>
              </a:endParaRPr>
            </a:p>
          </p:txBody>
        </p:sp>
        <p:sp>
          <p:nvSpPr>
            <p:cNvPr id="48" name="TextBox 47">
              <a:extLst>
                <a:ext uri="{FF2B5EF4-FFF2-40B4-BE49-F238E27FC236}">
                  <a16:creationId xmlns:a16="http://schemas.microsoft.com/office/drawing/2014/main" id="{63E584D0-BE23-4661-A058-71C5A8CF6C20}"/>
                </a:ext>
              </a:extLst>
            </p:cNvPr>
            <p:cNvSpPr txBox="1"/>
            <p:nvPr/>
          </p:nvSpPr>
          <p:spPr>
            <a:xfrm>
              <a:off x="3488947" y="5340997"/>
              <a:ext cx="331977" cy="138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1977" tIns="0" rIns="71977" bIns="0" rtlCol="0" anchor="ctr">
              <a:spAutoFit/>
              <a:scene3d>
                <a:camera prst="orthographicFront"/>
                <a:lightRig rig="threePt" dir="t"/>
              </a:scene3d>
              <a:sp3d>
                <a:bevelT w="0" h="6350"/>
              </a:sp3d>
            </a:bodyPr>
            <a:lstStyle>
              <a:defPPr>
                <a:defRPr lang="en-US"/>
              </a:defPPr>
              <a:lvl1pPr algn="ctr">
                <a:defRPr sz="8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a:r>
                <a:rPr lang="en-US" altLang="ko-KR" sz="1000" b="1" dirty="0">
                  <a:solidFill>
                    <a:prstClr val="black">
                      <a:lumMod val="85000"/>
                      <a:lumOff val="15000"/>
                    </a:prstClr>
                  </a:solidFill>
                </a:rPr>
                <a:t>n/w</a:t>
              </a:r>
              <a:endParaRPr lang="ko-KR" altLang="en-US" sz="1000" b="1" dirty="0">
                <a:solidFill>
                  <a:prstClr val="black">
                    <a:lumMod val="85000"/>
                    <a:lumOff val="15000"/>
                  </a:prstClr>
                </a:solidFill>
              </a:endParaRPr>
            </a:p>
          </p:txBody>
        </p:sp>
        <p:sp>
          <p:nvSpPr>
            <p:cNvPr id="49" name="TextBox 48">
              <a:extLst>
                <a:ext uri="{FF2B5EF4-FFF2-40B4-BE49-F238E27FC236}">
                  <a16:creationId xmlns:a16="http://schemas.microsoft.com/office/drawing/2014/main" id="{853358B7-0F49-4A1B-83B9-2CF964FE81D8}"/>
                </a:ext>
              </a:extLst>
            </p:cNvPr>
            <p:cNvSpPr txBox="1"/>
            <p:nvPr/>
          </p:nvSpPr>
          <p:spPr>
            <a:xfrm>
              <a:off x="4299417" y="5953017"/>
              <a:ext cx="331977" cy="138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71977" tIns="0" rIns="71977" bIns="0" rtlCol="0" anchor="ctr">
              <a:spAutoFit/>
              <a:scene3d>
                <a:camera prst="orthographicFront"/>
                <a:lightRig rig="threePt" dir="t"/>
              </a:scene3d>
              <a:sp3d>
                <a:bevelT w="0" h="6350"/>
              </a:sp3d>
            </a:bodyPr>
            <a:lstStyle>
              <a:defPPr>
                <a:defRPr lang="en-US"/>
              </a:defPPr>
              <a:lvl1pPr algn="ctr">
                <a:defRPr sz="8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063"/>
              <a:r>
                <a:rPr lang="en-US" altLang="ko-KR" sz="1000" b="1" dirty="0">
                  <a:solidFill>
                    <a:prstClr val="black">
                      <a:lumMod val="85000"/>
                      <a:lumOff val="15000"/>
                    </a:prstClr>
                  </a:solidFill>
                </a:rPr>
                <a:t>n/w</a:t>
              </a:r>
              <a:endParaRPr lang="ko-KR" altLang="en-US" sz="1000" b="1" dirty="0">
                <a:solidFill>
                  <a:prstClr val="black">
                    <a:lumMod val="85000"/>
                    <a:lumOff val="15000"/>
                  </a:prstClr>
                </a:solidFill>
              </a:endParaRPr>
            </a:p>
          </p:txBody>
        </p:sp>
      </p:grpSp>
      <p:sp>
        <p:nvSpPr>
          <p:cNvPr id="37" name="직사각형 36">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Công nghệ Ảo hóa sự vật</a:t>
            </a:r>
          </a:p>
        </p:txBody>
      </p:sp>
      <p:grpSp>
        <p:nvGrpSpPr>
          <p:cNvPr id="38" name="그룹 37">
            <a:extLst>
              <a:ext uri="{FF2B5EF4-FFF2-40B4-BE49-F238E27FC236}">
                <a16:creationId xmlns:a16="http://schemas.microsoft.com/office/drawing/2014/main" id="{FD36763A-1C73-4E48-9A2C-BD293D340757}"/>
              </a:ext>
            </a:extLst>
          </p:cNvPr>
          <p:cNvGrpSpPr/>
          <p:nvPr/>
        </p:nvGrpSpPr>
        <p:grpSpPr>
          <a:xfrm>
            <a:off x="559817" y="1917738"/>
            <a:ext cx="8791080" cy="785769"/>
            <a:chOff x="558800" y="1842597"/>
            <a:chExt cx="8793116" cy="785940"/>
          </a:xfrm>
        </p:grpSpPr>
        <p:grpSp>
          <p:nvGrpSpPr>
            <p:cNvPr id="39" name="그룹 38">
              <a:extLst>
                <a:ext uri="{FF2B5EF4-FFF2-40B4-BE49-F238E27FC236}">
                  <a16:creationId xmlns:a16="http://schemas.microsoft.com/office/drawing/2014/main" id="{07928334-32AF-46A2-97F3-006B536CB7A1}"/>
                </a:ext>
              </a:extLst>
            </p:cNvPr>
            <p:cNvGrpSpPr/>
            <p:nvPr/>
          </p:nvGrpSpPr>
          <p:grpSpPr>
            <a:xfrm>
              <a:off x="558800" y="1842597"/>
              <a:ext cx="8785224" cy="430985"/>
              <a:chOff x="1027113" y="2045624"/>
              <a:chExt cx="8785224" cy="430985"/>
            </a:xfrm>
          </p:grpSpPr>
          <p:sp>
            <p:nvSpPr>
              <p:cNvPr id="41" name="직사각형 4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2" name="직사각형 71">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Công nghệ ảo hóa đối tượng là công nghệ tạo ra các tài nguyên trừu tượng để biểu đạt thông tin của các sự vật khác nhau tồn tại trong môi trường vật lý trên một nền tảng hoặc một thiết bị.</a:t>
                </a:r>
              </a:p>
            </p:txBody>
          </p:sp>
        </p:grpSp>
        <p:sp>
          <p:nvSpPr>
            <p:cNvPr id="40" name="직사각형 39">
              <a:extLst>
                <a:ext uri="{FF2B5EF4-FFF2-40B4-BE49-F238E27FC236}">
                  <a16:creationId xmlns:a16="http://schemas.microsoft.com/office/drawing/2014/main" id="{439DCE1C-801F-43E7-9286-D60EB80C9FCA}"/>
                </a:ext>
              </a:extLst>
            </p:cNvPr>
            <p:cNvSpPr/>
            <p:nvPr/>
          </p:nvSpPr>
          <p:spPr>
            <a:xfrm>
              <a:off x="719091" y="2283031"/>
              <a:ext cx="8632825" cy="34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Vì có tính trừu tượng, tài nguyên thay thế mọi sự vật trong môi trường vật lý thực </a:t>
              </a:r>
            </a:p>
          </p:txBody>
        </p:sp>
      </p:grpSp>
      <p:grpSp>
        <p:nvGrpSpPr>
          <p:cNvPr id="74" name="그룹 73">
            <a:extLst>
              <a:ext uri="{FF2B5EF4-FFF2-40B4-BE49-F238E27FC236}">
                <a16:creationId xmlns:a16="http://schemas.microsoft.com/office/drawing/2014/main" id="{07928334-32AF-46A2-97F3-006B536CB7A1}"/>
              </a:ext>
            </a:extLst>
          </p:cNvPr>
          <p:cNvGrpSpPr/>
          <p:nvPr/>
        </p:nvGrpSpPr>
        <p:grpSpPr>
          <a:xfrm>
            <a:off x="559817" y="2753258"/>
            <a:ext cx="8783191" cy="646331"/>
            <a:chOff x="1027113" y="2045624"/>
            <a:chExt cx="8785224" cy="646472"/>
          </a:xfrm>
        </p:grpSpPr>
        <p:sp>
          <p:nvSpPr>
            <p:cNvPr id="76" name="직사각형 75">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7" name="직사각형 76">
              <a:extLst>
                <a:ext uri="{FF2B5EF4-FFF2-40B4-BE49-F238E27FC236}">
                  <a16:creationId xmlns:a16="http://schemas.microsoft.com/office/drawing/2014/main" id="{C3CF9554-5E26-4DD4-876F-A237942CB6BA}"/>
                </a:ext>
              </a:extLst>
            </p:cNvPr>
            <p:cNvSpPr/>
            <p:nvPr/>
          </p:nvSpPr>
          <p:spPr>
            <a:xfrm>
              <a:off x="1179513" y="2045624"/>
              <a:ext cx="8632824" cy="64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Với ảo hóa sự vật, các tài nguyên được ảo hóa có thể dễ dàng được kết nối với các dịch vụ, hoặc các dịch vụ kết hợp có thể được xây dựng bất kể mạng và hệ thống thông tin nào được hỗ trợ bởi những sự vật trong thế giới thực.</a:t>
              </a:r>
            </a:p>
          </p:txBody>
        </p:sp>
      </p:grpSp>
    </p:spTree>
    <p:extLst>
      <p:ext uri="{BB962C8B-B14F-4D97-AF65-F5344CB8AC3E}">
        <p14:creationId xmlns:p14="http://schemas.microsoft.com/office/powerpoint/2010/main" val="27651986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p:cNvGrpSpPr/>
          <p:nvPr/>
        </p:nvGrpSpPr>
        <p:grpSpPr>
          <a:xfrm>
            <a:off x="416128" y="444866"/>
            <a:ext cx="9051872" cy="282133"/>
            <a:chOff x="416128" y="444866"/>
            <a:chExt cx="9051872" cy="282133"/>
          </a:xfrm>
        </p:grpSpPr>
        <p:sp>
          <p:nvSpPr>
            <p:cNvPr id="80" name="직사각형 7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81" name="직사각형 8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82" name="직사각형 81">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Công nghệ hợp thành dịch vụ</a:t>
            </a:r>
          </a:p>
        </p:txBody>
      </p:sp>
      <p:grpSp>
        <p:nvGrpSpPr>
          <p:cNvPr id="84" name="그룹 83">
            <a:extLst>
              <a:ext uri="{FF2B5EF4-FFF2-40B4-BE49-F238E27FC236}">
                <a16:creationId xmlns:a16="http://schemas.microsoft.com/office/drawing/2014/main" id="{07928334-32AF-46A2-97F3-006B536CB7A1}"/>
              </a:ext>
            </a:extLst>
          </p:cNvPr>
          <p:cNvGrpSpPr/>
          <p:nvPr/>
        </p:nvGrpSpPr>
        <p:grpSpPr>
          <a:xfrm>
            <a:off x="559817" y="1917738"/>
            <a:ext cx="8783191" cy="646331"/>
            <a:chOff x="1027113" y="2045624"/>
            <a:chExt cx="8785224" cy="646472"/>
          </a:xfrm>
        </p:grpSpPr>
        <p:sp>
          <p:nvSpPr>
            <p:cNvPr id="86" name="직사각형 85">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7" name="직사각형 86">
              <a:extLst>
                <a:ext uri="{FF2B5EF4-FFF2-40B4-BE49-F238E27FC236}">
                  <a16:creationId xmlns:a16="http://schemas.microsoft.com/office/drawing/2014/main" id="{C3CF9554-5E26-4DD4-876F-A237942CB6BA}"/>
                </a:ext>
              </a:extLst>
            </p:cNvPr>
            <p:cNvSpPr/>
            <p:nvPr/>
          </p:nvSpPr>
          <p:spPr>
            <a:xfrm>
              <a:off x="1179513" y="2045624"/>
              <a:ext cx="8632824" cy="64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Công nghệ hợp thành dịch vụ bắt nguồn từ ý tưởng tích hợp các dịch vụ khác nhau trong một Kiến trúc theo hướng dịch vụ (SOA) và được sử dụng như một công nghệ phụ của công nghệ theo hướng dịch vụ hoặc sắp xếp dịch vụ.</a:t>
              </a:r>
            </a:p>
          </p:txBody>
        </p:sp>
      </p:grpSp>
      <p:graphicFrame>
        <p:nvGraphicFramePr>
          <p:cNvPr id="2" name="표 40">
            <a:extLst>
              <a:ext uri="{FF2B5EF4-FFF2-40B4-BE49-F238E27FC236}">
                <a16:creationId xmlns:a16="http://schemas.microsoft.com/office/drawing/2014/main" id="{76B85EFE-BB89-9AA2-4EA1-38BC3064EE95}"/>
              </a:ext>
            </a:extLst>
          </p:cNvPr>
          <p:cNvGraphicFramePr>
            <a:graphicFrameLocks noGrp="1"/>
          </p:cNvGraphicFramePr>
          <p:nvPr/>
        </p:nvGraphicFramePr>
        <p:xfrm>
          <a:off x="711952" y="3010035"/>
          <a:ext cx="8628061" cy="1116702"/>
        </p:xfrm>
        <a:graphic>
          <a:graphicData uri="http://schemas.openxmlformats.org/drawingml/2006/table">
            <a:tbl>
              <a:tblPr firstRow="1" bandRow="1">
                <a:tableStyleId>{5C22544A-7EE6-4342-B048-85BDC9FD1C3A}</a:tableStyleId>
              </a:tblPr>
              <a:tblGrid>
                <a:gridCol w="1712971">
                  <a:extLst>
                    <a:ext uri="{9D8B030D-6E8A-4147-A177-3AD203B41FA5}">
                      <a16:colId xmlns:a16="http://schemas.microsoft.com/office/drawing/2014/main" val="2893669326"/>
                    </a:ext>
                  </a:extLst>
                </a:gridCol>
                <a:gridCol w="6915090">
                  <a:extLst>
                    <a:ext uri="{9D8B030D-6E8A-4147-A177-3AD203B41FA5}">
                      <a16:colId xmlns:a16="http://schemas.microsoft.com/office/drawing/2014/main" val="2723376963"/>
                    </a:ext>
                  </a:extLst>
                </a:gridCol>
              </a:tblGrid>
              <a:tr h="194182">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Loại</a:t>
                      </a: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Nội dung</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480372">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Bố trí dịch vụ</a:t>
                      </a: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Khi người dùng hoặc ứng dụng yêu cầu một dịch vụ cụ thể, bộ phận bố trí của nền tảng IoT sẽ tìm kiếm dịch vụ, tìm và cung cấp các dịch vụ liên quan.</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442148">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Biên tập dịch vụ</a:t>
                      </a: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Khi bô phận bố trí yêu cầu một dịch vụ cụ thể, dịch vụ sẽ tìm kiếm dịch vụ theo thứ tự định sẵn cũng như dịch vụ cụ thể, và cung cấp dịch vụ phù hợp.</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1443533"/>
                  </a:ext>
                </a:extLst>
              </a:tr>
            </a:tbl>
          </a:graphicData>
        </a:graphic>
      </p:graphicFrame>
    </p:spTree>
    <p:extLst>
      <p:ext uri="{BB962C8B-B14F-4D97-AF65-F5344CB8AC3E}">
        <p14:creationId xmlns:p14="http://schemas.microsoft.com/office/powerpoint/2010/main" val="16829009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p:cNvGrpSpPr/>
          <p:nvPr/>
        </p:nvGrpSpPr>
        <p:grpSpPr>
          <a:xfrm>
            <a:off x="416128" y="444866"/>
            <a:ext cx="9051872" cy="282133"/>
            <a:chOff x="416128" y="444866"/>
            <a:chExt cx="9051872" cy="282133"/>
          </a:xfrm>
        </p:grpSpPr>
        <p:sp>
          <p:nvSpPr>
            <p:cNvPr id="80" name="직사각형 7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81" name="직사각형 8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41" name="직사각형 40">
            <a:extLst>
              <a:ext uri="{FF2B5EF4-FFF2-40B4-BE49-F238E27FC236}">
                <a16:creationId xmlns:a16="http://schemas.microsoft.com/office/drawing/2014/main" id="{F6390CA2-368E-4065-ABEA-A2C7B83CDA4F}"/>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Công nghệ hợp thành dịch vụ</a:t>
            </a:r>
          </a:p>
        </p:txBody>
      </p:sp>
      <p:grpSp>
        <p:nvGrpSpPr>
          <p:cNvPr id="2" name="그룹 73">
            <a:extLst>
              <a:ext uri="{FF2B5EF4-FFF2-40B4-BE49-F238E27FC236}">
                <a16:creationId xmlns:a16="http://schemas.microsoft.com/office/drawing/2014/main" id="{B516A1C4-4122-2382-054A-848EAC91FB18}"/>
              </a:ext>
            </a:extLst>
          </p:cNvPr>
          <p:cNvGrpSpPr/>
          <p:nvPr/>
        </p:nvGrpSpPr>
        <p:grpSpPr>
          <a:xfrm>
            <a:off x="449997" y="2392535"/>
            <a:ext cx="3723687" cy="3664523"/>
            <a:chOff x="827602" y="4267201"/>
            <a:chExt cx="3026685" cy="1790699"/>
          </a:xfrm>
        </p:grpSpPr>
        <p:sp>
          <p:nvSpPr>
            <p:cNvPr id="4" name="직사각형 2">
              <a:extLst>
                <a:ext uri="{FF2B5EF4-FFF2-40B4-BE49-F238E27FC236}">
                  <a16:creationId xmlns:a16="http://schemas.microsoft.com/office/drawing/2014/main" id="{C0432386-967F-773F-9D61-070DC8E70DE3}"/>
                </a:ext>
              </a:extLst>
            </p:cNvPr>
            <p:cNvSpPr/>
            <p:nvPr/>
          </p:nvSpPr>
          <p:spPr>
            <a:xfrm>
              <a:off x="1988820" y="4267201"/>
              <a:ext cx="693420" cy="334920"/>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맑은 고딕" panose="020B0503020000020004" pitchFamily="50" charset="-127"/>
                </a:rPr>
                <a:t>Kết quả</a:t>
              </a:r>
            </a:p>
          </p:txBody>
        </p:sp>
        <p:sp>
          <p:nvSpPr>
            <p:cNvPr id="5" name="TextBox 4">
              <a:extLst>
                <a:ext uri="{FF2B5EF4-FFF2-40B4-BE49-F238E27FC236}">
                  <a16:creationId xmlns:a16="http://schemas.microsoft.com/office/drawing/2014/main" id="{4490F406-4084-C694-6FF0-4D0B7C29763F}"/>
                </a:ext>
              </a:extLst>
            </p:cNvPr>
            <p:cNvSpPr txBox="1"/>
            <p:nvPr/>
          </p:nvSpPr>
          <p:spPr>
            <a:xfrm>
              <a:off x="2224982" y="5221987"/>
              <a:ext cx="231926" cy="7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000" dirty="0">
                  <a:solidFill>
                    <a:srgbClr val="0033CC"/>
                  </a:solidFill>
                  <a:latin typeface="SamsungOne-400" panose="020B0503030303020204" charset="0"/>
                  <a:ea typeface="SamsungOne-700" panose="020B0803030303020204" pitchFamily="34" charset="0"/>
                </a:rPr>
                <a:t>khớp</a:t>
              </a:r>
            </a:p>
          </p:txBody>
        </p:sp>
        <p:sp>
          <p:nvSpPr>
            <p:cNvPr id="6" name="타원 71">
              <a:extLst>
                <a:ext uri="{FF2B5EF4-FFF2-40B4-BE49-F238E27FC236}">
                  <a16:creationId xmlns:a16="http://schemas.microsoft.com/office/drawing/2014/main" id="{C08D8C77-1F9D-E5E1-FBF8-EC00FC7DF272}"/>
                </a:ext>
              </a:extLst>
            </p:cNvPr>
            <p:cNvSpPr/>
            <p:nvPr/>
          </p:nvSpPr>
          <p:spPr>
            <a:xfrm>
              <a:off x="827602" y="4570203"/>
              <a:ext cx="3026685" cy="379320"/>
            </a:xfrm>
            <a:prstGeom prst="ellipse">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hợp thành dịch vụ</a:t>
              </a:r>
            </a:p>
          </p:txBody>
        </p:sp>
        <p:sp>
          <p:nvSpPr>
            <p:cNvPr id="7" name="모서리가 둥근 직사각형 72">
              <a:extLst>
                <a:ext uri="{FF2B5EF4-FFF2-40B4-BE49-F238E27FC236}">
                  <a16:creationId xmlns:a16="http://schemas.microsoft.com/office/drawing/2014/main" id="{CA06BBC2-2CB7-B188-5E05-18DB843A7686}"/>
                </a:ext>
              </a:extLst>
            </p:cNvPr>
            <p:cNvSpPr/>
            <p:nvPr/>
          </p:nvSpPr>
          <p:spPr>
            <a:xfrm>
              <a:off x="1021281" y="5690671"/>
              <a:ext cx="1169702" cy="36722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dịch vụ nguyên tử</a:t>
              </a:r>
            </a:p>
          </p:txBody>
        </p:sp>
        <p:grpSp>
          <p:nvGrpSpPr>
            <p:cNvPr id="8" name="그룹 58">
              <a:extLst>
                <a:ext uri="{FF2B5EF4-FFF2-40B4-BE49-F238E27FC236}">
                  <a16:creationId xmlns:a16="http://schemas.microsoft.com/office/drawing/2014/main" id="{51D7ACF9-17ED-17F5-0503-DD6D13C55179}"/>
                </a:ext>
              </a:extLst>
            </p:cNvPr>
            <p:cNvGrpSpPr/>
            <p:nvPr/>
          </p:nvGrpSpPr>
          <p:grpSpPr>
            <a:xfrm>
              <a:off x="1190842" y="4909512"/>
              <a:ext cx="2300204" cy="778838"/>
              <a:chOff x="1196794" y="4839432"/>
              <a:chExt cx="2300204" cy="778838"/>
            </a:xfrm>
          </p:grpSpPr>
          <p:grpSp>
            <p:nvGrpSpPr>
              <p:cNvPr id="11" name="그룹 4">
                <a:extLst>
                  <a:ext uri="{FF2B5EF4-FFF2-40B4-BE49-F238E27FC236}">
                    <a16:creationId xmlns:a16="http://schemas.microsoft.com/office/drawing/2014/main" id="{11F74CA2-6396-36F3-17F6-8090039CD9D9}"/>
                  </a:ext>
                </a:extLst>
              </p:cNvPr>
              <p:cNvGrpSpPr/>
              <p:nvPr/>
            </p:nvGrpSpPr>
            <p:grpSpPr>
              <a:xfrm>
                <a:off x="1196794" y="4839432"/>
                <a:ext cx="830580" cy="778838"/>
                <a:chOff x="929640" y="4892029"/>
                <a:chExt cx="830580" cy="778838"/>
              </a:xfrm>
            </p:grpSpPr>
            <p:sp>
              <p:nvSpPr>
                <p:cNvPr id="16" name="직사각형 45">
                  <a:extLst>
                    <a:ext uri="{FF2B5EF4-FFF2-40B4-BE49-F238E27FC236}">
                      <a16:creationId xmlns:a16="http://schemas.microsoft.com/office/drawing/2014/main" id="{9B3DB05B-0922-AB64-0A88-C6341D4D7BF1}"/>
                    </a:ext>
                  </a:extLst>
                </p:cNvPr>
                <p:cNvSpPr/>
                <p:nvPr/>
              </p:nvSpPr>
              <p:spPr>
                <a:xfrm>
                  <a:off x="929640" y="4892029"/>
                  <a:ext cx="830580" cy="289571"/>
                </a:xfrm>
                <a:prstGeom prst="rect">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dữ liệu nhập</a:t>
                  </a:r>
                </a:p>
              </p:txBody>
            </p:sp>
            <p:sp>
              <p:nvSpPr>
                <p:cNvPr id="17" name="직사각형 53">
                  <a:extLst>
                    <a:ext uri="{FF2B5EF4-FFF2-40B4-BE49-F238E27FC236}">
                      <a16:creationId xmlns:a16="http://schemas.microsoft.com/office/drawing/2014/main" id="{A92C4EE5-5EE0-28AB-E064-4A368556F20B}"/>
                    </a:ext>
                  </a:extLst>
                </p:cNvPr>
                <p:cNvSpPr/>
                <p:nvPr/>
              </p:nvSpPr>
              <p:spPr>
                <a:xfrm>
                  <a:off x="929640" y="5381296"/>
                  <a:ext cx="830580" cy="289571"/>
                </a:xfrm>
                <a:prstGeom prst="rect">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kết quả</a:t>
                  </a:r>
                </a:p>
              </p:txBody>
            </p:sp>
            <p:sp>
              <p:nvSpPr>
                <p:cNvPr id="18" name="화살표: 아래쪽 6">
                  <a:extLst>
                    <a:ext uri="{FF2B5EF4-FFF2-40B4-BE49-F238E27FC236}">
                      <a16:creationId xmlns:a16="http://schemas.microsoft.com/office/drawing/2014/main" id="{1FFF9F03-0A9B-D634-E826-26992F5A9623}"/>
                    </a:ext>
                  </a:extLst>
                </p:cNvPr>
                <p:cNvSpPr/>
                <p:nvPr/>
              </p:nvSpPr>
              <p:spPr>
                <a:xfrm rot="10800000">
                  <a:off x="1247500" y="5198268"/>
                  <a:ext cx="194860" cy="183027"/>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grpSp>
          <p:grpSp>
            <p:nvGrpSpPr>
              <p:cNvPr id="12" name="그룹 3">
                <a:extLst>
                  <a:ext uri="{FF2B5EF4-FFF2-40B4-BE49-F238E27FC236}">
                    <a16:creationId xmlns:a16="http://schemas.microsoft.com/office/drawing/2014/main" id="{E86813F3-5D9F-F8F8-CF2A-9EEEB5BB6E59}"/>
                  </a:ext>
                </a:extLst>
              </p:cNvPr>
              <p:cNvGrpSpPr/>
              <p:nvPr/>
            </p:nvGrpSpPr>
            <p:grpSpPr>
              <a:xfrm>
                <a:off x="2666418" y="4839432"/>
                <a:ext cx="830580" cy="778838"/>
                <a:chOff x="2870415" y="4892029"/>
                <a:chExt cx="830580" cy="778838"/>
              </a:xfrm>
            </p:grpSpPr>
            <p:sp>
              <p:nvSpPr>
                <p:cNvPr id="13" name="직사각형 55">
                  <a:extLst>
                    <a:ext uri="{FF2B5EF4-FFF2-40B4-BE49-F238E27FC236}">
                      <a16:creationId xmlns:a16="http://schemas.microsoft.com/office/drawing/2014/main" id="{07E22D3E-2011-BEF2-1EC0-ABE0012F07EA}"/>
                    </a:ext>
                  </a:extLst>
                </p:cNvPr>
                <p:cNvSpPr/>
                <p:nvPr/>
              </p:nvSpPr>
              <p:spPr>
                <a:xfrm>
                  <a:off x="2870415" y="4892029"/>
                  <a:ext cx="830580" cy="289571"/>
                </a:xfrm>
                <a:prstGeom prst="rect">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dữ liệu nhập</a:t>
                  </a:r>
                </a:p>
              </p:txBody>
            </p:sp>
            <p:sp>
              <p:nvSpPr>
                <p:cNvPr id="14" name="직사각형 56">
                  <a:extLst>
                    <a:ext uri="{FF2B5EF4-FFF2-40B4-BE49-F238E27FC236}">
                      <a16:creationId xmlns:a16="http://schemas.microsoft.com/office/drawing/2014/main" id="{66937A03-3F1C-28BD-01A4-3E0D6CF9FF19}"/>
                    </a:ext>
                  </a:extLst>
                </p:cNvPr>
                <p:cNvSpPr/>
                <p:nvPr/>
              </p:nvSpPr>
              <p:spPr>
                <a:xfrm>
                  <a:off x="2870415" y="5381296"/>
                  <a:ext cx="830580" cy="289571"/>
                </a:xfrm>
                <a:prstGeom prst="rect">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kết quả</a:t>
                  </a:r>
                </a:p>
              </p:txBody>
            </p:sp>
            <p:sp>
              <p:nvSpPr>
                <p:cNvPr id="15" name="화살표: 아래쪽 6">
                  <a:extLst>
                    <a:ext uri="{FF2B5EF4-FFF2-40B4-BE49-F238E27FC236}">
                      <a16:creationId xmlns:a16="http://schemas.microsoft.com/office/drawing/2014/main" id="{25C882B2-65E6-F1B1-7FDB-B411D1829414}"/>
                    </a:ext>
                  </a:extLst>
                </p:cNvPr>
                <p:cNvSpPr/>
                <p:nvPr/>
              </p:nvSpPr>
              <p:spPr>
                <a:xfrm rot="10800000">
                  <a:off x="3188275" y="5198268"/>
                  <a:ext cx="194860" cy="183027"/>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grpSp>
        </p:grpSp>
        <p:sp>
          <p:nvSpPr>
            <p:cNvPr id="10" name="모서리가 둥근 직사각형 74">
              <a:extLst>
                <a:ext uri="{FF2B5EF4-FFF2-40B4-BE49-F238E27FC236}">
                  <a16:creationId xmlns:a16="http://schemas.microsoft.com/office/drawing/2014/main" id="{8F1D4117-E1DF-1A72-805E-7013AFB2F4F6}"/>
                </a:ext>
              </a:extLst>
            </p:cNvPr>
            <p:cNvSpPr/>
            <p:nvPr/>
          </p:nvSpPr>
          <p:spPr>
            <a:xfrm>
              <a:off x="2490904" y="5690671"/>
              <a:ext cx="1169702" cy="36722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dịch vụ nguyên tử</a:t>
              </a:r>
            </a:p>
          </p:txBody>
        </p:sp>
      </p:grpSp>
      <p:sp>
        <p:nvSpPr>
          <p:cNvPr id="19" name="TextBox 18">
            <a:extLst>
              <a:ext uri="{FF2B5EF4-FFF2-40B4-BE49-F238E27FC236}">
                <a16:creationId xmlns:a16="http://schemas.microsoft.com/office/drawing/2014/main" id="{BA9C385B-6081-2E60-4A82-517D78D405A4}"/>
              </a:ext>
            </a:extLst>
          </p:cNvPr>
          <p:cNvSpPr txBox="1"/>
          <p:nvPr/>
        </p:nvSpPr>
        <p:spPr>
          <a:xfrm>
            <a:off x="4719852" y="2972059"/>
            <a:ext cx="4631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200" dirty="0">
                <a:solidFill>
                  <a:prstClr val="black">
                    <a:lumMod val="85000"/>
                    <a:lumOff val="15000"/>
                  </a:prstClr>
                </a:solidFill>
                <a:latin typeface="SamsungOne-400" panose="020B0503030303020204" charset="0"/>
                <a:ea typeface="SamsungOne-700" panose="020B0803030303020204" pitchFamily="34" charset="0"/>
              </a:rPr>
              <a:t>kết quả</a:t>
            </a:r>
          </a:p>
        </p:txBody>
      </p:sp>
      <p:sp>
        <p:nvSpPr>
          <p:cNvPr id="20" name="TextBox 19">
            <a:extLst>
              <a:ext uri="{FF2B5EF4-FFF2-40B4-BE49-F238E27FC236}">
                <a16:creationId xmlns:a16="http://schemas.microsoft.com/office/drawing/2014/main" id="{5224D31F-8874-6561-709A-99368FDE9BC5}"/>
              </a:ext>
            </a:extLst>
          </p:cNvPr>
          <p:cNvSpPr txBox="1"/>
          <p:nvPr/>
        </p:nvSpPr>
        <p:spPr>
          <a:xfrm>
            <a:off x="4672367" y="4027056"/>
            <a:ext cx="432673"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200" dirty="0">
                <a:solidFill>
                  <a:prstClr val="black">
                    <a:lumMod val="85000"/>
                    <a:lumOff val="15000"/>
                  </a:prstClr>
                </a:solidFill>
                <a:latin typeface="SamsungOne-400" panose="020B0503030303020204" charset="0"/>
                <a:ea typeface="SamsungOne-700" panose="020B0803030303020204" pitchFamily="34" charset="0"/>
              </a:rPr>
              <a:t>dữ liệu nhập</a:t>
            </a:r>
          </a:p>
        </p:txBody>
      </p:sp>
      <p:sp>
        <p:nvSpPr>
          <p:cNvPr id="21" name="TextBox 20">
            <a:extLst>
              <a:ext uri="{FF2B5EF4-FFF2-40B4-BE49-F238E27FC236}">
                <a16:creationId xmlns:a16="http://schemas.microsoft.com/office/drawing/2014/main" id="{F464BD93-DB72-EAA3-A579-24D6A18637AC}"/>
              </a:ext>
            </a:extLst>
          </p:cNvPr>
          <p:cNvSpPr txBox="1"/>
          <p:nvPr/>
        </p:nvSpPr>
        <p:spPr>
          <a:xfrm>
            <a:off x="4641920" y="5266719"/>
            <a:ext cx="48183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200" dirty="0">
                <a:solidFill>
                  <a:prstClr val="black">
                    <a:lumMod val="85000"/>
                    <a:lumOff val="15000"/>
                  </a:prstClr>
                </a:solidFill>
                <a:latin typeface="SamsungOne-400" panose="020B0503030303020204" charset="0"/>
                <a:ea typeface="SamsungOne-700" panose="020B0803030303020204" pitchFamily="34" charset="0"/>
              </a:rPr>
              <a:t>kết quả</a:t>
            </a:r>
          </a:p>
        </p:txBody>
      </p:sp>
      <p:grpSp>
        <p:nvGrpSpPr>
          <p:cNvPr id="22" name="그룹 75">
            <a:extLst>
              <a:ext uri="{FF2B5EF4-FFF2-40B4-BE49-F238E27FC236}">
                <a16:creationId xmlns:a16="http://schemas.microsoft.com/office/drawing/2014/main" id="{2D3094F4-9751-E7ED-5CC5-B44FDFA34169}"/>
              </a:ext>
            </a:extLst>
          </p:cNvPr>
          <p:cNvGrpSpPr/>
          <p:nvPr/>
        </p:nvGrpSpPr>
        <p:grpSpPr>
          <a:xfrm>
            <a:off x="5647635" y="2392535"/>
            <a:ext cx="3940205" cy="3664523"/>
            <a:chOff x="5588100" y="4267201"/>
            <a:chExt cx="3664565" cy="1790699"/>
          </a:xfrm>
        </p:grpSpPr>
        <p:sp>
          <p:nvSpPr>
            <p:cNvPr id="23" name="직사각형 44">
              <a:extLst>
                <a:ext uri="{FF2B5EF4-FFF2-40B4-BE49-F238E27FC236}">
                  <a16:creationId xmlns:a16="http://schemas.microsoft.com/office/drawing/2014/main" id="{47774136-B57E-8ACA-98B4-26C6284BB49C}"/>
                </a:ext>
              </a:extLst>
            </p:cNvPr>
            <p:cNvSpPr/>
            <p:nvPr/>
          </p:nvSpPr>
          <p:spPr>
            <a:xfrm>
              <a:off x="6975336" y="4267201"/>
              <a:ext cx="891540" cy="334920"/>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맑은 고딕" panose="020B0503020000020004" pitchFamily="50" charset="-127"/>
                </a:rPr>
                <a:t>Địa điểm_X</a:t>
              </a:r>
            </a:p>
            <a:p>
              <a:pPr algn="ctr" defTabSz="457063"/>
              <a:r>
                <a:rPr lang="vi-VN" sz="1000" dirty="0">
                  <a:solidFill>
                    <a:prstClr val="white"/>
                  </a:solidFill>
                  <a:latin typeface="SamsungOne-400" panose="020B0503030303020204" charset="0"/>
                  <a:ea typeface="맑은 고딕" panose="020B0503020000020004" pitchFamily="50" charset="-127"/>
                </a:rPr>
                <a:t>khí hậu</a:t>
              </a:r>
            </a:p>
          </p:txBody>
        </p:sp>
        <p:sp>
          <p:nvSpPr>
            <p:cNvPr id="24" name="타원 66">
              <a:extLst>
                <a:ext uri="{FF2B5EF4-FFF2-40B4-BE49-F238E27FC236}">
                  <a16:creationId xmlns:a16="http://schemas.microsoft.com/office/drawing/2014/main" id="{9DEB87A7-896B-C85C-3DF8-04B449D92945}"/>
                </a:ext>
              </a:extLst>
            </p:cNvPr>
            <p:cNvSpPr/>
            <p:nvPr/>
          </p:nvSpPr>
          <p:spPr>
            <a:xfrm>
              <a:off x="5907764" y="4570203"/>
              <a:ext cx="3026685" cy="341630"/>
            </a:xfrm>
            <a:prstGeom prst="ellipse">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hợp thành dịch vụ khí hậu cho Địa điểm_X</a:t>
              </a:r>
            </a:p>
          </p:txBody>
        </p:sp>
        <p:sp>
          <p:nvSpPr>
            <p:cNvPr id="25" name="직사각형 46">
              <a:extLst>
                <a:ext uri="{FF2B5EF4-FFF2-40B4-BE49-F238E27FC236}">
                  <a16:creationId xmlns:a16="http://schemas.microsoft.com/office/drawing/2014/main" id="{283082D8-7534-3D38-7B94-5F77CA479BC0}"/>
                </a:ext>
              </a:extLst>
            </p:cNvPr>
            <p:cNvSpPr/>
            <p:nvPr/>
          </p:nvSpPr>
          <p:spPr>
            <a:xfrm>
              <a:off x="5786923" y="4911833"/>
              <a:ext cx="782068" cy="289571"/>
            </a:xfrm>
            <a:prstGeom prst="rect">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Địa điểm_X</a:t>
              </a:r>
            </a:p>
            <a:p>
              <a:pPr algn="ctr" defTabSz="457063"/>
              <a:r>
                <a:rPr lang="vi-VN" sz="900" dirty="0">
                  <a:solidFill>
                    <a:srgbClr val="0033CC"/>
                  </a:solidFill>
                  <a:latin typeface="SamsungOne-400" panose="020B0503030303020204" charset="0"/>
                  <a:ea typeface="맑은 고딕" panose="020B0503020000020004" pitchFamily="50" charset="-127"/>
                </a:rPr>
                <a:t>nhiệt độ</a:t>
              </a:r>
            </a:p>
          </p:txBody>
        </p:sp>
        <p:sp>
          <p:nvSpPr>
            <p:cNvPr id="26" name="직사각형 47">
              <a:extLst>
                <a:ext uri="{FF2B5EF4-FFF2-40B4-BE49-F238E27FC236}">
                  <a16:creationId xmlns:a16="http://schemas.microsoft.com/office/drawing/2014/main" id="{E60A33E1-A4E5-CC78-1327-EA4C5E2F4C10}"/>
                </a:ext>
              </a:extLst>
            </p:cNvPr>
            <p:cNvSpPr/>
            <p:nvPr/>
          </p:nvSpPr>
          <p:spPr>
            <a:xfrm>
              <a:off x="7030072" y="4911833"/>
              <a:ext cx="782068" cy="289571"/>
            </a:xfrm>
            <a:prstGeom prst="rect">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Địa điểm_X</a:t>
              </a:r>
            </a:p>
            <a:p>
              <a:pPr algn="ctr" defTabSz="457063"/>
              <a:r>
                <a:rPr lang="vi-VN" sz="900" dirty="0">
                  <a:solidFill>
                    <a:srgbClr val="0033CC"/>
                  </a:solidFill>
                  <a:latin typeface="SamsungOne-400" panose="020B0503030303020204" charset="0"/>
                  <a:ea typeface="맑은 고딕" panose="020B0503020000020004" pitchFamily="50" charset="-127"/>
                </a:rPr>
                <a:t>vận tốc gió</a:t>
              </a:r>
            </a:p>
          </p:txBody>
        </p:sp>
        <p:sp>
          <p:nvSpPr>
            <p:cNvPr id="27" name="직사각형 48">
              <a:extLst>
                <a:ext uri="{FF2B5EF4-FFF2-40B4-BE49-F238E27FC236}">
                  <a16:creationId xmlns:a16="http://schemas.microsoft.com/office/drawing/2014/main" id="{E5E9E26E-45CD-B5E2-C9A4-AC4E3CA75CE6}"/>
                </a:ext>
              </a:extLst>
            </p:cNvPr>
            <p:cNvSpPr/>
            <p:nvPr/>
          </p:nvSpPr>
          <p:spPr>
            <a:xfrm>
              <a:off x="8276780" y="4911833"/>
              <a:ext cx="782068" cy="289571"/>
            </a:xfrm>
            <a:prstGeom prst="rect">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Địa điểm_X</a:t>
              </a:r>
            </a:p>
            <a:p>
              <a:pPr algn="ctr" defTabSz="457063"/>
              <a:r>
                <a:rPr lang="vi-VN" sz="900" dirty="0">
                  <a:solidFill>
                    <a:srgbClr val="0033CC"/>
                  </a:solidFill>
                  <a:latin typeface="SamsungOne-400" panose="020B0503030303020204" charset="0"/>
                  <a:ea typeface="맑은 고딕" panose="020B0503020000020004" pitchFamily="50" charset="-127"/>
                </a:rPr>
                <a:t>độ ẩm</a:t>
              </a:r>
            </a:p>
          </p:txBody>
        </p:sp>
        <p:sp>
          <p:nvSpPr>
            <p:cNvPr id="28" name="직사각형 49">
              <a:extLst>
                <a:ext uri="{FF2B5EF4-FFF2-40B4-BE49-F238E27FC236}">
                  <a16:creationId xmlns:a16="http://schemas.microsoft.com/office/drawing/2014/main" id="{B4D9E691-DE4C-8028-4063-D2B79BECEE22}"/>
                </a:ext>
              </a:extLst>
            </p:cNvPr>
            <p:cNvSpPr/>
            <p:nvPr/>
          </p:nvSpPr>
          <p:spPr>
            <a:xfrm>
              <a:off x="5786923" y="5401100"/>
              <a:ext cx="782068" cy="289571"/>
            </a:xfrm>
            <a:prstGeom prst="rect">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Địa điểm_X</a:t>
              </a:r>
            </a:p>
            <a:p>
              <a:pPr algn="ctr" defTabSz="457063"/>
              <a:r>
                <a:rPr lang="vi-VN" sz="900" dirty="0">
                  <a:solidFill>
                    <a:srgbClr val="0033CC"/>
                  </a:solidFill>
                  <a:latin typeface="SamsungOne-400" panose="020B0503030303020204" charset="0"/>
                  <a:ea typeface="맑은 고딕" panose="020B0503020000020004" pitchFamily="50" charset="-127"/>
                </a:rPr>
                <a:t>nhiệt độ</a:t>
              </a:r>
            </a:p>
          </p:txBody>
        </p:sp>
        <p:sp>
          <p:nvSpPr>
            <p:cNvPr id="29" name="직사각형 50">
              <a:extLst>
                <a:ext uri="{FF2B5EF4-FFF2-40B4-BE49-F238E27FC236}">
                  <a16:creationId xmlns:a16="http://schemas.microsoft.com/office/drawing/2014/main" id="{70F9D5E9-29F6-D18D-E581-040CA59D583D}"/>
                </a:ext>
              </a:extLst>
            </p:cNvPr>
            <p:cNvSpPr/>
            <p:nvPr/>
          </p:nvSpPr>
          <p:spPr>
            <a:xfrm>
              <a:off x="7030072" y="5401100"/>
              <a:ext cx="782068" cy="289571"/>
            </a:xfrm>
            <a:prstGeom prst="rect">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Địa điểm_X</a:t>
              </a:r>
            </a:p>
            <a:p>
              <a:pPr algn="ctr" defTabSz="457063"/>
              <a:r>
                <a:rPr lang="vi-VN" sz="900" dirty="0">
                  <a:solidFill>
                    <a:srgbClr val="0033CC"/>
                  </a:solidFill>
                  <a:latin typeface="SamsungOne-400" panose="020B0503030303020204" charset="0"/>
                  <a:ea typeface="맑은 고딕" panose="020B0503020000020004" pitchFamily="50" charset="-127"/>
                </a:rPr>
                <a:t>áp suất</a:t>
              </a:r>
            </a:p>
          </p:txBody>
        </p:sp>
        <p:sp>
          <p:nvSpPr>
            <p:cNvPr id="30" name="직사각형 51">
              <a:extLst>
                <a:ext uri="{FF2B5EF4-FFF2-40B4-BE49-F238E27FC236}">
                  <a16:creationId xmlns:a16="http://schemas.microsoft.com/office/drawing/2014/main" id="{93C2A2CF-D09F-3DDA-E150-5C828019522C}"/>
                </a:ext>
              </a:extLst>
            </p:cNvPr>
            <p:cNvSpPr/>
            <p:nvPr/>
          </p:nvSpPr>
          <p:spPr>
            <a:xfrm>
              <a:off x="8276780" y="5401100"/>
              <a:ext cx="782068" cy="289571"/>
            </a:xfrm>
            <a:prstGeom prst="rect">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Địa điểm_Y</a:t>
              </a:r>
            </a:p>
            <a:p>
              <a:pPr algn="ctr" defTabSz="457063"/>
              <a:r>
                <a:rPr lang="vi-VN" sz="900" dirty="0">
                  <a:solidFill>
                    <a:srgbClr val="0033CC"/>
                  </a:solidFill>
                  <a:latin typeface="SamsungOne-400" panose="020B0503030303020204" charset="0"/>
                  <a:ea typeface="맑은 고딕" panose="020B0503020000020004" pitchFamily="50" charset="-127"/>
                </a:rPr>
                <a:t>độ ẩm</a:t>
              </a:r>
            </a:p>
          </p:txBody>
        </p:sp>
        <p:sp>
          <p:nvSpPr>
            <p:cNvPr id="31" name="화살표: 아래쪽 6">
              <a:extLst>
                <a:ext uri="{FF2B5EF4-FFF2-40B4-BE49-F238E27FC236}">
                  <a16:creationId xmlns:a16="http://schemas.microsoft.com/office/drawing/2014/main" id="{3A00B37D-F64D-0DF3-4022-8C64185DC635}"/>
                </a:ext>
              </a:extLst>
            </p:cNvPr>
            <p:cNvSpPr/>
            <p:nvPr/>
          </p:nvSpPr>
          <p:spPr>
            <a:xfrm rot="10800000">
              <a:off x="6080527" y="5218072"/>
              <a:ext cx="194860" cy="183027"/>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32" name="화살표: 아래쪽 6">
              <a:extLst>
                <a:ext uri="{FF2B5EF4-FFF2-40B4-BE49-F238E27FC236}">
                  <a16:creationId xmlns:a16="http://schemas.microsoft.com/office/drawing/2014/main" id="{F5E6C600-5D73-FDF6-07D9-CACC0B66E740}"/>
                </a:ext>
              </a:extLst>
            </p:cNvPr>
            <p:cNvSpPr/>
            <p:nvPr/>
          </p:nvSpPr>
          <p:spPr>
            <a:xfrm rot="10800000">
              <a:off x="7323677" y="5218072"/>
              <a:ext cx="194860" cy="183027"/>
            </a:xfrm>
            <a:prstGeom prst="downArrow">
              <a:avLst>
                <a:gd name="adj1" fmla="val 56781"/>
                <a:gd name="adj2" fmla="val 56860"/>
              </a:avLst>
            </a:prstGeom>
            <a:gradFill>
              <a:gsLst>
                <a:gs pos="6000">
                  <a:srgbClr val="FF0000">
                    <a:alpha val="0"/>
                  </a:srgbClr>
                </a:gs>
                <a:gs pos="91000">
                  <a:srgbClr val="FF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33" name="화살표: 아래쪽 6">
              <a:extLst>
                <a:ext uri="{FF2B5EF4-FFF2-40B4-BE49-F238E27FC236}">
                  <a16:creationId xmlns:a16="http://schemas.microsoft.com/office/drawing/2014/main" id="{08970C7C-C536-D3E3-5C86-F9CC856DD461}"/>
                </a:ext>
              </a:extLst>
            </p:cNvPr>
            <p:cNvSpPr/>
            <p:nvPr/>
          </p:nvSpPr>
          <p:spPr>
            <a:xfrm rot="10800000">
              <a:off x="8570384" y="5218072"/>
              <a:ext cx="194860" cy="183027"/>
            </a:xfrm>
            <a:prstGeom prst="downArrow">
              <a:avLst>
                <a:gd name="adj1" fmla="val 56781"/>
                <a:gd name="adj2" fmla="val 56860"/>
              </a:avLst>
            </a:prstGeom>
            <a:gradFill>
              <a:gsLst>
                <a:gs pos="6000">
                  <a:srgbClr val="FF0000">
                    <a:alpha val="0"/>
                  </a:srgbClr>
                </a:gs>
                <a:gs pos="91000">
                  <a:srgbClr val="FF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34" name="TextBox 33">
              <a:extLst>
                <a:ext uri="{FF2B5EF4-FFF2-40B4-BE49-F238E27FC236}">
                  <a16:creationId xmlns:a16="http://schemas.microsoft.com/office/drawing/2014/main" id="{7A9BE735-DD1E-2232-D853-E3F6BC808406}"/>
                </a:ext>
              </a:extLst>
            </p:cNvPr>
            <p:cNvSpPr txBox="1"/>
            <p:nvPr/>
          </p:nvSpPr>
          <p:spPr>
            <a:xfrm>
              <a:off x="5701982" y="5221619"/>
              <a:ext cx="265374" cy="7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000" dirty="0">
                  <a:solidFill>
                    <a:srgbClr val="0033CC"/>
                  </a:solidFill>
                  <a:latin typeface="SamsungOne-400" panose="020B0503030303020204" charset="0"/>
                  <a:ea typeface="SamsungOne-700" panose="020B0803030303020204" pitchFamily="34" charset="0"/>
                </a:rPr>
                <a:t>khớp</a:t>
              </a:r>
            </a:p>
          </p:txBody>
        </p:sp>
        <p:sp>
          <p:nvSpPr>
            <p:cNvPr id="35" name="TextBox 34">
              <a:extLst>
                <a:ext uri="{FF2B5EF4-FFF2-40B4-BE49-F238E27FC236}">
                  <a16:creationId xmlns:a16="http://schemas.microsoft.com/office/drawing/2014/main" id="{8A49F582-84C0-ECA5-C2E1-C0B7EE4BD71D}"/>
                </a:ext>
              </a:extLst>
            </p:cNvPr>
            <p:cNvSpPr txBox="1"/>
            <p:nvPr/>
          </p:nvSpPr>
          <p:spPr>
            <a:xfrm>
              <a:off x="7707584" y="5221619"/>
              <a:ext cx="618709" cy="7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sz="1000" dirty="0">
                  <a:solidFill>
                    <a:srgbClr val="FF0000"/>
                  </a:solidFill>
                  <a:latin typeface="SamsungOne-400" panose="020B0503030303020204" charset="0"/>
                  <a:ea typeface="SamsungOne-700" panose="020B0803030303020204" pitchFamily="34" charset="0"/>
                </a:rPr>
                <a:t>không khớp</a:t>
              </a:r>
            </a:p>
          </p:txBody>
        </p:sp>
        <p:sp>
          <p:nvSpPr>
            <p:cNvPr id="36" name="모서리가 둥근 직사각형 67">
              <a:extLst>
                <a:ext uri="{FF2B5EF4-FFF2-40B4-BE49-F238E27FC236}">
                  <a16:creationId xmlns:a16="http://schemas.microsoft.com/office/drawing/2014/main" id="{2B4E385F-8CFA-C726-8A38-218C8F951024}"/>
                </a:ext>
              </a:extLst>
            </p:cNvPr>
            <p:cNvSpPr/>
            <p:nvPr/>
          </p:nvSpPr>
          <p:spPr>
            <a:xfrm>
              <a:off x="6836255" y="5690671"/>
              <a:ext cx="1169702" cy="36722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dịch vụ áp suất dành cho Địa điểm_X</a:t>
              </a:r>
            </a:p>
          </p:txBody>
        </p:sp>
        <p:sp>
          <p:nvSpPr>
            <p:cNvPr id="37" name="모서리가 둥근 직사각형 69">
              <a:extLst>
                <a:ext uri="{FF2B5EF4-FFF2-40B4-BE49-F238E27FC236}">
                  <a16:creationId xmlns:a16="http://schemas.microsoft.com/office/drawing/2014/main" id="{E50BFD11-6E9F-9A23-7DC2-F459C2AE3F9B}"/>
                </a:ext>
              </a:extLst>
            </p:cNvPr>
            <p:cNvSpPr/>
            <p:nvPr/>
          </p:nvSpPr>
          <p:spPr>
            <a:xfrm>
              <a:off x="8082963" y="5690671"/>
              <a:ext cx="1169702" cy="36722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dịch vụ độ ẩm dành cho Địa điểm_Y</a:t>
              </a:r>
            </a:p>
          </p:txBody>
        </p:sp>
        <p:sp>
          <p:nvSpPr>
            <p:cNvPr id="38" name="모서리가 둥근 직사각형 70">
              <a:extLst>
                <a:ext uri="{FF2B5EF4-FFF2-40B4-BE49-F238E27FC236}">
                  <a16:creationId xmlns:a16="http://schemas.microsoft.com/office/drawing/2014/main" id="{8E7F6AED-A8B5-569C-1D86-1F0E525158AD}"/>
                </a:ext>
              </a:extLst>
            </p:cNvPr>
            <p:cNvSpPr/>
            <p:nvPr/>
          </p:nvSpPr>
          <p:spPr>
            <a:xfrm>
              <a:off x="5588100" y="5690671"/>
              <a:ext cx="1169702" cy="36722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srgbClr val="0033CC"/>
                  </a:solidFill>
                  <a:latin typeface="SamsungOne-400" panose="020B0503030303020204" charset="0"/>
                  <a:ea typeface="맑은 고딕" panose="020B0503020000020004" pitchFamily="50" charset="-127"/>
                </a:rPr>
                <a:t>dịch vụ nhiệt độ dành cho Địa điểm_X</a:t>
              </a:r>
            </a:p>
          </p:txBody>
        </p:sp>
      </p:grpSp>
    </p:spTree>
    <p:extLst>
      <p:ext uri="{BB962C8B-B14F-4D97-AF65-F5344CB8AC3E}">
        <p14:creationId xmlns:p14="http://schemas.microsoft.com/office/powerpoint/2010/main" val="17961263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p:cNvGrpSpPr/>
          <p:nvPr/>
        </p:nvGrpSpPr>
        <p:grpSpPr>
          <a:xfrm>
            <a:off x="838200" y="3271839"/>
            <a:ext cx="8021635" cy="2976561"/>
            <a:chOff x="1912263" y="3666036"/>
            <a:chExt cx="6155605" cy="2391864"/>
          </a:xfrm>
        </p:grpSpPr>
        <p:cxnSp>
          <p:nvCxnSpPr>
            <p:cNvPr id="4" name="직선 화살표 연결선 3"/>
            <p:cNvCxnSpPr/>
            <p:nvPr/>
          </p:nvCxnSpPr>
          <p:spPr>
            <a:xfrm flipV="1">
              <a:off x="5643562" y="3881438"/>
              <a:ext cx="264319" cy="435769"/>
            </a:xfrm>
            <a:prstGeom prst="straightConnector1">
              <a:avLst/>
            </a:prstGeom>
            <a:ln w="1270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flipH="1" flipV="1">
              <a:off x="5095875" y="3931444"/>
              <a:ext cx="231856" cy="385764"/>
            </a:xfrm>
            <a:prstGeom prst="straightConnector1">
              <a:avLst/>
            </a:prstGeom>
            <a:ln w="1270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stCxn id="16" idx="0"/>
              <a:endCxn id="41" idx="2"/>
            </p:cNvCxnSpPr>
            <p:nvPr/>
          </p:nvCxnSpPr>
          <p:spPr>
            <a:xfrm flipV="1">
              <a:off x="5483366" y="4177025"/>
              <a:ext cx="0" cy="140976"/>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flipV="1">
              <a:off x="5831681" y="4255294"/>
              <a:ext cx="150019" cy="92421"/>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p:nvPr/>
          </p:nvCxnSpPr>
          <p:spPr>
            <a:xfrm flipV="1">
              <a:off x="5924550" y="4245769"/>
              <a:ext cx="800100" cy="178594"/>
            </a:xfrm>
            <a:prstGeom prst="straightConnector1">
              <a:avLst/>
            </a:prstGeom>
            <a:ln w="9525">
              <a:solidFill>
                <a:schemeClr val="tx1">
                  <a:lumMod val="65000"/>
                  <a:lumOff val="3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p:nvPr/>
          </p:nvCxnSpPr>
          <p:spPr>
            <a:xfrm flipH="1">
              <a:off x="5957888" y="4505325"/>
              <a:ext cx="295275" cy="40481"/>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flipH="1" flipV="1">
              <a:off x="5931694" y="4660106"/>
              <a:ext cx="433387" cy="121444"/>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a:stCxn id="38" idx="1"/>
              <a:endCxn id="36" idx="3"/>
            </p:cNvCxnSpPr>
            <p:nvPr/>
          </p:nvCxnSpPr>
          <p:spPr>
            <a:xfrm flipH="1">
              <a:off x="6714133" y="4491608"/>
              <a:ext cx="375880" cy="0"/>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p:nvPr/>
          </p:nvCxnSpPr>
          <p:spPr>
            <a:xfrm flipH="1">
              <a:off x="6865144" y="4598194"/>
              <a:ext cx="273845" cy="126206"/>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5" name="직선 화살표 연결선 74"/>
            <p:cNvCxnSpPr/>
            <p:nvPr/>
          </p:nvCxnSpPr>
          <p:spPr>
            <a:xfrm flipH="1">
              <a:off x="5241131" y="4543425"/>
              <a:ext cx="1857376" cy="378619"/>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0" name="직선 화살표 연결선 79"/>
            <p:cNvCxnSpPr>
              <a:endCxn id="37" idx="1"/>
            </p:cNvCxnSpPr>
            <p:nvPr/>
          </p:nvCxnSpPr>
          <p:spPr>
            <a:xfrm flipV="1">
              <a:off x="5248275" y="4829539"/>
              <a:ext cx="1110258" cy="142513"/>
            </a:xfrm>
            <a:prstGeom prst="straightConnector1">
              <a:avLst/>
            </a:prstGeom>
            <a:ln w="6350">
              <a:solidFill>
                <a:schemeClr val="tx1">
                  <a:lumMod val="65000"/>
                  <a:lumOff val="3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a:stCxn id="17" idx="2"/>
              <a:endCxn id="40" idx="0"/>
            </p:cNvCxnSpPr>
            <p:nvPr/>
          </p:nvCxnSpPr>
          <p:spPr>
            <a:xfrm flipH="1">
              <a:off x="4864240" y="5187950"/>
              <a:ext cx="1" cy="212908"/>
            </a:xfrm>
            <a:prstGeom prst="straightConnector1">
              <a:avLst/>
            </a:prstGeom>
            <a:ln w="190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6" name="직선 화살표 연결선 85"/>
            <p:cNvCxnSpPr/>
            <p:nvPr/>
          </p:nvCxnSpPr>
          <p:spPr>
            <a:xfrm flipH="1">
              <a:off x="4476750" y="5187950"/>
              <a:ext cx="287479" cy="491331"/>
            </a:xfrm>
            <a:prstGeom prst="straightConnector1">
              <a:avLst/>
            </a:prstGeom>
            <a:ln w="190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직선 화살표 연결선 87"/>
            <p:cNvCxnSpPr/>
            <p:nvPr/>
          </p:nvCxnSpPr>
          <p:spPr>
            <a:xfrm flipH="1" flipV="1">
              <a:off x="5114925" y="5181601"/>
              <a:ext cx="295275" cy="245268"/>
            </a:xfrm>
            <a:prstGeom prst="straightConnector1">
              <a:avLst/>
            </a:prstGeom>
            <a:ln w="12700">
              <a:solidFill>
                <a:schemeClr val="tx1">
                  <a:lumMod val="65000"/>
                  <a:lumOff val="3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0" name="직선 화살표 연결선 89"/>
            <p:cNvCxnSpPr/>
            <p:nvPr/>
          </p:nvCxnSpPr>
          <p:spPr>
            <a:xfrm>
              <a:off x="4991100" y="5188744"/>
              <a:ext cx="314325" cy="542925"/>
            </a:xfrm>
            <a:prstGeom prst="straightConnector1">
              <a:avLst/>
            </a:prstGeom>
            <a:ln w="9525">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p:nvPr/>
          </p:nvCxnSpPr>
          <p:spPr>
            <a:xfrm flipH="1" flipV="1">
              <a:off x="5210175" y="5114925"/>
              <a:ext cx="176213" cy="64294"/>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5" name="직선 화살표 연결선 94"/>
            <p:cNvCxnSpPr/>
            <p:nvPr/>
          </p:nvCxnSpPr>
          <p:spPr>
            <a:xfrm>
              <a:off x="5241131" y="5045869"/>
              <a:ext cx="907257" cy="128587"/>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8" name="직선 화살표 연결선 97"/>
            <p:cNvCxnSpPr/>
            <p:nvPr/>
          </p:nvCxnSpPr>
          <p:spPr>
            <a:xfrm>
              <a:off x="5243512" y="5012531"/>
              <a:ext cx="1843088" cy="26194"/>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직선 화살표 연결선 99"/>
            <p:cNvCxnSpPr/>
            <p:nvPr/>
          </p:nvCxnSpPr>
          <p:spPr>
            <a:xfrm flipH="1">
              <a:off x="6831807" y="5126831"/>
              <a:ext cx="276224" cy="59531"/>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직선 화살표 연결선 101"/>
            <p:cNvCxnSpPr/>
            <p:nvPr/>
          </p:nvCxnSpPr>
          <p:spPr>
            <a:xfrm flipV="1">
              <a:off x="6641306" y="5576888"/>
              <a:ext cx="197644" cy="119064"/>
            </a:xfrm>
            <a:prstGeom prst="straightConnector1">
              <a:avLst/>
            </a:prstGeom>
            <a:ln w="1270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4" name="직선 화살표 연결선 103"/>
            <p:cNvCxnSpPr/>
            <p:nvPr/>
          </p:nvCxnSpPr>
          <p:spPr>
            <a:xfrm flipV="1">
              <a:off x="6336506" y="5424489"/>
              <a:ext cx="59533" cy="135730"/>
            </a:xfrm>
            <a:prstGeom prst="straightConnector1">
              <a:avLst/>
            </a:prstGeom>
            <a:ln w="12700">
              <a:solidFill>
                <a:schemeClr val="tx1">
                  <a:lumMod val="65000"/>
                  <a:lumOff val="3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직선 화살표 연결선 105"/>
            <p:cNvCxnSpPr/>
            <p:nvPr/>
          </p:nvCxnSpPr>
          <p:spPr>
            <a:xfrm>
              <a:off x="6893720" y="4886325"/>
              <a:ext cx="223836" cy="54769"/>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직선 화살표 연결선 108"/>
            <p:cNvCxnSpPr/>
            <p:nvPr/>
          </p:nvCxnSpPr>
          <p:spPr>
            <a:xfrm flipV="1">
              <a:off x="6896101" y="4693444"/>
              <a:ext cx="707230" cy="92868"/>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1" name="직선 화살표 연결선 110"/>
            <p:cNvCxnSpPr/>
            <p:nvPr/>
          </p:nvCxnSpPr>
          <p:spPr>
            <a:xfrm flipH="1" flipV="1">
              <a:off x="5000625" y="4262438"/>
              <a:ext cx="97632" cy="102394"/>
            </a:xfrm>
            <a:prstGeom prst="straightConnector1">
              <a:avLst/>
            </a:prstGeom>
            <a:ln w="6350">
              <a:solidFill>
                <a:schemeClr val="tx1">
                  <a:lumMod val="65000"/>
                  <a:lumOff val="3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p:nvPr/>
          </p:nvCxnSpPr>
          <p:spPr>
            <a:xfrm flipH="1" flipV="1">
              <a:off x="4588669" y="4226719"/>
              <a:ext cx="476249" cy="178594"/>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p:cNvCxnSpPr/>
            <p:nvPr/>
          </p:nvCxnSpPr>
          <p:spPr>
            <a:xfrm>
              <a:off x="4586288" y="4579145"/>
              <a:ext cx="154781" cy="226218"/>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p:cNvCxnSpPr/>
            <p:nvPr/>
          </p:nvCxnSpPr>
          <p:spPr>
            <a:xfrm flipH="1">
              <a:off x="5017294" y="4714875"/>
              <a:ext cx="59531" cy="92869"/>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6" name="직선 화살표 연결선 125"/>
            <p:cNvCxnSpPr/>
            <p:nvPr/>
          </p:nvCxnSpPr>
          <p:spPr>
            <a:xfrm flipH="1">
              <a:off x="4286250" y="5086350"/>
              <a:ext cx="214313" cy="83344"/>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9" name="직선 화살표 연결선 128"/>
            <p:cNvCxnSpPr/>
            <p:nvPr/>
          </p:nvCxnSpPr>
          <p:spPr>
            <a:xfrm flipH="1">
              <a:off x="4417219" y="5186363"/>
              <a:ext cx="226219" cy="240506"/>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3905250" y="5143500"/>
              <a:ext cx="642938" cy="366713"/>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p:nvPr/>
          </p:nvCxnSpPr>
          <p:spPr>
            <a:xfrm flipH="1" flipV="1">
              <a:off x="3683794" y="4214813"/>
              <a:ext cx="921544" cy="614362"/>
            </a:xfrm>
            <a:prstGeom prst="straightConnector1">
              <a:avLst/>
            </a:prstGeom>
            <a:ln w="190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9" name="직선 화살표 연결선 138"/>
            <p:cNvCxnSpPr/>
            <p:nvPr/>
          </p:nvCxnSpPr>
          <p:spPr>
            <a:xfrm flipH="1">
              <a:off x="3733800" y="4082913"/>
              <a:ext cx="157164" cy="0"/>
            </a:xfrm>
            <a:prstGeom prst="straightConnector1">
              <a:avLst/>
            </a:prstGeom>
            <a:ln w="1270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142"/>
            <p:cNvCxnSpPr/>
            <p:nvPr/>
          </p:nvCxnSpPr>
          <p:spPr>
            <a:xfrm>
              <a:off x="3833813" y="4488656"/>
              <a:ext cx="707231" cy="361950"/>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0" name="직선 화살표 연결선 149"/>
            <p:cNvCxnSpPr/>
            <p:nvPr/>
          </p:nvCxnSpPr>
          <p:spPr>
            <a:xfrm flipV="1">
              <a:off x="2500313" y="4119563"/>
              <a:ext cx="459581" cy="235743"/>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2" name="직선 화살표 연결선 151"/>
            <p:cNvCxnSpPr>
              <a:stCxn id="148" idx="0"/>
            </p:cNvCxnSpPr>
            <p:nvPr/>
          </p:nvCxnSpPr>
          <p:spPr>
            <a:xfrm flipV="1">
              <a:off x="2994475" y="4226719"/>
              <a:ext cx="36856" cy="97304"/>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p:cNvCxnSpPr/>
            <p:nvPr/>
          </p:nvCxnSpPr>
          <p:spPr>
            <a:xfrm>
              <a:off x="3252788" y="4526756"/>
              <a:ext cx="1257300" cy="371475"/>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a:stCxn id="26" idx="0"/>
              <a:endCxn id="158" idx="2"/>
            </p:cNvCxnSpPr>
            <p:nvPr/>
          </p:nvCxnSpPr>
          <p:spPr>
            <a:xfrm flipH="1" flipV="1">
              <a:off x="3301207" y="4986426"/>
              <a:ext cx="77499" cy="141198"/>
            </a:xfrm>
            <a:prstGeom prst="straightConnector1">
              <a:avLst/>
            </a:prstGeom>
            <a:ln w="6350">
              <a:solidFill>
                <a:schemeClr val="tx1">
                  <a:lumMod val="65000"/>
                  <a:lumOff val="3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2" name="직선 화살표 연결선 161"/>
            <p:cNvCxnSpPr>
              <a:stCxn id="17" idx="1"/>
            </p:cNvCxnSpPr>
            <p:nvPr/>
          </p:nvCxnSpPr>
          <p:spPr>
            <a:xfrm flipH="1">
              <a:off x="2914650" y="5000626"/>
              <a:ext cx="1568731" cy="78580"/>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5" name="직선 화살표 연결선 164"/>
            <p:cNvCxnSpPr/>
            <p:nvPr/>
          </p:nvCxnSpPr>
          <p:spPr>
            <a:xfrm flipV="1">
              <a:off x="2869406" y="4883944"/>
              <a:ext cx="102394" cy="45244"/>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8" name="직선 화살표 연결선 167"/>
            <p:cNvCxnSpPr/>
            <p:nvPr/>
          </p:nvCxnSpPr>
          <p:spPr>
            <a:xfrm>
              <a:off x="2605088" y="4581525"/>
              <a:ext cx="361950" cy="135731"/>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71" name="직선 화살표 연결선 170"/>
            <p:cNvCxnSpPr/>
            <p:nvPr/>
          </p:nvCxnSpPr>
          <p:spPr>
            <a:xfrm flipH="1" flipV="1">
              <a:off x="3650457" y="4841082"/>
              <a:ext cx="828674" cy="111918"/>
            </a:xfrm>
            <a:prstGeom prst="straightConnector1">
              <a:avLst/>
            </a:prstGeom>
            <a:ln w="12700">
              <a:solidFill>
                <a:schemeClr val="tx1">
                  <a:lumMod val="65000"/>
                  <a:lumOff val="3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73" name="직선 화살표 연결선 172"/>
            <p:cNvCxnSpPr/>
            <p:nvPr/>
          </p:nvCxnSpPr>
          <p:spPr>
            <a:xfrm flipH="1">
              <a:off x="3650456" y="4600575"/>
              <a:ext cx="1373983" cy="169069"/>
            </a:xfrm>
            <a:prstGeom prst="straightConnector1">
              <a:avLst/>
            </a:prstGeom>
            <a:ln w="635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76" name="직선 화살표 연결선 175"/>
            <p:cNvCxnSpPr/>
            <p:nvPr/>
          </p:nvCxnSpPr>
          <p:spPr>
            <a:xfrm flipH="1" flipV="1">
              <a:off x="2743200" y="5281613"/>
              <a:ext cx="145256" cy="219075"/>
            </a:xfrm>
            <a:prstGeom prst="straightConnector1">
              <a:avLst/>
            </a:prstGeom>
            <a:ln w="12700">
              <a:solidFill>
                <a:schemeClr val="tx1">
                  <a:lumMod val="65000"/>
                  <a:lumOff val="35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77" name="그룹 76"/>
            <p:cNvGrpSpPr/>
            <p:nvPr/>
          </p:nvGrpSpPr>
          <p:grpSpPr>
            <a:xfrm>
              <a:off x="1912263" y="3666036"/>
              <a:ext cx="6155605" cy="2391864"/>
              <a:chOff x="1912263" y="3666036"/>
              <a:chExt cx="6155605" cy="2391864"/>
            </a:xfrm>
          </p:grpSpPr>
          <p:sp>
            <p:nvSpPr>
              <p:cNvPr id="16" name="모서리가 둥근 직사각형 15"/>
              <p:cNvSpPr/>
              <p:nvPr/>
            </p:nvSpPr>
            <p:spPr>
              <a:xfrm>
                <a:off x="5016781" y="4318001"/>
                <a:ext cx="933170" cy="469900"/>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FOAF</a:t>
                </a:r>
              </a:p>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Profiles</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18" name="모서리가 둥근 직사각형 17"/>
              <p:cNvSpPr/>
              <p:nvPr/>
            </p:nvSpPr>
            <p:spPr>
              <a:xfrm>
                <a:off x="7099581" y="4813301"/>
                <a:ext cx="968287" cy="47624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RDF Book</a:t>
                </a:r>
              </a:p>
              <a:p>
                <a:pPr algn="ctr" defTabSz="457063"/>
                <a:r>
                  <a:rPr lang="en-US" altLang="ko-KR" sz="1050" dirty="0" err="1">
                    <a:solidFill>
                      <a:prstClr val="black">
                        <a:lumMod val="85000"/>
                        <a:lumOff val="15000"/>
                      </a:prstClr>
                    </a:solidFill>
                    <a:latin typeface="SamsungOne-700" panose="020B0803030303020204" pitchFamily="34" charset="0"/>
                    <a:ea typeface="맑은 고딕" panose="020B0503020000020004" pitchFamily="50" charset="-127"/>
                  </a:rPr>
                  <a:t>Mashup</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19" name="모서리가 둥근 직사각형 18"/>
              <p:cNvSpPr/>
              <p:nvPr/>
            </p:nvSpPr>
            <p:spPr>
              <a:xfrm>
                <a:off x="1937031" y="4813301"/>
                <a:ext cx="968287" cy="47624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US Census Data</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20" name="모서리가 둥근 직사각형 19"/>
              <p:cNvSpPr/>
              <p:nvPr/>
            </p:nvSpPr>
            <p:spPr>
              <a:xfrm>
                <a:off x="3891880" y="3895589"/>
                <a:ext cx="761719" cy="37464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Audio-</a:t>
                </a:r>
                <a:r>
                  <a:rPr lang="en-US" altLang="ko-KR" sz="1050" dirty="0" err="1">
                    <a:solidFill>
                      <a:prstClr val="black">
                        <a:lumMod val="85000"/>
                        <a:lumOff val="15000"/>
                      </a:prstClr>
                    </a:solidFill>
                    <a:latin typeface="SamsungOne-700" panose="020B0803030303020204" pitchFamily="34" charset="0"/>
                    <a:ea typeface="맑은 고딕" panose="020B0503020000020004" pitchFamily="50" charset="-127"/>
                  </a:rPr>
                  <a:t>Scrobbler</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21" name="모서리가 둥근 직사각형 20"/>
              <p:cNvSpPr/>
              <p:nvPr/>
            </p:nvSpPr>
            <p:spPr>
              <a:xfrm>
                <a:off x="2967955" y="3895589"/>
                <a:ext cx="761719" cy="37464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Music-</a:t>
                </a:r>
                <a:r>
                  <a:rPr lang="en-US" altLang="ko-KR" sz="1050" dirty="0" err="1">
                    <a:solidFill>
                      <a:prstClr val="black">
                        <a:lumMod val="85000"/>
                        <a:lumOff val="15000"/>
                      </a:prstClr>
                    </a:solidFill>
                    <a:latin typeface="SamsungOne-700" panose="020B0803030303020204" pitchFamily="34" charset="0"/>
                    <a:ea typeface="맑은 고딕" panose="020B0503020000020004" pitchFamily="50" charset="-127"/>
                  </a:rPr>
                  <a:t>brainz</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22" name="모서리가 둥근 직사각형 21"/>
              <p:cNvSpPr/>
              <p:nvPr/>
            </p:nvSpPr>
            <p:spPr>
              <a:xfrm>
                <a:off x="5888555" y="3895589"/>
                <a:ext cx="761719" cy="37464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Flickr exporter</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23" name="모서리가 둥근 직사각형 22"/>
              <p:cNvSpPr/>
              <p:nvPr/>
            </p:nvSpPr>
            <p:spPr>
              <a:xfrm>
                <a:off x="5888555" y="5565776"/>
                <a:ext cx="761719" cy="37464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DBLP Hannover</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24" name="모서리가 둥근 직사각형 23"/>
              <p:cNvSpPr/>
              <p:nvPr/>
            </p:nvSpPr>
            <p:spPr>
              <a:xfrm>
                <a:off x="4040705" y="5683251"/>
                <a:ext cx="761719" cy="37464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W3C </a:t>
                </a:r>
                <a:r>
                  <a:rPr lang="en-US" altLang="ko-KR" sz="1050" dirty="0" err="1">
                    <a:solidFill>
                      <a:prstClr val="black">
                        <a:lumMod val="85000"/>
                        <a:lumOff val="15000"/>
                      </a:prstClr>
                    </a:solidFill>
                    <a:latin typeface="SamsungOne-700" panose="020B0803030303020204" pitchFamily="34" charset="0"/>
                    <a:ea typeface="맑은 고딕" panose="020B0503020000020004" pitchFamily="50" charset="-127"/>
                  </a:rPr>
                  <a:t>WordNet</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25" name="모서리가 둥근 직사각형 24"/>
              <p:cNvSpPr/>
              <p:nvPr/>
            </p:nvSpPr>
            <p:spPr>
              <a:xfrm>
                <a:off x="5097463" y="5734050"/>
                <a:ext cx="658437" cy="323850"/>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00" dirty="0">
                    <a:solidFill>
                      <a:prstClr val="black">
                        <a:lumMod val="85000"/>
                        <a:lumOff val="15000"/>
                      </a:prstClr>
                    </a:solidFill>
                    <a:latin typeface="SamsungOne-700" panose="020B0803030303020204" pitchFamily="34" charset="0"/>
                    <a:ea typeface="맑은 고딕" panose="020B0503020000020004" pitchFamily="50" charset="-127"/>
                  </a:rPr>
                  <a:t>Project Gutenberg</a:t>
                </a:r>
                <a:endParaRPr lang="ko-KR" altLang="en-US" sz="10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26" name="모서리가 둥근 직사각형 25"/>
              <p:cNvSpPr/>
              <p:nvPr/>
            </p:nvSpPr>
            <p:spPr>
              <a:xfrm>
                <a:off x="3028374" y="5127624"/>
                <a:ext cx="700663" cy="34461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err="1">
                    <a:solidFill>
                      <a:prstClr val="black">
                        <a:lumMod val="85000"/>
                        <a:lumOff val="15000"/>
                      </a:prstClr>
                    </a:solidFill>
                    <a:latin typeface="SamsungOne-700" panose="020B0803030303020204" pitchFamily="34" charset="0"/>
                    <a:ea typeface="맑은 고딕" panose="020B0503020000020004" pitchFamily="50" charset="-127"/>
                  </a:rPr>
                  <a:t>riese</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27" name="모서리가 둥근 직사각형 26"/>
              <p:cNvSpPr/>
              <p:nvPr/>
            </p:nvSpPr>
            <p:spPr>
              <a:xfrm>
                <a:off x="2733099" y="5501827"/>
                <a:ext cx="581601" cy="270324"/>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err="1">
                    <a:solidFill>
                      <a:prstClr val="black">
                        <a:lumMod val="85000"/>
                        <a:lumOff val="15000"/>
                      </a:prstClr>
                    </a:solidFill>
                    <a:latin typeface="SamsungOne-700" panose="020B0803030303020204" pitchFamily="34" charset="0"/>
                    <a:ea typeface="맑은 고딕" panose="020B0503020000020004" pitchFamily="50" charset="-127"/>
                  </a:rPr>
                  <a:t>GovTrack</a:t>
                </a:r>
                <a:endParaRPr lang="ko-KR" altLang="en-US" sz="9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28" name="모서리가 둥근 직사각형 27"/>
              <p:cNvSpPr/>
              <p:nvPr/>
            </p:nvSpPr>
            <p:spPr>
              <a:xfrm>
                <a:off x="3386902" y="5501827"/>
                <a:ext cx="581601" cy="270324"/>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a:solidFill>
                      <a:prstClr val="black">
                        <a:lumMod val="85000"/>
                        <a:lumOff val="15000"/>
                      </a:prstClr>
                    </a:solidFill>
                    <a:latin typeface="SamsungOne-700" panose="020B0803030303020204" pitchFamily="34" charset="0"/>
                    <a:ea typeface="맑은 고딕" panose="020B0503020000020004" pitchFamily="50" charset="-127"/>
                  </a:rPr>
                  <a:t>Wiki-company</a:t>
                </a:r>
                <a:endParaRPr lang="ko-KR" altLang="en-US" sz="9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29" name="모서리가 둥근 직사각형 28"/>
              <p:cNvSpPr/>
              <p:nvPr/>
            </p:nvSpPr>
            <p:spPr>
              <a:xfrm>
                <a:off x="4037294" y="5420865"/>
                <a:ext cx="446087" cy="227461"/>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a:solidFill>
                      <a:prstClr val="black">
                        <a:lumMod val="85000"/>
                        <a:lumOff val="15000"/>
                      </a:prstClr>
                    </a:solidFill>
                    <a:latin typeface="SamsungOne-700" panose="020B0803030303020204" pitchFamily="34" charset="0"/>
                    <a:ea typeface="맑은 고딕" panose="020B0503020000020004" pitchFamily="50" charset="-127"/>
                  </a:rPr>
                  <a:t>Euro stat</a:t>
                </a:r>
                <a:endParaRPr lang="ko-KR" altLang="en-US" sz="9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30" name="모서리가 둥근 직사각형 29"/>
              <p:cNvSpPr/>
              <p:nvPr/>
            </p:nvSpPr>
            <p:spPr>
              <a:xfrm>
                <a:off x="5360474" y="5143051"/>
                <a:ext cx="446087" cy="227461"/>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err="1">
                    <a:solidFill>
                      <a:prstClr val="black">
                        <a:lumMod val="85000"/>
                        <a:lumOff val="15000"/>
                      </a:prstClr>
                    </a:solidFill>
                    <a:latin typeface="SamsungOne-700" panose="020B0803030303020204" pitchFamily="34" charset="0"/>
                    <a:ea typeface="맑은 고딕" panose="020B0503020000020004" pitchFamily="50" charset="-127"/>
                  </a:rPr>
                  <a:t>lingvoj</a:t>
                </a:r>
                <a:endParaRPr lang="ko-KR" altLang="en-US" sz="9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32" name="모서리가 둥근 직사각형 31"/>
              <p:cNvSpPr/>
              <p:nvPr/>
            </p:nvSpPr>
            <p:spPr>
              <a:xfrm>
                <a:off x="5333008" y="5420864"/>
                <a:ext cx="547092" cy="281436"/>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00" dirty="0">
                    <a:solidFill>
                      <a:prstClr val="black">
                        <a:lumMod val="85000"/>
                        <a:lumOff val="15000"/>
                      </a:prstClr>
                    </a:solidFill>
                    <a:latin typeface="SamsungOne-700" panose="020B0803030303020204" pitchFamily="34" charset="0"/>
                    <a:ea typeface="맑은 고딕" panose="020B0503020000020004" pitchFamily="50" charset="-127"/>
                  </a:rPr>
                  <a:t>Flickr </a:t>
                </a:r>
                <a:r>
                  <a:rPr lang="en-US" altLang="ko-KR" sz="1000" dirty="0" err="1">
                    <a:solidFill>
                      <a:prstClr val="black">
                        <a:lumMod val="85000"/>
                        <a:lumOff val="15000"/>
                      </a:prstClr>
                    </a:solidFill>
                    <a:latin typeface="SamsungOne-700" panose="020B0803030303020204" pitchFamily="34" charset="0"/>
                    <a:ea typeface="맑은 고딕" panose="020B0503020000020004" pitchFamily="50" charset="-127"/>
                  </a:rPr>
                  <a:t>wrappr</a:t>
                </a:r>
                <a:endParaRPr lang="ko-KR" altLang="en-US" sz="10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33" name="모서리가 둥근 직사각형 32"/>
              <p:cNvSpPr/>
              <p:nvPr/>
            </p:nvSpPr>
            <p:spPr>
              <a:xfrm>
                <a:off x="6145731" y="5060950"/>
                <a:ext cx="686870" cy="358776"/>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DBLP Berlin</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34" name="모서리가 둥근 직사각형 33"/>
              <p:cNvSpPr/>
              <p:nvPr/>
            </p:nvSpPr>
            <p:spPr>
              <a:xfrm>
                <a:off x="6827621" y="5322569"/>
                <a:ext cx="686870" cy="358776"/>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RKB Explorer</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35" name="모서리가 둥근 직사각형 34"/>
              <p:cNvSpPr/>
              <p:nvPr/>
            </p:nvSpPr>
            <p:spPr>
              <a:xfrm>
                <a:off x="6714133" y="4036565"/>
                <a:ext cx="547092" cy="281436"/>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00" dirty="0">
                    <a:solidFill>
                      <a:prstClr val="black">
                        <a:lumMod val="85000"/>
                        <a:lumOff val="15000"/>
                      </a:prstClr>
                    </a:solidFill>
                    <a:latin typeface="SamsungOne-700" panose="020B0803030303020204" pitchFamily="34" charset="0"/>
                    <a:ea typeface="맑은 고딕" panose="020B0503020000020004" pitchFamily="50" charset="-127"/>
                  </a:rPr>
                  <a:t>SIOC profiles</a:t>
                </a:r>
                <a:endParaRPr lang="ko-KR" altLang="en-US" sz="10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36" name="모서리가 둥근 직사각형 35"/>
              <p:cNvSpPr/>
              <p:nvPr/>
            </p:nvSpPr>
            <p:spPr>
              <a:xfrm>
                <a:off x="6253758" y="4350890"/>
                <a:ext cx="460375" cy="281436"/>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00" dirty="0">
                    <a:solidFill>
                      <a:prstClr val="black">
                        <a:lumMod val="85000"/>
                        <a:lumOff val="15000"/>
                      </a:prstClr>
                    </a:solidFill>
                    <a:latin typeface="SamsungOne-700" panose="020B0803030303020204" pitchFamily="34" charset="0"/>
                    <a:ea typeface="맑은 고딕" panose="020B0503020000020004" pitchFamily="50" charset="-127"/>
                  </a:rPr>
                  <a:t>Onto- world</a:t>
                </a:r>
                <a:endParaRPr lang="ko-KR" altLang="en-US" sz="10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37" name="모서리가 둥근 직사각형 36"/>
              <p:cNvSpPr/>
              <p:nvPr/>
            </p:nvSpPr>
            <p:spPr>
              <a:xfrm>
                <a:off x="6358533" y="4688821"/>
                <a:ext cx="547092" cy="281436"/>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00" dirty="0" err="1">
                    <a:solidFill>
                      <a:prstClr val="black">
                        <a:lumMod val="85000"/>
                        <a:lumOff val="15000"/>
                      </a:prstClr>
                    </a:solidFill>
                    <a:latin typeface="SamsungOne-700" panose="020B0803030303020204" pitchFamily="34" charset="0"/>
                    <a:ea typeface="맑은 고딕" panose="020B0503020000020004" pitchFamily="50" charset="-127"/>
                  </a:rPr>
                  <a:t>Revyu</a:t>
                </a:r>
                <a:endParaRPr lang="ko-KR" altLang="en-US" sz="10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38" name="모서리가 둥근 직사각형 37"/>
              <p:cNvSpPr/>
              <p:nvPr/>
            </p:nvSpPr>
            <p:spPr>
              <a:xfrm>
                <a:off x="7090013" y="4350890"/>
                <a:ext cx="547092" cy="281436"/>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800" dirty="0">
                    <a:solidFill>
                      <a:prstClr val="black">
                        <a:lumMod val="85000"/>
                        <a:lumOff val="15000"/>
                      </a:prstClr>
                    </a:solidFill>
                    <a:latin typeface="SamsungOne-700" panose="020B0803030303020204" pitchFamily="34" charset="0"/>
                    <a:ea typeface="맑은 고딕" panose="020B0503020000020004" pitchFamily="50" charset="-127"/>
                  </a:rPr>
                  <a:t>SW Conference Corpus</a:t>
                </a:r>
                <a:endParaRPr lang="ko-KR" altLang="en-US" sz="8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39" name="모서리가 둥근 직사각형 38"/>
              <p:cNvSpPr/>
              <p:nvPr/>
            </p:nvSpPr>
            <p:spPr>
              <a:xfrm>
                <a:off x="7611251" y="4551484"/>
                <a:ext cx="446087" cy="227461"/>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a:solidFill>
                      <a:prstClr val="black">
                        <a:lumMod val="85000"/>
                        <a:lumOff val="15000"/>
                      </a:prstClr>
                    </a:solidFill>
                    <a:latin typeface="SamsungOne-700" panose="020B0803030303020204" pitchFamily="34" charset="0"/>
                    <a:ea typeface="맑은 고딕" panose="020B0503020000020004" pitchFamily="50" charset="-127"/>
                  </a:rPr>
                  <a:t>Open-Guides</a:t>
                </a:r>
                <a:endParaRPr lang="ko-KR" altLang="en-US" sz="9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40" name="모서리가 둥근 직사각형 39"/>
              <p:cNvSpPr/>
              <p:nvPr/>
            </p:nvSpPr>
            <p:spPr>
              <a:xfrm>
                <a:off x="4618753" y="5400858"/>
                <a:ext cx="490973" cy="281436"/>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00" dirty="0">
                    <a:solidFill>
                      <a:prstClr val="black">
                        <a:lumMod val="85000"/>
                        <a:lumOff val="15000"/>
                      </a:prstClr>
                    </a:solidFill>
                    <a:latin typeface="SamsungOne-700" panose="020B0803030303020204" pitchFamily="34" charset="0"/>
                    <a:ea typeface="맑은 고딕" panose="020B0503020000020004" pitchFamily="50" charset="-127"/>
                  </a:rPr>
                  <a:t>Open </a:t>
                </a:r>
                <a:r>
                  <a:rPr lang="en-US" altLang="ko-KR" sz="1000" dirty="0" err="1">
                    <a:solidFill>
                      <a:prstClr val="black">
                        <a:lumMod val="85000"/>
                        <a:lumOff val="15000"/>
                      </a:prstClr>
                    </a:solidFill>
                    <a:latin typeface="SamsungOne-700" panose="020B0803030303020204" pitchFamily="34" charset="0"/>
                    <a:ea typeface="맑은 고딕" panose="020B0503020000020004" pitchFamily="50" charset="-127"/>
                  </a:rPr>
                  <a:t>Cyc</a:t>
                </a:r>
                <a:endParaRPr lang="ko-KR" altLang="en-US" sz="10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41" name="모서리가 둥근 직사각형 40"/>
              <p:cNvSpPr/>
              <p:nvPr/>
            </p:nvSpPr>
            <p:spPr>
              <a:xfrm>
                <a:off x="5226332" y="3895589"/>
                <a:ext cx="514068" cy="281436"/>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00" dirty="0" err="1">
                    <a:solidFill>
                      <a:prstClr val="black">
                        <a:lumMod val="85000"/>
                        <a:lumOff val="15000"/>
                      </a:prstClr>
                    </a:solidFill>
                    <a:latin typeface="SamsungOne-700" panose="020B0803030303020204" pitchFamily="34" charset="0"/>
                    <a:ea typeface="맑은 고딕" panose="020B0503020000020004" pitchFamily="50" charset="-127"/>
                  </a:rPr>
                  <a:t>Doap</a:t>
                </a:r>
                <a:r>
                  <a:rPr lang="en-US" altLang="ko-KR" sz="1000" dirty="0">
                    <a:solidFill>
                      <a:prstClr val="black">
                        <a:lumMod val="85000"/>
                        <a:lumOff val="15000"/>
                      </a:prstClr>
                    </a:solidFill>
                    <a:latin typeface="SamsungOne-700" panose="020B0803030303020204" pitchFamily="34" charset="0"/>
                    <a:ea typeface="맑은 고딕" panose="020B0503020000020004" pitchFamily="50" charset="-127"/>
                  </a:rPr>
                  <a:t>-space</a:t>
                </a:r>
                <a:endParaRPr lang="ko-KR" altLang="en-US" sz="10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42" name="모서리가 둥근 직사각형 41"/>
              <p:cNvSpPr/>
              <p:nvPr/>
            </p:nvSpPr>
            <p:spPr>
              <a:xfrm>
                <a:off x="5752725" y="3666036"/>
                <a:ext cx="460750" cy="207464"/>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800" dirty="0" err="1">
                    <a:solidFill>
                      <a:prstClr val="black">
                        <a:lumMod val="85000"/>
                        <a:lumOff val="15000"/>
                      </a:prstClr>
                    </a:solidFill>
                    <a:latin typeface="SamsungOne-700" panose="020B0803030303020204" pitchFamily="34" charset="0"/>
                    <a:ea typeface="맑은 고딕" panose="020B0503020000020004" pitchFamily="50" charset="-127"/>
                  </a:rPr>
                  <a:t>Sem</a:t>
                </a:r>
                <a:r>
                  <a:rPr lang="en-US" altLang="ko-KR" sz="800" dirty="0">
                    <a:solidFill>
                      <a:prstClr val="black">
                        <a:lumMod val="85000"/>
                        <a:lumOff val="15000"/>
                      </a:prstClr>
                    </a:solidFill>
                    <a:latin typeface="SamsungOne-700" panose="020B0803030303020204" pitchFamily="34" charset="0"/>
                    <a:ea typeface="맑은 고딕" panose="020B0503020000020004" pitchFamily="50" charset="-127"/>
                  </a:rPr>
                  <a:t>-Web-Central</a:t>
                </a:r>
                <a:endParaRPr lang="ko-KR" altLang="en-US" sz="8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43" name="모서리가 둥근 직사각형 42"/>
              <p:cNvSpPr/>
              <p:nvPr/>
            </p:nvSpPr>
            <p:spPr>
              <a:xfrm>
                <a:off x="4693227" y="3667722"/>
                <a:ext cx="577850" cy="256578"/>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800" dirty="0">
                    <a:solidFill>
                      <a:prstClr val="black">
                        <a:lumMod val="85000"/>
                        <a:lumOff val="15000"/>
                      </a:prstClr>
                    </a:solidFill>
                    <a:latin typeface="SamsungOne-700" panose="020B0803030303020204" pitchFamily="34" charset="0"/>
                    <a:ea typeface="맑은 고딕" panose="020B0503020000020004" pitchFamily="50" charset="-127"/>
                  </a:rPr>
                  <a:t>ECS Southampton</a:t>
                </a:r>
                <a:endParaRPr lang="ko-KR" altLang="en-US" sz="8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44" name="모서리가 둥근 직사각형 43"/>
              <p:cNvSpPr/>
              <p:nvPr/>
            </p:nvSpPr>
            <p:spPr>
              <a:xfrm>
                <a:off x="4682931" y="4013295"/>
                <a:ext cx="473269" cy="244380"/>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00" dirty="0">
                    <a:solidFill>
                      <a:prstClr val="black">
                        <a:lumMod val="85000"/>
                        <a:lumOff val="15000"/>
                      </a:prstClr>
                    </a:solidFill>
                    <a:latin typeface="SamsungOne-700" panose="020B0803030303020204" pitchFamily="34" charset="0"/>
                    <a:ea typeface="맑은 고딕" panose="020B0503020000020004" pitchFamily="50" charset="-127"/>
                  </a:rPr>
                  <a:t>QDOS</a:t>
                </a:r>
                <a:endParaRPr lang="ko-KR" altLang="en-US" sz="10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45" name="모서리가 둥근 직사각형 44"/>
              <p:cNvSpPr/>
              <p:nvPr/>
            </p:nvSpPr>
            <p:spPr>
              <a:xfrm>
                <a:off x="4209330" y="4322784"/>
                <a:ext cx="589047" cy="256042"/>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err="1">
                    <a:solidFill>
                      <a:prstClr val="black">
                        <a:lumMod val="85000"/>
                        <a:lumOff val="15000"/>
                      </a:prstClr>
                    </a:solidFill>
                    <a:latin typeface="SamsungOne-700" panose="020B0803030303020204" pitchFamily="34" charset="0"/>
                    <a:ea typeface="맑은 고딕" panose="020B0503020000020004" pitchFamily="50" charset="-127"/>
                  </a:rPr>
                  <a:t>Magnatune</a:t>
                </a:r>
                <a:endParaRPr lang="ko-KR" altLang="en-US" sz="9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125" name="모서리가 둥근 직사각형 124"/>
              <p:cNvSpPr/>
              <p:nvPr/>
            </p:nvSpPr>
            <p:spPr>
              <a:xfrm>
                <a:off x="3785394" y="5085901"/>
                <a:ext cx="496805" cy="227461"/>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a:solidFill>
                      <a:prstClr val="black">
                        <a:lumMod val="85000"/>
                        <a:lumOff val="15000"/>
                      </a:prstClr>
                    </a:solidFill>
                    <a:latin typeface="SamsungOne-700" panose="020B0803030303020204" pitchFamily="34" charset="0"/>
                    <a:ea typeface="맑은 고딕" panose="020B0503020000020004" pitchFamily="50" charset="-127"/>
                  </a:rPr>
                  <a:t>World</a:t>
                </a:r>
              </a:p>
              <a:p>
                <a:pPr algn="ctr" defTabSz="457063"/>
                <a:r>
                  <a:rPr lang="en-US" altLang="ko-KR" sz="900" dirty="0" err="1">
                    <a:solidFill>
                      <a:prstClr val="black">
                        <a:lumMod val="85000"/>
                        <a:lumOff val="15000"/>
                      </a:prstClr>
                    </a:solidFill>
                    <a:latin typeface="SamsungOne-700" panose="020B0803030303020204" pitchFamily="34" charset="0"/>
                    <a:ea typeface="맑은 고딕" panose="020B0503020000020004" pitchFamily="50" charset="-127"/>
                  </a:rPr>
                  <a:t>Factbook</a:t>
                </a:r>
                <a:endParaRPr lang="ko-KR" altLang="en-US" sz="9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142" name="모서리가 둥근 직사각형 141"/>
              <p:cNvSpPr/>
              <p:nvPr/>
            </p:nvSpPr>
            <p:spPr>
              <a:xfrm>
                <a:off x="3340894" y="4324023"/>
                <a:ext cx="507310" cy="227461"/>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a:solidFill>
                      <a:prstClr val="black">
                        <a:lumMod val="85000"/>
                        <a:lumOff val="15000"/>
                      </a:prstClr>
                    </a:solidFill>
                    <a:latin typeface="SamsungOne-700" panose="020B0803030303020204" pitchFamily="34" charset="0"/>
                    <a:ea typeface="맑은 고딕" panose="020B0503020000020004" pitchFamily="50" charset="-127"/>
                  </a:rPr>
                  <a:t>BBC</a:t>
                </a:r>
              </a:p>
              <a:p>
                <a:pPr algn="ctr" defTabSz="457063"/>
                <a:r>
                  <a:rPr lang="en-US" altLang="ko-KR" sz="900" dirty="0">
                    <a:solidFill>
                      <a:prstClr val="black">
                        <a:lumMod val="85000"/>
                        <a:lumOff val="15000"/>
                      </a:prstClr>
                    </a:solidFill>
                    <a:latin typeface="SamsungOne-700" panose="020B0803030303020204" pitchFamily="34" charset="0"/>
                    <a:ea typeface="맑은 고딕" panose="020B0503020000020004" pitchFamily="50" charset="-127"/>
                  </a:rPr>
                  <a:t>John Peel</a:t>
                </a:r>
                <a:endParaRPr lang="ko-KR" altLang="en-US" sz="9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148" name="모서리가 둥근 직사각형 147"/>
              <p:cNvSpPr/>
              <p:nvPr/>
            </p:nvSpPr>
            <p:spPr>
              <a:xfrm>
                <a:off x="2688432" y="4324023"/>
                <a:ext cx="612085" cy="227461"/>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a:solidFill>
                      <a:prstClr val="black">
                        <a:lumMod val="85000"/>
                        <a:lumOff val="15000"/>
                      </a:prstClr>
                    </a:solidFill>
                    <a:latin typeface="SamsungOne-700" panose="020B0803030303020204" pitchFamily="34" charset="0"/>
                    <a:ea typeface="맑은 고딕" panose="020B0503020000020004" pitchFamily="50" charset="-127"/>
                  </a:rPr>
                  <a:t>BBC</a:t>
                </a:r>
              </a:p>
              <a:p>
                <a:pPr algn="ctr" defTabSz="457063"/>
                <a:r>
                  <a:rPr lang="en-US" altLang="ko-KR" sz="900" dirty="0">
                    <a:solidFill>
                      <a:prstClr val="black">
                        <a:lumMod val="85000"/>
                        <a:lumOff val="15000"/>
                      </a:prstClr>
                    </a:solidFill>
                    <a:latin typeface="SamsungOne-700" panose="020B0803030303020204" pitchFamily="34" charset="0"/>
                    <a:ea typeface="맑은 고딕" panose="020B0503020000020004" pitchFamily="50" charset="-127"/>
                  </a:rPr>
                  <a:t>Later + TOTP</a:t>
                </a:r>
                <a:endParaRPr lang="ko-KR" altLang="en-US" sz="90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149" name="모서리가 둥근 직사각형 148"/>
              <p:cNvSpPr/>
              <p:nvPr/>
            </p:nvSpPr>
            <p:spPr>
              <a:xfrm>
                <a:off x="1912263" y="4347715"/>
                <a:ext cx="700663" cy="34461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err="1">
                    <a:solidFill>
                      <a:prstClr val="black">
                        <a:lumMod val="85000"/>
                        <a:lumOff val="15000"/>
                      </a:prstClr>
                    </a:solidFill>
                    <a:latin typeface="SamsungOne-700" panose="020B0803030303020204" pitchFamily="34" charset="0"/>
                    <a:ea typeface="맑은 고딕" panose="020B0503020000020004" pitchFamily="50" charset="-127"/>
                  </a:rPr>
                  <a:t>Jamendo</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158" name="모서리가 둥근 직사각형 157"/>
              <p:cNvSpPr/>
              <p:nvPr/>
            </p:nvSpPr>
            <p:spPr>
              <a:xfrm>
                <a:off x="2955132" y="4625297"/>
                <a:ext cx="692149" cy="36112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Geo-</a:t>
                </a:r>
              </a:p>
              <a:p>
                <a:pPr algn="ctr" defTabSz="457063"/>
                <a:r>
                  <a:rPr lang="en-US" altLang="ko-KR" sz="1050" dirty="0">
                    <a:solidFill>
                      <a:prstClr val="black">
                        <a:lumMod val="85000"/>
                        <a:lumOff val="15000"/>
                      </a:prstClr>
                    </a:solidFill>
                    <a:latin typeface="SamsungOne-700" panose="020B0803030303020204" pitchFamily="34" charset="0"/>
                    <a:ea typeface="맑은 고딕" panose="020B0503020000020004" pitchFamily="50" charset="-127"/>
                  </a:rPr>
                  <a:t>names</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sp>
            <p:nvSpPr>
              <p:cNvPr id="17" name="모서리가 둥근 직사각형 16"/>
              <p:cNvSpPr/>
              <p:nvPr/>
            </p:nvSpPr>
            <p:spPr>
              <a:xfrm>
                <a:off x="4483381" y="4813301"/>
                <a:ext cx="761719" cy="374649"/>
              </a:xfrm>
              <a:prstGeom prst="roundRect">
                <a:avLst>
                  <a:gd name="adj" fmla="val 50000"/>
                </a:avLst>
              </a:prstGeom>
              <a:solidFill>
                <a:schemeClr val="bg1"/>
              </a:solidFill>
              <a:ln w="952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1050" dirty="0" err="1">
                    <a:solidFill>
                      <a:prstClr val="black">
                        <a:lumMod val="85000"/>
                        <a:lumOff val="15000"/>
                      </a:prstClr>
                    </a:solidFill>
                    <a:latin typeface="SamsungOne-700" panose="020B0803030303020204" pitchFamily="34" charset="0"/>
                    <a:ea typeface="맑은 고딕" panose="020B0503020000020004" pitchFamily="50" charset="-127"/>
                  </a:rPr>
                  <a:t>DBpedia</a:t>
                </a:r>
                <a:endParaRPr lang="ko-KR" altLang="en-US" sz="1050" dirty="0">
                  <a:solidFill>
                    <a:prstClr val="black">
                      <a:lumMod val="85000"/>
                      <a:lumOff val="15000"/>
                    </a:prstClr>
                  </a:solidFill>
                  <a:latin typeface="SamsungOne-700" panose="020B0803030303020204" pitchFamily="34" charset="0"/>
                  <a:ea typeface="맑은 고딕" panose="020B0503020000020004" pitchFamily="50" charset="-127"/>
                </a:endParaRPr>
              </a:p>
            </p:txBody>
          </p:sp>
        </p:grpSp>
        <p:sp>
          <p:nvSpPr>
            <p:cNvPr id="181" name="직사각형 180"/>
            <p:cNvSpPr/>
            <p:nvPr/>
          </p:nvSpPr>
          <p:spPr>
            <a:xfrm>
              <a:off x="2928868" y="5169694"/>
              <a:ext cx="290581" cy="139698"/>
            </a:xfrm>
            <a:prstGeom prst="rect">
              <a:avLst/>
            </a:prstGeom>
            <a:solidFill>
              <a:schemeClr val="bg1"/>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a:solidFill>
                    <a:srgbClr val="FFC000"/>
                  </a:solidFill>
                  <a:latin typeface="SamsungOne-700" panose="020B0803030303020204" pitchFamily="34" charset="0"/>
                  <a:ea typeface="맑은 고딕" panose="020B0503020000020004" pitchFamily="50" charset="-127"/>
                </a:rPr>
                <a:t>NEW!</a:t>
              </a:r>
              <a:endParaRPr lang="ko-KR" altLang="en-US" sz="900" dirty="0">
                <a:solidFill>
                  <a:srgbClr val="FFC000"/>
                </a:solidFill>
                <a:latin typeface="SamsungOne-700" panose="020B0803030303020204" pitchFamily="34" charset="0"/>
                <a:ea typeface="맑은 고딕" panose="020B0503020000020004" pitchFamily="50" charset="-127"/>
              </a:endParaRPr>
            </a:p>
          </p:txBody>
        </p:sp>
        <p:sp>
          <p:nvSpPr>
            <p:cNvPr id="183" name="직사각형 182"/>
            <p:cNvSpPr/>
            <p:nvPr/>
          </p:nvSpPr>
          <p:spPr>
            <a:xfrm>
              <a:off x="7354376" y="5349877"/>
              <a:ext cx="290581" cy="139698"/>
            </a:xfrm>
            <a:prstGeom prst="rect">
              <a:avLst/>
            </a:prstGeom>
            <a:solidFill>
              <a:schemeClr val="bg1"/>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a:solidFill>
                    <a:srgbClr val="FFC000"/>
                  </a:solidFill>
                  <a:latin typeface="SamsungOne-700" panose="020B0803030303020204" pitchFamily="34" charset="0"/>
                  <a:ea typeface="맑은 고딕" panose="020B0503020000020004" pitchFamily="50" charset="-127"/>
                </a:rPr>
                <a:t>NEW!</a:t>
              </a:r>
              <a:endParaRPr lang="ko-KR" altLang="en-US" sz="900" dirty="0">
                <a:solidFill>
                  <a:srgbClr val="FFC000"/>
                </a:solidFill>
                <a:latin typeface="SamsungOne-700" panose="020B0803030303020204" pitchFamily="34" charset="0"/>
                <a:ea typeface="맑은 고딕" panose="020B0503020000020004" pitchFamily="50" charset="-127"/>
              </a:endParaRPr>
            </a:p>
          </p:txBody>
        </p:sp>
        <p:sp>
          <p:nvSpPr>
            <p:cNvPr id="184" name="직사각형 183"/>
            <p:cNvSpPr/>
            <p:nvPr/>
          </p:nvSpPr>
          <p:spPr>
            <a:xfrm>
              <a:off x="5311497" y="3781902"/>
              <a:ext cx="409146" cy="139698"/>
            </a:xfrm>
            <a:prstGeom prst="rect">
              <a:avLst/>
            </a:prstGeom>
            <a:solidFill>
              <a:schemeClr val="bg1"/>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en-US" altLang="ko-KR" sz="900" dirty="0">
                  <a:solidFill>
                    <a:srgbClr val="00B050"/>
                  </a:solidFill>
                  <a:latin typeface="SamsungOne-700" panose="020B0803030303020204" pitchFamily="34" charset="0"/>
                  <a:ea typeface="맑은 고딕" panose="020B0503020000020004" pitchFamily="50" charset="-127"/>
                </a:rPr>
                <a:t>updated</a:t>
              </a:r>
              <a:endParaRPr lang="ko-KR" altLang="en-US" sz="900" dirty="0">
                <a:solidFill>
                  <a:srgbClr val="00B050"/>
                </a:solidFill>
                <a:latin typeface="SamsungOne-700" panose="020B0803030303020204" pitchFamily="34" charset="0"/>
                <a:ea typeface="맑은 고딕" panose="020B0503020000020004" pitchFamily="50" charset="-127"/>
              </a:endParaRPr>
            </a:p>
          </p:txBody>
        </p:sp>
      </p:grpSp>
      <p:grpSp>
        <p:nvGrpSpPr>
          <p:cNvPr id="94" name="그룹 93"/>
          <p:cNvGrpSpPr/>
          <p:nvPr/>
        </p:nvGrpSpPr>
        <p:grpSpPr>
          <a:xfrm>
            <a:off x="416128" y="444866"/>
            <a:ext cx="9051872" cy="282133"/>
            <a:chOff x="416128" y="444866"/>
            <a:chExt cx="9051872" cy="282133"/>
          </a:xfrm>
        </p:grpSpPr>
        <p:sp>
          <p:nvSpPr>
            <p:cNvPr id="108" name="직사각형 10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10" name="직사각형 10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12" name="직사각형 111">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Công nghệ ngữ nghĩa</a:t>
            </a:r>
          </a:p>
        </p:txBody>
      </p:sp>
      <p:grpSp>
        <p:nvGrpSpPr>
          <p:cNvPr id="114" name="그룹 113">
            <a:extLst>
              <a:ext uri="{FF2B5EF4-FFF2-40B4-BE49-F238E27FC236}">
                <a16:creationId xmlns:a16="http://schemas.microsoft.com/office/drawing/2014/main" id="{07928334-32AF-46A2-97F3-006B536CB7A1}"/>
              </a:ext>
            </a:extLst>
          </p:cNvPr>
          <p:cNvGrpSpPr/>
          <p:nvPr/>
        </p:nvGrpSpPr>
        <p:grpSpPr>
          <a:xfrm>
            <a:off x="559817" y="1917738"/>
            <a:ext cx="8783191" cy="646331"/>
            <a:chOff x="1027113" y="2045624"/>
            <a:chExt cx="8785224" cy="646472"/>
          </a:xfrm>
        </p:grpSpPr>
        <p:sp>
          <p:nvSpPr>
            <p:cNvPr id="118" name="직사각형 11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9" name="직사각형 118">
              <a:extLst>
                <a:ext uri="{FF2B5EF4-FFF2-40B4-BE49-F238E27FC236}">
                  <a16:creationId xmlns:a16="http://schemas.microsoft.com/office/drawing/2014/main" id="{C3CF9554-5E26-4DD4-876F-A237942CB6BA}"/>
                </a:ext>
              </a:extLst>
            </p:cNvPr>
            <p:cNvSpPr/>
            <p:nvPr/>
          </p:nvSpPr>
          <p:spPr>
            <a:xfrm>
              <a:off x="1179513" y="2045624"/>
              <a:ext cx="8632824" cy="64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Công nghệ ngữ nghĩa biểu thị bản thể học để Internet có thể xử lý thông tin về tài nguyên (tài liệu web, tệp tin, dịch vụ, v.v.) và thông tin về mối quan hệ/ý nghĩa của chúng trong cùng một môi trường phân tán. Đây là công nghệ khung cho phép máy móc tự động xử lý việc này. </a:t>
              </a:r>
            </a:p>
          </p:txBody>
        </p:sp>
      </p:grpSp>
      <p:grpSp>
        <p:nvGrpSpPr>
          <p:cNvPr id="121" name="그룹 120">
            <a:extLst>
              <a:ext uri="{FF2B5EF4-FFF2-40B4-BE49-F238E27FC236}">
                <a16:creationId xmlns:a16="http://schemas.microsoft.com/office/drawing/2014/main" id="{07928334-32AF-46A2-97F3-006B536CB7A1}"/>
              </a:ext>
            </a:extLst>
          </p:cNvPr>
          <p:cNvGrpSpPr/>
          <p:nvPr/>
        </p:nvGrpSpPr>
        <p:grpSpPr>
          <a:xfrm>
            <a:off x="559817" y="2629433"/>
            <a:ext cx="8783191" cy="646331"/>
            <a:chOff x="1027113" y="2045624"/>
            <a:chExt cx="8785224" cy="646472"/>
          </a:xfrm>
        </p:grpSpPr>
        <p:sp>
          <p:nvSpPr>
            <p:cNvPr id="122" name="직사각형 1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23" name="직사각형 122">
              <a:extLst>
                <a:ext uri="{FF2B5EF4-FFF2-40B4-BE49-F238E27FC236}">
                  <a16:creationId xmlns:a16="http://schemas.microsoft.com/office/drawing/2014/main" id="{C3CF9554-5E26-4DD4-876F-A237942CB6BA}"/>
                </a:ext>
              </a:extLst>
            </p:cNvPr>
            <p:cNvSpPr/>
            <p:nvPr/>
          </p:nvSpPr>
          <p:spPr>
            <a:xfrm>
              <a:off x="1179513" y="2045624"/>
              <a:ext cx="8632824" cy="646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Công nghệ ngữ nghĩa được sử dụng chủ yếu cho sự tương tác ngữ nghĩa trong các ứng dụng hoặc dịch vụ trên web. Do đó, công nghệ ngữ nghĩa được sử dụng rộng rãi không chỉ cho trang web mà còn cho các hệ thống khác nhau như IoT và big data.</a:t>
              </a:r>
            </a:p>
          </p:txBody>
        </p:sp>
      </p:grpSp>
    </p:spTree>
    <p:extLst>
      <p:ext uri="{BB962C8B-B14F-4D97-AF65-F5344CB8AC3E}">
        <p14:creationId xmlns:p14="http://schemas.microsoft.com/office/powerpoint/2010/main" val="37203247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Nền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tảng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4.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F4652270-0E96-4190-88E7-A88B52AE5329}"/>
              </a:ext>
            </a:extLst>
          </p:cNvPr>
          <p:cNvGrpSpPr/>
          <p:nvPr/>
        </p:nvGrpSpPr>
        <p:grpSpPr>
          <a:xfrm>
            <a:off x="1051644" y="4065237"/>
            <a:ext cx="5702300" cy="278172"/>
            <a:chOff x="1051644" y="4065237"/>
            <a:chExt cx="5702300" cy="278172"/>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Tổng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quan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tảng</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3" name="그룹 2">
            <a:extLst>
              <a:ext uri="{FF2B5EF4-FFF2-40B4-BE49-F238E27FC236}">
                <a16:creationId xmlns:a16="http://schemas.microsoft.com/office/drawing/2014/main" id="{D3E3724E-ED99-422F-B427-32B51946FCB2}"/>
              </a:ext>
            </a:extLst>
          </p:cNvPr>
          <p:cNvGrpSpPr/>
          <p:nvPr/>
        </p:nvGrpSpPr>
        <p:grpSpPr>
          <a:xfrm>
            <a:off x="1051644" y="4495071"/>
            <a:ext cx="5702300" cy="278172"/>
            <a:chOff x="1051644" y="4495071"/>
            <a:chExt cx="5702300" cy="278172"/>
          </a:xfrm>
        </p:grpSpPr>
        <p:sp>
          <p:nvSpPr>
            <p:cNvPr id="16" name="직사각형 1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4.2. Cấu trúc cơ bản của Nền tảng IoT</a:t>
              </a: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4.3.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tảng</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329740"/>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4.4.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Ví</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dụ</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về</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Nền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tảng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IoT</a:t>
              </a: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Tree>
    <p:extLst>
      <p:ext uri="{BB962C8B-B14F-4D97-AF65-F5344CB8AC3E}">
        <p14:creationId xmlns:p14="http://schemas.microsoft.com/office/powerpoint/2010/main" val="10200827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모서리가 둥근 직사각형 4">
            <a:extLst>
              <a:ext uri="{FF2B5EF4-FFF2-40B4-BE49-F238E27FC236}">
                <a16:creationId xmlns:a16="http://schemas.microsoft.com/office/drawing/2014/main" id="{459743C6-6530-4C27-9B42-7FE6AEDE0D8E}"/>
              </a:ext>
            </a:extLst>
          </p:cNvPr>
          <p:cNvSpPr/>
          <p:nvPr/>
        </p:nvSpPr>
        <p:spPr>
          <a:xfrm>
            <a:off x="435992" y="1889711"/>
            <a:ext cx="6387628" cy="39155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18D9F46E-3015-40FF-8041-20603D81BED3}"/>
              </a:ext>
            </a:extLst>
          </p:cNvPr>
          <p:cNvPicPr>
            <a:picLocks noChangeAspect="1"/>
          </p:cNvPicPr>
          <p:nvPr/>
        </p:nvPicPr>
        <p:blipFill>
          <a:blip r:embed="rId3"/>
          <a:stretch>
            <a:fillRect/>
          </a:stretch>
        </p:blipFill>
        <p:spPr>
          <a:xfrm>
            <a:off x="520825" y="2020930"/>
            <a:ext cx="6310910" cy="3608345"/>
          </a:xfrm>
          <a:prstGeom prst="rect">
            <a:avLst/>
          </a:prstGeom>
        </p:spPr>
      </p:pic>
      <p:sp>
        <p:nvSpPr>
          <p:cNvPr id="25" name="사각형: 둥근 모서리 20">
            <a:extLst>
              <a:ext uri="{FF2B5EF4-FFF2-40B4-BE49-F238E27FC236}">
                <a16:creationId xmlns:a16="http://schemas.microsoft.com/office/drawing/2014/main" id="{475BF1FC-C836-47E9-A26E-4807A6003D03}"/>
              </a:ext>
            </a:extLst>
          </p:cNvPr>
          <p:cNvSpPr/>
          <p:nvPr/>
        </p:nvSpPr>
        <p:spPr>
          <a:xfrm>
            <a:off x="445516" y="5874540"/>
            <a:ext cx="1964309" cy="21639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r>
              <a:rPr lang="en-US" altLang="ko-KR" sz="1000" b="1" dirty="0">
                <a:solidFill>
                  <a:schemeClr val="bg1"/>
                </a:solidFill>
                <a:latin typeface="SamsungOne-400" panose="020B0503030303020204" pitchFamily="34" charset="0"/>
                <a:ea typeface="SamsungOne-400" panose="020B0503030303020204" pitchFamily="34" charset="0"/>
              </a:rPr>
              <a:t>http://developers.iotocean.org/</a:t>
            </a:r>
          </a:p>
        </p:txBody>
      </p:sp>
      <p:grpSp>
        <p:nvGrpSpPr>
          <p:cNvPr id="14" name="그룹 13"/>
          <p:cNvGrpSpPr/>
          <p:nvPr/>
        </p:nvGrpSpPr>
        <p:grpSpPr>
          <a:xfrm>
            <a:off x="416128" y="444866"/>
            <a:ext cx="9051872" cy="282133"/>
            <a:chOff x="416128" y="444866"/>
            <a:chExt cx="9051872" cy="282133"/>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4.4. Examples of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IoT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Platform</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40" name="직사각형 39"/>
          <p:cNvSpPr/>
          <p:nvPr/>
        </p:nvSpPr>
        <p:spPr>
          <a:xfrm>
            <a:off x="6953250" y="1880186"/>
            <a:ext cx="2638425" cy="2848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Mobius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tảng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IoT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nguồn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quốc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tế</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oneM2M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(Mobius),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(&amp;</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Cube:Thyme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Lavender)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cổng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(&amp;</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Cube:Rosemary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cung cấp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các chức năng dịch vụ chung (CSF) cho các hệ thống IoT,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bao gồm đăng ký và khám phá thiết bị, quản lý và lưu trữ dữ liệu, đăng ký và thông báo, ngữ nghĩa, bảo mật, v.v. và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API REST.</a:t>
            </a:r>
            <a:endParaRPr lang="ko-KR" altLang="en-US" sz="1300" b="1"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4" name="직사각형 4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Mobius</a:t>
            </a:r>
          </a:p>
        </p:txBody>
      </p:sp>
    </p:spTree>
    <p:extLst>
      <p:ext uri="{BB962C8B-B14F-4D97-AF65-F5344CB8AC3E}">
        <p14:creationId xmlns:p14="http://schemas.microsoft.com/office/powerpoint/2010/main" val="3956463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모서리가 둥근 직사각형 4">
            <a:extLst>
              <a:ext uri="{FF2B5EF4-FFF2-40B4-BE49-F238E27FC236}">
                <a16:creationId xmlns:a16="http://schemas.microsoft.com/office/drawing/2014/main" id="{459743C6-6530-4C27-9B42-7FE6AEDE0D8E}"/>
              </a:ext>
            </a:extLst>
          </p:cNvPr>
          <p:cNvSpPr/>
          <p:nvPr/>
        </p:nvSpPr>
        <p:spPr>
          <a:xfrm>
            <a:off x="559816" y="2184987"/>
            <a:ext cx="5479033" cy="25584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id="{989AC890-CAD4-4FAC-8695-A6B6E788A7A6}"/>
              </a:ext>
            </a:extLst>
          </p:cNvPr>
          <p:cNvGrpSpPr/>
          <p:nvPr/>
        </p:nvGrpSpPr>
        <p:grpSpPr>
          <a:xfrm>
            <a:off x="665215" y="2306569"/>
            <a:ext cx="5278385" cy="2427356"/>
            <a:chOff x="1887955" y="3597868"/>
            <a:chExt cx="5411274" cy="2306838"/>
          </a:xfrm>
        </p:grpSpPr>
        <p:pic>
          <p:nvPicPr>
            <p:cNvPr id="21" name="그림 20">
              <a:extLst>
                <a:ext uri="{FF2B5EF4-FFF2-40B4-BE49-F238E27FC236}">
                  <a16:creationId xmlns:a16="http://schemas.microsoft.com/office/drawing/2014/main" id="{08087835-4D8B-4C6D-9284-AE19E1B3B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955" y="3597868"/>
              <a:ext cx="3541200" cy="2306838"/>
            </a:xfrm>
            <a:prstGeom prst="rect">
              <a:avLst/>
            </a:prstGeom>
            <a:noFill/>
            <a:ln>
              <a:noFill/>
            </a:ln>
          </p:spPr>
        </p:pic>
        <p:pic>
          <p:nvPicPr>
            <p:cNvPr id="2" name="Picture 1">
              <a:extLst>
                <a:ext uri="{FF2B5EF4-FFF2-40B4-BE49-F238E27FC236}">
                  <a16:creationId xmlns:a16="http://schemas.microsoft.com/office/drawing/2014/main" id="{964A6448-7DA7-41F7-BF25-D617B783BE7E}"/>
                </a:ext>
              </a:extLst>
            </p:cNvPr>
            <p:cNvPicPr>
              <a:picLocks noChangeAspect="1"/>
            </p:cNvPicPr>
            <p:nvPr/>
          </p:nvPicPr>
          <p:blipFill>
            <a:blip r:embed="rId4"/>
            <a:stretch>
              <a:fillRect/>
            </a:stretch>
          </p:blipFill>
          <p:spPr>
            <a:xfrm>
              <a:off x="5429155" y="3674927"/>
              <a:ext cx="1870074" cy="2152721"/>
            </a:xfrm>
            <a:prstGeom prst="rect">
              <a:avLst/>
            </a:prstGeom>
          </p:spPr>
        </p:pic>
      </p:grpSp>
      <p:sp>
        <p:nvSpPr>
          <p:cNvPr id="29" name="사각형: 둥근 모서리 20">
            <a:extLst>
              <a:ext uri="{FF2B5EF4-FFF2-40B4-BE49-F238E27FC236}">
                <a16:creationId xmlns:a16="http://schemas.microsoft.com/office/drawing/2014/main" id="{9C7EEC42-F053-4BCA-A1F7-C33F582B39DA}"/>
              </a:ext>
            </a:extLst>
          </p:cNvPr>
          <p:cNvSpPr/>
          <p:nvPr/>
        </p:nvSpPr>
        <p:spPr>
          <a:xfrm>
            <a:off x="568288" y="4835728"/>
            <a:ext cx="4685995" cy="19475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r>
              <a:rPr lang="en-US" altLang="ko-KR" sz="900" b="1" dirty="0">
                <a:solidFill>
                  <a:schemeClr val="bg1"/>
                </a:solidFill>
                <a:latin typeface="SamsungOne-400" panose="020B0503030303020204" pitchFamily="34" charset="0"/>
                <a:ea typeface="SamsungOne-400" panose="020B0503030303020204" pitchFamily="34" charset="0"/>
              </a:rPr>
              <a:t>https://maker.wiznet.io/2018/03/09/thing-cloud-service-client-library-for-w7500x-mcu/</a:t>
            </a:r>
          </a:p>
        </p:txBody>
      </p:sp>
      <p:grpSp>
        <p:nvGrpSpPr>
          <p:cNvPr id="14" name="그룹 13"/>
          <p:cNvGrpSpPr/>
          <p:nvPr/>
        </p:nvGrpSpPr>
        <p:grpSpPr>
          <a:xfrm>
            <a:off x="416128" y="444866"/>
            <a:ext cx="9051872" cy="553998"/>
            <a:chOff x="416128" y="444866"/>
            <a:chExt cx="9051872" cy="553998"/>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8" name="직사각형 17"/>
          <p:cNvSpPr/>
          <p:nvPr/>
        </p:nvSpPr>
        <p:spPr>
          <a:xfrm>
            <a:off x="6191250" y="2175461"/>
            <a:ext cx="3276750" cy="31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Bất kỳ ai cũng có thể dễ dàng và nhanh chóng xây dựng dịch vụ IoT của riêng mình bằng cách sử dụng phần cứng và cổng thông tin được liên kết với đám mây, cung cấp dịch vụ ổn định và có thể mở rộng thông qua môi trường đám mây.</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tùy chỉnh bảng điều khiển bằng các công cụ. Cung cấp thông báo theo thời gian thực, điều khiển thiết bị, cảm biến theo đồ thị.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Giám sát và điều khiển/phân tích theo thời gian thực trên hệ thống thông qua phân tích dữ liệu. </a:t>
            </a:r>
          </a:p>
        </p:txBody>
      </p:sp>
      <p:grpSp>
        <p:nvGrpSpPr>
          <p:cNvPr id="19" name="그룹 18">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직사각형 2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Thing+</a:t>
              </a:r>
            </a:p>
          </p:txBody>
        </p:sp>
      </p:gr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Ví dụ về nền tảng </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IoT</a:t>
            </a:r>
          </a:p>
        </p:txBody>
      </p:sp>
    </p:spTree>
    <p:extLst>
      <p:ext uri="{BB962C8B-B14F-4D97-AF65-F5344CB8AC3E}">
        <p14:creationId xmlns:p14="http://schemas.microsoft.com/office/powerpoint/2010/main" val="34120264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D0C06746-0BBE-4D3B-BAAB-31769DA9F1D0}"/>
              </a:ext>
            </a:extLst>
          </p:cNvPr>
          <p:cNvGrpSpPr/>
          <p:nvPr/>
        </p:nvGrpSpPr>
        <p:grpSpPr>
          <a:xfrm>
            <a:off x="550292" y="1661111"/>
            <a:ext cx="5091248" cy="4589788"/>
            <a:chOff x="550292" y="1661111"/>
            <a:chExt cx="5204698" cy="4692064"/>
          </a:xfrm>
        </p:grpSpPr>
        <p:sp>
          <p:nvSpPr>
            <p:cNvPr id="25" name="모서리가 둥근 직사각형 4">
              <a:extLst>
                <a:ext uri="{FF2B5EF4-FFF2-40B4-BE49-F238E27FC236}">
                  <a16:creationId xmlns:a16="http://schemas.microsoft.com/office/drawing/2014/main" id="{459743C6-6530-4C27-9B42-7FE6AEDE0D8E}"/>
                </a:ext>
              </a:extLst>
            </p:cNvPr>
            <p:cNvSpPr/>
            <p:nvPr/>
          </p:nvSpPr>
          <p:spPr>
            <a:xfrm>
              <a:off x="550292" y="1661111"/>
              <a:ext cx="5204698" cy="46920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 name="그룹 4">
              <a:extLst>
                <a:ext uri="{FF2B5EF4-FFF2-40B4-BE49-F238E27FC236}">
                  <a16:creationId xmlns:a16="http://schemas.microsoft.com/office/drawing/2014/main" id="{7DD59F1D-300D-4405-A08E-CCAF101D67B3}"/>
                </a:ext>
              </a:extLst>
            </p:cNvPr>
            <p:cNvGrpSpPr/>
            <p:nvPr/>
          </p:nvGrpSpPr>
          <p:grpSpPr>
            <a:xfrm>
              <a:off x="725607" y="1732804"/>
              <a:ext cx="4808417" cy="4541619"/>
              <a:chOff x="838926" y="3072069"/>
              <a:chExt cx="4339716" cy="4098924"/>
            </a:xfrm>
          </p:grpSpPr>
          <p:pic>
            <p:nvPicPr>
              <p:cNvPr id="2" name="Picture 1">
                <a:extLst>
                  <a:ext uri="{FF2B5EF4-FFF2-40B4-BE49-F238E27FC236}">
                    <a16:creationId xmlns:a16="http://schemas.microsoft.com/office/drawing/2014/main" id="{8FAD1D82-B281-4D06-B446-AC109A48F1D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5" b="99461" l="204" r="97342">
                            <a14:foregroundMark x1="7157" y1="7682" x2="34151" y2="15364"/>
                            <a14:foregroundMark x1="34151" y1="15364" x2="49489" y2="39353"/>
                            <a14:foregroundMark x1="49489" y1="39353" x2="49489" y2="61051"/>
                            <a14:foregroundMark x1="49489" y1="61051" x2="71984" y2="79111"/>
                            <a14:foregroundMark x1="71984" y1="79111" x2="76074" y2="93935"/>
                            <a14:foregroundMark x1="62168" y1="4987" x2="47035" y2="14286"/>
                            <a14:foregroundMark x1="54601" y1="2022" x2="28425" y2="1078"/>
                            <a14:foregroundMark x1="28425" y1="1078" x2="28425" y2="1078"/>
                            <a14:foregroundMark x1="3272" y1="3774" x2="8793" y2="83693"/>
                            <a14:foregroundMark x1="66667" y1="73315" x2="83640" y2="84097"/>
                            <a14:foregroundMark x1="83640" y1="84097" x2="72188" y2="71698"/>
                            <a14:foregroundMark x1="92229" y1="76011" x2="75051" y2="92857"/>
                            <a14:foregroundMark x1="75051" y1="60108" x2="83231" y2="61051"/>
                            <a14:foregroundMark x1="93865" y1="75067" x2="97342" y2="82615"/>
                            <a14:foregroundMark x1="16769" y1="98248" x2="85276" y2="96361"/>
                            <a14:foregroundMark x1="85276" y1="96361" x2="85685" y2="96226"/>
                            <a14:foregroundMark x1="62577" y1="71833" x2="67076" y2="87736"/>
                            <a14:foregroundMark x1="71370" y1="70350" x2="84663" y2="73046"/>
                            <a14:foregroundMark x1="87321" y1="99461" x2="87321" y2="99461"/>
                            <a14:foregroundMark x1="613" y1="135" x2="2249" y2="4178"/>
                            <a14:foregroundMark x1="91411" y1="82615" x2="88548" y2="86388"/>
                            <a14:foregroundMark x1="613" y1="809" x2="613" y2="809"/>
                            <a14:foregroundMark x1="818" y1="674" x2="204" y2="943"/>
                            <a14:foregroundMark x1="613" y1="809" x2="1022" y2="270"/>
                            <a14:backgroundMark x1="74642" y1="1752" x2="73006" y2="45687"/>
                            <a14:backgroundMark x1="73006" y1="45687" x2="91002" y2="55660"/>
                            <a14:backgroundMark x1="91002" y1="55660" x2="99796" y2="67116"/>
                            <a14:backgroundMark x1="89162" y1="10647" x2="88139" y2="42183"/>
                          </a14:backgroundRemoval>
                        </a14:imgEffect>
                      </a14:imgLayer>
                    </a14:imgProps>
                  </a:ext>
                </a:extLst>
              </a:blip>
              <a:srcRect l="440"/>
              <a:stretch/>
            </p:blipFill>
            <p:spPr>
              <a:xfrm>
                <a:off x="3807541" y="5308793"/>
                <a:ext cx="1221850" cy="1862200"/>
              </a:xfrm>
              <a:prstGeom prst="round2SameRect">
                <a:avLst>
                  <a:gd name="adj1" fmla="val 5726"/>
                  <a:gd name="adj2" fmla="val 0"/>
                </a:avLst>
              </a:prstGeom>
            </p:spPr>
          </p:pic>
          <p:pic>
            <p:nvPicPr>
              <p:cNvPr id="4" name="Picture 3">
                <a:extLst>
                  <a:ext uri="{FF2B5EF4-FFF2-40B4-BE49-F238E27FC236}">
                    <a16:creationId xmlns:a16="http://schemas.microsoft.com/office/drawing/2014/main" id="{E35D3BF9-6D61-461F-8AE7-203FB2B2B2E4}"/>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06914" y="5467762"/>
                <a:ext cx="1412240" cy="1412240"/>
              </a:xfrm>
              <a:prstGeom prst="rect">
                <a:avLst/>
              </a:prstGeom>
            </p:spPr>
          </p:pic>
          <p:pic>
            <p:nvPicPr>
              <p:cNvPr id="6" name="Picture 5">
                <a:extLst>
                  <a:ext uri="{FF2B5EF4-FFF2-40B4-BE49-F238E27FC236}">
                    <a16:creationId xmlns:a16="http://schemas.microsoft.com/office/drawing/2014/main" id="{1EF00F4D-99A2-4DD1-A4DB-29B0CA58D686}"/>
                  </a:ext>
                </a:extLst>
              </p:cNvPr>
              <p:cNvPicPr>
                <a:picLocks noChangeAspect="1"/>
              </p:cNvPicPr>
              <p:nvPr/>
            </p:nvPicPr>
            <p:blipFill>
              <a:blip r:embed="rId6"/>
              <a:stretch>
                <a:fillRect/>
              </a:stretch>
            </p:blipFill>
            <p:spPr>
              <a:xfrm>
                <a:off x="838926" y="3072069"/>
                <a:ext cx="4339716" cy="2184843"/>
              </a:xfrm>
              <a:prstGeom prst="rect">
                <a:avLst/>
              </a:prstGeom>
            </p:spPr>
          </p:pic>
        </p:grpSp>
      </p:grpSp>
      <p:grpSp>
        <p:nvGrpSpPr>
          <p:cNvPr id="21" name="그룹 20"/>
          <p:cNvGrpSpPr/>
          <p:nvPr/>
        </p:nvGrpSpPr>
        <p:grpSpPr>
          <a:xfrm>
            <a:off x="416128" y="444866"/>
            <a:ext cx="9051872" cy="553998"/>
            <a:chOff x="416128" y="444866"/>
            <a:chExt cx="9051872" cy="553998"/>
          </a:xfrm>
        </p:grpSpPr>
        <p:sp>
          <p:nvSpPr>
            <p:cNvPr id="23" name="직사각형 22">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4" name="직사각형 2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7" name="직사각형 26"/>
          <p:cNvSpPr/>
          <p:nvPr/>
        </p:nvSpPr>
        <p:spPr>
          <a:xfrm>
            <a:off x="5778632" y="1651586"/>
            <a:ext cx="3775094" cy="2048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Samsung Health bổ sung một số tính năng mới bao gồm hệ thống kiểm soát sức khỏe từ xa telehealth, thông tin chi tiết cá nhân hóa, khả năng xã hội và giao diện người dùng mới.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Dịch vụ được thiết kế để giúp người dùng cải thiện sức khỏe, nó hiển thị các xu hướng cho các hoạt động khác nhau, thông tin chi tiết về sức khỏe và phản hồi hữu ích để giúp người dùng gắn bó hơn với dịch vụ.</a:t>
            </a:r>
          </a:p>
        </p:txBody>
      </p:sp>
      <p:grpSp>
        <p:nvGrpSpPr>
          <p:cNvPr id="28" name="그룹 27">
            <a:extLst>
              <a:ext uri="{FF2B5EF4-FFF2-40B4-BE49-F238E27FC236}">
                <a16:creationId xmlns:a16="http://schemas.microsoft.com/office/drawing/2014/main" id="{07928334-32AF-46A2-97F3-006B536CB7A1}"/>
              </a:ext>
            </a:extLst>
          </p:cNvPr>
          <p:cNvGrpSpPr/>
          <p:nvPr/>
        </p:nvGrpSpPr>
        <p:grpSpPr>
          <a:xfrm>
            <a:off x="559817" y="1308111"/>
            <a:ext cx="8783192" cy="215394"/>
            <a:chOff x="1027113" y="2045625"/>
            <a:chExt cx="8785225" cy="215444"/>
          </a:xfrm>
        </p:grpSpPr>
        <p:sp>
          <p:nvSpPr>
            <p:cNvPr id="29" name="직사각형 2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직사각형 2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Samsung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Health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9124906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모서리가 둥근 직사각형 4">
            <a:extLst>
              <a:ext uri="{FF2B5EF4-FFF2-40B4-BE49-F238E27FC236}">
                <a16:creationId xmlns:a16="http://schemas.microsoft.com/office/drawing/2014/main" id="{563A52DB-D08E-448A-8518-0385B49034D5}"/>
              </a:ext>
            </a:extLst>
          </p:cNvPr>
          <p:cNvSpPr/>
          <p:nvPr/>
        </p:nvSpPr>
        <p:spPr>
          <a:xfrm>
            <a:off x="550292" y="1661111"/>
            <a:ext cx="4898008" cy="39586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1" name="그룹 20"/>
          <p:cNvGrpSpPr/>
          <p:nvPr/>
        </p:nvGrpSpPr>
        <p:grpSpPr>
          <a:xfrm>
            <a:off x="416128" y="444866"/>
            <a:ext cx="9051872" cy="553998"/>
            <a:chOff x="416128" y="444866"/>
            <a:chExt cx="9051872" cy="553998"/>
          </a:xfrm>
        </p:grpSpPr>
        <p:sp>
          <p:nvSpPr>
            <p:cNvPr id="23" name="직사각형 22">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4" name="직사각형 2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3" name="그룹 2">
            <a:extLst>
              <a:ext uri="{FF2B5EF4-FFF2-40B4-BE49-F238E27FC236}">
                <a16:creationId xmlns:a16="http://schemas.microsoft.com/office/drawing/2014/main" id="{8433ACD1-D6FC-4D04-B556-80CFBE0B53E4}"/>
              </a:ext>
            </a:extLst>
          </p:cNvPr>
          <p:cNvGrpSpPr/>
          <p:nvPr/>
        </p:nvGrpSpPr>
        <p:grpSpPr>
          <a:xfrm>
            <a:off x="5622855" y="1699211"/>
            <a:ext cx="3797370" cy="3485420"/>
            <a:chOff x="5651430" y="1699211"/>
            <a:chExt cx="3797370" cy="3485420"/>
          </a:xfrm>
        </p:grpSpPr>
        <p:sp>
          <p:nvSpPr>
            <p:cNvPr id="17" name="직사각형 16"/>
            <p:cNvSpPr/>
            <p:nvPr/>
          </p:nvSpPr>
          <p:spPr>
            <a:xfrm>
              <a:off x="5651431" y="1699211"/>
              <a:ext cx="3768794" cy="2253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Thông qua chương trình mở rộng hệ sinh thái có tên là “Works with Nest” trên nền tảng Google Nest, công ty đang hợp tác với nhiều nhà sản xuất thiết bị IoT nhằm thúc đẩy mở rộng hệ sinh thái.</a:t>
              </a:r>
            </a:p>
            <a:p>
              <a:pPr marL="355493" lvl="1" indent="-179334" defTabSz="914126">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Google mua lại Nest Labs với giá 3,2 tỷ đô la và phát triển cũng như thương mại hóa “Nest Protect”, một hệ thống cảnh báo thông qua cảm biến khói và “Nest Thermostat”, một bộ điều khiển nhiệt độ thông minh có tích hợp tính năng học.</a:t>
              </a:r>
            </a:p>
          </p:txBody>
        </p:sp>
        <p:sp>
          <p:nvSpPr>
            <p:cNvPr id="18" name="직사각형 17"/>
            <p:cNvSpPr/>
            <p:nvPr/>
          </p:nvSpPr>
          <p:spPr>
            <a:xfrm>
              <a:off x="5651430" y="3885097"/>
              <a:ext cx="3797370" cy="1299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Google đã mua lại Dropcam, một công ty CCTV chuyên nghiệp dành cho gia đình để đảm bảo công nghệ giám sát video</a:t>
              </a:r>
            </a:p>
            <a:p>
              <a:pPr marL="355493" lvl="1" indent="-179334" defTabSz="914126">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Công ty đang theo đuổi chiến lược mở rộng khả năng cạnh tranh toàn cầu trên trang web để trở lại với thị trường IoT toàn cầu.</a:t>
              </a:r>
            </a:p>
          </p:txBody>
        </p:sp>
      </p:grpSp>
      <p:grpSp>
        <p:nvGrpSpPr>
          <p:cNvPr id="2" name="그룹 1">
            <a:extLst>
              <a:ext uri="{FF2B5EF4-FFF2-40B4-BE49-F238E27FC236}">
                <a16:creationId xmlns:a16="http://schemas.microsoft.com/office/drawing/2014/main" id="{F90D1389-7CE5-4D47-A8CA-519E041FA68E}"/>
              </a:ext>
            </a:extLst>
          </p:cNvPr>
          <p:cNvGrpSpPr/>
          <p:nvPr/>
        </p:nvGrpSpPr>
        <p:grpSpPr>
          <a:xfrm>
            <a:off x="766848" y="1811082"/>
            <a:ext cx="4538840" cy="3799137"/>
            <a:chOff x="776373" y="2306382"/>
            <a:chExt cx="4538840" cy="3799137"/>
          </a:xfrm>
        </p:grpSpPr>
        <p:pic>
          <p:nvPicPr>
            <p:cNvPr id="19" name="Picture 4" descr="http://gadgetgrave.com/wp-content/uploads/nest-labs-googl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190"/>
            <a:stretch/>
          </p:blipFill>
          <p:spPr bwMode="auto">
            <a:xfrm>
              <a:off x="1250198" y="4970466"/>
              <a:ext cx="3304889" cy="1135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pocketnow.com/wp-content/uploads/2014/04/nest-io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373" y="2306382"/>
              <a:ext cx="4538840" cy="25894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그룹 13">
            <a:extLst>
              <a:ext uri="{FF2B5EF4-FFF2-40B4-BE49-F238E27FC236}">
                <a16:creationId xmlns:a16="http://schemas.microsoft.com/office/drawing/2014/main" id="{BEB3C54A-F8DB-4B8F-88F2-6E04C7344CA6}"/>
              </a:ext>
            </a:extLst>
          </p:cNvPr>
          <p:cNvGrpSpPr/>
          <p:nvPr/>
        </p:nvGrpSpPr>
        <p:grpSpPr>
          <a:xfrm>
            <a:off x="559817" y="1308111"/>
            <a:ext cx="8783192" cy="215394"/>
            <a:chOff x="1027113" y="2045625"/>
            <a:chExt cx="8785225" cy="215444"/>
          </a:xfrm>
        </p:grpSpPr>
        <p:sp>
          <p:nvSpPr>
            <p:cNvPr id="15" name="직사각형 14">
              <a:extLst>
                <a:ext uri="{FF2B5EF4-FFF2-40B4-BE49-F238E27FC236}">
                  <a16:creationId xmlns:a16="http://schemas.microsoft.com/office/drawing/2014/main" id="{0CC78611-4D56-48FA-9A69-4818CBA1D2E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6" name="직사각형 15">
              <a:extLst>
                <a:ext uri="{FF2B5EF4-FFF2-40B4-BE49-F238E27FC236}">
                  <a16:creationId xmlns:a16="http://schemas.microsoft.com/office/drawing/2014/main" id="{20F034A6-26E4-4094-9559-6ED3F418E210}"/>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Nest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Google</a:t>
              </a:r>
            </a:p>
          </p:txBody>
        </p:sp>
      </p:grpSp>
    </p:spTree>
    <p:extLst>
      <p:ext uri="{BB962C8B-B14F-4D97-AF65-F5344CB8AC3E}">
        <p14:creationId xmlns:p14="http://schemas.microsoft.com/office/powerpoint/2010/main" val="276651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Tổng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quan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1.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22" name="직사각형 21">
            <a:extLst>
              <a:ext uri="{FF2B5EF4-FFF2-40B4-BE49-F238E27FC236}">
                <a16:creationId xmlns:a16="http://schemas.microsoft.com/office/drawing/2014/main" id="{145BE0FE-8299-4B57-832A-00E5DB119959}"/>
              </a:ext>
            </a:extLst>
          </p:cNvPr>
          <p:cNvSpPr/>
          <p:nvPr/>
        </p:nvSpPr>
        <p:spPr>
          <a:xfrm>
            <a:off x="1054112" y="3883135"/>
            <a:ext cx="3740912" cy="176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700" panose="020B0803030303020204"/>
                <a:ea typeface="SamsungOne-400" panose="020B0503030303020204" pitchFamily="34" charset="0"/>
              </a:rPr>
              <a:t>1.1. </a:t>
            </a:r>
            <a:r>
              <a:rPr lang="en-US" altLang="ko-KR" dirty="0" err="1">
                <a:solidFill>
                  <a:srgbClr val="A6A6A6"/>
                </a:solidFill>
                <a:latin typeface="SamsungOne-700" panose="020B0803030303020204"/>
                <a:ea typeface="SamsungOne-400" panose="020B0503030303020204" pitchFamily="34" charset="0"/>
              </a:rPr>
              <a:t>Cách</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mạng</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công</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nghiệp</a:t>
            </a:r>
            <a:r>
              <a:rPr lang="en-US" altLang="ko-KR" dirty="0">
                <a:solidFill>
                  <a:srgbClr val="A6A6A6"/>
                </a:solidFill>
                <a:latin typeface="SamsungOne-700" panose="020B0803030303020204"/>
                <a:ea typeface="SamsungOne-400" panose="020B0503030303020204" pitchFamily="34" charset="0"/>
              </a:rPr>
              <a:t> 4.0</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a:ea typeface="SamsungOne-700" panose="020B0803030303020204" pitchFamily="34" charset="0"/>
              </a:rPr>
              <a:t>1.2. </a:t>
            </a:r>
            <a:r>
              <a:rPr kumimoji="1" lang="en-US" altLang="ko-KR" dirty="0" err="1">
                <a:solidFill>
                  <a:prstClr val="black">
                    <a:lumMod val="75000"/>
                    <a:lumOff val="25000"/>
                  </a:prstClr>
                </a:solidFill>
                <a:latin typeface="SamsungOne-700" panose="020B0803030303020204"/>
                <a:ea typeface="SamsungOne-700" panose="020B0803030303020204" pitchFamily="34" charset="0"/>
              </a:rPr>
              <a:t>Định</a:t>
            </a:r>
            <a:r>
              <a:rPr kumimoji="1" lang="en-US" altLang="ko-KR" dirty="0">
                <a:solidFill>
                  <a:prstClr val="black">
                    <a:lumMod val="75000"/>
                    <a:lumOff val="25000"/>
                  </a:prstClr>
                </a:solidFill>
                <a:latin typeface="SamsungOne-700" panose="020B0803030303020204"/>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a:ea typeface="SamsungOne-700" panose="020B0803030303020204" pitchFamily="34" charset="0"/>
              </a:rPr>
              <a:t>nghĩa</a:t>
            </a:r>
            <a:r>
              <a:rPr kumimoji="1" lang="en-US" altLang="ko-KR" dirty="0">
                <a:solidFill>
                  <a:prstClr val="black">
                    <a:lumMod val="75000"/>
                    <a:lumOff val="25000"/>
                  </a:prstClr>
                </a:solidFill>
                <a:latin typeface="SamsungOne-700" panose="020B0803030303020204"/>
                <a:ea typeface="SamsungOne-700" panose="020B0803030303020204" pitchFamily="34" charset="0"/>
              </a:rPr>
              <a:t> IoT</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700" panose="020B0803030303020204"/>
                <a:ea typeface="SamsungOne-400" panose="020B0503030303020204" pitchFamily="34" charset="0"/>
              </a:rPr>
              <a:t>1.3. </a:t>
            </a:r>
            <a:r>
              <a:rPr lang="en-US" altLang="ko-KR" dirty="0" err="1">
                <a:solidFill>
                  <a:srgbClr val="A6A6A6"/>
                </a:solidFill>
                <a:latin typeface="SamsungOne-700" panose="020B0803030303020204"/>
                <a:ea typeface="SamsungOne-400" panose="020B0503030303020204" pitchFamily="34" charset="0"/>
              </a:rPr>
              <a:t>Công</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nghệ</a:t>
            </a:r>
            <a:r>
              <a:rPr lang="en-US" altLang="ko-KR" dirty="0">
                <a:solidFill>
                  <a:srgbClr val="A6A6A6"/>
                </a:solidFill>
                <a:latin typeface="SamsungOne-700" panose="020B0803030303020204"/>
                <a:ea typeface="SamsungOne-400" panose="020B0503030303020204" pitchFamily="34" charset="0"/>
              </a:rPr>
              <a:t> M2M (</a:t>
            </a:r>
            <a:r>
              <a:rPr lang="en-US" altLang="ko-KR" dirty="0" err="1">
                <a:solidFill>
                  <a:srgbClr val="A6A6A6"/>
                </a:solidFill>
                <a:latin typeface="SamsungOne-700" panose="020B0803030303020204"/>
                <a:ea typeface="SamsungOne-400" panose="020B0503030303020204" pitchFamily="34" charset="0"/>
              </a:rPr>
              <a:t>Kết</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nối</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máy</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móc</a:t>
            </a:r>
            <a:r>
              <a:rPr lang="en-US" altLang="ko-KR" dirty="0">
                <a:solidFill>
                  <a:srgbClr val="A6A6A6"/>
                </a:solidFill>
                <a:latin typeface="SamsungOne-700" panose="020B0803030303020204"/>
                <a:ea typeface="SamsungOne-400" panose="020B0503030303020204" pitchFamily="34" charset="0"/>
              </a:rPr>
              <a:t>)</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700" panose="020B0803030303020204"/>
                <a:ea typeface="SamsungOne-400" panose="020B0503030303020204" pitchFamily="34" charset="0"/>
              </a:rPr>
              <a:t>1.4. </a:t>
            </a:r>
            <a:r>
              <a:rPr lang="en-US" altLang="ko-KR" dirty="0" err="1">
                <a:solidFill>
                  <a:srgbClr val="A6A6A6"/>
                </a:solidFill>
                <a:latin typeface="SamsungOne-700" panose="020B0803030303020204"/>
                <a:ea typeface="SamsungOne-400" panose="020B0503030303020204" pitchFamily="34" charset="0"/>
              </a:rPr>
              <a:t>Nguồn</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gốc</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ra</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đời</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của</a:t>
            </a:r>
            <a:r>
              <a:rPr lang="en-US" altLang="ko-KR" dirty="0">
                <a:solidFill>
                  <a:srgbClr val="A6A6A6"/>
                </a:solidFill>
                <a:latin typeface="SamsungOne-700" panose="020B0803030303020204"/>
                <a:ea typeface="SamsungOne-400" panose="020B0503030303020204" pitchFamily="34" charset="0"/>
              </a:rPr>
              <a:t> IoT</a:t>
            </a:r>
          </a:p>
        </p:txBody>
      </p:sp>
    </p:spTree>
    <p:extLst>
      <p:ext uri="{BB962C8B-B14F-4D97-AF65-F5344CB8AC3E}">
        <p14:creationId xmlns:p14="http://schemas.microsoft.com/office/powerpoint/2010/main" val="356765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모서리가 둥근 직사각형 4">
            <a:extLst>
              <a:ext uri="{FF2B5EF4-FFF2-40B4-BE49-F238E27FC236}">
                <a16:creationId xmlns:a16="http://schemas.microsoft.com/office/drawing/2014/main" id="{FB9ABF71-0544-4AF5-A0F6-BA4593DC78C0}"/>
              </a:ext>
            </a:extLst>
          </p:cNvPr>
          <p:cNvSpPr/>
          <p:nvPr/>
        </p:nvSpPr>
        <p:spPr>
          <a:xfrm>
            <a:off x="550292" y="1661111"/>
            <a:ext cx="5193208" cy="364009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p:cNvGrpSpPr/>
          <p:nvPr/>
        </p:nvGrpSpPr>
        <p:grpSpPr>
          <a:xfrm>
            <a:off x="416128" y="444866"/>
            <a:ext cx="9051872" cy="553998"/>
            <a:chOff x="416128" y="444866"/>
            <a:chExt cx="9051872" cy="553998"/>
          </a:xfrm>
        </p:grpSpPr>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pic>
        <p:nvPicPr>
          <p:cNvPr id="19" name="_x237921792" descr="EMB000015081ef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42" y="1760626"/>
            <a:ext cx="5005077" cy="344002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a:extLst>
              <a:ext uri="{FF2B5EF4-FFF2-40B4-BE49-F238E27FC236}">
                <a16:creationId xmlns:a16="http://schemas.microsoft.com/office/drawing/2014/main" id="{F0D0153B-600B-45A2-84E8-5BFB115CD8BD}"/>
              </a:ext>
            </a:extLst>
          </p:cNvPr>
          <p:cNvGrpSpPr/>
          <p:nvPr/>
        </p:nvGrpSpPr>
        <p:grpSpPr>
          <a:xfrm>
            <a:off x="5880031" y="1708736"/>
            <a:ext cx="3632103" cy="3539734"/>
            <a:chOff x="5880031" y="1708736"/>
            <a:chExt cx="3632103" cy="3539734"/>
          </a:xfrm>
        </p:grpSpPr>
        <p:sp>
          <p:nvSpPr>
            <p:cNvPr id="29" name="직사각형 28"/>
            <p:cNvSpPr/>
            <p:nvPr/>
          </p:nvSpPr>
          <p:spPr>
            <a:xfrm>
              <a:off x="5880031" y="1708736"/>
              <a:ext cx="3632103" cy="1971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Xively đã tiết lộ về Pachube, một nền tảng dịch vụ với mục tiêu quản lý dữ liệu theo thời gian thực từ các cảm biến vật thể trong môi trường tương tác giữa người dùng và vật thể.</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Xively là một dịch vụ web cho phép quản lý theo thời gian thực các dữ liệu từ khắp nơi trên thế giới và giúp người dùng chia sẻ và kết hợp thông tin thu thập được từ khắp nơi trên thế giới.</a:t>
              </a:r>
            </a:p>
          </p:txBody>
        </p:sp>
        <p:sp>
          <p:nvSpPr>
            <p:cNvPr id="30" name="직사각형 29"/>
            <p:cNvSpPr/>
            <p:nvPr/>
          </p:nvSpPr>
          <p:spPr>
            <a:xfrm>
              <a:off x="5880031" y="3846344"/>
              <a:ext cx="3632103" cy="1402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Pachube gửi dữ liệu đã thu thập đến máy chủ theo thời gian thực và cung cấp API mở để bất kỳ ai cũng có thể sử dụng dữ liệu đã thu thập.</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Do đó, nó có thể quản lý lịch sử thông tin thời theo gian thực bằng các cảm biến và thiết bị được đăng ký trên khắp thế giới.</a:t>
              </a:r>
            </a:p>
          </p:txBody>
        </p:sp>
      </p:grpSp>
      <p:grpSp>
        <p:nvGrpSpPr>
          <p:cNvPr id="20" name="그룹 19">
            <a:extLst>
              <a:ext uri="{FF2B5EF4-FFF2-40B4-BE49-F238E27FC236}">
                <a16:creationId xmlns:a16="http://schemas.microsoft.com/office/drawing/2014/main" id="{3A4D209C-C6ED-4F30-976B-5DD8B848F1E7}"/>
              </a:ext>
            </a:extLst>
          </p:cNvPr>
          <p:cNvGrpSpPr/>
          <p:nvPr/>
        </p:nvGrpSpPr>
        <p:grpSpPr>
          <a:xfrm>
            <a:off x="559817" y="1308111"/>
            <a:ext cx="8783192" cy="215394"/>
            <a:chOff x="1027113" y="2045625"/>
            <a:chExt cx="8785225" cy="215444"/>
          </a:xfrm>
        </p:grpSpPr>
        <p:sp>
          <p:nvSpPr>
            <p:cNvPr id="21" name="직사각형 20">
              <a:extLst>
                <a:ext uri="{FF2B5EF4-FFF2-40B4-BE49-F238E27FC236}">
                  <a16:creationId xmlns:a16="http://schemas.microsoft.com/office/drawing/2014/main" id="{1054F50F-2049-4AD4-A727-D489C3502D5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a:extLst>
                <a:ext uri="{FF2B5EF4-FFF2-40B4-BE49-F238E27FC236}">
                  <a16:creationId xmlns:a16="http://schemas.microsoft.com/office/drawing/2014/main" id="{BE75926B-BFC7-4465-B957-8D93E3CEB6E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Xively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3378266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모서리가 둥근 직사각형 4">
            <a:extLst>
              <a:ext uri="{FF2B5EF4-FFF2-40B4-BE49-F238E27FC236}">
                <a16:creationId xmlns:a16="http://schemas.microsoft.com/office/drawing/2014/main" id="{FA117764-A689-4676-B473-0B7627BD2094}"/>
              </a:ext>
            </a:extLst>
          </p:cNvPr>
          <p:cNvSpPr/>
          <p:nvPr/>
        </p:nvSpPr>
        <p:spPr>
          <a:xfrm>
            <a:off x="550292" y="1661111"/>
            <a:ext cx="5204698" cy="46920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p:cNvGrpSpPr/>
          <p:nvPr/>
        </p:nvGrpSpPr>
        <p:grpSpPr>
          <a:xfrm>
            <a:off x="416128" y="444866"/>
            <a:ext cx="9051872" cy="830997"/>
            <a:chOff x="416128" y="444866"/>
            <a:chExt cx="9051872" cy="830997"/>
          </a:xfrm>
        </p:grpSpPr>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9" name="직사각형 28"/>
          <p:cNvSpPr/>
          <p:nvPr/>
        </p:nvSpPr>
        <p:spPr>
          <a:xfrm>
            <a:off x="5908196" y="1661111"/>
            <a:ext cx="3559803" cy="3212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EVRYTHING là nền tảng dịch vụ cung cấp một môi trường thông minh thông qua việc chia sẻ thông tin giữa các đối tượng bằng cách kết nối các sản phẩm hiện có đến trang web, và có thể phát triển các ứng dụng thông qua RESTful web API.</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Nó cung cấp cho thiết bị một mã số URI, hay là mã ID duy nhất và vĩnh viễn có thể được nhận diện trên trang web để giao tiếp với một vật thể có mã nhận diện riêng.</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EVRYTHING cung cấp các dịch vụ kết nối trực tiếp nhà sản xuất, người tiêu dùng và đối tác đến trang web, đồng thời cung cấp thông tin về sản xuất, bán và sử dụng sản phẩm theo thời gian thực.</a:t>
            </a:r>
          </a:p>
        </p:txBody>
      </p:sp>
      <p:pic>
        <p:nvPicPr>
          <p:cNvPr id="20" name="_x237921072" descr="EMB000015081f00"/>
          <p:cNvPicPr>
            <a:picLocks noChangeAspect="1" noChangeArrowheads="1"/>
          </p:cNvPicPr>
          <p:nvPr/>
        </p:nvPicPr>
        <p:blipFill>
          <a:blip r:embed="rId3">
            <a:extLst>
              <a:ext uri="{28A0092B-C50C-407E-A947-70E740481C1C}">
                <a14:useLocalDpi xmlns:a14="http://schemas.microsoft.com/office/drawing/2010/main" val="0"/>
              </a:ext>
            </a:extLst>
          </a:blip>
          <a:srcRect l="6238" t="7576" r="8287" b="40633"/>
          <a:stretch>
            <a:fillRect/>
          </a:stretch>
        </p:blipFill>
        <p:spPr bwMode="auto">
          <a:xfrm>
            <a:off x="606897" y="3714751"/>
            <a:ext cx="5131937" cy="2586726"/>
          </a:xfrm>
          <a:prstGeom prst="rect">
            <a:avLst/>
          </a:prstGeom>
          <a:noFill/>
          <a:extLst>
            <a:ext uri="{909E8E84-426E-40DD-AFC4-6F175D3DCCD1}">
              <a14:hiddenFill xmlns:a14="http://schemas.microsoft.com/office/drawing/2010/main">
                <a:solidFill>
                  <a:srgbClr val="FFFFFF"/>
                </a:solidFill>
              </a14:hiddenFill>
            </a:ext>
          </a:extLst>
        </p:spPr>
      </p:pic>
      <p:pic>
        <p:nvPicPr>
          <p:cNvPr id="21" name="_x237920992" descr="EMB000015081ef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318" y="1775418"/>
            <a:ext cx="3243282" cy="200017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8397AC44-D6DB-42C3-9F8C-AA5BD7789929}"/>
              </a:ext>
            </a:extLst>
          </p:cNvPr>
          <p:cNvGrpSpPr/>
          <p:nvPr/>
        </p:nvGrpSpPr>
        <p:grpSpPr>
          <a:xfrm>
            <a:off x="559817" y="1308111"/>
            <a:ext cx="8783192" cy="215394"/>
            <a:chOff x="1027113" y="2045625"/>
            <a:chExt cx="8785225" cy="215444"/>
          </a:xfrm>
        </p:grpSpPr>
        <p:sp>
          <p:nvSpPr>
            <p:cNvPr id="22" name="직사각형 21">
              <a:extLst>
                <a:ext uri="{FF2B5EF4-FFF2-40B4-BE49-F238E27FC236}">
                  <a16:creationId xmlns:a16="http://schemas.microsoft.com/office/drawing/2014/main" id="{3DB0D09B-6482-4A65-B1D6-5BA5D09A8D6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a:extLst>
                <a:ext uri="{FF2B5EF4-FFF2-40B4-BE49-F238E27FC236}">
                  <a16:creationId xmlns:a16="http://schemas.microsoft.com/office/drawing/2014/main" id="{3B09A60C-CE0A-4D69-8699-C9DED8779E6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EVRYTHING</a:t>
              </a:r>
            </a:p>
          </p:txBody>
        </p:sp>
      </p:grpSp>
    </p:spTree>
    <p:extLst>
      <p:ext uri="{BB962C8B-B14F-4D97-AF65-F5344CB8AC3E}">
        <p14:creationId xmlns:p14="http://schemas.microsoft.com/office/powerpoint/2010/main" val="26580019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모서리가 둥근 직사각형 4">
            <a:extLst>
              <a:ext uri="{FF2B5EF4-FFF2-40B4-BE49-F238E27FC236}">
                <a16:creationId xmlns:a16="http://schemas.microsoft.com/office/drawing/2014/main" id="{12D37D49-4431-46B1-A3D8-1841CC2EF82C}"/>
              </a:ext>
            </a:extLst>
          </p:cNvPr>
          <p:cNvSpPr/>
          <p:nvPr/>
        </p:nvSpPr>
        <p:spPr>
          <a:xfrm>
            <a:off x="550292" y="1661110"/>
            <a:ext cx="5204698" cy="29489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1"/>
          <p:cNvGrpSpPr/>
          <p:nvPr/>
        </p:nvGrpSpPr>
        <p:grpSpPr>
          <a:xfrm>
            <a:off x="416128" y="444866"/>
            <a:ext cx="9051872" cy="553998"/>
            <a:chOff x="416128" y="444866"/>
            <a:chExt cx="9051872" cy="553998"/>
          </a:xfrm>
        </p:grpSpPr>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9" name="직사각형 28"/>
          <p:cNvSpPr/>
          <p:nvPr/>
        </p:nvSpPr>
        <p:spPr>
          <a:xfrm>
            <a:off x="5908196" y="1661111"/>
            <a:ext cx="3559803" cy="3161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6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ThingSpeak là nền tảng dịch vụ IoT mã nguồn mở trên web với chức năng cung cấp dịch vụ lưu trữ, xử lý và phân phối dữ liệu, các dịch vụ theo vị trí, cập nhật trạng thái và plug-in tích hợp mạng xã hội. (phát hành bởi ioBridge)</a:t>
            </a:r>
          </a:p>
          <a:p>
            <a:pPr marL="355493" lvl="1" indent="-179334" defTabSz="914126">
              <a:spcAft>
                <a:spcPts val="6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Có thể gửi/nhận dữ liệu thông qua tin nhắn HTTP trên web và thêm các tùy chọn xử lý dữ liệu như tính trung bình và tính tổng thông qua lọc dữ liệu.</a:t>
            </a:r>
          </a:p>
          <a:p>
            <a:pPr marL="355493" lvl="1" indent="-179334" defTabSz="914126">
              <a:spcAft>
                <a:spcPts val="6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Bằng cách cung cấp API trên Twitter, bạn có thể gửi dữ liệu được lưu trữ tại kênh ThingSpeak tới Twitter và thiết lập có công khai dữ liệu và cấp quyền truy cập vào dữ liệu hay không.</a:t>
            </a:r>
          </a:p>
        </p:txBody>
      </p:sp>
      <p:pic>
        <p:nvPicPr>
          <p:cNvPr id="19" name="_x237920032" descr="EMB000015081f0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329" y="2035882"/>
            <a:ext cx="4952523" cy="2199443"/>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20" name="그룹 19">
            <a:extLst>
              <a:ext uri="{FF2B5EF4-FFF2-40B4-BE49-F238E27FC236}">
                <a16:creationId xmlns:a16="http://schemas.microsoft.com/office/drawing/2014/main" id="{A6C8AA00-8B02-434E-91A1-9BCCDE905C82}"/>
              </a:ext>
            </a:extLst>
          </p:cNvPr>
          <p:cNvGrpSpPr/>
          <p:nvPr/>
        </p:nvGrpSpPr>
        <p:grpSpPr>
          <a:xfrm>
            <a:off x="559817" y="1308111"/>
            <a:ext cx="8783192" cy="215394"/>
            <a:chOff x="1027113" y="2045625"/>
            <a:chExt cx="8785225" cy="215444"/>
          </a:xfrm>
        </p:grpSpPr>
        <p:sp>
          <p:nvSpPr>
            <p:cNvPr id="21" name="직사각형 20">
              <a:extLst>
                <a:ext uri="{FF2B5EF4-FFF2-40B4-BE49-F238E27FC236}">
                  <a16:creationId xmlns:a16="http://schemas.microsoft.com/office/drawing/2014/main" id="{00501080-A985-4E21-93EB-418647101AA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a:extLst>
                <a:ext uri="{FF2B5EF4-FFF2-40B4-BE49-F238E27FC236}">
                  <a16:creationId xmlns:a16="http://schemas.microsoft.com/office/drawing/2014/main" id="{C896FEF8-989F-4A9C-B44C-D2241D0D895C}"/>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ThingSpeak</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5053698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416128" y="444866"/>
            <a:ext cx="9051872" cy="553998"/>
            <a:chOff x="416128" y="444866"/>
            <a:chExt cx="9051872" cy="553998"/>
          </a:xfrm>
        </p:grpSpPr>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dụ</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9" name="직사각형 28"/>
          <p:cNvSpPr/>
          <p:nvPr/>
        </p:nvSpPr>
        <p:spPr>
          <a:xfrm>
            <a:off x="4837434" y="1685180"/>
            <a:ext cx="4630566" cy="236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ThingWorx là một nền tảng dịch vụ IoT để kết nối với các cảm biến và thiết bị. Có thể thu thập, kiểm soát và truyền dữ liệu từ mỗi hệ thống và có các chức năng quan trọng cho các dịch vụ mạng xã hội và tìm kiếm trên web.</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Dễ dàng phát triển các dịch vụ kết hợp IoT với giao diện dễ sử dụng, như tính năng kéo thả, mà không cần viết code.</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Kết nối và kiểm soát truy cập nhanh chóng và an toàn bất kể thiết bị ở đâu, khi nào.</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Bộ nhớ dữ liệu có khả năng lưu trữ, phân tích, thực thi và kết hợp cho hơn 100.000 thiết bị.</a:t>
            </a:r>
          </a:p>
        </p:txBody>
      </p:sp>
      <p:grpSp>
        <p:nvGrpSpPr>
          <p:cNvPr id="3" name="그룹 2">
            <a:extLst>
              <a:ext uri="{FF2B5EF4-FFF2-40B4-BE49-F238E27FC236}">
                <a16:creationId xmlns:a16="http://schemas.microsoft.com/office/drawing/2014/main" id="{0F192718-2290-4240-9492-E2DB392CABF5}"/>
              </a:ext>
            </a:extLst>
          </p:cNvPr>
          <p:cNvGrpSpPr/>
          <p:nvPr/>
        </p:nvGrpSpPr>
        <p:grpSpPr>
          <a:xfrm>
            <a:off x="550292" y="1661111"/>
            <a:ext cx="4088469" cy="4570007"/>
            <a:chOff x="550292" y="1661111"/>
            <a:chExt cx="4155058" cy="4644439"/>
          </a:xfrm>
        </p:grpSpPr>
        <p:sp>
          <p:nvSpPr>
            <p:cNvPr id="24" name="모서리가 둥근 직사각형 4">
              <a:extLst>
                <a:ext uri="{FF2B5EF4-FFF2-40B4-BE49-F238E27FC236}">
                  <a16:creationId xmlns:a16="http://schemas.microsoft.com/office/drawing/2014/main" id="{0C8DED1A-8594-49F8-A907-FF3C95A6F294}"/>
                </a:ext>
              </a:extLst>
            </p:cNvPr>
            <p:cNvSpPr/>
            <p:nvPr/>
          </p:nvSpPr>
          <p:spPr>
            <a:xfrm>
              <a:off x="550292" y="1661111"/>
              <a:ext cx="4155058" cy="464443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F87C2BE2-E01B-4AA4-AFF2-98976429B99C}"/>
                </a:ext>
              </a:extLst>
            </p:cNvPr>
            <p:cNvGrpSpPr/>
            <p:nvPr/>
          </p:nvGrpSpPr>
          <p:grpSpPr>
            <a:xfrm>
              <a:off x="765195" y="1859135"/>
              <a:ext cx="3778230" cy="4381150"/>
              <a:chOff x="1457341" y="2392535"/>
              <a:chExt cx="3349161" cy="3883611"/>
            </a:xfrm>
          </p:grpSpPr>
          <p:pic>
            <p:nvPicPr>
              <p:cNvPr id="20" name="_x237920032" descr="EMB000015081f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262" y="2392535"/>
                <a:ext cx="3243321" cy="1936261"/>
              </a:xfrm>
              <a:prstGeom prst="rect">
                <a:avLst/>
              </a:prstGeom>
              <a:noFill/>
              <a:extLst>
                <a:ext uri="{909E8E84-426E-40DD-AFC4-6F175D3DCCD1}">
                  <a14:hiddenFill xmlns:a14="http://schemas.microsoft.com/office/drawing/2010/main">
                    <a:solidFill>
                      <a:srgbClr val="FFFFFF"/>
                    </a:solidFill>
                  </a14:hiddenFill>
                </a:ext>
              </a:extLst>
            </p:spPr>
          </p:pic>
          <p:pic>
            <p:nvPicPr>
              <p:cNvPr id="21" name="_x237920032" descr="EMB000015081f13"/>
              <p:cNvPicPr>
                <a:picLocks noChangeAspect="1" noChangeArrowheads="1"/>
              </p:cNvPicPr>
              <p:nvPr/>
            </p:nvPicPr>
            <p:blipFill rotWithShape="1">
              <a:blip r:embed="rId4">
                <a:extLst>
                  <a:ext uri="{28A0092B-C50C-407E-A947-70E740481C1C}">
                    <a14:useLocalDpi xmlns:a14="http://schemas.microsoft.com/office/drawing/2010/main" val="0"/>
                  </a:ext>
                </a:extLst>
              </a:blip>
              <a:srcRect l="3710" t="4610" r="5702" b="3576"/>
              <a:stretch/>
            </p:blipFill>
            <p:spPr bwMode="auto">
              <a:xfrm>
                <a:off x="1457341" y="4427509"/>
                <a:ext cx="3349161" cy="184863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그룹 18">
            <a:extLst>
              <a:ext uri="{FF2B5EF4-FFF2-40B4-BE49-F238E27FC236}">
                <a16:creationId xmlns:a16="http://schemas.microsoft.com/office/drawing/2014/main" id="{EAE17159-322C-477F-8692-3994F2704DEB}"/>
              </a:ext>
            </a:extLst>
          </p:cNvPr>
          <p:cNvGrpSpPr/>
          <p:nvPr/>
        </p:nvGrpSpPr>
        <p:grpSpPr>
          <a:xfrm>
            <a:off x="559817" y="1308111"/>
            <a:ext cx="8783192" cy="215394"/>
            <a:chOff x="1027113" y="2045625"/>
            <a:chExt cx="8785225" cy="215444"/>
          </a:xfrm>
        </p:grpSpPr>
        <p:sp>
          <p:nvSpPr>
            <p:cNvPr id="22" name="직사각형 21">
              <a:extLst>
                <a:ext uri="{FF2B5EF4-FFF2-40B4-BE49-F238E27FC236}">
                  <a16:creationId xmlns:a16="http://schemas.microsoft.com/office/drawing/2014/main" id="{B7EF8E5F-8356-49EE-8FA3-C859B7C187F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a:extLst>
                <a:ext uri="{FF2B5EF4-FFF2-40B4-BE49-F238E27FC236}">
                  <a16:creationId xmlns:a16="http://schemas.microsoft.com/office/drawing/2014/main" id="{75602832-FE64-42A1-AD96-256FB0DD901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ThingWorx</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2203196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Mạng lưới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5.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0BCB2BE1-49F0-4C4C-98E5-F6F6C9EB700F}"/>
              </a:ext>
            </a:extLst>
          </p:cNvPr>
          <p:cNvGrpSpPr/>
          <p:nvPr/>
        </p:nvGrpSpPr>
        <p:grpSpPr>
          <a:xfrm>
            <a:off x="1051644" y="4065237"/>
            <a:ext cx="5702300" cy="278172"/>
            <a:chOff x="1051644" y="4065237"/>
            <a:chExt cx="5702300" cy="278172"/>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5.1. </a:t>
              </a:r>
              <a:r>
                <a:rPr lang="vi-VN" altLang="ko-KR" dirty="0">
                  <a:solidFill>
                    <a:schemeClr val="tx1">
                      <a:lumMod val="75000"/>
                      <a:lumOff val="25000"/>
                    </a:schemeClr>
                  </a:solidFill>
                  <a:latin typeface="SamsungOne-700" panose="020B0803030303020204" pitchFamily="34" charset="0"/>
                  <a:ea typeface="SamsungOne-700" panose="020B0803030303020204" pitchFamily="34" charset="0"/>
                </a:rPr>
                <a:t>Tổng quan về mạng lưới IoT</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3" name="그룹 2">
            <a:extLst>
              <a:ext uri="{FF2B5EF4-FFF2-40B4-BE49-F238E27FC236}">
                <a16:creationId xmlns:a16="http://schemas.microsoft.com/office/drawing/2014/main" id="{AA8E0E5C-4DAA-4348-887D-DFB893C1AA08}"/>
              </a:ext>
            </a:extLst>
          </p:cNvPr>
          <p:cNvGrpSpPr/>
          <p:nvPr/>
        </p:nvGrpSpPr>
        <p:grpSpPr>
          <a:xfrm>
            <a:off x="1051644" y="4495071"/>
            <a:ext cx="5702300" cy="278172"/>
            <a:chOff x="1051644" y="4495071"/>
            <a:chExt cx="5702300" cy="278172"/>
          </a:xfrm>
        </p:grpSpPr>
        <p:sp>
          <p:nvSpPr>
            <p:cNvPr id="16" name="직사각형 1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5.2.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tầm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ngắn</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5.3. LPWA</a:t>
              </a: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329740"/>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5.4.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r>
                <a:rPr lang="en-US" altLang="ko-KR" dirty="0">
                  <a:solidFill>
                    <a:schemeClr val="bg1">
                      <a:lumMod val="65000"/>
                    </a:schemeClr>
                  </a:solidFill>
                  <a:latin typeface="SamsungOne-400" panose="020B0503030303020204" pitchFamily="34" charset="0"/>
                  <a:ea typeface="SamsungOne-400" panose="020B0503030303020204" pitchFamily="34" charset="0"/>
                </a:rPr>
                <a:t> 5G</a:t>
              </a: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Tree>
    <p:extLst>
      <p:ext uri="{BB962C8B-B14F-4D97-AF65-F5344CB8AC3E}">
        <p14:creationId xmlns:p14="http://schemas.microsoft.com/office/powerpoint/2010/main" val="6361882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045A6196-A5C9-4446-9D0F-05245E23EEE5}"/>
              </a:ext>
            </a:extLst>
          </p:cNvPr>
          <p:cNvGrpSpPr/>
          <p:nvPr/>
        </p:nvGrpSpPr>
        <p:grpSpPr>
          <a:xfrm>
            <a:off x="558800" y="2795410"/>
            <a:ext cx="8782050" cy="3157268"/>
            <a:chOff x="558800" y="2907102"/>
            <a:chExt cx="8782050" cy="3157268"/>
          </a:xfrm>
        </p:grpSpPr>
        <p:sp>
          <p:nvSpPr>
            <p:cNvPr id="43" name="모서리가 둥근 직사각형 4">
              <a:extLst>
                <a:ext uri="{FF2B5EF4-FFF2-40B4-BE49-F238E27FC236}">
                  <a16:creationId xmlns:a16="http://schemas.microsoft.com/office/drawing/2014/main" id="{82B8253E-55F5-4F62-8446-F5971FB2201F}"/>
                </a:ext>
              </a:extLst>
            </p:cNvPr>
            <p:cNvSpPr/>
            <p:nvPr/>
          </p:nvSpPr>
          <p:spPr>
            <a:xfrm>
              <a:off x="558800" y="2907102"/>
              <a:ext cx="8782050" cy="31572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id="{7D2BDEB7-F8A3-4FFD-AE6E-5FB738D8AB68}"/>
                </a:ext>
              </a:extLst>
            </p:cNvPr>
            <p:cNvGrpSpPr/>
            <p:nvPr/>
          </p:nvGrpSpPr>
          <p:grpSpPr>
            <a:xfrm>
              <a:off x="659138" y="3076899"/>
              <a:ext cx="8389972" cy="2869897"/>
              <a:chOff x="453681" y="3018113"/>
              <a:chExt cx="8884175" cy="3038945"/>
            </a:xfrm>
          </p:grpSpPr>
          <p:pic>
            <p:nvPicPr>
              <p:cNvPr id="24" name="_x237921312" descr="EMB000015081f2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1954" y="3654299"/>
                <a:ext cx="8625902" cy="240275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직사각형 24"/>
              <p:cNvSpPr/>
              <p:nvPr/>
            </p:nvSpPr>
            <p:spPr>
              <a:xfrm>
                <a:off x="7011106" y="3018113"/>
                <a:ext cx="2075509" cy="488859"/>
              </a:xfrm>
              <a:prstGeom prst="rect">
                <a:avLst/>
              </a:prstGeom>
            </p:spPr>
            <p:txBody>
              <a:bodyPr wrap="square">
                <a:spAutoFit/>
                <a:scene3d>
                  <a:camera prst="orthographicFront"/>
                  <a:lightRig rig="threePt" dir="t"/>
                </a:scene3d>
                <a:sp3d>
                  <a:bevelT w="0" h="6350"/>
                </a:sp3d>
              </a:bodyPr>
              <a:lstStyle/>
              <a:p>
                <a:pPr algn="ctr" defTabSz="457063">
                  <a:spcAft>
                    <a:spcPts val="600"/>
                  </a:spcAft>
                </a:pPr>
                <a:r>
                  <a:rPr lang="vi-VN" sz="1200" dirty="0">
                    <a:solidFill>
                      <a:prstClr val="black">
                        <a:lumMod val="85000"/>
                        <a:lumOff val="15000"/>
                      </a:prstClr>
                    </a:solidFill>
                    <a:latin typeface="SamsungOne-400" panose="020B0503030303020204" charset="0"/>
                    <a:ea typeface="SamsungOne-400" panose="020B0503030303020204" pitchFamily="34" charset="0"/>
                  </a:rPr>
                  <a:t>Hầu hết các WSN không dựa trên mạng IP.</a:t>
                </a:r>
              </a:p>
            </p:txBody>
          </p:sp>
          <p:sp>
            <p:nvSpPr>
              <p:cNvPr id="26" name="직사각형 25"/>
              <p:cNvSpPr/>
              <p:nvPr/>
            </p:nvSpPr>
            <p:spPr>
              <a:xfrm>
                <a:off x="3773532" y="3807514"/>
                <a:ext cx="2075509" cy="358496"/>
              </a:xfrm>
              <a:prstGeom prst="rect">
                <a:avLst/>
              </a:prstGeom>
              <a:solidFill>
                <a:schemeClr val="bg1"/>
              </a:solidFill>
            </p:spPr>
            <p:txBody>
              <a:bodyPr wrap="square">
                <a:spAutoFit/>
                <a:scene3d>
                  <a:camera prst="orthographicFront"/>
                  <a:lightRig rig="threePt" dir="t"/>
                </a:scene3d>
                <a:sp3d>
                  <a:bevelT w="0" h="6350"/>
                </a:sp3d>
              </a:bodyPr>
              <a:lstStyle/>
              <a:p>
                <a:pPr algn="ctr" defTabSz="457063">
                  <a:spcAft>
                    <a:spcPts val="600"/>
                  </a:spcAft>
                </a:pPr>
                <a:r>
                  <a:rPr lang="vi-VN" sz="1600" dirty="0">
                    <a:solidFill>
                      <a:prstClr val="black">
                        <a:lumMod val="85000"/>
                        <a:lumOff val="15000"/>
                      </a:prstClr>
                    </a:solidFill>
                    <a:latin typeface="SamsungOne-400" panose="020B0503030303020204" charset="0"/>
                    <a:ea typeface="SamsungOne-700" panose="020B0803030303020204" pitchFamily="34" charset="0"/>
                  </a:rPr>
                  <a:t>Cổng ứng dụng</a:t>
                </a:r>
              </a:p>
            </p:txBody>
          </p:sp>
          <p:sp>
            <p:nvSpPr>
              <p:cNvPr id="27" name="모서리가 둥근 직사각형 26"/>
              <p:cNvSpPr/>
              <p:nvPr/>
            </p:nvSpPr>
            <p:spPr>
              <a:xfrm>
                <a:off x="1753208" y="4689802"/>
                <a:ext cx="613082" cy="216346"/>
              </a:xfrm>
              <a:prstGeom prst="roundRect">
                <a:avLst/>
              </a:prstGeom>
              <a:solidFill>
                <a:srgbClr val="C0C0C0"/>
              </a:solidFill>
            </p:spPr>
            <p:txBody>
              <a:bodyPr wrap="none" lIns="0" tIns="0" rIns="0" bIns="0">
                <a:spAutoFit/>
                <a:scene3d>
                  <a:camera prst="orthographicFront"/>
                  <a:lightRig rig="threePt" dir="t"/>
                </a:scene3d>
                <a:sp3d>
                  <a:bevelT w="0" h="6350"/>
                </a:sp3d>
              </a:bodyPr>
              <a:lstStyle/>
              <a:p>
                <a:pPr algn="ctr" defTabSz="457063">
                  <a:spcAft>
                    <a:spcPts val="600"/>
                  </a:spcAft>
                </a:pP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Internet</a:t>
                </a:r>
              </a:p>
            </p:txBody>
          </p:sp>
          <p:sp>
            <p:nvSpPr>
              <p:cNvPr id="28" name="모서리가 둥근 직사각형 27"/>
              <p:cNvSpPr/>
              <p:nvPr/>
            </p:nvSpPr>
            <p:spPr>
              <a:xfrm>
                <a:off x="4322175" y="4183544"/>
                <a:ext cx="910136" cy="216346"/>
              </a:xfrm>
              <a:prstGeom prst="roundRect">
                <a:avLst/>
              </a:prstGeom>
              <a:solidFill>
                <a:srgbClr val="BDD7EE"/>
              </a:solidFill>
            </p:spPr>
            <p:txBody>
              <a:bodyPr wrap="square" lIns="0" tIns="0" rIns="0" bIns="0">
                <a:spAutoFit/>
                <a:scene3d>
                  <a:camera prst="orthographicFront"/>
                  <a:lightRig rig="threePt" dir="t"/>
                </a:scene3d>
                <a:sp3d>
                  <a:bevelT w="0" h="6350"/>
                </a:sp3d>
              </a:bodyPr>
              <a:lstStyle/>
              <a:p>
                <a:pPr algn="ctr" defTabSz="457063">
                  <a:spcAft>
                    <a:spcPts val="600"/>
                  </a:spcAft>
                </a:pPr>
                <a:r>
                  <a:rPr lang="vi-VN" sz="1200" dirty="0">
                    <a:solidFill>
                      <a:prstClr val="black">
                        <a:lumMod val="85000"/>
                        <a:lumOff val="15000"/>
                      </a:prstClr>
                    </a:solidFill>
                    <a:latin typeface="SamsungOne-400" panose="020B0503030303020204" charset="0"/>
                    <a:ea typeface="SamsungOne-700" panose="020B0803030303020204" pitchFamily="34" charset="0"/>
                  </a:rPr>
                  <a:t>Ứng dụng</a:t>
                </a:r>
              </a:p>
            </p:txBody>
          </p:sp>
          <p:pic>
            <p:nvPicPr>
              <p:cNvPr id="29" name="그림 28">
                <a:extLst>
                  <a:ext uri="{FF2B5EF4-FFF2-40B4-BE49-F238E27FC236}">
                    <a16:creationId xmlns:a16="http://schemas.microsoft.com/office/drawing/2014/main" id="{DF3B31F1-8372-4048-8863-B7F73519AF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809" t="6619" r="9586" b="23911"/>
              <a:stretch/>
            </p:blipFill>
            <p:spPr>
              <a:xfrm>
                <a:off x="708960" y="5237442"/>
                <a:ext cx="422845" cy="581954"/>
              </a:xfrm>
              <a:prstGeom prst="rect">
                <a:avLst/>
              </a:prstGeom>
            </p:spPr>
          </p:pic>
          <p:pic>
            <p:nvPicPr>
              <p:cNvPr id="30" name="그림 29">
                <a:extLst>
                  <a:ext uri="{FF2B5EF4-FFF2-40B4-BE49-F238E27FC236}">
                    <a16:creationId xmlns:a16="http://schemas.microsoft.com/office/drawing/2014/main" id="{8D898645-E08F-40F1-B018-2742BB439F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809" t="6619" r="9586" b="23911"/>
              <a:stretch/>
            </p:blipFill>
            <p:spPr>
              <a:xfrm>
                <a:off x="2147235" y="5437467"/>
                <a:ext cx="422845" cy="581954"/>
              </a:xfrm>
              <a:prstGeom prst="rect">
                <a:avLst/>
              </a:prstGeom>
            </p:spPr>
          </p:pic>
          <p:pic>
            <p:nvPicPr>
              <p:cNvPr id="31" name="Picture 2" descr="블랙 앞면">
                <a:extLst>
                  <a:ext uri="{FF2B5EF4-FFF2-40B4-BE49-F238E27FC236}">
                    <a16:creationId xmlns:a16="http://schemas.microsoft.com/office/drawing/2014/main" id="{0B83E214-4A4C-4861-A435-29E5957E50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681" y="3983742"/>
                <a:ext cx="933794" cy="9337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그룹 19"/>
          <p:cNvGrpSpPr/>
          <p:nvPr/>
        </p:nvGrpSpPr>
        <p:grpSpPr>
          <a:xfrm>
            <a:off x="416128" y="444866"/>
            <a:ext cx="9051872" cy="282133"/>
            <a:chOff x="416128" y="444866"/>
            <a:chExt cx="9051872" cy="282133"/>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Tổng quan về mạng lưới IoT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23" name="그룹 22">
            <a:extLst>
              <a:ext uri="{FF2B5EF4-FFF2-40B4-BE49-F238E27FC236}">
                <a16:creationId xmlns:a16="http://schemas.microsoft.com/office/drawing/2014/main" id="{07928334-32AF-46A2-97F3-006B536CB7A1}"/>
              </a:ext>
            </a:extLst>
          </p:cNvPr>
          <p:cNvGrpSpPr/>
          <p:nvPr/>
        </p:nvGrpSpPr>
        <p:grpSpPr>
          <a:xfrm>
            <a:off x="558800" y="1917711"/>
            <a:ext cx="8783192" cy="430887"/>
            <a:chOff x="1027113" y="2045625"/>
            <a:chExt cx="8785225" cy="430987"/>
          </a:xfrm>
        </p:grpSpPr>
        <p:sp>
          <p:nvSpPr>
            <p:cNvPr id="33" name="직사각형 3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4" name="직사각형 33">
              <a:extLst>
                <a:ext uri="{FF2B5EF4-FFF2-40B4-BE49-F238E27FC236}">
                  <a16:creationId xmlns:a16="http://schemas.microsoft.com/office/drawing/2014/main" id="{C3CF9554-5E26-4DD4-876F-A237942CB6BA}"/>
                </a:ext>
              </a:extLst>
            </p:cNvPr>
            <p:cNvSpPr/>
            <p:nvPr/>
          </p:nvSpPr>
          <p:spPr>
            <a:xfrm>
              <a:off x="1179513" y="204562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IoT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1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2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3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4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Mô</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7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OSI.</a:t>
              </a:r>
            </a:p>
          </p:txBody>
        </p:sp>
      </p:grpSp>
      <p:sp>
        <p:nvSpPr>
          <p:cNvPr id="35" name="직사각형 3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Cấu hình mạng của WSN</a:t>
            </a:r>
          </a:p>
        </p:txBody>
      </p:sp>
      <p:grpSp>
        <p:nvGrpSpPr>
          <p:cNvPr id="44" name="그룹 43">
            <a:extLst>
              <a:ext uri="{FF2B5EF4-FFF2-40B4-BE49-F238E27FC236}">
                <a16:creationId xmlns:a16="http://schemas.microsoft.com/office/drawing/2014/main" id="{07928334-32AF-46A2-97F3-006B536CB7A1}"/>
              </a:ext>
            </a:extLst>
          </p:cNvPr>
          <p:cNvGrpSpPr/>
          <p:nvPr/>
        </p:nvGrpSpPr>
        <p:grpSpPr>
          <a:xfrm>
            <a:off x="558800" y="2389749"/>
            <a:ext cx="8783192" cy="215444"/>
            <a:chOff x="1027113" y="2045625"/>
            <a:chExt cx="8785225" cy="215494"/>
          </a:xfrm>
        </p:grpSpPr>
        <p:sp>
          <p:nvSpPr>
            <p:cNvPr id="45" name="직사각형 4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직사각형 45">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Cấu hình mạng của WSN (Mạng cảm biến không dây)</a:t>
              </a:r>
            </a:p>
          </p:txBody>
        </p:sp>
      </p:grpSp>
    </p:spTree>
    <p:extLst>
      <p:ext uri="{BB962C8B-B14F-4D97-AF65-F5344CB8AC3E}">
        <p14:creationId xmlns:p14="http://schemas.microsoft.com/office/powerpoint/2010/main" val="32388476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6638079B-F400-4087-A434-7E70ECA9FF62}"/>
              </a:ext>
            </a:extLst>
          </p:cNvPr>
          <p:cNvGrpSpPr/>
          <p:nvPr/>
        </p:nvGrpSpPr>
        <p:grpSpPr>
          <a:xfrm>
            <a:off x="558800" y="2822259"/>
            <a:ext cx="8782050" cy="3157268"/>
            <a:chOff x="558800" y="2925956"/>
            <a:chExt cx="8782050" cy="3157268"/>
          </a:xfrm>
        </p:grpSpPr>
        <p:sp>
          <p:nvSpPr>
            <p:cNvPr id="43" name="모서리가 둥근 직사각형 4">
              <a:extLst>
                <a:ext uri="{FF2B5EF4-FFF2-40B4-BE49-F238E27FC236}">
                  <a16:creationId xmlns:a16="http://schemas.microsoft.com/office/drawing/2014/main" id="{82B8253E-55F5-4F62-8446-F5971FB2201F}"/>
                </a:ext>
              </a:extLst>
            </p:cNvPr>
            <p:cNvSpPr/>
            <p:nvPr/>
          </p:nvSpPr>
          <p:spPr>
            <a:xfrm>
              <a:off x="558800" y="2925956"/>
              <a:ext cx="8782050" cy="315726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id="{7D2BDEB7-F8A3-4FFD-AE6E-5FB738D8AB68}"/>
                </a:ext>
              </a:extLst>
            </p:cNvPr>
            <p:cNvGrpSpPr/>
            <p:nvPr/>
          </p:nvGrpSpPr>
          <p:grpSpPr>
            <a:xfrm>
              <a:off x="659138" y="3076899"/>
              <a:ext cx="8389972" cy="2869897"/>
              <a:chOff x="453681" y="3018113"/>
              <a:chExt cx="8884175" cy="3038945"/>
            </a:xfrm>
          </p:grpSpPr>
          <p:pic>
            <p:nvPicPr>
              <p:cNvPr id="24" name="_x237921312" descr="EMB000015081f2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1954" y="3654299"/>
                <a:ext cx="8625902" cy="240275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직사각형 24"/>
              <p:cNvSpPr/>
              <p:nvPr/>
            </p:nvSpPr>
            <p:spPr>
              <a:xfrm>
                <a:off x="7011106" y="3018113"/>
                <a:ext cx="2075509" cy="488859"/>
              </a:xfrm>
              <a:prstGeom prst="rect">
                <a:avLst/>
              </a:prstGeom>
            </p:spPr>
            <p:txBody>
              <a:bodyPr wrap="square">
                <a:spAutoFit/>
                <a:scene3d>
                  <a:camera prst="orthographicFront"/>
                  <a:lightRig rig="threePt" dir="t"/>
                </a:scene3d>
                <a:sp3d>
                  <a:bevelT w="0" h="6350"/>
                </a:sp3d>
              </a:bodyPr>
              <a:lstStyle/>
              <a:p>
                <a:pPr algn="ctr" defTabSz="457063">
                  <a:spcAft>
                    <a:spcPts val="600"/>
                  </a:spcAft>
                </a:pPr>
                <a:r>
                  <a:rPr lang="vi-VN" sz="1200" dirty="0">
                    <a:solidFill>
                      <a:prstClr val="black">
                        <a:lumMod val="85000"/>
                        <a:lumOff val="15000"/>
                      </a:prstClr>
                    </a:solidFill>
                    <a:latin typeface="SamsungOne-400" panose="020B0503030303020204" charset="0"/>
                    <a:ea typeface="SamsungOne-400" panose="020B0503030303020204" pitchFamily="34" charset="0"/>
                  </a:rPr>
                  <a:t>Hầu hết các WSN không dựa trên mạng IP.</a:t>
                </a:r>
              </a:p>
            </p:txBody>
          </p:sp>
          <p:sp>
            <p:nvSpPr>
              <p:cNvPr id="26" name="직사각형 25"/>
              <p:cNvSpPr/>
              <p:nvPr/>
            </p:nvSpPr>
            <p:spPr>
              <a:xfrm>
                <a:off x="3773532" y="3807514"/>
                <a:ext cx="2075509" cy="358496"/>
              </a:xfrm>
              <a:prstGeom prst="rect">
                <a:avLst/>
              </a:prstGeom>
              <a:solidFill>
                <a:schemeClr val="bg1"/>
              </a:solidFill>
            </p:spPr>
            <p:txBody>
              <a:bodyPr wrap="square">
                <a:spAutoFit/>
                <a:scene3d>
                  <a:camera prst="orthographicFront"/>
                  <a:lightRig rig="threePt" dir="t"/>
                </a:scene3d>
                <a:sp3d>
                  <a:bevelT w="0" h="6350"/>
                </a:sp3d>
              </a:bodyPr>
              <a:lstStyle/>
              <a:p>
                <a:pPr algn="ctr" defTabSz="457063">
                  <a:spcAft>
                    <a:spcPts val="600"/>
                  </a:spcAft>
                </a:pPr>
                <a:r>
                  <a:rPr lang="vi-VN" sz="1600" dirty="0">
                    <a:solidFill>
                      <a:prstClr val="black">
                        <a:lumMod val="85000"/>
                        <a:lumOff val="15000"/>
                      </a:prstClr>
                    </a:solidFill>
                    <a:latin typeface="SamsungOne-400" panose="020B0503030303020204" charset="0"/>
                    <a:ea typeface="SamsungOne-700" panose="020B0803030303020204" pitchFamily="34" charset="0"/>
                  </a:rPr>
                  <a:t>Cổng ứng dụng</a:t>
                </a:r>
              </a:p>
            </p:txBody>
          </p:sp>
          <p:sp>
            <p:nvSpPr>
              <p:cNvPr id="27" name="모서리가 둥근 직사각형 26"/>
              <p:cNvSpPr/>
              <p:nvPr/>
            </p:nvSpPr>
            <p:spPr>
              <a:xfrm>
                <a:off x="1770353" y="4689802"/>
                <a:ext cx="578793" cy="204246"/>
              </a:xfrm>
              <a:prstGeom prst="roundRect">
                <a:avLst/>
              </a:prstGeom>
              <a:solidFill>
                <a:srgbClr val="C0C0C0"/>
              </a:solidFill>
            </p:spPr>
            <p:txBody>
              <a:bodyPr wrap="none" lIns="0" tIns="0" rIns="0" bIns="0">
                <a:spAutoFit/>
                <a:scene3d>
                  <a:camera prst="orthographicFront"/>
                  <a:lightRig rig="threePt" dir="t"/>
                </a:scene3d>
                <a:sp3d>
                  <a:bevelT w="0" h="6350"/>
                </a:sp3d>
              </a:bodyPr>
              <a:lstStyle/>
              <a:p>
                <a:pPr algn="ctr" defTabSz="457063">
                  <a:spcAft>
                    <a:spcPts val="600"/>
                  </a:spcAft>
                </a:pP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Internet</a:t>
                </a:r>
              </a:p>
            </p:txBody>
          </p:sp>
          <p:sp>
            <p:nvSpPr>
              <p:cNvPr id="28" name="모서리가 둥근 직사각형 27"/>
              <p:cNvSpPr/>
              <p:nvPr/>
            </p:nvSpPr>
            <p:spPr>
              <a:xfrm>
                <a:off x="4322175" y="4183544"/>
                <a:ext cx="910136" cy="216346"/>
              </a:xfrm>
              <a:prstGeom prst="roundRect">
                <a:avLst/>
              </a:prstGeom>
              <a:solidFill>
                <a:srgbClr val="BDD7EE"/>
              </a:solidFill>
            </p:spPr>
            <p:txBody>
              <a:bodyPr wrap="square" lIns="0" tIns="0" rIns="0" bIns="0">
                <a:spAutoFit/>
                <a:scene3d>
                  <a:camera prst="orthographicFront"/>
                  <a:lightRig rig="threePt" dir="t"/>
                </a:scene3d>
                <a:sp3d>
                  <a:bevelT w="0" h="6350"/>
                </a:sp3d>
              </a:bodyPr>
              <a:lstStyle/>
              <a:p>
                <a:pPr algn="ctr" defTabSz="457063">
                  <a:spcAft>
                    <a:spcPts val="600"/>
                  </a:spcAft>
                </a:pPr>
                <a:r>
                  <a:rPr lang="vi-VN" sz="1200" dirty="0">
                    <a:solidFill>
                      <a:prstClr val="black">
                        <a:lumMod val="85000"/>
                        <a:lumOff val="15000"/>
                      </a:prstClr>
                    </a:solidFill>
                    <a:latin typeface="SamsungOne-400" panose="020B0503030303020204" charset="0"/>
                    <a:ea typeface="SamsungOne-700" panose="020B0803030303020204" pitchFamily="34" charset="0"/>
                  </a:rPr>
                  <a:t>Ứng dụng</a:t>
                </a:r>
              </a:p>
            </p:txBody>
          </p:sp>
          <p:pic>
            <p:nvPicPr>
              <p:cNvPr id="29" name="그림 28">
                <a:extLst>
                  <a:ext uri="{FF2B5EF4-FFF2-40B4-BE49-F238E27FC236}">
                    <a16:creationId xmlns:a16="http://schemas.microsoft.com/office/drawing/2014/main" id="{DF3B31F1-8372-4048-8863-B7F73519AF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809" t="6619" r="9586" b="23911"/>
              <a:stretch/>
            </p:blipFill>
            <p:spPr>
              <a:xfrm>
                <a:off x="708960" y="5237442"/>
                <a:ext cx="422845" cy="581954"/>
              </a:xfrm>
              <a:prstGeom prst="rect">
                <a:avLst/>
              </a:prstGeom>
            </p:spPr>
          </p:pic>
          <p:pic>
            <p:nvPicPr>
              <p:cNvPr id="30" name="그림 29">
                <a:extLst>
                  <a:ext uri="{FF2B5EF4-FFF2-40B4-BE49-F238E27FC236}">
                    <a16:creationId xmlns:a16="http://schemas.microsoft.com/office/drawing/2014/main" id="{8D898645-E08F-40F1-B018-2742BB439F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809" t="6619" r="9586" b="23911"/>
              <a:stretch/>
            </p:blipFill>
            <p:spPr>
              <a:xfrm>
                <a:off x="2147235" y="5437467"/>
                <a:ext cx="422845" cy="581954"/>
              </a:xfrm>
              <a:prstGeom prst="rect">
                <a:avLst/>
              </a:prstGeom>
            </p:spPr>
          </p:pic>
          <p:pic>
            <p:nvPicPr>
              <p:cNvPr id="31" name="Picture 2" descr="블랙 앞면">
                <a:extLst>
                  <a:ext uri="{FF2B5EF4-FFF2-40B4-BE49-F238E27FC236}">
                    <a16:creationId xmlns:a16="http://schemas.microsoft.com/office/drawing/2014/main" id="{0B83E214-4A4C-4861-A435-29E5957E50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681" y="3983742"/>
                <a:ext cx="933794" cy="9337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그룹 19"/>
          <p:cNvGrpSpPr/>
          <p:nvPr/>
        </p:nvGrpSpPr>
        <p:grpSpPr>
          <a:xfrm>
            <a:off x="416128" y="444866"/>
            <a:ext cx="9051872" cy="282133"/>
            <a:chOff x="416128" y="444866"/>
            <a:chExt cx="9051872" cy="282133"/>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Tổng quan về mạng lưới IoT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5" name="직사각형 3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Cấu hình mạng Internet vạn vật</a:t>
            </a:r>
          </a:p>
        </p:txBody>
      </p:sp>
      <p:grpSp>
        <p:nvGrpSpPr>
          <p:cNvPr id="32" name="그룹 31">
            <a:extLst>
              <a:ext uri="{FF2B5EF4-FFF2-40B4-BE49-F238E27FC236}">
                <a16:creationId xmlns:a16="http://schemas.microsoft.com/office/drawing/2014/main" id="{FD36763A-1C73-4E48-9A2C-BD293D340757}"/>
              </a:ext>
            </a:extLst>
          </p:cNvPr>
          <p:cNvGrpSpPr/>
          <p:nvPr/>
        </p:nvGrpSpPr>
        <p:grpSpPr>
          <a:xfrm>
            <a:off x="559817" y="1917719"/>
            <a:ext cx="8783192" cy="764944"/>
            <a:chOff x="558800" y="1842597"/>
            <a:chExt cx="8785225" cy="765119"/>
          </a:xfrm>
        </p:grpSpPr>
        <p:grpSp>
          <p:nvGrpSpPr>
            <p:cNvPr id="36" name="그룹 35">
              <a:extLst>
                <a:ext uri="{FF2B5EF4-FFF2-40B4-BE49-F238E27FC236}">
                  <a16:creationId xmlns:a16="http://schemas.microsoft.com/office/drawing/2014/main" id="{07928334-32AF-46A2-97F3-006B536CB7A1}"/>
                </a:ext>
              </a:extLst>
            </p:cNvPr>
            <p:cNvGrpSpPr/>
            <p:nvPr/>
          </p:nvGrpSpPr>
          <p:grpSpPr>
            <a:xfrm>
              <a:off x="558800" y="1842597"/>
              <a:ext cx="8785224" cy="215444"/>
              <a:chOff x="1027113" y="2045624"/>
              <a:chExt cx="8785224" cy="215444"/>
            </a:xfrm>
          </p:grpSpPr>
          <p:sp>
            <p:nvSpPr>
              <p:cNvPr id="38" name="직사각형 3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직사각형 38">
                <a:extLst>
                  <a:ext uri="{FF2B5EF4-FFF2-40B4-BE49-F238E27FC236}">
                    <a16:creationId xmlns:a16="http://schemas.microsoft.com/office/drawing/2014/main" id="{C3CF9554-5E26-4DD4-876F-A237942CB6BA}"/>
                  </a:ext>
                </a:extLst>
              </p:cNvPr>
              <p:cNvSpPr/>
              <p:nvPr/>
            </p:nvSpPr>
            <p:spPr>
              <a:xfrm>
                <a:off x="1179513" y="2045624"/>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Hầu hết các mạng giữa các thiết bị trong Internet vạn vật đều đang sử dụng giao tiếp IP. </a:t>
                </a:r>
              </a:p>
            </p:txBody>
          </p:sp>
        </p:grpSp>
        <p:sp>
          <p:nvSpPr>
            <p:cNvPr id="37" name="직사각형 36">
              <a:extLst>
                <a:ext uri="{FF2B5EF4-FFF2-40B4-BE49-F238E27FC236}">
                  <a16:creationId xmlns:a16="http://schemas.microsoft.com/office/drawing/2014/main" id="{439DCE1C-801F-43E7-9286-D60EB80C9FCA}"/>
                </a:ext>
              </a:extLst>
            </p:cNvPr>
            <p:cNvSpPr/>
            <p:nvPr/>
          </p:nvSpPr>
          <p:spPr>
            <a:xfrm>
              <a:off x="711200" y="2062110"/>
              <a:ext cx="8632825" cy="54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Không phải tất cả các mạng thiết bị trong Internet vạn vật hiện nay đều sử dụng mạng IP, nhưng đa số các tổ chức phát triển nguồn mở và tiêu chuẩn ngày càng sử dụng mạng IP nhiều hơn.</a:t>
              </a:r>
            </a:p>
          </p:txBody>
        </p:sp>
      </p:grpSp>
    </p:spTree>
    <p:extLst>
      <p:ext uri="{BB962C8B-B14F-4D97-AF65-F5344CB8AC3E}">
        <p14:creationId xmlns:p14="http://schemas.microsoft.com/office/powerpoint/2010/main" val="27226603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416128" y="444866"/>
            <a:ext cx="9051872" cy="282133"/>
            <a:chOff x="416128" y="444866"/>
            <a:chExt cx="9051872" cy="282133"/>
          </a:xfrm>
        </p:grpSpPr>
        <p:sp>
          <p:nvSpPr>
            <p:cNvPr id="3" name="직사각형 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Tổng quan về mạng lưới IoT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 name="직사각형 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6" name="그룹 5">
            <a:extLst>
              <a:ext uri="{FF2B5EF4-FFF2-40B4-BE49-F238E27FC236}">
                <a16:creationId xmlns:a16="http://schemas.microsoft.com/office/drawing/2014/main" id="{FD36763A-1C73-4E48-9A2C-BD293D340757}"/>
              </a:ext>
            </a:extLst>
          </p:cNvPr>
          <p:cNvGrpSpPr/>
          <p:nvPr/>
        </p:nvGrpSpPr>
        <p:grpSpPr>
          <a:xfrm>
            <a:off x="559817" y="1327169"/>
            <a:ext cx="8783192" cy="863583"/>
            <a:chOff x="558800" y="1842597"/>
            <a:chExt cx="8785225" cy="863780"/>
          </a:xfrm>
        </p:grpSpPr>
        <p:grpSp>
          <p:nvGrpSpPr>
            <p:cNvPr id="7" name="그룹 6">
              <a:extLst>
                <a:ext uri="{FF2B5EF4-FFF2-40B4-BE49-F238E27FC236}">
                  <a16:creationId xmlns:a16="http://schemas.microsoft.com/office/drawing/2014/main" id="{07928334-32AF-46A2-97F3-006B536CB7A1}"/>
                </a:ext>
              </a:extLst>
            </p:cNvPr>
            <p:cNvGrpSpPr/>
            <p:nvPr/>
          </p:nvGrpSpPr>
          <p:grpSpPr>
            <a:xfrm>
              <a:off x="558800" y="1842597"/>
              <a:ext cx="8785224" cy="430985"/>
              <a:chOff x="1027113" y="2045624"/>
              <a:chExt cx="8785224" cy="430985"/>
            </a:xfrm>
          </p:grpSpPr>
          <p:sp>
            <p:nvSpPr>
              <p:cNvPr id="9" name="직사각형 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직사각형 9">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schemeClr val="tx1">
                        <a:lumMod val="85000"/>
                        <a:lumOff val="15000"/>
                      </a:schemeClr>
                    </a:solidFill>
                    <a:latin typeface="SamsungOne-400" panose="020B0503030303020204" charset="0"/>
                    <a:ea typeface="SamsungOne-400" panose="020B0503030303020204" pitchFamily="34" charset="0"/>
                  </a:rPr>
                  <a:t>Các thiết bị IoT sử dụng công nghệ truyền thông không dây công suất thấp để giao tiếp trong các môi trường hạn chế</a:t>
                </a:r>
              </a:p>
            </p:txBody>
          </p:sp>
        </p:grpSp>
        <p:sp>
          <p:nvSpPr>
            <p:cNvPr id="8" name="직사각형 7">
              <a:extLst>
                <a:ext uri="{FF2B5EF4-FFF2-40B4-BE49-F238E27FC236}">
                  <a16:creationId xmlns:a16="http://schemas.microsoft.com/office/drawing/2014/main" id="{439DCE1C-801F-43E7-9286-D60EB80C9FCA}"/>
                </a:ext>
              </a:extLst>
            </p:cNvPr>
            <p:cNvSpPr/>
            <p:nvPr/>
          </p:nvSpPr>
          <p:spPr>
            <a:xfrm>
              <a:off x="711200" y="2160771"/>
              <a:ext cx="8632825" cy="54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Các công nghệ truyền thông tầm ngắn không dây công suất thấp như IEEE 802.15.4, Bluetooth LE, NFC, v.v. được sử dụng nhàm phù hợp với phạm vi giao tiếp, băng thông, chi phí và lượng tiêu thụ điện năng.</a:t>
              </a:r>
            </a:p>
          </p:txBody>
        </p:sp>
      </p:grpSp>
      <p:grpSp>
        <p:nvGrpSpPr>
          <p:cNvPr id="5" name="그룹 4">
            <a:extLst>
              <a:ext uri="{FF2B5EF4-FFF2-40B4-BE49-F238E27FC236}">
                <a16:creationId xmlns:a16="http://schemas.microsoft.com/office/drawing/2014/main" id="{261CBD68-325B-4A0B-AE7C-65AF6ADB2BA7}"/>
              </a:ext>
            </a:extLst>
          </p:cNvPr>
          <p:cNvGrpSpPr/>
          <p:nvPr/>
        </p:nvGrpSpPr>
        <p:grpSpPr>
          <a:xfrm>
            <a:off x="558800" y="2190750"/>
            <a:ext cx="8848725" cy="4095750"/>
            <a:chOff x="558800" y="2190750"/>
            <a:chExt cx="8848725" cy="4095750"/>
          </a:xfrm>
        </p:grpSpPr>
        <p:sp>
          <p:nvSpPr>
            <p:cNvPr id="11" name="모서리가 둥근 직사각형 4">
              <a:extLst>
                <a:ext uri="{FF2B5EF4-FFF2-40B4-BE49-F238E27FC236}">
                  <a16:creationId xmlns:a16="http://schemas.microsoft.com/office/drawing/2014/main" id="{CD1E7212-CFCE-4A77-BF85-CF87E970CFBB}"/>
                </a:ext>
              </a:extLst>
            </p:cNvPr>
            <p:cNvSpPr/>
            <p:nvPr/>
          </p:nvSpPr>
          <p:spPr>
            <a:xfrm>
              <a:off x="558800" y="2190750"/>
              <a:ext cx="8782050" cy="40957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_x237923072" descr="EMB000015081f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088" y="2379017"/>
              <a:ext cx="7205791" cy="37616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762750" y="6009463"/>
              <a:ext cx="2644775"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pPr algn="ctr" defTabSz="457063"/>
              <a:r>
                <a:rPr lang="en-US" altLang="ko-KR" sz="1100" dirty="0">
                  <a:solidFill>
                    <a:prstClr val="black">
                      <a:lumMod val="65000"/>
                      <a:lumOff val="35000"/>
                    </a:prstClr>
                  </a:solidFill>
                </a:rPr>
                <a:t>IPv6 Header </a:t>
              </a:r>
              <a:r>
                <a:rPr lang="en-US" altLang="ko-KR" sz="1100" dirty="0" err="1">
                  <a:solidFill>
                    <a:prstClr val="black">
                      <a:lumMod val="65000"/>
                      <a:lumOff val="35000"/>
                    </a:prstClr>
                  </a:solidFill>
                </a:rPr>
                <a:t>Compressioin</a:t>
              </a:r>
              <a:r>
                <a:rPr lang="en-US" altLang="ko-KR" sz="1100" dirty="0">
                  <a:solidFill>
                    <a:prstClr val="black">
                      <a:lumMod val="65000"/>
                      <a:lumOff val="35000"/>
                    </a:prstClr>
                  </a:solidFill>
                </a:rPr>
                <a:t> 6LoWPANn </a:t>
              </a:r>
            </a:p>
          </p:txBody>
        </p:sp>
      </p:grpSp>
    </p:spTree>
    <p:extLst>
      <p:ext uri="{BB962C8B-B14F-4D97-AF65-F5344CB8AC3E}">
        <p14:creationId xmlns:p14="http://schemas.microsoft.com/office/powerpoint/2010/main" val="21671925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4">
            <a:extLst>
              <a:ext uri="{FF2B5EF4-FFF2-40B4-BE49-F238E27FC236}">
                <a16:creationId xmlns:a16="http://schemas.microsoft.com/office/drawing/2014/main" id="{CD1E7212-CFCE-4A77-BF85-CF87E970CFBB}"/>
              </a:ext>
            </a:extLst>
          </p:cNvPr>
          <p:cNvSpPr/>
          <p:nvPr/>
        </p:nvSpPr>
        <p:spPr>
          <a:xfrm>
            <a:off x="558800" y="3702996"/>
            <a:ext cx="8782050" cy="236137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 name="Picture 2" descr="http://www.cisco.com/web/about/ac123/ac147/images/ipj/ipj_9-3/93_ipv6_fig1_lg.jpg">
            <a:extLst>
              <a:ext uri="{FF2B5EF4-FFF2-40B4-BE49-F238E27FC236}">
                <a16:creationId xmlns:a16="http://schemas.microsoft.com/office/drawing/2014/main" id="{063FBB4C-F7D0-4C3D-816F-DE24F612641D}"/>
              </a:ext>
            </a:extLst>
          </p:cNvPr>
          <p:cNvPicPr>
            <a:picLocks noChangeAspect="1" noChangeArrowheads="1"/>
          </p:cNvPicPr>
          <p:nvPr/>
        </p:nvPicPr>
        <p:blipFill rotWithShape="1">
          <a:blip r:embed="rId3" cstate="print"/>
          <a:srcRect t="52706"/>
          <a:stretch/>
        </p:blipFill>
        <p:spPr bwMode="auto">
          <a:xfrm>
            <a:off x="3595850" y="4042897"/>
            <a:ext cx="5558432" cy="1515264"/>
          </a:xfrm>
          <a:prstGeom prst="rect">
            <a:avLst/>
          </a:prstGeom>
          <a:noFill/>
          <a:ln>
            <a:noFill/>
          </a:ln>
        </p:spPr>
      </p:pic>
      <p:pic>
        <p:nvPicPr>
          <p:cNvPr id="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7128" y="3211920"/>
            <a:ext cx="3934131" cy="234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그룹 1"/>
          <p:cNvGrpSpPr/>
          <p:nvPr/>
        </p:nvGrpSpPr>
        <p:grpSpPr>
          <a:xfrm>
            <a:off x="416128" y="444866"/>
            <a:ext cx="9051872" cy="282133"/>
            <a:chOff x="416128" y="444866"/>
            <a:chExt cx="9051872" cy="282133"/>
          </a:xfrm>
        </p:grpSpPr>
        <p:sp>
          <p:nvSpPr>
            <p:cNvPr id="3" name="직사각형 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Tổng quan về mạng lưới IoT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 name="직사각형 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5" name="직사각형 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Khái niệm về IPv6</a:t>
            </a:r>
          </a:p>
        </p:txBody>
      </p:sp>
      <p:grpSp>
        <p:nvGrpSpPr>
          <p:cNvPr id="7" name="그룹 6">
            <a:extLst>
              <a:ext uri="{FF2B5EF4-FFF2-40B4-BE49-F238E27FC236}">
                <a16:creationId xmlns:a16="http://schemas.microsoft.com/office/drawing/2014/main" id="{07928334-32AF-46A2-97F3-006B536CB7A1}"/>
              </a:ext>
            </a:extLst>
          </p:cNvPr>
          <p:cNvGrpSpPr/>
          <p:nvPr/>
        </p:nvGrpSpPr>
        <p:grpSpPr>
          <a:xfrm>
            <a:off x="559817" y="1917716"/>
            <a:ext cx="8783191" cy="430886"/>
            <a:chOff x="1027113" y="2045624"/>
            <a:chExt cx="8785224" cy="430985"/>
          </a:xfrm>
        </p:grpSpPr>
        <p:sp>
          <p:nvSpPr>
            <p:cNvPr id="9" name="직사각형 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직사각형 9">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Do giao thức IPv4 có một số hạn chế nên giao thức liên mạng thế hệ 6 (IPv6) đã được thiết lập để thay thế cho Internet hiện tại.</a:t>
              </a:r>
            </a:p>
          </p:txBody>
        </p:sp>
      </p:grpSp>
      <p:grpSp>
        <p:nvGrpSpPr>
          <p:cNvPr id="11" name="그룹 10">
            <a:extLst>
              <a:ext uri="{FF2B5EF4-FFF2-40B4-BE49-F238E27FC236}">
                <a16:creationId xmlns:a16="http://schemas.microsoft.com/office/drawing/2014/main" id="{07928334-32AF-46A2-97F3-006B536CB7A1}"/>
              </a:ext>
            </a:extLst>
          </p:cNvPr>
          <p:cNvGrpSpPr/>
          <p:nvPr/>
        </p:nvGrpSpPr>
        <p:grpSpPr>
          <a:xfrm>
            <a:off x="559817" y="2392535"/>
            <a:ext cx="8783191" cy="215444"/>
            <a:chOff x="1027113" y="2045629"/>
            <a:chExt cx="8785224" cy="215494"/>
          </a:xfrm>
        </p:grpSpPr>
        <p:sp>
          <p:nvSpPr>
            <p:cNvPr id="12" name="직사각형 1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Cài đặt tự động địa chỉ máy chủ</a:t>
              </a:r>
            </a:p>
          </p:txBody>
        </p:sp>
      </p:gr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128" y="2651912"/>
            <a:ext cx="1439880" cy="279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그룹 14">
            <a:extLst>
              <a:ext uri="{FF2B5EF4-FFF2-40B4-BE49-F238E27FC236}">
                <a16:creationId xmlns:a16="http://schemas.microsoft.com/office/drawing/2014/main" id="{07928334-32AF-46A2-97F3-006B536CB7A1}"/>
              </a:ext>
            </a:extLst>
          </p:cNvPr>
          <p:cNvGrpSpPr/>
          <p:nvPr/>
        </p:nvGrpSpPr>
        <p:grpSpPr>
          <a:xfrm>
            <a:off x="559817" y="2931574"/>
            <a:ext cx="8783191" cy="215444"/>
            <a:chOff x="1027113" y="2045629"/>
            <a:chExt cx="8785224" cy="215494"/>
          </a:xfrm>
        </p:grpSpPr>
        <p:sp>
          <p:nvSpPr>
            <p:cNvPr id="16" name="직사각형 15">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7" name="직사각형 16">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Mở rộng kích thước gói</a:t>
              </a:r>
            </a:p>
          </p:txBody>
        </p:sp>
      </p:grpSp>
      <p:pic>
        <p:nvPicPr>
          <p:cNvPr id="21" name="Picture 2" descr="http://www.cisco.com/web/about/ac123/ac147/images/ipj/ipj_9-3/93_ipv6_fig1_lg.jpg">
            <a:extLst>
              <a:ext uri="{FF2B5EF4-FFF2-40B4-BE49-F238E27FC236}">
                <a16:creationId xmlns:a16="http://schemas.microsoft.com/office/drawing/2014/main" id="{063FBB4C-F7D0-4C3D-816F-DE24F612641D}"/>
              </a:ext>
            </a:extLst>
          </p:cNvPr>
          <p:cNvPicPr>
            <a:picLocks noChangeAspect="1" noChangeArrowheads="1"/>
          </p:cNvPicPr>
          <p:nvPr/>
        </p:nvPicPr>
        <p:blipFill rotWithShape="1">
          <a:blip r:embed="rId3" cstate="print"/>
          <a:srcRect l="24312" t="-1237" r="24352" b="53670"/>
          <a:stretch/>
        </p:blipFill>
        <p:spPr bwMode="auto">
          <a:xfrm>
            <a:off x="742403" y="4067321"/>
            <a:ext cx="2853447" cy="1524000"/>
          </a:xfrm>
          <a:prstGeom prst="rect">
            <a:avLst/>
          </a:prstGeom>
          <a:noFill/>
          <a:ln>
            <a:noFill/>
          </a:ln>
        </p:spPr>
      </p:pic>
    </p:spTree>
    <p:extLst>
      <p:ext uri="{BB962C8B-B14F-4D97-AF65-F5344CB8AC3E}">
        <p14:creationId xmlns:p14="http://schemas.microsoft.com/office/powerpoint/2010/main" val="15171335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p:cNvGrpSpPr/>
          <p:nvPr/>
        </p:nvGrpSpPr>
        <p:grpSpPr>
          <a:xfrm>
            <a:off x="416128" y="444866"/>
            <a:ext cx="9051872" cy="282133"/>
            <a:chOff x="416128" y="444866"/>
            <a:chExt cx="9051872" cy="282133"/>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Tổng quan về mạng lưới IoT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9" name="직사각형 2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Tính năng của IPv6 </a:t>
            </a:r>
          </a:p>
        </p:txBody>
      </p:sp>
      <p:grpSp>
        <p:nvGrpSpPr>
          <p:cNvPr id="30" name="그룹 29">
            <a:extLst>
              <a:ext uri="{FF2B5EF4-FFF2-40B4-BE49-F238E27FC236}">
                <a16:creationId xmlns:a16="http://schemas.microsoft.com/office/drawing/2014/main" id="{07928334-32AF-46A2-97F3-006B536CB7A1}"/>
              </a:ext>
            </a:extLst>
          </p:cNvPr>
          <p:cNvGrpSpPr/>
          <p:nvPr/>
        </p:nvGrpSpPr>
        <p:grpSpPr>
          <a:xfrm>
            <a:off x="559817" y="1917716"/>
            <a:ext cx="8783191" cy="215444"/>
            <a:chOff x="1027113" y="2045629"/>
            <a:chExt cx="8785224" cy="215494"/>
          </a:xfrm>
        </p:grpSpPr>
        <p:sp>
          <p:nvSpPr>
            <p:cNvPr id="31" name="직사각형 3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직사각형 31">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Mở rộng địa chỉ IP</a:t>
              </a:r>
            </a:p>
          </p:txBody>
        </p:sp>
      </p:grpSp>
      <p:grpSp>
        <p:nvGrpSpPr>
          <p:cNvPr id="33" name="그룹 32">
            <a:extLst>
              <a:ext uri="{FF2B5EF4-FFF2-40B4-BE49-F238E27FC236}">
                <a16:creationId xmlns:a16="http://schemas.microsoft.com/office/drawing/2014/main" id="{07928334-32AF-46A2-97F3-006B536CB7A1}"/>
              </a:ext>
            </a:extLst>
          </p:cNvPr>
          <p:cNvGrpSpPr/>
          <p:nvPr/>
        </p:nvGrpSpPr>
        <p:grpSpPr>
          <a:xfrm>
            <a:off x="559817" y="2239886"/>
            <a:ext cx="8783191" cy="215444"/>
            <a:chOff x="1027113" y="2045629"/>
            <a:chExt cx="8785224" cy="215494"/>
          </a:xfrm>
        </p:grpSpPr>
        <p:sp>
          <p:nvSpPr>
            <p:cNvPr id="34" name="직사각형 3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Cài đặt tự động địa chỉ máy chủ</a:t>
              </a:r>
            </a:p>
          </p:txBody>
        </p:sp>
      </p:grpSp>
      <p:grpSp>
        <p:nvGrpSpPr>
          <p:cNvPr id="37" name="그룹 36">
            <a:extLst>
              <a:ext uri="{FF2B5EF4-FFF2-40B4-BE49-F238E27FC236}">
                <a16:creationId xmlns:a16="http://schemas.microsoft.com/office/drawing/2014/main" id="{07928334-32AF-46A2-97F3-006B536CB7A1}"/>
              </a:ext>
            </a:extLst>
          </p:cNvPr>
          <p:cNvGrpSpPr/>
          <p:nvPr/>
        </p:nvGrpSpPr>
        <p:grpSpPr>
          <a:xfrm>
            <a:off x="559817" y="2562056"/>
            <a:ext cx="8783191" cy="215444"/>
            <a:chOff x="1027113" y="2045629"/>
            <a:chExt cx="8785224" cy="215494"/>
          </a:xfrm>
        </p:grpSpPr>
        <p:sp>
          <p:nvSpPr>
            <p:cNvPr id="38" name="직사각형 3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직사각형 38">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Mở rộng kích thước gói</a:t>
              </a:r>
            </a:p>
          </p:txBody>
        </p:sp>
      </p:grpSp>
      <p:grpSp>
        <p:nvGrpSpPr>
          <p:cNvPr id="40" name="그룹 39">
            <a:extLst>
              <a:ext uri="{FF2B5EF4-FFF2-40B4-BE49-F238E27FC236}">
                <a16:creationId xmlns:a16="http://schemas.microsoft.com/office/drawing/2014/main" id="{07928334-32AF-46A2-97F3-006B536CB7A1}"/>
              </a:ext>
            </a:extLst>
          </p:cNvPr>
          <p:cNvGrpSpPr/>
          <p:nvPr/>
        </p:nvGrpSpPr>
        <p:grpSpPr>
          <a:xfrm>
            <a:off x="559817" y="2884226"/>
            <a:ext cx="8783191" cy="215444"/>
            <a:chOff x="1027113" y="2045629"/>
            <a:chExt cx="8785224" cy="215494"/>
          </a:xfrm>
        </p:grpSpPr>
        <p:sp>
          <p:nvSpPr>
            <p:cNvPr id="41" name="직사각형 4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직사각형 41">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Định tuyến hiệu quả</a:t>
              </a:r>
            </a:p>
          </p:txBody>
        </p:sp>
      </p:grpSp>
      <p:grpSp>
        <p:nvGrpSpPr>
          <p:cNvPr id="47" name="그룹 46">
            <a:extLst>
              <a:ext uri="{FF2B5EF4-FFF2-40B4-BE49-F238E27FC236}">
                <a16:creationId xmlns:a16="http://schemas.microsoft.com/office/drawing/2014/main" id="{07928334-32AF-46A2-97F3-006B536CB7A1}"/>
              </a:ext>
            </a:extLst>
          </p:cNvPr>
          <p:cNvGrpSpPr/>
          <p:nvPr/>
        </p:nvGrpSpPr>
        <p:grpSpPr>
          <a:xfrm>
            <a:off x="559817" y="3206396"/>
            <a:ext cx="8783191" cy="215444"/>
            <a:chOff x="1027113" y="2045629"/>
            <a:chExt cx="8785224" cy="215494"/>
          </a:xfrm>
        </p:grpSpPr>
        <p:sp>
          <p:nvSpPr>
            <p:cNvPr id="48" name="직사각형 4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9" name="직사각형 48">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Dán nhãn luồng</a:t>
              </a:r>
            </a:p>
          </p:txBody>
        </p:sp>
      </p:grpSp>
      <p:grpSp>
        <p:nvGrpSpPr>
          <p:cNvPr id="50" name="그룹 49">
            <a:extLst>
              <a:ext uri="{FF2B5EF4-FFF2-40B4-BE49-F238E27FC236}">
                <a16:creationId xmlns:a16="http://schemas.microsoft.com/office/drawing/2014/main" id="{07928334-32AF-46A2-97F3-006B536CB7A1}"/>
              </a:ext>
            </a:extLst>
          </p:cNvPr>
          <p:cNvGrpSpPr/>
          <p:nvPr/>
        </p:nvGrpSpPr>
        <p:grpSpPr>
          <a:xfrm>
            <a:off x="559817" y="3528566"/>
            <a:ext cx="8783191" cy="215444"/>
            <a:chOff x="1027113" y="2045629"/>
            <a:chExt cx="8785224" cy="215494"/>
          </a:xfrm>
        </p:grpSpPr>
        <p:sp>
          <p:nvSpPr>
            <p:cNvPr id="51" name="직사각형 5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0" name="직사각형 69">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Xác thực và bảo mật</a:t>
              </a:r>
            </a:p>
          </p:txBody>
        </p:sp>
      </p:grpSp>
      <p:grpSp>
        <p:nvGrpSpPr>
          <p:cNvPr id="71" name="그룹 70">
            <a:extLst>
              <a:ext uri="{FF2B5EF4-FFF2-40B4-BE49-F238E27FC236}">
                <a16:creationId xmlns:a16="http://schemas.microsoft.com/office/drawing/2014/main" id="{07928334-32AF-46A2-97F3-006B536CB7A1}"/>
              </a:ext>
            </a:extLst>
          </p:cNvPr>
          <p:cNvGrpSpPr/>
          <p:nvPr/>
        </p:nvGrpSpPr>
        <p:grpSpPr>
          <a:xfrm>
            <a:off x="559817" y="3850736"/>
            <a:ext cx="8783191" cy="215444"/>
            <a:chOff x="1027113" y="2045629"/>
            <a:chExt cx="8785224" cy="215494"/>
          </a:xfrm>
        </p:grpSpPr>
        <p:sp>
          <p:nvSpPr>
            <p:cNvPr id="72" name="직사각형 7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3" name="직사각형 72">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Tính di động</a:t>
              </a:r>
            </a:p>
          </p:txBody>
        </p:sp>
      </p:grpSp>
    </p:spTree>
    <p:extLst>
      <p:ext uri="{BB962C8B-B14F-4D97-AF65-F5344CB8AC3E}">
        <p14:creationId xmlns:p14="http://schemas.microsoft.com/office/powerpoint/2010/main" val="91399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nghĩa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2" name="직사각형 21">
            <a:extLst>
              <a:ext uri="{FF2B5EF4-FFF2-40B4-BE49-F238E27FC236}">
                <a16:creationId xmlns:a16="http://schemas.microsoft.com/office/drawing/2014/main" id="{A723081D-DCA1-49DA-BB70-16D9367DD572}"/>
              </a:ext>
            </a:extLst>
          </p:cNvPr>
          <p:cNvSpPr/>
          <p:nvPr/>
        </p:nvSpPr>
        <p:spPr>
          <a:xfrm>
            <a:off x="8197391" y="480778"/>
            <a:ext cx="1270610"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Định nghĩa IoT</a:t>
            </a:r>
          </a:p>
        </p:txBody>
      </p:sp>
      <p:sp>
        <p:nvSpPr>
          <p:cNvPr id="24" name="직사각형 23">
            <a:extLst>
              <a:ext uri="{FF2B5EF4-FFF2-40B4-BE49-F238E27FC236}">
                <a16:creationId xmlns:a16="http://schemas.microsoft.com/office/drawing/2014/main" id="{B04AF7A9-93A4-4A54-BFE6-9E11239B9F6C}"/>
              </a:ext>
            </a:extLst>
          </p:cNvPr>
          <p:cNvSpPr/>
          <p:nvPr/>
        </p:nvSpPr>
        <p:spPr>
          <a:xfrm>
            <a:off x="580388" y="187721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IoT là một mạng lưới kết nối ba yếu tố môi trường riêng biệt (Con người, Đồ vật và Dịch vụ) thông qua internet và không cần con người can thiệp, và kết hợp một hệ thông minh gồm cảm biến, kết nối mạng và xử lý.</a:t>
            </a:r>
          </a:p>
        </p:txBody>
      </p:sp>
      <p:sp>
        <p:nvSpPr>
          <p:cNvPr id="5" name="직사각형 33">
            <a:extLst>
              <a:ext uri="{FF2B5EF4-FFF2-40B4-BE49-F238E27FC236}">
                <a16:creationId xmlns:a16="http://schemas.microsoft.com/office/drawing/2014/main" id="{8D535DAB-A533-38C7-99C9-3AD557E4ABCE}"/>
              </a:ext>
            </a:extLst>
          </p:cNvPr>
          <p:cNvSpPr/>
          <p:nvPr/>
        </p:nvSpPr>
        <p:spPr>
          <a:xfrm>
            <a:off x="1820624" y="3540271"/>
            <a:ext cx="6576254" cy="49244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sz="1600" dirty="0">
                <a:solidFill>
                  <a:schemeClr val="tx1">
                    <a:lumMod val="85000"/>
                    <a:lumOff val="15000"/>
                  </a:schemeClr>
                </a:solidFill>
                <a:latin typeface="SamsungOne-400" panose="020B0503030303020204" charset="0"/>
                <a:ea typeface="SamsungOne-400" panose="020B0503030303020204" charset="0"/>
              </a:rPr>
              <a:t>Cùng với IoT, Đám mây, Big Data và Trí tuệ nhân tạo sẽ tạo ra giá trị và dịch vụ mới</a:t>
            </a:r>
          </a:p>
        </p:txBody>
      </p:sp>
      <p:sp>
        <p:nvSpPr>
          <p:cNvPr id="7" name="화살표: 아래쪽 6">
            <a:extLst>
              <a:ext uri="{FF2B5EF4-FFF2-40B4-BE49-F238E27FC236}">
                <a16:creationId xmlns:a16="http://schemas.microsoft.com/office/drawing/2014/main" id="{8EABA799-7A0C-FD2F-854A-47ED5FD23A0F}"/>
              </a:ext>
            </a:extLst>
          </p:cNvPr>
          <p:cNvSpPr/>
          <p:nvPr/>
        </p:nvSpPr>
        <p:spPr>
          <a:xfrm>
            <a:off x="4894817" y="3064804"/>
            <a:ext cx="422310" cy="467192"/>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latinLnBrk="1">
              <a:defRPr/>
            </a:pPr>
            <a:endParaRPr lang="ko-KR" altLang="en-US" dirty="0">
              <a:solidFill>
                <a:prstClr val="white"/>
              </a:solidFill>
              <a:latin typeface="SamsungOne-400" panose="020B0503030303020204" pitchFamily="34" charset="0"/>
              <a:ea typeface="KoPub돋움체 Bold" panose="02020603020101020101" pitchFamily="18" charset="-127"/>
            </a:endParaRPr>
          </a:p>
        </p:txBody>
      </p:sp>
      <p:sp>
        <p:nvSpPr>
          <p:cNvPr id="8" name="TextBox 7">
            <a:extLst>
              <a:ext uri="{FF2B5EF4-FFF2-40B4-BE49-F238E27FC236}">
                <a16:creationId xmlns:a16="http://schemas.microsoft.com/office/drawing/2014/main" id="{B6B7118E-EF66-E529-5A59-78F038C9F3C1}"/>
              </a:ext>
            </a:extLst>
          </p:cNvPr>
          <p:cNvSpPr txBox="1"/>
          <p:nvPr/>
        </p:nvSpPr>
        <p:spPr>
          <a:xfrm>
            <a:off x="1050980" y="5077928"/>
            <a:ext cx="2271044" cy="49244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1600">
                <a:solidFill>
                  <a:srgbClr val="0033CC"/>
                </a:solidFill>
                <a:latin typeface="SamsungOne-700" panose="020B0803030303020204" pitchFamily="34" charset="0"/>
                <a:ea typeface="SamsungOne-700" panose="020B0803030303020204" pitchFamily="34" charset="0"/>
              </a:defRPr>
            </a:lvl1pPr>
          </a:lstStyle>
          <a:p>
            <a:r>
              <a:rPr lang="vi-VN" sz="2000" dirty="0">
                <a:latin typeface="SamsungOne-400" panose="020B0503030303020204" charset="0"/>
                <a:ea typeface="SamsungOne-400" panose="020B0503030303020204" charset="0"/>
              </a:rPr>
              <a:t>Thiết bị được kết nối</a:t>
            </a:r>
          </a:p>
          <a:p>
            <a:r>
              <a:rPr lang="vi-VN" sz="1200" dirty="0">
                <a:latin typeface="SamsungOne-400" panose="020B0503030303020204" charset="0"/>
                <a:ea typeface="SamsungOne-400" panose="020B0503030303020204" charset="0"/>
              </a:rPr>
              <a:t>(thiết bị được kết nối với internet)</a:t>
            </a:r>
          </a:p>
        </p:txBody>
      </p:sp>
      <p:sp>
        <p:nvSpPr>
          <p:cNvPr id="9" name="TextBox 8">
            <a:extLst>
              <a:ext uri="{FF2B5EF4-FFF2-40B4-BE49-F238E27FC236}">
                <a16:creationId xmlns:a16="http://schemas.microsoft.com/office/drawing/2014/main" id="{BB2A5113-7C17-63BE-E9E9-96FB68F5265C}"/>
              </a:ext>
            </a:extLst>
          </p:cNvPr>
          <p:cNvSpPr txBox="1"/>
          <p:nvPr/>
        </p:nvSpPr>
        <p:spPr>
          <a:xfrm>
            <a:off x="3843710" y="5077928"/>
            <a:ext cx="2541760" cy="49244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2000">
                <a:solidFill>
                  <a:srgbClr val="0033CC"/>
                </a:solidFill>
                <a:latin typeface="SamsungOne-700" panose="020B0803030303020204" pitchFamily="34" charset="0"/>
                <a:ea typeface="SamsungOne-700" panose="020B0803030303020204" pitchFamily="34" charset="0"/>
              </a:defRPr>
            </a:lvl1pPr>
          </a:lstStyle>
          <a:p>
            <a:r>
              <a:rPr lang="vi-VN" dirty="0">
                <a:solidFill>
                  <a:srgbClr val="00B050"/>
                </a:solidFill>
                <a:latin typeface="SamsungOne-400" panose="020B0503030303020204" charset="0"/>
                <a:ea typeface="SamsungOne-400" panose="020B0503030303020204" charset="0"/>
              </a:rPr>
              <a:t>Trí thông minh</a:t>
            </a:r>
          </a:p>
          <a:p>
            <a:r>
              <a:rPr lang="vi-VN" sz="1200" dirty="0">
                <a:solidFill>
                  <a:srgbClr val="00B050"/>
                </a:solidFill>
                <a:latin typeface="SamsungOne-400" panose="020B0503030303020204" charset="0"/>
                <a:ea typeface="SamsungOne-400" panose="020B0503030303020204" charset="0"/>
              </a:rPr>
              <a:t>(Cảm biến, Kết nối mạng, Xử lý)</a:t>
            </a:r>
          </a:p>
        </p:txBody>
      </p:sp>
      <p:grpSp>
        <p:nvGrpSpPr>
          <p:cNvPr id="10" name="그룹 45">
            <a:extLst>
              <a:ext uri="{FF2B5EF4-FFF2-40B4-BE49-F238E27FC236}">
                <a16:creationId xmlns:a16="http://schemas.microsoft.com/office/drawing/2014/main" id="{CE8EBB7E-E5BB-0F95-3307-01E4B9E39FAB}"/>
              </a:ext>
            </a:extLst>
          </p:cNvPr>
          <p:cNvGrpSpPr/>
          <p:nvPr/>
        </p:nvGrpSpPr>
        <p:grpSpPr>
          <a:xfrm>
            <a:off x="6622588" y="4126618"/>
            <a:ext cx="1653179" cy="943507"/>
            <a:chOff x="6263560" y="4210734"/>
            <a:chExt cx="1396186" cy="960716"/>
          </a:xfrm>
        </p:grpSpPr>
        <p:pic>
          <p:nvPicPr>
            <p:cNvPr id="11" name="그림 46">
              <a:extLst>
                <a:ext uri="{FF2B5EF4-FFF2-40B4-BE49-F238E27FC236}">
                  <a16:creationId xmlns:a16="http://schemas.microsoft.com/office/drawing/2014/main" id="{C963427C-FFB4-BEED-DDBE-CC075BC7FE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6272107" y="4210734"/>
              <a:ext cx="1387639" cy="960716"/>
            </a:xfrm>
            <a:prstGeom prst="rect">
              <a:avLst/>
            </a:prstGeom>
          </p:spPr>
        </p:pic>
        <p:sp>
          <p:nvSpPr>
            <p:cNvPr id="12" name="모서리가 둥근 직사각형 33">
              <a:extLst>
                <a:ext uri="{FF2B5EF4-FFF2-40B4-BE49-F238E27FC236}">
                  <a16:creationId xmlns:a16="http://schemas.microsoft.com/office/drawing/2014/main" id="{A125EE97-ED6B-9BC6-9985-162657D4C261}"/>
                </a:ext>
              </a:extLst>
            </p:cNvPr>
            <p:cNvSpPr/>
            <p:nvPr/>
          </p:nvSpPr>
          <p:spPr>
            <a:xfrm>
              <a:off x="6263560" y="4467098"/>
              <a:ext cx="1387640" cy="34884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solidFill>
                    <a:schemeClr val="bg1"/>
                  </a:solidFill>
                  <a:effectLst>
                    <a:outerShdw blurRad="38100" dist="38100" dir="2700000" algn="tl">
                      <a:srgbClr val="000000">
                        <a:alpha val="43137"/>
                      </a:srgbClr>
                    </a:outerShdw>
                  </a:effectLst>
                  <a:latin typeface="SamsungOne-400" panose="020B0503030303020204" charset="0"/>
                  <a:ea typeface="SamsungOne-400" panose="020B0503030303020204" charset="0"/>
                </a:rPr>
                <a:t>Chuyển hóa</a:t>
              </a:r>
            </a:p>
            <a:p>
              <a:pPr algn="ctr"/>
              <a:r>
                <a:rPr lang="vi-VN" sz="1400" dirty="0">
                  <a:solidFill>
                    <a:schemeClr val="bg1"/>
                  </a:solidFill>
                  <a:effectLst>
                    <a:outerShdw blurRad="38100" dist="38100" dir="2700000" algn="tl">
                      <a:srgbClr val="000000">
                        <a:alpha val="43137"/>
                      </a:srgbClr>
                    </a:outerShdw>
                  </a:effectLst>
                  <a:latin typeface="SamsungOne-400" panose="020B0503030303020204" charset="0"/>
                  <a:ea typeface="SamsungOne-400" panose="020B0503030303020204" charset="0"/>
                </a:rPr>
                <a:t>thành dịch vụ</a:t>
              </a:r>
            </a:p>
          </p:txBody>
        </p:sp>
      </p:grpSp>
      <p:sp>
        <p:nvSpPr>
          <p:cNvPr id="13" name="덧셈 기호 5">
            <a:extLst>
              <a:ext uri="{FF2B5EF4-FFF2-40B4-BE49-F238E27FC236}">
                <a16:creationId xmlns:a16="http://schemas.microsoft.com/office/drawing/2014/main" id="{4E9328FD-E47A-801D-81FB-6A073FC7CAFB}"/>
              </a:ext>
            </a:extLst>
          </p:cNvPr>
          <p:cNvSpPr/>
          <p:nvPr/>
        </p:nvSpPr>
        <p:spPr>
          <a:xfrm>
            <a:off x="3458752" y="5165399"/>
            <a:ext cx="317500" cy="317500"/>
          </a:xfrm>
          <a:prstGeom prst="mathPlus">
            <a:avLst>
              <a:gd name="adj1" fmla="val 14509"/>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ko-KR" altLang="en-US"/>
          </a:p>
        </p:txBody>
      </p:sp>
      <p:sp>
        <p:nvSpPr>
          <p:cNvPr id="14" name="TextBox 13">
            <a:extLst>
              <a:ext uri="{FF2B5EF4-FFF2-40B4-BE49-F238E27FC236}">
                <a16:creationId xmlns:a16="http://schemas.microsoft.com/office/drawing/2014/main" id="{B1DB5249-E709-CED2-6374-6B6D3EB66BEA}"/>
              </a:ext>
            </a:extLst>
          </p:cNvPr>
          <p:cNvSpPr txBox="1"/>
          <p:nvPr/>
        </p:nvSpPr>
        <p:spPr>
          <a:xfrm>
            <a:off x="6985555" y="5201039"/>
            <a:ext cx="1973098"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defPPr>
              <a:defRPr lang="en-US"/>
            </a:defPPr>
            <a:lvl1pPr algn="ctr" defTabSz="914400">
              <a:defRPr sz="2000">
                <a:solidFill>
                  <a:srgbClr val="0033CC"/>
                </a:solidFill>
                <a:latin typeface="SamsungOne-700" panose="020B0803030303020204" pitchFamily="34" charset="0"/>
                <a:ea typeface="SamsungOne-700" panose="020B0803030303020204" pitchFamily="34" charset="0"/>
              </a:defRPr>
            </a:lvl1pPr>
          </a:lstStyle>
          <a:p>
            <a:r>
              <a:rPr lang="vi-VN" sz="1600" dirty="0">
                <a:solidFill>
                  <a:srgbClr val="FF4337"/>
                </a:solidFill>
                <a:latin typeface="SamsungOne-400" panose="020B0503030303020204" charset="0"/>
                <a:ea typeface="SamsungOne-400" panose="020B0503030303020204" charset="0"/>
              </a:rPr>
              <a:t>(Tạo ra giá trị mới)</a:t>
            </a:r>
          </a:p>
        </p:txBody>
      </p:sp>
      <p:sp>
        <p:nvSpPr>
          <p:cNvPr id="15" name="화살표: 아래쪽 6">
            <a:extLst>
              <a:ext uri="{FF2B5EF4-FFF2-40B4-BE49-F238E27FC236}">
                <a16:creationId xmlns:a16="http://schemas.microsoft.com/office/drawing/2014/main" id="{F55FBA72-101A-A805-C79B-35D3ECEEB3D2}"/>
              </a:ext>
            </a:extLst>
          </p:cNvPr>
          <p:cNvSpPr/>
          <p:nvPr/>
        </p:nvSpPr>
        <p:spPr>
          <a:xfrm rot="16200000">
            <a:off x="6489136" y="5167587"/>
            <a:ext cx="283043" cy="313124"/>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latinLnBrk="1">
              <a:defRPr/>
            </a:pPr>
            <a:endParaRPr lang="ko-KR" altLang="en-US" dirty="0">
              <a:solidFill>
                <a:prstClr val="white"/>
              </a:solidFill>
              <a:latin typeface="SamsungOne-400" panose="020B0503030303020204" pitchFamily="34" charset="0"/>
              <a:ea typeface="KoPub돋움체 Bold" panose="02020603020101020101" pitchFamily="18" charset="-127"/>
            </a:endParaRPr>
          </a:p>
        </p:txBody>
      </p:sp>
    </p:spTree>
    <p:extLst>
      <p:ext uri="{BB962C8B-B14F-4D97-AF65-F5344CB8AC3E}">
        <p14:creationId xmlns:p14="http://schemas.microsoft.com/office/powerpoint/2010/main" val="36676714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p:cNvGrpSpPr/>
          <p:nvPr/>
        </p:nvGrpSpPr>
        <p:grpSpPr>
          <a:xfrm>
            <a:off x="416128" y="444866"/>
            <a:ext cx="9051872" cy="553998"/>
            <a:chOff x="416128" y="444866"/>
            <a:chExt cx="9051872" cy="553998"/>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Tổng quan về mạng lưới IoT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9" name="직사각형 2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Biểu thị địa chỉ IPv6</a:t>
            </a:r>
          </a:p>
        </p:txBody>
      </p:sp>
      <p:grpSp>
        <p:nvGrpSpPr>
          <p:cNvPr id="30" name="그룹 29">
            <a:extLst>
              <a:ext uri="{FF2B5EF4-FFF2-40B4-BE49-F238E27FC236}">
                <a16:creationId xmlns:a16="http://schemas.microsoft.com/office/drawing/2014/main" id="{07928334-32AF-46A2-97F3-006B536CB7A1}"/>
              </a:ext>
            </a:extLst>
          </p:cNvPr>
          <p:cNvGrpSpPr/>
          <p:nvPr/>
        </p:nvGrpSpPr>
        <p:grpSpPr>
          <a:xfrm>
            <a:off x="559817" y="1917716"/>
            <a:ext cx="8783191" cy="430887"/>
            <a:chOff x="1027113" y="2045629"/>
            <a:chExt cx="8785224" cy="430987"/>
          </a:xfrm>
        </p:grpSpPr>
        <p:sp>
          <p:nvSpPr>
            <p:cNvPr id="31" name="직사각형 3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직사각형 31">
              <a:extLst>
                <a:ext uri="{FF2B5EF4-FFF2-40B4-BE49-F238E27FC236}">
                  <a16:creationId xmlns:a16="http://schemas.microsoft.com/office/drawing/2014/main" id="{C3CF9554-5E26-4DD4-876F-A237942CB6BA}"/>
                </a:ext>
              </a:extLst>
            </p:cNvPr>
            <p:cNvSpPr/>
            <p:nvPr/>
          </p:nvSpPr>
          <p:spPr>
            <a:xfrm>
              <a:off x="1179513" y="2045629"/>
              <a:ext cx="8632824"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Không gian địa chỉ 128-bit của IPv6 được biểu thị bằng tám chữ số dưới dạng số thập lục phân 16-bit (hai octet), như sau:</a:t>
              </a:r>
            </a:p>
          </p:txBody>
        </p:sp>
      </p:grpSp>
      <p:grpSp>
        <p:nvGrpSpPr>
          <p:cNvPr id="45" name="그룹 44">
            <a:extLst>
              <a:ext uri="{FF2B5EF4-FFF2-40B4-BE49-F238E27FC236}">
                <a16:creationId xmlns:a16="http://schemas.microsoft.com/office/drawing/2014/main" id="{FD36763A-1C73-4E48-9A2C-BD293D340757}"/>
              </a:ext>
            </a:extLst>
          </p:cNvPr>
          <p:cNvGrpSpPr/>
          <p:nvPr/>
        </p:nvGrpSpPr>
        <p:grpSpPr>
          <a:xfrm>
            <a:off x="559817" y="2430036"/>
            <a:ext cx="8783190" cy="744620"/>
            <a:chOff x="558800" y="1842597"/>
            <a:chExt cx="8785224" cy="744794"/>
          </a:xfrm>
        </p:grpSpPr>
        <p:grpSp>
          <p:nvGrpSpPr>
            <p:cNvPr id="46" name="그룹 45">
              <a:extLst>
                <a:ext uri="{FF2B5EF4-FFF2-40B4-BE49-F238E27FC236}">
                  <a16:creationId xmlns:a16="http://schemas.microsoft.com/office/drawing/2014/main" id="{07928334-32AF-46A2-97F3-006B536CB7A1}"/>
                </a:ext>
              </a:extLst>
            </p:cNvPr>
            <p:cNvGrpSpPr/>
            <p:nvPr/>
          </p:nvGrpSpPr>
          <p:grpSpPr>
            <a:xfrm>
              <a:off x="558800" y="1842597"/>
              <a:ext cx="8785224" cy="430985"/>
              <a:chOff x="1027113" y="2045624"/>
              <a:chExt cx="8785224" cy="430985"/>
            </a:xfrm>
          </p:grpSpPr>
          <p:sp>
            <p:nvSpPr>
              <p:cNvPr id="53" name="직사각형 5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4" name="직사각형 53">
                <a:extLst>
                  <a:ext uri="{FF2B5EF4-FFF2-40B4-BE49-F238E27FC236}">
                    <a16:creationId xmlns:a16="http://schemas.microsoft.com/office/drawing/2014/main" id="{C3CF9554-5E26-4DD4-876F-A237942CB6BA}"/>
                  </a:ext>
                </a:extLst>
              </p:cNvPr>
              <p:cNvSpPr/>
              <p:nvPr/>
            </p:nvSpPr>
            <p:spPr>
              <a:xfrm>
                <a:off x="1179513" y="2045624"/>
                <a:ext cx="8632824" cy="430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Vì hầu hết các chữ số sẽ có vài chữ số 0, bạn có thể bỏ qua và coi 0000 là một số 0 duy nhất hoặc bỏ qua “:” để loại bỏ các nhóm số 0 liên tiếp.</a:t>
                </a:r>
              </a:p>
            </p:txBody>
          </p:sp>
        </p:grpSp>
        <p:sp>
          <p:nvSpPr>
            <p:cNvPr id="52" name="직사각형 51">
              <a:extLst>
                <a:ext uri="{FF2B5EF4-FFF2-40B4-BE49-F238E27FC236}">
                  <a16:creationId xmlns:a16="http://schemas.microsoft.com/office/drawing/2014/main" id="{439DCE1C-801F-43E7-9286-D60EB80C9FCA}"/>
                </a:ext>
              </a:extLst>
            </p:cNvPr>
            <p:cNvSpPr/>
            <p:nvPr/>
          </p:nvSpPr>
          <p:spPr>
            <a:xfrm>
              <a:off x="709945" y="2241884"/>
              <a:ext cx="8632825" cy="34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2001:0DB8::1428:57ab</a:t>
              </a:r>
            </a:p>
          </p:txBody>
        </p:sp>
      </p:grpSp>
      <p:grpSp>
        <p:nvGrpSpPr>
          <p:cNvPr id="55" name="그룹 54">
            <a:extLst>
              <a:ext uri="{FF2B5EF4-FFF2-40B4-BE49-F238E27FC236}">
                <a16:creationId xmlns:a16="http://schemas.microsoft.com/office/drawing/2014/main" id="{07928334-32AF-46A2-97F3-006B536CB7A1}"/>
              </a:ext>
            </a:extLst>
          </p:cNvPr>
          <p:cNvGrpSpPr/>
          <p:nvPr/>
        </p:nvGrpSpPr>
        <p:grpSpPr>
          <a:xfrm>
            <a:off x="559817" y="3174661"/>
            <a:ext cx="8783191" cy="461665"/>
            <a:chOff x="1027113" y="2045629"/>
            <a:chExt cx="8785224" cy="461771"/>
          </a:xfrm>
        </p:grpSpPr>
        <p:sp>
          <p:nvSpPr>
            <p:cNvPr id="56" name="직사각형 55">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직사각형 56">
              <a:extLst>
                <a:ext uri="{FF2B5EF4-FFF2-40B4-BE49-F238E27FC236}">
                  <a16:creationId xmlns:a16="http://schemas.microsoft.com/office/drawing/2014/main" id="{C3CF9554-5E26-4DD4-876F-A237942CB6BA}"/>
                </a:ext>
              </a:extLst>
            </p:cNvPr>
            <p:cNvSpPr/>
            <p:nvPr/>
          </p:nvSpPr>
          <p:spPr>
            <a:xfrm>
              <a:off x="1179513" y="2045629"/>
              <a:ext cx="8632824" cy="461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200" dirty="0">
                  <a:solidFill>
                    <a:prstClr val="black">
                      <a:lumMod val="85000"/>
                      <a:lumOff val="15000"/>
                    </a:prstClr>
                  </a:solidFill>
                  <a:latin typeface="SamsungOne-400" panose="020B0503030303020204" charset="0"/>
                  <a:ea typeface="SamsungOne-400" panose="020B0503030303020204" pitchFamily="34" charset="0"/>
                </a:rPr>
                <a:t>Không được áp dụng quy tắc bỏ qua số 0 và loại bỏ “: ” nhiều hơn một lần</a:t>
              </a:r>
            </a:p>
            <a:p>
              <a:pPr>
                <a:spcAft>
                  <a:spcPts val="600"/>
                </a:spcAft>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9344768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FD36763A-1C73-4E48-9A2C-BD293D340757}"/>
              </a:ext>
            </a:extLst>
          </p:cNvPr>
          <p:cNvGrpSpPr/>
          <p:nvPr/>
        </p:nvGrpSpPr>
        <p:grpSpPr>
          <a:xfrm>
            <a:off x="559817" y="1916110"/>
            <a:ext cx="8783191" cy="1063191"/>
            <a:chOff x="558800" y="1842597"/>
            <a:chExt cx="8785224" cy="1063444"/>
          </a:xfrm>
        </p:grpSpPr>
        <p:grpSp>
          <p:nvGrpSpPr>
            <p:cNvPr id="26" name="그룹 25">
              <a:extLst>
                <a:ext uri="{FF2B5EF4-FFF2-40B4-BE49-F238E27FC236}">
                  <a16:creationId xmlns:a16="http://schemas.microsoft.com/office/drawing/2014/main" id="{07928334-32AF-46A2-97F3-006B536CB7A1}"/>
                </a:ext>
              </a:extLst>
            </p:cNvPr>
            <p:cNvGrpSpPr/>
            <p:nvPr/>
          </p:nvGrpSpPr>
          <p:grpSpPr>
            <a:xfrm>
              <a:off x="558800" y="1842597"/>
              <a:ext cx="8785224" cy="215495"/>
              <a:chOff x="1027113" y="2045624"/>
              <a:chExt cx="8785224" cy="215495"/>
            </a:xfrm>
          </p:grpSpPr>
          <p:sp>
            <p:nvSpPr>
              <p:cNvPr id="28" name="직사각형 2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Unicast</a:t>
                </a:r>
              </a:p>
            </p:txBody>
          </p:sp>
        </p:grpSp>
        <p:sp>
          <p:nvSpPr>
            <p:cNvPr id="27" name="직사각형 26">
              <a:extLst>
                <a:ext uri="{FF2B5EF4-FFF2-40B4-BE49-F238E27FC236}">
                  <a16:creationId xmlns:a16="http://schemas.microsoft.com/office/drawing/2014/main" id="{439DCE1C-801F-43E7-9286-D60EB80C9FCA}"/>
                </a:ext>
              </a:extLst>
            </p:cNvPr>
            <p:cNvSpPr/>
            <p:nvPr/>
          </p:nvSpPr>
          <p:spPr>
            <a:xfrm>
              <a:off x="711199" y="2057715"/>
              <a:ext cx="8632825" cy="848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Gửi gói tin dưới dạng mã nhận diện cho một giao diện có đích đến là địa chỉ Unicast tới một giao diện đã được nhận diện bằng địa chỉ tương ứng</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Không gian địa chỉ: fc00::/7</a:t>
              </a:r>
            </a:p>
          </p:txBody>
        </p:sp>
      </p:grpSp>
      <p:grpSp>
        <p:nvGrpSpPr>
          <p:cNvPr id="30" name="그룹 29">
            <a:extLst>
              <a:ext uri="{FF2B5EF4-FFF2-40B4-BE49-F238E27FC236}">
                <a16:creationId xmlns:a16="http://schemas.microsoft.com/office/drawing/2014/main" id="{FD36763A-1C73-4E48-9A2C-BD293D340757}"/>
              </a:ext>
            </a:extLst>
          </p:cNvPr>
          <p:cNvGrpSpPr/>
          <p:nvPr/>
        </p:nvGrpSpPr>
        <p:grpSpPr>
          <a:xfrm>
            <a:off x="559817" y="2999394"/>
            <a:ext cx="8783191" cy="863517"/>
            <a:chOff x="558800" y="1842597"/>
            <a:chExt cx="8785224" cy="863723"/>
          </a:xfrm>
        </p:grpSpPr>
        <p:grpSp>
          <p:nvGrpSpPr>
            <p:cNvPr id="31" name="그룹 30">
              <a:extLst>
                <a:ext uri="{FF2B5EF4-FFF2-40B4-BE49-F238E27FC236}">
                  <a16:creationId xmlns:a16="http://schemas.microsoft.com/office/drawing/2014/main" id="{07928334-32AF-46A2-97F3-006B536CB7A1}"/>
                </a:ext>
              </a:extLst>
            </p:cNvPr>
            <p:cNvGrpSpPr/>
            <p:nvPr/>
          </p:nvGrpSpPr>
          <p:grpSpPr>
            <a:xfrm>
              <a:off x="558800" y="1842597"/>
              <a:ext cx="8785224" cy="215495"/>
              <a:chOff x="1027113" y="2045624"/>
              <a:chExt cx="8785224" cy="215495"/>
            </a:xfrm>
          </p:grpSpPr>
          <p:sp>
            <p:nvSpPr>
              <p:cNvPr id="33" name="직사각형 3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4" name="직사각형 33">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Anycast</a:t>
                </a:r>
              </a:p>
            </p:txBody>
          </p:sp>
        </p:grpSp>
        <p:sp>
          <p:nvSpPr>
            <p:cNvPr id="32" name="직사각형 31">
              <a:extLst>
                <a:ext uri="{FF2B5EF4-FFF2-40B4-BE49-F238E27FC236}">
                  <a16:creationId xmlns:a16="http://schemas.microsoft.com/office/drawing/2014/main" id="{439DCE1C-801F-43E7-9286-D60EB80C9FCA}"/>
                </a:ext>
              </a:extLst>
            </p:cNvPr>
            <p:cNvSpPr/>
            <p:nvPr/>
          </p:nvSpPr>
          <p:spPr>
            <a:xfrm>
              <a:off x="711198" y="2058092"/>
              <a:ext cx="8632825" cy="648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Gửi gói tin dưới dạng địa chỉ cho nhiều giao diện có đích đến là địa chỉ Anycast tới giao diện gần nhất</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Không thể phân biệt với unicast theo định dạng địa chỉ</a:t>
              </a:r>
            </a:p>
          </p:txBody>
        </p:sp>
      </p:grpSp>
      <p:grpSp>
        <p:nvGrpSpPr>
          <p:cNvPr id="35" name="그룹 34">
            <a:extLst>
              <a:ext uri="{FF2B5EF4-FFF2-40B4-BE49-F238E27FC236}">
                <a16:creationId xmlns:a16="http://schemas.microsoft.com/office/drawing/2014/main" id="{FD36763A-1C73-4E48-9A2C-BD293D340757}"/>
              </a:ext>
            </a:extLst>
          </p:cNvPr>
          <p:cNvGrpSpPr/>
          <p:nvPr/>
        </p:nvGrpSpPr>
        <p:grpSpPr>
          <a:xfrm>
            <a:off x="559817" y="3889133"/>
            <a:ext cx="8783191" cy="1371497"/>
            <a:chOff x="558800" y="1842597"/>
            <a:chExt cx="8785224" cy="1371824"/>
          </a:xfrm>
        </p:grpSpPr>
        <p:grpSp>
          <p:nvGrpSpPr>
            <p:cNvPr id="51" name="그룹 50">
              <a:extLst>
                <a:ext uri="{FF2B5EF4-FFF2-40B4-BE49-F238E27FC236}">
                  <a16:creationId xmlns:a16="http://schemas.microsoft.com/office/drawing/2014/main" id="{07928334-32AF-46A2-97F3-006B536CB7A1}"/>
                </a:ext>
              </a:extLst>
            </p:cNvPr>
            <p:cNvGrpSpPr/>
            <p:nvPr/>
          </p:nvGrpSpPr>
          <p:grpSpPr>
            <a:xfrm>
              <a:off x="558800" y="1842597"/>
              <a:ext cx="8785224" cy="215495"/>
              <a:chOff x="1027113" y="2045624"/>
              <a:chExt cx="8785224" cy="215495"/>
            </a:xfrm>
          </p:grpSpPr>
          <p:sp>
            <p:nvSpPr>
              <p:cNvPr id="53" name="직사각형 5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4" name="직사각형 53">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Multicast</a:t>
                </a:r>
              </a:p>
            </p:txBody>
          </p:sp>
        </p:grpSp>
        <p:sp>
          <p:nvSpPr>
            <p:cNvPr id="52" name="직사각형 51">
              <a:extLst>
                <a:ext uri="{FF2B5EF4-FFF2-40B4-BE49-F238E27FC236}">
                  <a16:creationId xmlns:a16="http://schemas.microsoft.com/office/drawing/2014/main" id="{439DCE1C-801F-43E7-9286-D60EB80C9FCA}"/>
                </a:ext>
              </a:extLst>
            </p:cNvPr>
            <p:cNvSpPr/>
            <p:nvPr/>
          </p:nvSpPr>
          <p:spPr>
            <a:xfrm>
              <a:off x="711198" y="2063372"/>
              <a:ext cx="8632825" cy="1151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Gửi gói dưới dạng mã nhận diện để tổng hợp các giao diện có đích đến là địa chỉ Multicast tới tất cả các giao diện đã được nhận diện bằng địa chỉ tương ứng</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Thay thế địa chỉ broadcast của địa chỉ IPv4 (IPv6 không có broadcast)</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Không gian địa chỉ: ff00::/8</a:t>
              </a:r>
            </a:p>
          </p:txBody>
        </p:sp>
      </p:grpSp>
      <p:grpSp>
        <p:nvGrpSpPr>
          <p:cNvPr id="21" name="그룹 20"/>
          <p:cNvGrpSpPr/>
          <p:nvPr/>
        </p:nvGrpSpPr>
        <p:grpSpPr>
          <a:xfrm>
            <a:off x="416128" y="444866"/>
            <a:ext cx="9051872" cy="282133"/>
            <a:chOff x="416128" y="444866"/>
            <a:chExt cx="9051872" cy="282133"/>
          </a:xfrm>
        </p:grpSpPr>
        <p:sp>
          <p:nvSpPr>
            <p:cNvPr id="22" name="직사각형 2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Tổng quan về mạng lưới IoT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3" name="직사각형 2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4" name="직사각형 2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Các loại địa chỉ IPv6</a:t>
            </a:r>
          </a:p>
        </p:txBody>
      </p:sp>
    </p:spTree>
    <p:extLst>
      <p:ext uri="{BB962C8B-B14F-4D97-AF65-F5344CB8AC3E}">
        <p14:creationId xmlns:p14="http://schemas.microsoft.com/office/powerpoint/2010/main" val="299524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p:cNvSpPr/>
          <p:nvPr/>
        </p:nvSpPr>
        <p:spPr>
          <a:xfrm>
            <a:off x="6591745" y="2149172"/>
            <a:ext cx="986742" cy="220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defTabSz="457063"/>
            <a:r>
              <a:rPr lang="en-US" altLang="ko-KR" sz="1400" dirty="0">
                <a:solidFill>
                  <a:prstClr val="white"/>
                </a:solidFill>
                <a:latin typeface="SamsungOne-700" panose="020B0803030303020204" pitchFamily="34" charset="0"/>
                <a:ea typeface="SamsungOne-700" panose="020B0803030303020204" pitchFamily="34" charset="0"/>
              </a:rPr>
              <a:t>IPv6 Header</a:t>
            </a:r>
          </a:p>
        </p:txBody>
      </p:sp>
      <p:grpSp>
        <p:nvGrpSpPr>
          <p:cNvPr id="21" name="그룹 20"/>
          <p:cNvGrpSpPr/>
          <p:nvPr/>
        </p:nvGrpSpPr>
        <p:grpSpPr>
          <a:xfrm>
            <a:off x="416128" y="444866"/>
            <a:ext cx="9051872" cy="553998"/>
            <a:chOff x="416128" y="444866"/>
            <a:chExt cx="9051872" cy="553998"/>
          </a:xfrm>
        </p:grpSpPr>
        <p:sp>
          <p:nvSpPr>
            <p:cNvPr id="22" name="직사각형 21">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Tổng quan về mạng lưới IoT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3" name="직사각형 2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4" name="직사각형 2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Cấu trúc tiêu đề địa chỉ IPv6</a:t>
            </a:r>
          </a:p>
        </p:txBody>
      </p:sp>
      <p:pic>
        <p:nvPicPr>
          <p:cNvPr id="5" name="Picture 4">
            <a:extLst>
              <a:ext uri="{FF2B5EF4-FFF2-40B4-BE49-F238E27FC236}">
                <a16:creationId xmlns:a16="http://schemas.microsoft.com/office/drawing/2014/main" id="{9F629E32-4E90-4CD3-4D48-4EFE1F478B98}"/>
              </a:ext>
            </a:extLst>
          </p:cNvPr>
          <p:cNvPicPr>
            <a:picLocks noChangeAspect="1"/>
          </p:cNvPicPr>
          <p:nvPr/>
        </p:nvPicPr>
        <p:blipFill>
          <a:blip r:embed="rId3"/>
          <a:stretch>
            <a:fillRect/>
          </a:stretch>
        </p:blipFill>
        <p:spPr>
          <a:xfrm>
            <a:off x="146114" y="1796725"/>
            <a:ext cx="9610595" cy="4329525"/>
          </a:xfrm>
          <a:prstGeom prst="rect">
            <a:avLst/>
          </a:prstGeom>
        </p:spPr>
      </p:pic>
    </p:spTree>
    <p:extLst>
      <p:ext uri="{BB962C8B-B14F-4D97-AF65-F5344CB8AC3E}">
        <p14:creationId xmlns:p14="http://schemas.microsoft.com/office/powerpoint/2010/main" val="16433372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Mạng lưới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5.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0BCB2BE1-49F0-4C4C-98E5-F6F6C9EB700F}"/>
              </a:ext>
            </a:extLst>
          </p:cNvPr>
          <p:cNvGrpSpPr/>
          <p:nvPr/>
        </p:nvGrpSpPr>
        <p:grpSpPr>
          <a:xfrm>
            <a:off x="1051644" y="4065237"/>
            <a:ext cx="5702300" cy="278172"/>
            <a:chOff x="1051644" y="4065237"/>
            <a:chExt cx="5702300" cy="278172"/>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5.1. Tổng quan về mạng lưới IoT</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3" name="그룹 2">
            <a:extLst>
              <a:ext uri="{FF2B5EF4-FFF2-40B4-BE49-F238E27FC236}">
                <a16:creationId xmlns:a16="http://schemas.microsoft.com/office/drawing/2014/main" id="{AA8E0E5C-4DAA-4348-887D-DFB893C1AA08}"/>
              </a:ext>
            </a:extLst>
          </p:cNvPr>
          <p:cNvGrpSpPr/>
          <p:nvPr/>
        </p:nvGrpSpPr>
        <p:grpSpPr>
          <a:xfrm>
            <a:off x="1051644" y="4495071"/>
            <a:ext cx="5702300" cy="278172"/>
            <a:chOff x="1051644" y="4495071"/>
            <a:chExt cx="5702300" cy="278172"/>
          </a:xfrm>
        </p:grpSpPr>
        <p:sp>
          <p:nvSpPr>
            <p:cNvPr id="16" name="직사각형 1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5.2.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Công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nghệ</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truyền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thông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tầm</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ngắn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IoT</a:t>
              </a: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5.3. LPWA</a:t>
              </a: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329740"/>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5.4.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r>
                <a:rPr lang="en-US" altLang="ko-KR" dirty="0">
                  <a:solidFill>
                    <a:schemeClr val="bg1">
                      <a:lumMod val="65000"/>
                    </a:schemeClr>
                  </a:solidFill>
                  <a:latin typeface="SamsungOne-400" panose="020B0503030303020204" pitchFamily="34" charset="0"/>
                  <a:ea typeface="SamsungOne-400" panose="020B0503030303020204" pitchFamily="34" charset="0"/>
                </a:rPr>
                <a:t> 5G</a:t>
              </a: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Tree>
    <p:extLst>
      <p:ext uri="{BB962C8B-B14F-4D97-AF65-F5344CB8AC3E}">
        <p14:creationId xmlns:p14="http://schemas.microsoft.com/office/powerpoint/2010/main" val="13759343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282133"/>
            <a:chOff x="416128" y="444866"/>
            <a:chExt cx="9051872" cy="282133"/>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Sự xuất hiện của IEEE 802.11</a:t>
            </a:r>
          </a:p>
        </p:txBody>
      </p:sp>
      <p:grpSp>
        <p:nvGrpSpPr>
          <p:cNvPr id="19" name="그룹 18">
            <a:extLst>
              <a:ext uri="{FF2B5EF4-FFF2-40B4-BE49-F238E27FC236}">
                <a16:creationId xmlns:a16="http://schemas.microsoft.com/office/drawing/2014/main" id="{07928334-32AF-46A2-97F3-006B536CB7A1}"/>
              </a:ext>
            </a:extLst>
          </p:cNvPr>
          <p:cNvGrpSpPr/>
          <p:nvPr/>
        </p:nvGrpSpPr>
        <p:grpSpPr>
          <a:xfrm>
            <a:off x="559817" y="1916112"/>
            <a:ext cx="8783191" cy="215444"/>
            <a:chOff x="1027113" y="2045624"/>
            <a:chExt cx="8785224" cy="215495"/>
          </a:xfrm>
        </p:grpSpPr>
        <p:sp>
          <p:nvSpPr>
            <p:cNvPr id="33" name="직사각형 3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4" name="직사각형 33">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WLAN</a:t>
              </a:r>
            </a:p>
          </p:txBody>
        </p:sp>
      </p:grpSp>
      <p:grpSp>
        <p:nvGrpSpPr>
          <p:cNvPr id="35" name="그룹 34">
            <a:extLst>
              <a:ext uri="{FF2B5EF4-FFF2-40B4-BE49-F238E27FC236}">
                <a16:creationId xmlns:a16="http://schemas.microsoft.com/office/drawing/2014/main" id="{FD36763A-1C73-4E48-9A2C-BD293D340757}"/>
              </a:ext>
            </a:extLst>
          </p:cNvPr>
          <p:cNvGrpSpPr/>
          <p:nvPr/>
        </p:nvGrpSpPr>
        <p:grpSpPr>
          <a:xfrm>
            <a:off x="555881" y="2711736"/>
            <a:ext cx="8783191" cy="2068976"/>
            <a:chOff x="558800" y="1842597"/>
            <a:chExt cx="8785224" cy="2069470"/>
          </a:xfrm>
        </p:grpSpPr>
        <p:grpSp>
          <p:nvGrpSpPr>
            <p:cNvPr id="36" name="그룹 35">
              <a:extLst>
                <a:ext uri="{FF2B5EF4-FFF2-40B4-BE49-F238E27FC236}">
                  <a16:creationId xmlns:a16="http://schemas.microsoft.com/office/drawing/2014/main" id="{07928334-32AF-46A2-97F3-006B536CB7A1}"/>
                </a:ext>
              </a:extLst>
            </p:cNvPr>
            <p:cNvGrpSpPr/>
            <p:nvPr/>
          </p:nvGrpSpPr>
          <p:grpSpPr>
            <a:xfrm>
              <a:off x="558800" y="1842597"/>
              <a:ext cx="8785224" cy="215495"/>
              <a:chOff x="1027113" y="2045624"/>
              <a:chExt cx="8785224" cy="215495"/>
            </a:xfrm>
          </p:grpSpPr>
          <p:sp>
            <p:nvSpPr>
              <p:cNvPr id="38" name="직사각형 3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직사각형 38">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Thay đổi trong công nghệ WLAN</a:t>
                </a:r>
              </a:p>
            </p:txBody>
          </p:sp>
        </p:grpSp>
        <p:sp>
          <p:nvSpPr>
            <p:cNvPr id="37" name="직사각형 36">
              <a:extLst>
                <a:ext uri="{FF2B5EF4-FFF2-40B4-BE49-F238E27FC236}">
                  <a16:creationId xmlns:a16="http://schemas.microsoft.com/office/drawing/2014/main" id="{439DCE1C-801F-43E7-9286-D60EB80C9FCA}"/>
                </a:ext>
              </a:extLst>
            </p:cNvPr>
            <p:cNvSpPr/>
            <p:nvPr/>
          </p:nvSpPr>
          <p:spPr>
            <a:xfrm>
              <a:off x="711199" y="2058092"/>
              <a:ext cx="8632825" cy="1853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Vào đầu những năm 1990, Ủy ban Truyền thông Liên bang (FCC) của Hoa Kỳ đã cho phép sử dụng các băng tần dùng cho các thiết bị phổ không li-xăng cho Công nghiệp, Nghiên cứu Khoa học và Y tế (ISM).</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Tháng 6 năm 1997, Viện Kỹ thuật Điện và Điện tử (IEEE) đã tích hợp nhiều công nghệ mạng LAN không dây khác nhau và chuẩn hóa thành 802.11.</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Tháng 9 năm 1999, IEEE đã phê duyệt chuẩn Ethernet không dây IEEE 802.11b.</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Kể từ đó, việc ứng dụng công nghệ mạng LAN không dây đã được mở rộng, giúp cải thiện các vấn đề về tốc độ dữ liệu thấp và nhiễu - các chuẩn 802.11g, 802.11n đã được phê duyệt.</a:t>
              </a:r>
            </a:p>
          </p:txBody>
        </p:sp>
      </p:grpSp>
      <p:sp>
        <p:nvSpPr>
          <p:cNvPr id="20" name="직사각형 19">
            <a:extLst>
              <a:ext uri="{FF2B5EF4-FFF2-40B4-BE49-F238E27FC236}">
                <a16:creationId xmlns:a16="http://schemas.microsoft.com/office/drawing/2014/main" id="{439DCE1C-801F-43E7-9286-D60EB80C9FCA}"/>
              </a:ext>
            </a:extLst>
          </p:cNvPr>
          <p:cNvSpPr/>
          <p:nvPr/>
        </p:nvSpPr>
        <p:spPr>
          <a:xfrm>
            <a:off x="712181" y="2131177"/>
            <a:ext cx="8630827"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Là c</a:t>
            </a:r>
            <a:r>
              <a:rPr lang="en-US" sz="1300" dirty="0">
                <a:solidFill>
                  <a:prstClr val="black">
                    <a:lumMod val="85000"/>
                    <a:lumOff val="15000"/>
                  </a:prstClr>
                </a:solidFill>
                <a:latin typeface="SamsungOne-400" panose="020B0503030303020204" charset="0"/>
                <a:ea typeface="SamsungOne-400" panose="020B0503030303020204" pitchFamily="34" charset="0"/>
              </a:rPr>
              <a:t>ô</a:t>
            </a:r>
            <a:r>
              <a:rPr lang="vi-VN" sz="1300" dirty="0">
                <a:solidFill>
                  <a:prstClr val="black">
                    <a:lumMod val="85000"/>
                    <a:lumOff val="15000"/>
                  </a:prstClr>
                </a:solidFill>
                <a:latin typeface="SamsungOne-400" panose="020B0503030303020204" charset="0"/>
                <a:ea typeface="SamsungOne-400" panose="020B0503030303020204" pitchFamily="34" charset="0"/>
              </a:rPr>
              <a:t>ng nghệ sử dụng sóng vô tuyến trong các khu vực hạn hẹp như tòa nhà và khuôn viên trường đại học để cung cấp thông tin liên lạc từ điểm truy cập đến từng thiết bị đầu cuối.</a:t>
            </a:r>
          </a:p>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526552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C37BF2DF-937B-4C83-9A31-90554938C4FE}"/>
              </a:ext>
            </a:extLst>
          </p:cNvPr>
          <p:cNvGrpSpPr/>
          <p:nvPr/>
        </p:nvGrpSpPr>
        <p:grpSpPr>
          <a:xfrm>
            <a:off x="2301627" y="4112435"/>
            <a:ext cx="5299569" cy="1188374"/>
            <a:chOff x="1602266" y="4492315"/>
            <a:chExt cx="6474878" cy="1451925"/>
          </a:xfrm>
        </p:grpSpPr>
        <p:pic>
          <p:nvPicPr>
            <p:cNvPr id="26" name="그림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1456" y="4492315"/>
              <a:ext cx="2015688" cy="1451925"/>
            </a:xfrm>
            <a:prstGeom prst="rect">
              <a:avLst/>
            </a:prstGeom>
          </p:spPr>
        </p:pic>
        <p:pic>
          <p:nvPicPr>
            <p:cNvPr id="27" name="그림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2266" y="4877238"/>
              <a:ext cx="2770735" cy="803513"/>
            </a:xfrm>
            <a:prstGeom prst="rect">
              <a:avLst/>
            </a:prstGeom>
          </p:spPr>
        </p:pic>
        <p:sp>
          <p:nvSpPr>
            <p:cNvPr id="28" name="화살표: 아래쪽 6">
              <a:extLst>
                <a:ext uri="{FF2B5EF4-FFF2-40B4-BE49-F238E27FC236}">
                  <a16:creationId xmlns:a16="http://schemas.microsoft.com/office/drawing/2014/main" id="{64C77688-D57C-4A7F-959F-D9FF723EC09C}"/>
                </a:ext>
              </a:extLst>
            </p:cNvPr>
            <p:cNvSpPr/>
            <p:nvPr/>
          </p:nvSpPr>
          <p:spPr>
            <a:xfrm rot="16200000">
              <a:off x="5039873" y="4838725"/>
              <a:ext cx="469749" cy="759104"/>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grpSp>
      <p:grpSp>
        <p:nvGrpSpPr>
          <p:cNvPr id="17" name="그룹 16"/>
          <p:cNvGrpSpPr/>
          <p:nvPr/>
        </p:nvGrpSpPr>
        <p:grpSpPr>
          <a:xfrm>
            <a:off x="416128" y="444866"/>
            <a:ext cx="9051872" cy="282133"/>
            <a:chOff x="416128" y="444866"/>
            <a:chExt cx="9051872" cy="282133"/>
          </a:xfrm>
        </p:grpSpPr>
        <p:sp>
          <p:nvSpPr>
            <p:cNvPr id="18" name="직사각형 1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Chuẩn WLAN - IEEE 802.11</a:t>
            </a:r>
          </a:p>
        </p:txBody>
      </p:sp>
      <p:grpSp>
        <p:nvGrpSpPr>
          <p:cNvPr id="21" name="그룹 20">
            <a:extLst>
              <a:ext uri="{FF2B5EF4-FFF2-40B4-BE49-F238E27FC236}">
                <a16:creationId xmlns:a16="http://schemas.microsoft.com/office/drawing/2014/main" id="{FD36763A-1C73-4E48-9A2C-BD293D340757}"/>
              </a:ext>
            </a:extLst>
          </p:cNvPr>
          <p:cNvGrpSpPr/>
          <p:nvPr/>
        </p:nvGrpSpPr>
        <p:grpSpPr>
          <a:xfrm>
            <a:off x="559817" y="1916109"/>
            <a:ext cx="8783191" cy="859488"/>
            <a:chOff x="558800" y="1842597"/>
            <a:chExt cx="8785224" cy="859693"/>
          </a:xfrm>
        </p:grpSpPr>
        <p:grpSp>
          <p:nvGrpSpPr>
            <p:cNvPr id="22" name="그룹 21">
              <a:extLst>
                <a:ext uri="{FF2B5EF4-FFF2-40B4-BE49-F238E27FC236}">
                  <a16:creationId xmlns:a16="http://schemas.microsoft.com/office/drawing/2014/main" id="{07928334-32AF-46A2-97F3-006B536CB7A1}"/>
                </a:ext>
              </a:extLst>
            </p:cNvPr>
            <p:cNvGrpSpPr/>
            <p:nvPr/>
          </p:nvGrpSpPr>
          <p:grpSpPr>
            <a:xfrm>
              <a:off x="558800" y="1842597"/>
              <a:ext cx="8785224" cy="215495"/>
              <a:chOff x="1027113" y="2045624"/>
              <a:chExt cx="8785224" cy="215495"/>
            </a:xfrm>
          </p:grpSpPr>
          <p:sp>
            <p:nvSpPr>
              <p:cNvPr id="24" name="직사각형 2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Định nghĩa IEEE 802.11</a:t>
                </a:r>
              </a:p>
            </p:txBody>
          </p:sp>
        </p:grpSp>
        <p:sp>
          <p:nvSpPr>
            <p:cNvPr id="23" name="직사각형 22">
              <a:extLst>
                <a:ext uri="{FF2B5EF4-FFF2-40B4-BE49-F238E27FC236}">
                  <a16:creationId xmlns:a16="http://schemas.microsoft.com/office/drawing/2014/main" id="{439DCE1C-801F-43E7-9286-D60EB80C9FCA}"/>
                </a:ext>
              </a:extLst>
            </p:cNvPr>
            <p:cNvSpPr/>
            <p:nvPr/>
          </p:nvSpPr>
          <p:spPr>
            <a:xfrm>
              <a:off x="711199" y="2054061"/>
              <a:ext cx="8632825" cy="648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Giao thức và tiêu chuẩn truyền dẫn cho mạng cục bộ không dây</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Công nghệ tiêu chuẩn được phát triển bởi Nhóm công tác thứ 11 của Ban tiêu chuẩn IEEE 802</a:t>
              </a:r>
            </a:p>
          </p:txBody>
        </p:sp>
      </p:grpSp>
      <p:grpSp>
        <p:nvGrpSpPr>
          <p:cNvPr id="30" name="그룹 29">
            <a:extLst>
              <a:ext uri="{FF2B5EF4-FFF2-40B4-BE49-F238E27FC236}">
                <a16:creationId xmlns:a16="http://schemas.microsoft.com/office/drawing/2014/main" id="{FD36763A-1C73-4E48-9A2C-BD293D340757}"/>
              </a:ext>
            </a:extLst>
          </p:cNvPr>
          <p:cNvGrpSpPr/>
          <p:nvPr/>
        </p:nvGrpSpPr>
        <p:grpSpPr>
          <a:xfrm>
            <a:off x="559817" y="2781725"/>
            <a:ext cx="8783191" cy="870405"/>
            <a:chOff x="558800" y="1842597"/>
            <a:chExt cx="8785224" cy="870612"/>
          </a:xfrm>
        </p:grpSpPr>
        <p:grpSp>
          <p:nvGrpSpPr>
            <p:cNvPr id="41" name="그룹 40">
              <a:extLst>
                <a:ext uri="{FF2B5EF4-FFF2-40B4-BE49-F238E27FC236}">
                  <a16:creationId xmlns:a16="http://schemas.microsoft.com/office/drawing/2014/main" id="{07928334-32AF-46A2-97F3-006B536CB7A1}"/>
                </a:ext>
              </a:extLst>
            </p:cNvPr>
            <p:cNvGrpSpPr/>
            <p:nvPr/>
          </p:nvGrpSpPr>
          <p:grpSpPr>
            <a:xfrm>
              <a:off x="558800" y="1842597"/>
              <a:ext cx="8785224" cy="215495"/>
              <a:chOff x="1027113" y="2045624"/>
              <a:chExt cx="8785224" cy="215495"/>
            </a:xfrm>
          </p:grpSpPr>
          <p:sp>
            <p:nvSpPr>
              <p:cNvPr id="43" name="직사각형 4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4" name="직사각형 43">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Định nghĩa Mạng không dây, WiFi</a:t>
                </a:r>
              </a:p>
            </p:txBody>
          </p:sp>
        </p:grpSp>
        <p:sp>
          <p:nvSpPr>
            <p:cNvPr id="42" name="직사각형 41">
              <a:extLst>
                <a:ext uri="{FF2B5EF4-FFF2-40B4-BE49-F238E27FC236}">
                  <a16:creationId xmlns:a16="http://schemas.microsoft.com/office/drawing/2014/main" id="{439DCE1C-801F-43E7-9286-D60EB80C9FCA}"/>
                </a:ext>
              </a:extLst>
            </p:cNvPr>
            <p:cNvSpPr/>
            <p:nvPr/>
          </p:nvSpPr>
          <p:spPr>
            <a:xfrm>
              <a:off x="711199" y="2064980"/>
              <a:ext cx="8632825" cy="648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Tiêu chuẩn IEEE 802.11</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Mạng cục bộ không dây được chứng nhận bởi WiFi Alliance</a:t>
              </a:r>
            </a:p>
          </p:txBody>
        </p:sp>
      </p:grpSp>
    </p:spTree>
    <p:extLst>
      <p:ext uri="{BB962C8B-B14F-4D97-AF65-F5344CB8AC3E}">
        <p14:creationId xmlns:p14="http://schemas.microsoft.com/office/powerpoint/2010/main" val="5147886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http://www.vallesabbianews.it/files/magazine/img/wif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0003" y="3657196"/>
            <a:ext cx="2151960" cy="82499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p:cNvGrpSpPr/>
          <p:nvPr/>
        </p:nvGrpSpPr>
        <p:grpSpPr>
          <a:xfrm>
            <a:off x="416128" y="444866"/>
            <a:ext cx="9051872" cy="282133"/>
            <a:chOff x="416128" y="444866"/>
            <a:chExt cx="9051872" cy="282133"/>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8" name="직사각형 1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WiFi</a:t>
            </a:r>
          </a:p>
        </p:txBody>
      </p:sp>
      <p:grpSp>
        <p:nvGrpSpPr>
          <p:cNvPr id="21" name="그룹 20">
            <a:extLst>
              <a:ext uri="{FF2B5EF4-FFF2-40B4-BE49-F238E27FC236}">
                <a16:creationId xmlns:a16="http://schemas.microsoft.com/office/drawing/2014/main" id="{07928334-32AF-46A2-97F3-006B536CB7A1}"/>
              </a:ext>
            </a:extLst>
          </p:cNvPr>
          <p:cNvGrpSpPr/>
          <p:nvPr/>
        </p:nvGrpSpPr>
        <p:grpSpPr>
          <a:xfrm>
            <a:off x="559817" y="1916112"/>
            <a:ext cx="8783191" cy="430887"/>
            <a:chOff x="1027113" y="2045624"/>
            <a:chExt cx="8785224" cy="430989"/>
          </a:xfrm>
        </p:grpSpPr>
        <p:sp>
          <p:nvSpPr>
            <p:cNvPr id="27" name="직사각형 2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a:extLst>
                <a:ext uri="{FF2B5EF4-FFF2-40B4-BE49-F238E27FC236}">
                  <a16:creationId xmlns:a16="http://schemas.microsoft.com/office/drawing/2014/main" id="{C3CF9554-5E26-4DD4-876F-A237942CB6BA}"/>
                </a:ext>
              </a:extLst>
            </p:cNvPr>
            <p:cNvSpPr/>
            <p:nvPr/>
          </p:nvSpPr>
          <p:spPr>
            <a:xfrm>
              <a:off x="1179513" y="2045624"/>
              <a:ext cx="8632824" cy="430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WiFi là công nghệ cho phép các thiết bị tại một số khu vực nhất định, như văn phòng, tạo ra một mạng truyền thông không dây chất lượng cao. Kết nối với Internet thông qua một điểm truy cập hoặc điểm phát sóng.</a:t>
              </a:r>
            </a:p>
          </p:txBody>
        </p:sp>
      </p:grpSp>
      <p:grpSp>
        <p:nvGrpSpPr>
          <p:cNvPr id="29" name="그룹 28">
            <a:extLst>
              <a:ext uri="{FF2B5EF4-FFF2-40B4-BE49-F238E27FC236}">
                <a16:creationId xmlns:a16="http://schemas.microsoft.com/office/drawing/2014/main" id="{07928334-32AF-46A2-97F3-006B536CB7A1}"/>
              </a:ext>
            </a:extLst>
          </p:cNvPr>
          <p:cNvGrpSpPr/>
          <p:nvPr/>
        </p:nvGrpSpPr>
        <p:grpSpPr>
          <a:xfrm>
            <a:off x="559817" y="2439547"/>
            <a:ext cx="8783191" cy="646331"/>
            <a:chOff x="1027113" y="2045624"/>
            <a:chExt cx="8785224" cy="646484"/>
          </a:xfrm>
        </p:grpSpPr>
        <p:sp>
          <p:nvSpPr>
            <p:cNvPr id="30" name="직사각형 29">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1" name="직사각형 30">
              <a:extLst>
                <a:ext uri="{FF2B5EF4-FFF2-40B4-BE49-F238E27FC236}">
                  <a16:creationId xmlns:a16="http://schemas.microsoft.com/office/drawing/2014/main" id="{C3CF9554-5E26-4DD4-876F-A237942CB6BA}"/>
                </a:ext>
              </a:extLst>
            </p:cNvPr>
            <p:cNvSpPr/>
            <p:nvPr/>
          </p:nvSpPr>
          <p:spPr>
            <a:xfrm>
              <a:off x="1179513" y="2045624"/>
              <a:ext cx="8632824" cy="64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Công nghệ WiFi được sử dụng rộng rãi cho giao tiếp IoT vì cung cấp tốc độ giao tiếp nhanh hơn so với các công nghệ truyền thông không dây tầm ngắn khác và có nhiều chuẩn WiFi khác để cung cấp các môi trường giao tiếp khác nhau.</a:t>
              </a:r>
            </a:p>
          </p:txBody>
        </p:sp>
      </p:grpSp>
    </p:spTree>
    <p:extLst>
      <p:ext uri="{BB962C8B-B14F-4D97-AF65-F5344CB8AC3E}">
        <p14:creationId xmlns:p14="http://schemas.microsoft.com/office/powerpoint/2010/main" val="34165337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p:cNvGrpSpPr/>
          <p:nvPr/>
        </p:nvGrpSpPr>
        <p:grpSpPr>
          <a:xfrm>
            <a:off x="416128" y="444866"/>
            <a:ext cx="9051872" cy="282133"/>
            <a:chOff x="416128" y="444866"/>
            <a:chExt cx="9051872" cy="282133"/>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9" name="직사각형 2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Tính năng của IEEE 802.11</a:t>
            </a:r>
          </a:p>
        </p:txBody>
      </p:sp>
      <p:grpSp>
        <p:nvGrpSpPr>
          <p:cNvPr id="31" name="그룹 30">
            <a:extLst>
              <a:ext uri="{FF2B5EF4-FFF2-40B4-BE49-F238E27FC236}">
                <a16:creationId xmlns:a16="http://schemas.microsoft.com/office/drawing/2014/main" id="{07928334-32AF-46A2-97F3-006B536CB7A1}"/>
              </a:ext>
            </a:extLst>
          </p:cNvPr>
          <p:cNvGrpSpPr/>
          <p:nvPr/>
        </p:nvGrpSpPr>
        <p:grpSpPr>
          <a:xfrm>
            <a:off x="559817" y="1917716"/>
            <a:ext cx="8783191" cy="215444"/>
            <a:chOff x="1027113" y="2045629"/>
            <a:chExt cx="8785224" cy="215494"/>
          </a:xfrm>
        </p:grpSpPr>
        <p:sp>
          <p:nvSpPr>
            <p:cNvPr id="55" name="직사각형 5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직사각형 55">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Vận hành công suất thấp</a:t>
              </a:r>
            </a:p>
          </p:txBody>
        </p:sp>
      </p:grpSp>
      <p:grpSp>
        <p:nvGrpSpPr>
          <p:cNvPr id="57" name="그룹 56">
            <a:extLst>
              <a:ext uri="{FF2B5EF4-FFF2-40B4-BE49-F238E27FC236}">
                <a16:creationId xmlns:a16="http://schemas.microsoft.com/office/drawing/2014/main" id="{07928334-32AF-46A2-97F3-006B536CB7A1}"/>
              </a:ext>
            </a:extLst>
          </p:cNvPr>
          <p:cNvGrpSpPr/>
          <p:nvPr/>
        </p:nvGrpSpPr>
        <p:grpSpPr>
          <a:xfrm>
            <a:off x="559817" y="2257026"/>
            <a:ext cx="8783191" cy="215444"/>
            <a:chOff x="1027113" y="2045629"/>
            <a:chExt cx="8785224" cy="215494"/>
          </a:xfrm>
        </p:grpSpPr>
        <p:sp>
          <p:nvSpPr>
            <p:cNvPr id="58" name="직사각형 5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9" name="직사각형 58">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Sử dụng các băng tần dùng cho các thiết bị phổ không li-xăng (băng tần ISM) trên toàn thế giới</a:t>
              </a:r>
            </a:p>
          </p:txBody>
        </p:sp>
      </p:grpSp>
      <p:grpSp>
        <p:nvGrpSpPr>
          <p:cNvPr id="60" name="그룹 59">
            <a:extLst>
              <a:ext uri="{FF2B5EF4-FFF2-40B4-BE49-F238E27FC236}">
                <a16:creationId xmlns:a16="http://schemas.microsoft.com/office/drawing/2014/main" id="{07928334-32AF-46A2-97F3-006B536CB7A1}"/>
              </a:ext>
            </a:extLst>
          </p:cNvPr>
          <p:cNvGrpSpPr/>
          <p:nvPr/>
        </p:nvGrpSpPr>
        <p:grpSpPr>
          <a:xfrm>
            <a:off x="559817" y="2596336"/>
            <a:ext cx="8783191" cy="215444"/>
            <a:chOff x="1027113" y="2045629"/>
            <a:chExt cx="8785224" cy="215494"/>
          </a:xfrm>
        </p:grpSpPr>
        <p:sp>
          <p:nvSpPr>
            <p:cNvPr id="61" name="직사각형 6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2" name="직사각형 61">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Định nghĩa tiêu chuẩn về tầng vật lý và tầng liên kết dữ liệu của công nghệ WLAN</a:t>
              </a:r>
            </a:p>
          </p:txBody>
        </p:sp>
      </p:grpSp>
      <p:grpSp>
        <p:nvGrpSpPr>
          <p:cNvPr id="63" name="그룹 62">
            <a:extLst>
              <a:ext uri="{FF2B5EF4-FFF2-40B4-BE49-F238E27FC236}">
                <a16:creationId xmlns:a16="http://schemas.microsoft.com/office/drawing/2014/main" id="{07928334-32AF-46A2-97F3-006B536CB7A1}"/>
              </a:ext>
            </a:extLst>
          </p:cNvPr>
          <p:cNvGrpSpPr/>
          <p:nvPr/>
        </p:nvGrpSpPr>
        <p:grpSpPr>
          <a:xfrm>
            <a:off x="559817" y="2935646"/>
            <a:ext cx="8783191" cy="215444"/>
            <a:chOff x="1027113" y="2045629"/>
            <a:chExt cx="8785224" cy="215494"/>
          </a:xfrm>
        </p:grpSpPr>
        <p:sp>
          <p:nvSpPr>
            <p:cNvPr id="64" name="직사각형 6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5" name="직사각형 64">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Sử dụng công nghệ trải phổ</a:t>
              </a:r>
            </a:p>
          </p:txBody>
        </p:sp>
      </p:grpSp>
      <p:grpSp>
        <p:nvGrpSpPr>
          <p:cNvPr id="66" name="그룹 65">
            <a:extLst>
              <a:ext uri="{FF2B5EF4-FFF2-40B4-BE49-F238E27FC236}">
                <a16:creationId xmlns:a16="http://schemas.microsoft.com/office/drawing/2014/main" id="{07928334-32AF-46A2-97F3-006B536CB7A1}"/>
              </a:ext>
            </a:extLst>
          </p:cNvPr>
          <p:cNvGrpSpPr/>
          <p:nvPr/>
        </p:nvGrpSpPr>
        <p:grpSpPr>
          <a:xfrm>
            <a:off x="559817" y="3274956"/>
            <a:ext cx="8783191" cy="215444"/>
            <a:chOff x="1027113" y="2045629"/>
            <a:chExt cx="8785224" cy="215494"/>
          </a:xfrm>
        </p:grpSpPr>
        <p:sp>
          <p:nvSpPr>
            <p:cNvPr id="67" name="직사각형 6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8" name="직사각형 67">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Phạm vi phủ sóng có thể mở rộng theo số lượng điểm truy cập</a:t>
              </a:r>
            </a:p>
          </p:txBody>
        </p:sp>
      </p:grpSp>
      <p:grpSp>
        <p:nvGrpSpPr>
          <p:cNvPr id="69" name="그룹 68">
            <a:extLst>
              <a:ext uri="{FF2B5EF4-FFF2-40B4-BE49-F238E27FC236}">
                <a16:creationId xmlns:a16="http://schemas.microsoft.com/office/drawing/2014/main" id="{07928334-32AF-46A2-97F3-006B536CB7A1}"/>
              </a:ext>
            </a:extLst>
          </p:cNvPr>
          <p:cNvGrpSpPr/>
          <p:nvPr/>
        </p:nvGrpSpPr>
        <p:grpSpPr>
          <a:xfrm>
            <a:off x="559817" y="3614266"/>
            <a:ext cx="8783191" cy="215444"/>
            <a:chOff x="1027113" y="2045629"/>
            <a:chExt cx="8785224" cy="215494"/>
          </a:xfrm>
        </p:grpSpPr>
        <p:sp>
          <p:nvSpPr>
            <p:cNvPr id="70" name="직사각형 69">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1" name="직사각형 70">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Tính linh hoạt thông qua giao tiếp không giới hạn trong bán kính vô tuyến</a:t>
              </a:r>
            </a:p>
          </p:txBody>
        </p:sp>
      </p:grpSp>
      <p:grpSp>
        <p:nvGrpSpPr>
          <p:cNvPr id="72" name="그룹 71">
            <a:extLst>
              <a:ext uri="{FF2B5EF4-FFF2-40B4-BE49-F238E27FC236}">
                <a16:creationId xmlns:a16="http://schemas.microsoft.com/office/drawing/2014/main" id="{07928334-32AF-46A2-97F3-006B536CB7A1}"/>
              </a:ext>
            </a:extLst>
          </p:cNvPr>
          <p:cNvGrpSpPr/>
          <p:nvPr/>
        </p:nvGrpSpPr>
        <p:grpSpPr>
          <a:xfrm>
            <a:off x="559817" y="3953577"/>
            <a:ext cx="8783191" cy="215444"/>
            <a:chOff x="1027113" y="2045629"/>
            <a:chExt cx="8785224" cy="215494"/>
          </a:xfrm>
        </p:grpSpPr>
        <p:sp>
          <p:nvSpPr>
            <p:cNvPr id="73" name="직사각형 7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4" name="직사각형 73">
              <a:extLst>
                <a:ext uri="{FF2B5EF4-FFF2-40B4-BE49-F238E27FC236}">
                  <a16:creationId xmlns:a16="http://schemas.microsoft.com/office/drawing/2014/main" id="{C3CF9554-5E26-4DD4-876F-A237942CB6BA}"/>
                </a:ext>
              </a:extLst>
            </p:cNvPr>
            <p:cNvSpPr/>
            <p:nvPr/>
          </p:nvSpPr>
          <p:spPr>
            <a:xfrm>
              <a:off x="1179513" y="2045629"/>
              <a:ext cx="8632824"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Tiết kiệm chi phí lắp đặt mạng có dây</a:t>
              </a:r>
            </a:p>
          </p:txBody>
        </p:sp>
      </p:grpSp>
    </p:spTree>
    <p:extLst>
      <p:ext uri="{BB962C8B-B14F-4D97-AF65-F5344CB8AC3E}">
        <p14:creationId xmlns:p14="http://schemas.microsoft.com/office/powerpoint/2010/main" val="39246209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모서리가 둥근 직사각형 4">
            <a:extLst>
              <a:ext uri="{FF2B5EF4-FFF2-40B4-BE49-F238E27FC236}">
                <a16:creationId xmlns:a16="http://schemas.microsoft.com/office/drawing/2014/main" id="{BC17FBDA-4BA4-4097-B8C2-5628C9205B93}"/>
              </a:ext>
            </a:extLst>
          </p:cNvPr>
          <p:cNvSpPr/>
          <p:nvPr/>
        </p:nvSpPr>
        <p:spPr>
          <a:xfrm>
            <a:off x="704850" y="2781300"/>
            <a:ext cx="8553450" cy="22574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_x237922992" descr="EMB000015081f49"/>
          <p:cNvPicPr>
            <a:picLocks noChangeAspect="1" noChangeArrowheads="1"/>
          </p:cNvPicPr>
          <p:nvPr/>
        </p:nvPicPr>
        <p:blipFill rotWithShape="1">
          <a:blip r:embed="rId3">
            <a:extLst>
              <a:ext uri="{28A0092B-C50C-407E-A947-70E740481C1C}">
                <a14:useLocalDpi xmlns:a14="http://schemas.microsoft.com/office/drawing/2010/main" val="0"/>
              </a:ext>
            </a:extLst>
          </a:blip>
          <a:srcRect l="8531" t="9294" r="1213" b="53272"/>
          <a:stretch/>
        </p:blipFill>
        <p:spPr bwMode="auto">
          <a:xfrm>
            <a:off x="1952849" y="2863191"/>
            <a:ext cx="6274998" cy="178463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811518" y="4658246"/>
            <a:ext cx="2589281"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pPr algn="ctr" defTabSz="457063"/>
            <a:r>
              <a:rPr lang="vi-VN" sz="1200" dirty="0">
                <a:solidFill>
                  <a:prstClr val="black">
                    <a:lumMod val="65000"/>
                    <a:lumOff val="35000"/>
                  </a:prstClr>
                </a:solidFill>
              </a:rPr>
              <a:t>Các kênh của băng tần 2,4GHz ISM</a:t>
            </a:r>
          </a:p>
        </p:txBody>
      </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Kết nối WiFi</a:t>
            </a:r>
          </a:p>
        </p:txBody>
      </p:sp>
      <p:grpSp>
        <p:nvGrpSpPr>
          <p:cNvPr id="39" name="그룹 38">
            <a:extLst>
              <a:ext uri="{FF2B5EF4-FFF2-40B4-BE49-F238E27FC236}">
                <a16:creationId xmlns:a16="http://schemas.microsoft.com/office/drawing/2014/main" id="{FD36763A-1C73-4E48-9A2C-BD293D340757}"/>
              </a:ext>
            </a:extLst>
          </p:cNvPr>
          <p:cNvGrpSpPr/>
          <p:nvPr/>
        </p:nvGrpSpPr>
        <p:grpSpPr>
          <a:xfrm>
            <a:off x="559817" y="1916108"/>
            <a:ext cx="8783191" cy="754301"/>
            <a:chOff x="558800" y="1842597"/>
            <a:chExt cx="8785224" cy="754481"/>
          </a:xfrm>
        </p:grpSpPr>
        <p:grpSp>
          <p:nvGrpSpPr>
            <p:cNvPr id="40" name="그룹 39">
              <a:extLst>
                <a:ext uri="{FF2B5EF4-FFF2-40B4-BE49-F238E27FC236}">
                  <a16:creationId xmlns:a16="http://schemas.microsoft.com/office/drawing/2014/main" id="{07928334-32AF-46A2-97F3-006B536CB7A1}"/>
                </a:ext>
              </a:extLst>
            </p:cNvPr>
            <p:cNvGrpSpPr/>
            <p:nvPr/>
          </p:nvGrpSpPr>
          <p:grpSpPr>
            <a:xfrm>
              <a:off x="558800" y="1842597"/>
              <a:ext cx="8785224" cy="430989"/>
              <a:chOff x="1027113" y="2045624"/>
              <a:chExt cx="8785224" cy="430989"/>
            </a:xfrm>
          </p:grpSpPr>
          <p:sp>
            <p:nvSpPr>
              <p:cNvPr id="42" name="직사각형 4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직사각형 42">
                <a:extLst>
                  <a:ext uri="{FF2B5EF4-FFF2-40B4-BE49-F238E27FC236}">
                    <a16:creationId xmlns:a16="http://schemas.microsoft.com/office/drawing/2014/main" id="{C3CF9554-5E26-4DD4-876F-A237942CB6BA}"/>
                  </a:ext>
                </a:extLst>
              </p:cNvPr>
              <p:cNvSpPr/>
              <p:nvPr/>
            </p:nvSpPr>
            <p:spPr>
              <a:xfrm>
                <a:off x="1179513" y="2045624"/>
                <a:ext cx="8632824" cy="430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Chế độ hạ tầng</a:t>
                </a:r>
                <a:br>
                  <a:rPr lang="vi-VN" sz="1400" dirty="0">
                    <a:solidFill>
                      <a:prstClr val="black">
                        <a:lumMod val="85000"/>
                        <a:lumOff val="15000"/>
                      </a:prstClr>
                    </a:solidFill>
                    <a:latin typeface="SamsungOne-400" panose="020B0503030303020204" charset="0"/>
                    <a:ea typeface="SamsungOne-400" panose="020B0503030303020204" pitchFamily="34" charset="0"/>
                  </a:rPr>
                </a:br>
                <a:endParaRPr lang="vi-VN" sz="1400" dirty="0">
                  <a:solidFill>
                    <a:prstClr val="black">
                      <a:lumMod val="85000"/>
                      <a:lumOff val="15000"/>
                    </a:prstClr>
                  </a:solidFill>
                  <a:latin typeface="SamsungOne-400" panose="020B0503030303020204" charset="0"/>
                  <a:ea typeface="SamsungOne-400" panose="020B0503030303020204" pitchFamily="34" charset="0"/>
                </a:endParaRPr>
              </a:p>
            </p:txBody>
          </p:sp>
        </p:grpSp>
        <p:sp>
          <p:nvSpPr>
            <p:cNvPr id="41" name="직사각형 40">
              <a:extLst>
                <a:ext uri="{FF2B5EF4-FFF2-40B4-BE49-F238E27FC236}">
                  <a16:creationId xmlns:a16="http://schemas.microsoft.com/office/drawing/2014/main" id="{439DCE1C-801F-43E7-9286-D60EB80C9FCA}"/>
                </a:ext>
              </a:extLst>
            </p:cNvPr>
            <p:cNvSpPr/>
            <p:nvPr/>
          </p:nvSpPr>
          <p:spPr>
            <a:xfrm>
              <a:off x="709586" y="2051467"/>
              <a:ext cx="8632825" cy="545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Băng tần 2.4 SM ISM từ 2.400 đến 2.483, cho phép phân bổ các kênh có độ rộng 20 hoặc 22 MHz với khoảng cách 5 MHz trong các băng tần 83 MHz (sử dụng 13 kênh).</a:t>
              </a:r>
            </a:p>
          </p:txBody>
        </p:sp>
      </p:grpSp>
      <p:grpSp>
        <p:nvGrpSpPr>
          <p:cNvPr id="44" name="그룹 43">
            <a:extLst>
              <a:ext uri="{FF2B5EF4-FFF2-40B4-BE49-F238E27FC236}">
                <a16:creationId xmlns:a16="http://schemas.microsoft.com/office/drawing/2014/main" id="{FD36763A-1C73-4E48-9A2C-BD293D340757}"/>
              </a:ext>
            </a:extLst>
          </p:cNvPr>
          <p:cNvGrpSpPr/>
          <p:nvPr/>
        </p:nvGrpSpPr>
        <p:grpSpPr>
          <a:xfrm>
            <a:off x="595809" y="5233815"/>
            <a:ext cx="8845945" cy="566996"/>
            <a:chOff x="558800" y="1842597"/>
            <a:chExt cx="8847993" cy="567131"/>
          </a:xfrm>
        </p:grpSpPr>
        <p:grpSp>
          <p:nvGrpSpPr>
            <p:cNvPr id="45" name="그룹 44">
              <a:extLst>
                <a:ext uri="{FF2B5EF4-FFF2-40B4-BE49-F238E27FC236}">
                  <a16:creationId xmlns:a16="http://schemas.microsoft.com/office/drawing/2014/main" id="{07928334-32AF-46A2-97F3-006B536CB7A1}"/>
                </a:ext>
              </a:extLst>
            </p:cNvPr>
            <p:cNvGrpSpPr/>
            <p:nvPr/>
          </p:nvGrpSpPr>
          <p:grpSpPr>
            <a:xfrm>
              <a:off x="558800" y="1842597"/>
              <a:ext cx="8785224" cy="215495"/>
              <a:chOff x="1027113" y="2045624"/>
              <a:chExt cx="8785224" cy="215495"/>
            </a:xfrm>
          </p:grpSpPr>
          <p:sp>
            <p:nvSpPr>
              <p:cNvPr id="47" name="직사각형 4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7">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Chế độ tùy biến</a:t>
                </a:r>
              </a:p>
            </p:txBody>
          </p:sp>
        </p:grpSp>
        <p:sp>
          <p:nvSpPr>
            <p:cNvPr id="46" name="직사각형 45">
              <a:extLst>
                <a:ext uri="{FF2B5EF4-FFF2-40B4-BE49-F238E27FC236}">
                  <a16:creationId xmlns:a16="http://schemas.microsoft.com/office/drawing/2014/main" id="{439DCE1C-801F-43E7-9286-D60EB80C9FCA}"/>
                </a:ext>
              </a:extLst>
            </p:cNvPr>
            <p:cNvSpPr/>
            <p:nvPr/>
          </p:nvSpPr>
          <p:spPr>
            <a:xfrm>
              <a:off x="773968" y="2064219"/>
              <a:ext cx="8632825" cy="345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Nếu thiết bị của bạn kết nối trực tiếp mà không có điểm truy cập WiFi</a:t>
              </a:r>
            </a:p>
          </p:txBody>
        </p:sp>
      </p:grpSp>
    </p:spTree>
    <p:extLst>
      <p:ext uri="{BB962C8B-B14F-4D97-AF65-F5344CB8AC3E}">
        <p14:creationId xmlns:p14="http://schemas.microsoft.com/office/powerpoint/2010/main" val="21098279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416128" y="444866"/>
            <a:ext cx="9051872" cy="282133"/>
            <a:chOff x="416128" y="444866"/>
            <a:chExt cx="9051872" cy="282133"/>
          </a:xfrm>
        </p:grpSpPr>
        <p:sp>
          <p:nvSpPr>
            <p:cNvPr id="8" name="직사각형 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0" name="직사각형 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1" name="직사각형 1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Chuẩn WLAN - IEEE 802.11</a:t>
            </a:r>
          </a:p>
        </p:txBody>
      </p:sp>
      <p:graphicFrame>
        <p:nvGraphicFramePr>
          <p:cNvPr id="2" name="표 5">
            <a:extLst>
              <a:ext uri="{FF2B5EF4-FFF2-40B4-BE49-F238E27FC236}">
                <a16:creationId xmlns:a16="http://schemas.microsoft.com/office/drawing/2014/main" id="{81CD2EF6-DAEA-26E5-AA90-202557E29445}"/>
              </a:ext>
            </a:extLst>
          </p:cNvPr>
          <p:cNvGraphicFramePr>
            <a:graphicFrameLocks noGrp="1"/>
          </p:cNvGraphicFramePr>
          <p:nvPr/>
        </p:nvGraphicFramePr>
        <p:xfrm>
          <a:off x="704624" y="2241933"/>
          <a:ext cx="8633231" cy="3815124"/>
        </p:xfrm>
        <a:graphic>
          <a:graphicData uri="http://schemas.openxmlformats.org/drawingml/2006/table">
            <a:tbl>
              <a:tblPr firstRow="1" bandRow="1">
                <a:tableStyleId>{5C22544A-7EE6-4342-B048-85BDC9FD1C3A}</a:tableStyleId>
              </a:tblPr>
              <a:tblGrid>
                <a:gridCol w="1237853">
                  <a:extLst>
                    <a:ext uri="{9D8B030D-6E8A-4147-A177-3AD203B41FA5}">
                      <a16:colId xmlns:a16="http://schemas.microsoft.com/office/drawing/2014/main" val="20000"/>
                    </a:ext>
                  </a:extLst>
                </a:gridCol>
                <a:gridCol w="1097274">
                  <a:extLst>
                    <a:ext uri="{9D8B030D-6E8A-4147-A177-3AD203B41FA5}">
                      <a16:colId xmlns:a16="http://schemas.microsoft.com/office/drawing/2014/main" val="20001"/>
                    </a:ext>
                  </a:extLst>
                </a:gridCol>
                <a:gridCol w="1097274">
                  <a:extLst>
                    <a:ext uri="{9D8B030D-6E8A-4147-A177-3AD203B41FA5}">
                      <a16:colId xmlns:a16="http://schemas.microsoft.com/office/drawing/2014/main" val="20002"/>
                    </a:ext>
                  </a:extLst>
                </a:gridCol>
                <a:gridCol w="1097274">
                  <a:extLst>
                    <a:ext uri="{9D8B030D-6E8A-4147-A177-3AD203B41FA5}">
                      <a16:colId xmlns:a16="http://schemas.microsoft.com/office/drawing/2014/main" val="20003"/>
                    </a:ext>
                  </a:extLst>
                </a:gridCol>
                <a:gridCol w="4103556">
                  <a:extLst>
                    <a:ext uri="{9D8B030D-6E8A-4147-A177-3AD203B41FA5}">
                      <a16:colId xmlns:a16="http://schemas.microsoft.com/office/drawing/2014/main" val="20004"/>
                    </a:ext>
                  </a:extLst>
                </a:gridCol>
              </a:tblGrid>
              <a:tr h="597254">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Tiêu chuẩn</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Tốc độ [Mbps]</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Khoảng cách [m]</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Băng tần [GHz]</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Đặc điểm</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892065">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IEEE 802.11a</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54</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33</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5</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Ít nhiễu do cung cấp một kênh không chồng chéo.</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Băng tần 5GHz được sử dụng bằng điều biến OFDM.</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Không có khả năng tương tác do các băng tần khác nhau.</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100440">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IEEE 802.11b</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11</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100</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2,4</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Được sử dụng trong hầu hết các hệ thống mạng LAN không dây.</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Khoảng cách truyền lên đến 100m.</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Chỉ có sẵn tối đa ba kênh không chồng chéo thực tế.</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Tốc độ truyền chậm.</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16870">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IEEE 802.11g</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54</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80</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2,4</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Công nghệ tiêu chuẩn được hoàn thành năm 2003</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Tương thích với IEEE 802.11b</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Nhiễu từ các thiết bị 2,4GHz</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08495">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IEEE 802.11n</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300</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70</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2,4/5</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Cải thiện hiệu suất với công nghệ đa ăng-ten</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Nhiễu từ các thiết bị 2,4GHz</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50473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nghĩa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9" name="직사각형 18">
            <a:extLst>
              <a:ext uri="{FF2B5EF4-FFF2-40B4-BE49-F238E27FC236}">
                <a16:creationId xmlns:a16="http://schemas.microsoft.com/office/drawing/2014/main" id="{A723081D-DCA1-49DA-BB70-16D9367DD572}"/>
              </a:ext>
            </a:extLst>
          </p:cNvPr>
          <p:cNvSpPr/>
          <p:nvPr/>
        </p:nvSpPr>
        <p:spPr>
          <a:xfrm>
            <a:off x="8203475" y="480778"/>
            <a:ext cx="1264526" cy="492443"/>
          </a:xfrm>
          <a:prstGeom prst="rect">
            <a:avLst/>
          </a:prstGeom>
        </p:spPr>
        <p:txBody>
          <a:bodyPr wrap="square" lIns="0" tIns="0" rIns="0" bIns="0">
            <a:spAutoFit/>
          </a:bodyPr>
          <a:lstStyle/>
          <a:p>
            <a:pPr algn="r">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a:p>
            <a:pPr algn="r" defTabSz="457200">
              <a:defRPr/>
            </a:pP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sp>
        <p:nvSpPr>
          <p:cNvPr id="18" name="직사각형 17">
            <a:extLst>
              <a:ext uri="{FF2B5EF4-FFF2-40B4-BE49-F238E27FC236}">
                <a16:creationId xmlns:a16="http://schemas.microsoft.com/office/drawing/2014/main" id="{FA2AF041-6072-496B-85FB-FA0FA497F104}"/>
              </a:ext>
            </a:extLst>
          </p:cNvPr>
          <p:cNvSpPr/>
          <p:nvPr/>
        </p:nvSpPr>
        <p:spPr>
          <a:xfrm>
            <a:off x="580388" y="1403843"/>
            <a:ext cx="888761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193EB0"/>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IoT là một hệ thống hạ tầng toàn cầu cung cấp dịch vụ tiên tiến thông qua kết nối giữa nhiều đối tượng ảo và thực, sử dụng công nghệ thông tin và truyền thông hiện có hoặc sẽ xuất hiện và có thể tương tác (Y.2060 từ ITU-T)</a:t>
            </a:r>
          </a:p>
        </p:txBody>
      </p:sp>
      <p:pic>
        <p:nvPicPr>
          <p:cNvPr id="7" name="_x243301680" descr="EMB00001d183c78">
            <a:extLst>
              <a:ext uri="{FF2B5EF4-FFF2-40B4-BE49-F238E27FC236}">
                <a16:creationId xmlns:a16="http://schemas.microsoft.com/office/drawing/2014/main" id="{6A7F4D23-C84A-64CD-CB67-3A3898FFB08A}"/>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860309" y="3007878"/>
            <a:ext cx="3822062" cy="2632011"/>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 name="그룹 4">
            <a:extLst>
              <a:ext uri="{FF2B5EF4-FFF2-40B4-BE49-F238E27FC236}">
                <a16:creationId xmlns:a16="http://schemas.microsoft.com/office/drawing/2014/main" id="{26CB5D4D-682A-4327-B21D-C3D867CFB02E}"/>
              </a:ext>
            </a:extLst>
          </p:cNvPr>
          <p:cNvGrpSpPr/>
          <p:nvPr/>
        </p:nvGrpSpPr>
        <p:grpSpPr>
          <a:xfrm>
            <a:off x="5758411" y="2998353"/>
            <a:ext cx="3033474" cy="2632012"/>
            <a:chOff x="5601657" y="3425889"/>
            <a:chExt cx="3033474" cy="2632012"/>
          </a:xfrm>
        </p:grpSpPr>
        <p:sp>
          <p:nvSpPr>
            <p:cNvPr id="9" name="이등변 삼각형 3">
              <a:extLst>
                <a:ext uri="{FF2B5EF4-FFF2-40B4-BE49-F238E27FC236}">
                  <a16:creationId xmlns:a16="http://schemas.microsoft.com/office/drawing/2014/main" id="{6B681D4C-B418-B16A-B6F0-CAE01A3B963C}"/>
                </a:ext>
              </a:extLst>
            </p:cNvPr>
            <p:cNvSpPr/>
            <p:nvPr/>
          </p:nvSpPr>
          <p:spPr>
            <a:xfrm>
              <a:off x="6171255" y="3931468"/>
              <a:ext cx="1882723" cy="1623037"/>
            </a:xfrm>
            <a:prstGeom prst="triangle">
              <a:avLst/>
            </a:prstGeom>
            <a:noFill/>
            <a:ln w="19050">
              <a:solidFill>
                <a:srgbClr val="0033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35">
              <a:extLst>
                <a:ext uri="{FF2B5EF4-FFF2-40B4-BE49-F238E27FC236}">
                  <a16:creationId xmlns:a16="http://schemas.microsoft.com/office/drawing/2014/main" id="{46C8D910-AD57-2F7D-7929-C526142A0F26}"/>
                </a:ext>
              </a:extLst>
            </p:cNvPr>
            <p:cNvSpPr/>
            <p:nvPr/>
          </p:nvSpPr>
          <p:spPr>
            <a:xfrm>
              <a:off x="6612815" y="3425889"/>
              <a:ext cx="1011158" cy="1011158"/>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vi-VN" dirty="0">
                  <a:solidFill>
                    <a:srgbClr val="0033CC"/>
                  </a:solidFill>
                  <a:latin typeface="SamsungOne-400" panose="020B0503030303020204" charset="0"/>
                  <a:ea typeface="SamsungOne-400" panose="020B0503030303020204" charset="0"/>
                </a:rPr>
                <a:t>Dịch vụ</a:t>
              </a:r>
            </a:p>
          </p:txBody>
        </p:sp>
        <p:sp>
          <p:nvSpPr>
            <p:cNvPr id="11" name="타원 36">
              <a:extLst>
                <a:ext uri="{FF2B5EF4-FFF2-40B4-BE49-F238E27FC236}">
                  <a16:creationId xmlns:a16="http://schemas.microsoft.com/office/drawing/2014/main" id="{D35A7337-83F4-D3F6-5076-CF0BF286E964}"/>
                </a:ext>
              </a:extLst>
            </p:cNvPr>
            <p:cNvSpPr/>
            <p:nvPr/>
          </p:nvSpPr>
          <p:spPr>
            <a:xfrm>
              <a:off x="5601657" y="5046743"/>
              <a:ext cx="1011158" cy="1011158"/>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vi-VN" sz="1600" dirty="0">
                  <a:solidFill>
                    <a:srgbClr val="0033CC"/>
                  </a:solidFill>
                  <a:latin typeface="SamsungOne-400" panose="020B0503030303020204" charset="0"/>
                  <a:ea typeface="SamsungOne-400" panose="020B0503030303020204" charset="0"/>
                </a:rPr>
                <a:t>Con người</a:t>
              </a:r>
            </a:p>
          </p:txBody>
        </p:sp>
        <p:sp>
          <p:nvSpPr>
            <p:cNvPr id="12" name="타원 37">
              <a:extLst>
                <a:ext uri="{FF2B5EF4-FFF2-40B4-BE49-F238E27FC236}">
                  <a16:creationId xmlns:a16="http://schemas.microsoft.com/office/drawing/2014/main" id="{7622AE76-BD0D-C90B-6E76-6815FC42D59F}"/>
                </a:ext>
              </a:extLst>
            </p:cNvPr>
            <p:cNvSpPr/>
            <p:nvPr/>
          </p:nvSpPr>
          <p:spPr>
            <a:xfrm>
              <a:off x="7623973" y="5046743"/>
              <a:ext cx="1011158" cy="1011158"/>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vi-VN" dirty="0">
                  <a:solidFill>
                    <a:srgbClr val="0033CC"/>
                  </a:solidFill>
                  <a:latin typeface="SamsungOne-400" panose="020B0503030303020204" charset="0"/>
                  <a:ea typeface="SamsungOne-400" panose="020B0503030303020204" charset="0"/>
                </a:rPr>
                <a:t>Sự vật</a:t>
              </a:r>
            </a:p>
          </p:txBody>
        </p:sp>
        <p:sp>
          <p:nvSpPr>
            <p:cNvPr id="13" name="직사각형 38">
              <a:extLst>
                <a:ext uri="{FF2B5EF4-FFF2-40B4-BE49-F238E27FC236}">
                  <a16:creationId xmlns:a16="http://schemas.microsoft.com/office/drawing/2014/main" id="{FF92D43B-BD4C-E1C7-15B7-2F21B685790C}"/>
                </a:ext>
              </a:extLst>
            </p:cNvPr>
            <p:cNvSpPr/>
            <p:nvPr/>
          </p:nvSpPr>
          <p:spPr>
            <a:xfrm>
              <a:off x="6629273" y="4697699"/>
              <a:ext cx="966686" cy="64633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sz="1400" dirty="0">
                  <a:solidFill>
                    <a:schemeClr val="tx1">
                      <a:lumMod val="85000"/>
                      <a:lumOff val="15000"/>
                    </a:schemeClr>
                  </a:solidFill>
                  <a:latin typeface="SamsungOne-400" panose="020B0503030303020204" charset="0"/>
                  <a:ea typeface="SamsungOne-700" panose="020B0803030303020204" pitchFamily="34" charset="0"/>
                </a:rPr>
                <a:t>Internet</a:t>
              </a:r>
            </a:p>
            <a:p>
              <a:pPr algn="ctr" defTabSz="914400"/>
              <a:r>
                <a:rPr lang="vi-VN" sz="1400" dirty="0">
                  <a:solidFill>
                    <a:schemeClr val="tx1">
                      <a:lumMod val="85000"/>
                      <a:lumOff val="15000"/>
                    </a:schemeClr>
                  </a:solidFill>
                  <a:latin typeface="SamsungOne-400" panose="020B0503030303020204" charset="0"/>
                  <a:ea typeface="SamsungOne-700" panose="020B0803030303020204" pitchFamily="34" charset="0"/>
                </a:rPr>
                <a:t>vạn vật</a:t>
              </a:r>
            </a:p>
            <a:p>
              <a:pPr algn="ctr" defTabSz="914400"/>
              <a:endParaRPr lang="vi-VN" sz="1400" dirty="0">
                <a:solidFill>
                  <a:schemeClr val="tx1">
                    <a:lumMod val="85000"/>
                    <a:lumOff val="15000"/>
                  </a:schemeClr>
                </a:solidFill>
                <a:latin typeface="SamsungOne-400" panose="020B0503030303020204" charset="0"/>
                <a:ea typeface="SamsungOne-700" panose="020B0803030303020204" pitchFamily="34" charset="0"/>
              </a:endParaRPr>
            </a:p>
          </p:txBody>
        </p:sp>
      </p:grpSp>
      <p:sp>
        <p:nvSpPr>
          <p:cNvPr id="14" name="Rectangle 13">
            <a:extLst>
              <a:ext uri="{FF2B5EF4-FFF2-40B4-BE49-F238E27FC236}">
                <a16:creationId xmlns:a16="http://schemas.microsoft.com/office/drawing/2014/main" id="{B4FD50ED-9B85-7469-2902-389DEE8A3CB5}"/>
              </a:ext>
            </a:extLst>
          </p:cNvPr>
          <p:cNvSpPr/>
          <p:nvPr/>
        </p:nvSpPr>
        <p:spPr>
          <a:xfrm>
            <a:off x="1401354" y="3503932"/>
            <a:ext cx="1028700" cy="27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en-US" sz="600" dirty="0">
                <a:solidFill>
                  <a:schemeClr val="tx1"/>
                </a:solidFill>
              </a:rPr>
              <a:t>LĨNH VỰC TIÊU CHUẨN HÓA VIỄN THÔNG CỦA ITU</a:t>
            </a:r>
          </a:p>
        </p:txBody>
      </p:sp>
      <p:sp>
        <p:nvSpPr>
          <p:cNvPr id="15" name="Rectangle 14">
            <a:extLst>
              <a:ext uri="{FF2B5EF4-FFF2-40B4-BE49-F238E27FC236}">
                <a16:creationId xmlns:a16="http://schemas.microsoft.com/office/drawing/2014/main" id="{AB6ED6E7-674D-0311-1431-A370A21DAC5F}"/>
              </a:ext>
            </a:extLst>
          </p:cNvPr>
          <p:cNvSpPr/>
          <p:nvPr/>
        </p:nvSpPr>
        <p:spPr>
          <a:xfrm>
            <a:off x="1401354" y="4160338"/>
            <a:ext cx="3067050" cy="756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en-US" sz="800" dirty="0">
                <a:solidFill>
                  <a:schemeClr val="tx1"/>
                </a:solidFill>
              </a:rPr>
              <a:t>SÊ-RI Y: CƠ SỞ HẠ TẦNG THÔNG TIN TOÀN CẦU, KHÍA CẠNH GIAO THỨC INTERNET VÀ MẠNG THẾ HỆ TIẾP THEO</a:t>
            </a:r>
          </a:p>
          <a:p>
            <a:pPr algn="just"/>
            <a:endParaRPr lang="en-US" sz="800" dirty="0">
              <a:solidFill>
                <a:schemeClr val="tx1"/>
              </a:solidFill>
            </a:endParaRPr>
          </a:p>
          <a:p>
            <a:pPr algn="just"/>
            <a:r>
              <a:rPr lang="en-US" sz="800" dirty="0">
                <a:solidFill>
                  <a:schemeClr val="tx1"/>
                </a:solidFill>
              </a:rPr>
              <a:t>Mạng thế hệ tiếp theo – Khung và mô hình kiến trúc chức năng</a:t>
            </a:r>
          </a:p>
        </p:txBody>
      </p:sp>
      <p:sp>
        <p:nvSpPr>
          <p:cNvPr id="16" name="Rectangle 15">
            <a:extLst>
              <a:ext uri="{FF2B5EF4-FFF2-40B4-BE49-F238E27FC236}">
                <a16:creationId xmlns:a16="http://schemas.microsoft.com/office/drawing/2014/main" id="{7EFC448E-02D0-C06E-484C-006B21921FBA}"/>
              </a:ext>
            </a:extLst>
          </p:cNvPr>
          <p:cNvSpPr/>
          <p:nvPr/>
        </p:nvSpPr>
        <p:spPr>
          <a:xfrm>
            <a:off x="1356904" y="5115788"/>
            <a:ext cx="2527300" cy="23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en-US" sz="1050" b="1" dirty="0">
                <a:solidFill>
                  <a:schemeClr val="tx1"/>
                </a:solidFill>
              </a:rPr>
              <a:t>Tổng quan về Internet Vạn Vật</a:t>
            </a:r>
          </a:p>
        </p:txBody>
      </p:sp>
    </p:spTree>
    <p:extLst>
      <p:ext uri="{BB962C8B-B14F-4D97-AF65-F5344CB8AC3E}">
        <p14:creationId xmlns:p14="http://schemas.microsoft.com/office/powerpoint/2010/main" val="9151307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416128" y="444866"/>
            <a:ext cx="9051872" cy="282133"/>
            <a:chOff x="416128" y="444866"/>
            <a:chExt cx="9051872" cy="282133"/>
          </a:xfrm>
        </p:grpSpPr>
        <p:sp>
          <p:nvSpPr>
            <p:cNvPr id="7" name="직사각형 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8" name="직사각형 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9" name="직사각형 8">
            <a:extLst>
              <a:ext uri="{FF2B5EF4-FFF2-40B4-BE49-F238E27FC236}">
                <a16:creationId xmlns:a16="http://schemas.microsoft.com/office/drawing/2014/main" id="{37181370-9652-4236-8353-5467C5E39AF7}"/>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Chuẩn WLAN - IEEE 802.11</a:t>
            </a:r>
          </a:p>
        </p:txBody>
      </p:sp>
      <p:graphicFrame>
        <p:nvGraphicFramePr>
          <p:cNvPr id="2" name="표 5">
            <a:extLst>
              <a:ext uri="{FF2B5EF4-FFF2-40B4-BE49-F238E27FC236}">
                <a16:creationId xmlns:a16="http://schemas.microsoft.com/office/drawing/2014/main" id="{135FE398-8DBF-F6F0-468F-2CA3F9755C3B}"/>
              </a:ext>
            </a:extLst>
          </p:cNvPr>
          <p:cNvGraphicFramePr>
            <a:graphicFrameLocks noGrp="1"/>
          </p:cNvGraphicFramePr>
          <p:nvPr/>
        </p:nvGraphicFramePr>
        <p:xfrm>
          <a:off x="704624" y="2241932"/>
          <a:ext cx="8633232" cy="3815125"/>
        </p:xfrm>
        <a:graphic>
          <a:graphicData uri="http://schemas.openxmlformats.org/drawingml/2006/table">
            <a:tbl>
              <a:tblPr firstRow="1" bandRow="1">
                <a:tableStyleId>{5C22544A-7EE6-4342-B048-85BDC9FD1C3A}</a:tableStyleId>
              </a:tblPr>
              <a:tblGrid>
                <a:gridCol w="1237853">
                  <a:extLst>
                    <a:ext uri="{9D8B030D-6E8A-4147-A177-3AD203B41FA5}">
                      <a16:colId xmlns:a16="http://schemas.microsoft.com/office/drawing/2014/main" val="20000"/>
                    </a:ext>
                  </a:extLst>
                </a:gridCol>
                <a:gridCol w="7395379">
                  <a:extLst>
                    <a:ext uri="{9D8B030D-6E8A-4147-A177-3AD203B41FA5}">
                      <a16:colId xmlns:a16="http://schemas.microsoft.com/office/drawing/2014/main" val="20001"/>
                    </a:ext>
                  </a:extLst>
                </a:gridCol>
              </a:tblGrid>
              <a:tr h="393129">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Loại</a:t>
                      </a:r>
                    </a:p>
                  </a:txBody>
                  <a:tcPr marL="71977" marR="71977"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Nội dung</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1965078">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IEEE 802.11ac</a:t>
                      </a:r>
                    </a:p>
                  </a:txBody>
                  <a:tcPr marL="71977" marR="71977"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Chuẩn 802.11 - bản sửa đổi của 802.11n.</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Sử dụng các kênh rộng hơn 802.11n với kênh 40 MHz và hoạt động ở băng tần 5 GHz.</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Sử dụng tối đa tám luồng dữ liệu không gian và kỹ thuật điều biến bậc cao hơn lên đến 256-QAM.</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Hỗ trợ tốc độ truyền tối đa là 6,93Gbps.</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456918">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IEEE 802.11ad</a:t>
                      </a:r>
                    </a:p>
                  </a:txBody>
                  <a:tcPr marL="71977" marR="71977"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Tiêu chuẩn xác định tầng vật lý mới cho các chuẩn 802.11.</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Còn được gọi là WiGig (Liên minh Gigabit không dây).</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Sử dụng băng tần 60 GHz và có tốc độ truyền tối đa là 7 Gbps.</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068851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416128" y="444866"/>
            <a:ext cx="9051872" cy="282133"/>
            <a:chOff x="416128" y="444866"/>
            <a:chExt cx="9051872" cy="282133"/>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47" name="직사각형 4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Tầng giao thức IEEE 802.11</a:t>
            </a:r>
          </a:p>
        </p:txBody>
      </p:sp>
      <p:grpSp>
        <p:nvGrpSpPr>
          <p:cNvPr id="48" name="그룹 47">
            <a:extLst>
              <a:ext uri="{FF2B5EF4-FFF2-40B4-BE49-F238E27FC236}">
                <a16:creationId xmlns:a16="http://schemas.microsoft.com/office/drawing/2014/main" id="{FD36763A-1C73-4E48-9A2C-BD293D340757}"/>
              </a:ext>
            </a:extLst>
          </p:cNvPr>
          <p:cNvGrpSpPr/>
          <p:nvPr/>
        </p:nvGrpSpPr>
        <p:grpSpPr>
          <a:xfrm>
            <a:off x="5314811" y="1893239"/>
            <a:ext cx="4109626" cy="1098129"/>
            <a:chOff x="558800" y="1842597"/>
            <a:chExt cx="4110577" cy="1098393"/>
          </a:xfrm>
        </p:grpSpPr>
        <p:grpSp>
          <p:nvGrpSpPr>
            <p:cNvPr id="49" name="그룹 48">
              <a:extLst>
                <a:ext uri="{FF2B5EF4-FFF2-40B4-BE49-F238E27FC236}">
                  <a16:creationId xmlns:a16="http://schemas.microsoft.com/office/drawing/2014/main" id="{07928334-32AF-46A2-97F3-006B536CB7A1}"/>
                </a:ext>
              </a:extLst>
            </p:cNvPr>
            <p:cNvGrpSpPr/>
            <p:nvPr/>
          </p:nvGrpSpPr>
          <p:grpSpPr>
            <a:xfrm>
              <a:off x="558800" y="1842597"/>
              <a:ext cx="4110577" cy="430989"/>
              <a:chOff x="1027113" y="2045624"/>
              <a:chExt cx="4110577" cy="430989"/>
            </a:xfrm>
          </p:grpSpPr>
          <p:sp>
            <p:nvSpPr>
              <p:cNvPr id="51" name="직사각형 5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2" name="직사각형 51">
                <a:extLst>
                  <a:ext uri="{FF2B5EF4-FFF2-40B4-BE49-F238E27FC236}">
                    <a16:creationId xmlns:a16="http://schemas.microsoft.com/office/drawing/2014/main" id="{C3CF9554-5E26-4DD4-876F-A237942CB6BA}"/>
                  </a:ext>
                </a:extLst>
              </p:cNvPr>
              <p:cNvSpPr/>
              <p:nvPr/>
            </p:nvSpPr>
            <p:spPr>
              <a:xfrm>
                <a:off x="1179513" y="2045624"/>
                <a:ext cx="3958177" cy="430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So sánh mô hình 7 tầng OSI với mô hình tham chiếu IEEE 802</a:t>
                </a:r>
              </a:p>
            </p:txBody>
          </p:sp>
        </p:grpSp>
        <p:sp>
          <p:nvSpPr>
            <p:cNvPr id="50" name="직사각형 49">
              <a:extLst>
                <a:ext uri="{FF2B5EF4-FFF2-40B4-BE49-F238E27FC236}">
                  <a16:creationId xmlns:a16="http://schemas.microsoft.com/office/drawing/2014/main" id="{439DCE1C-801F-43E7-9286-D60EB80C9FCA}"/>
                </a:ext>
              </a:extLst>
            </p:cNvPr>
            <p:cNvSpPr/>
            <p:nvPr/>
          </p:nvSpPr>
          <p:spPr>
            <a:xfrm>
              <a:off x="711200" y="2292760"/>
              <a:ext cx="3895410" cy="648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Tầng liên kết dữ liệu</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Tầng vật lý</a:t>
              </a:r>
            </a:p>
          </p:txBody>
        </p:sp>
      </p:grpSp>
      <p:grpSp>
        <p:nvGrpSpPr>
          <p:cNvPr id="59" name="그룹 58">
            <a:extLst>
              <a:ext uri="{FF2B5EF4-FFF2-40B4-BE49-F238E27FC236}">
                <a16:creationId xmlns:a16="http://schemas.microsoft.com/office/drawing/2014/main" id="{FD36763A-1C73-4E48-9A2C-BD293D340757}"/>
              </a:ext>
            </a:extLst>
          </p:cNvPr>
          <p:cNvGrpSpPr/>
          <p:nvPr/>
        </p:nvGrpSpPr>
        <p:grpSpPr>
          <a:xfrm>
            <a:off x="5314811" y="3065246"/>
            <a:ext cx="4109626" cy="884995"/>
            <a:chOff x="558800" y="1842597"/>
            <a:chExt cx="4110577" cy="885204"/>
          </a:xfrm>
        </p:grpSpPr>
        <p:grpSp>
          <p:nvGrpSpPr>
            <p:cNvPr id="60" name="그룹 59">
              <a:extLst>
                <a:ext uri="{FF2B5EF4-FFF2-40B4-BE49-F238E27FC236}">
                  <a16:creationId xmlns:a16="http://schemas.microsoft.com/office/drawing/2014/main" id="{07928334-32AF-46A2-97F3-006B536CB7A1}"/>
                </a:ext>
              </a:extLst>
            </p:cNvPr>
            <p:cNvGrpSpPr/>
            <p:nvPr/>
          </p:nvGrpSpPr>
          <p:grpSpPr>
            <a:xfrm>
              <a:off x="558800" y="1842597"/>
              <a:ext cx="4110577" cy="215496"/>
              <a:chOff x="1027113" y="2045624"/>
              <a:chExt cx="4110577" cy="215496"/>
            </a:xfrm>
          </p:grpSpPr>
          <p:sp>
            <p:nvSpPr>
              <p:cNvPr id="62" name="직사각형 6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3" name="직사각형 62">
                <a:extLst>
                  <a:ext uri="{FF2B5EF4-FFF2-40B4-BE49-F238E27FC236}">
                    <a16:creationId xmlns:a16="http://schemas.microsoft.com/office/drawing/2014/main" id="{C3CF9554-5E26-4DD4-876F-A237942CB6BA}"/>
                  </a:ext>
                </a:extLst>
              </p:cNvPr>
              <p:cNvSpPr/>
              <p:nvPr/>
            </p:nvSpPr>
            <p:spPr>
              <a:xfrm>
                <a:off x="1179513" y="2045624"/>
                <a:ext cx="3958177"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Tầng liên kết dữ liệu</a:t>
                </a:r>
              </a:p>
            </p:txBody>
          </p:sp>
        </p:grpSp>
        <p:sp>
          <p:nvSpPr>
            <p:cNvPr id="61" name="직사각형 60">
              <a:extLst>
                <a:ext uri="{FF2B5EF4-FFF2-40B4-BE49-F238E27FC236}">
                  <a16:creationId xmlns:a16="http://schemas.microsoft.com/office/drawing/2014/main" id="{439DCE1C-801F-43E7-9286-D60EB80C9FCA}"/>
                </a:ext>
              </a:extLst>
            </p:cNvPr>
            <p:cNvSpPr/>
            <p:nvPr/>
          </p:nvSpPr>
          <p:spPr>
            <a:xfrm>
              <a:off x="711199" y="2079571"/>
              <a:ext cx="3895410" cy="648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Tầng điều khiển liên kết logic</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Tầng điều khiển truy cập đường truyền</a:t>
              </a:r>
            </a:p>
          </p:txBody>
        </p:sp>
      </p:grpSp>
      <p:grpSp>
        <p:nvGrpSpPr>
          <p:cNvPr id="64" name="그룹 63">
            <a:extLst>
              <a:ext uri="{FF2B5EF4-FFF2-40B4-BE49-F238E27FC236}">
                <a16:creationId xmlns:a16="http://schemas.microsoft.com/office/drawing/2014/main" id="{FD36763A-1C73-4E48-9A2C-BD293D340757}"/>
              </a:ext>
            </a:extLst>
          </p:cNvPr>
          <p:cNvGrpSpPr/>
          <p:nvPr/>
        </p:nvGrpSpPr>
        <p:grpSpPr>
          <a:xfrm>
            <a:off x="5314811" y="4021813"/>
            <a:ext cx="4235246" cy="863519"/>
            <a:chOff x="558800" y="1842597"/>
            <a:chExt cx="4236226" cy="863723"/>
          </a:xfrm>
        </p:grpSpPr>
        <p:grpSp>
          <p:nvGrpSpPr>
            <p:cNvPr id="65" name="그룹 64">
              <a:extLst>
                <a:ext uri="{FF2B5EF4-FFF2-40B4-BE49-F238E27FC236}">
                  <a16:creationId xmlns:a16="http://schemas.microsoft.com/office/drawing/2014/main" id="{07928334-32AF-46A2-97F3-006B536CB7A1}"/>
                </a:ext>
              </a:extLst>
            </p:cNvPr>
            <p:cNvGrpSpPr/>
            <p:nvPr/>
          </p:nvGrpSpPr>
          <p:grpSpPr>
            <a:xfrm>
              <a:off x="558800" y="1842597"/>
              <a:ext cx="4110577" cy="215496"/>
              <a:chOff x="1027113" y="2045624"/>
              <a:chExt cx="4110577" cy="215496"/>
            </a:xfrm>
          </p:grpSpPr>
          <p:sp>
            <p:nvSpPr>
              <p:cNvPr id="67" name="직사각형 6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8" name="직사각형 67">
                <a:extLst>
                  <a:ext uri="{FF2B5EF4-FFF2-40B4-BE49-F238E27FC236}">
                    <a16:creationId xmlns:a16="http://schemas.microsoft.com/office/drawing/2014/main" id="{C3CF9554-5E26-4DD4-876F-A237942CB6BA}"/>
                  </a:ext>
                </a:extLst>
              </p:cNvPr>
              <p:cNvSpPr/>
              <p:nvPr/>
            </p:nvSpPr>
            <p:spPr>
              <a:xfrm>
                <a:off x="1179513" y="2045624"/>
                <a:ext cx="3958177"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Tầng vật lý</a:t>
                </a:r>
              </a:p>
            </p:txBody>
          </p:sp>
        </p:grpSp>
        <p:sp>
          <p:nvSpPr>
            <p:cNvPr id="66" name="직사각형 65">
              <a:extLst>
                <a:ext uri="{FF2B5EF4-FFF2-40B4-BE49-F238E27FC236}">
                  <a16:creationId xmlns:a16="http://schemas.microsoft.com/office/drawing/2014/main" id="{439DCE1C-801F-43E7-9286-D60EB80C9FCA}"/>
                </a:ext>
              </a:extLst>
            </p:cNvPr>
            <p:cNvSpPr/>
            <p:nvPr/>
          </p:nvSpPr>
          <p:spPr>
            <a:xfrm>
              <a:off x="711199" y="2058093"/>
              <a:ext cx="4083827" cy="648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Tầng PLCP (Thủ tục hội tụ tầng vật lý)</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Tầng PMD (Phụ thuộc môi trường vật lý)</a:t>
              </a:r>
            </a:p>
          </p:txBody>
        </p:sp>
      </p:grpSp>
      <p:grpSp>
        <p:nvGrpSpPr>
          <p:cNvPr id="8" name="그룹 7">
            <a:extLst>
              <a:ext uri="{FF2B5EF4-FFF2-40B4-BE49-F238E27FC236}">
                <a16:creationId xmlns:a16="http://schemas.microsoft.com/office/drawing/2014/main" id="{600F59B6-8857-45CB-912D-67FAA103DBCE}"/>
              </a:ext>
            </a:extLst>
          </p:cNvPr>
          <p:cNvGrpSpPr/>
          <p:nvPr/>
        </p:nvGrpSpPr>
        <p:grpSpPr>
          <a:xfrm>
            <a:off x="449998" y="1852022"/>
            <a:ext cx="4674589" cy="4319615"/>
            <a:chOff x="449998" y="1852022"/>
            <a:chExt cx="4674589" cy="4319615"/>
          </a:xfrm>
        </p:grpSpPr>
        <p:sp>
          <p:nvSpPr>
            <p:cNvPr id="53" name="모서리가 둥근 직사각형 4">
              <a:extLst>
                <a:ext uri="{FF2B5EF4-FFF2-40B4-BE49-F238E27FC236}">
                  <a16:creationId xmlns:a16="http://schemas.microsoft.com/office/drawing/2014/main" id="{1F60B385-B163-4CFC-A3A9-F69F3A532B9E}"/>
                </a:ext>
              </a:extLst>
            </p:cNvPr>
            <p:cNvSpPr/>
            <p:nvPr/>
          </p:nvSpPr>
          <p:spPr>
            <a:xfrm>
              <a:off x="449998" y="1852022"/>
              <a:ext cx="4674589" cy="43196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 name="그룹 6">
              <a:extLst>
                <a:ext uri="{FF2B5EF4-FFF2-40B4-BE49-F238E27FC236}">
                  <a16:creationId xmlns:a16="http://schemas.microsoft.com/office/drawing/2014/main" id="{599B7313-69D5-4C40-A7D1-EC5817BC0D95}"/>
                </a:ext>
              </a:extLst>
            </p:cNvPr>
            <p:cNvGrpSpPr/>
            <p:nvPr/>
          </p:nvGrpSpPr>
          <p:grpSpPr>
            <a:xfrm>
              <a:off x="583659" y="1955243"/>
              <a:ext cx="4421973" cy="4193584"/>
              <a:chOff x="583659" y="1998019"/>
              <a:chExt cx="4421973" cy="4193584"/>
            </a:xfrm>
          </p:grpSpPr>
          <p:pic>
            <p:nvPicPr>
              <p:cNvPr id="27" name="그림 26"/>
              <p:cNvPicPr>
                <a:picLocks noChangeAspect="1"/>
              </p:cNvPicPr>
              <p:nvPr/>
            </p:nvPicPr>
            <p:blipFill rotWithShape="1">
              <a:blip r:embed="rId3"/>
              <a:srcRect l="3040"/>
              <a:stretch/>
            </p:blipFill>
            <p:spPr>
              <a:xfrm>
                <a:off x="583659" y="1998019"/>
                <a:ext cx="4421973" cy="4193584"/>
              </a:xfrm>
              <a:prstGeom prst="rect">
                <a:avLst/>
              </a:prstGeom>
              <a:noFill/>
              <a:ln>
                <a:noFill/>
              </a:ln>
            </p:spPr>
          </p:pic>
          <p:sp>
            <p:nvSpPr>
              <p:cNvPr id="3" name="TextBox 2">
                <a:extLst>
                  <a:ext uri="{FF2B5EF4-FFF2-40B4-BE49-F238E27FC236}">
                    <a16:creationId xmlns:a16="http://schemas.microsoft.com/office/drawing/2014/main" id="{ACEE1CFB-09C8-4B43-BEE2-373FB3ED2146}"/>
                  </a:ext>
                </a:extLst>
              </p:cNvPr>
              <p:cNvSpPr txBox="1"/>
              <p:nvPr/>
            </p:nvSpPr>
            <p:spPr>
              <a:xfrm>
                <a:off x="1049108" y="2061165"/>
                <a:ext cx="1336266" cy="441126"/>
              </a:xfrm>
              <a:prstGeom prst="rect">
                <a:avLst/>
              </a:prstGeom>
              <a:solidFill>
                <a:schemeClr val="bg1"/>
              </a:solidFill>
            </p:spPr>
            <p:txBody>
              <a:bodyPr wrap="none" lIns="0" tIns="0" rIns="0" bIns="0" rtlCol="0" anchor="ctr">
                <a:noAutofit/>
              </a:bodyPr>
              <a:lstStyle/>
              <a:p>
                <a:pPr algn="ct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Mô</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tham</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chiếu</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OSI</a:t>
                </a:r>
              </a:p>
            </p:txBody>
          </p:sp>
          <p:sp>
            <p:nvSpPr>
              <p:cNvPr id="25" name="TextBox 24">
                <a:extLst>
                  <a:ext uri="{FF2B5EF4-FFF2-40B4-BE49-F238E27FC236}">
                    <a16:creationId xmlns:a16="http://schemas.microsoft.com/office/drawing/2014/main" id="{67A35ED5-8016-497C-913A-839842669FA5}"/>
                  </a:ext>
                </a:extLst>
              </p:cNvPr>
              <p:cNvSpPr txBox="1"/>
              <p:nvPr/>
            </p:nvSpPr>
            <p:spPr>
              <a:xfrm>
                <a:off x="3110102" y="2862828"/>
                <a:ext cx="1605145" cy="576109"/>
              </a:xfrm>
              <a:prstGeom prst="rect">
                <a:avLst/>
              </a:prstGeom>
              <a:solidFill>
                <a:schemeClr val="bg1"/>
              </a:solidFill>
            </p:spPr>
            <p:txBody>
              <a:bodyPr wrap="none" lIns="0" tIns="0" rIns="0" bIns="0" rtlCol="0" anchor="ctr">
                <a:noAutofit/>
              </a:bodyPr>
              <a:lstStyle/>
              <a:p>
                <a:pPr algn="ct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Mô</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tham</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chiếu</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IEEE 902</a:t>
                </a:r>
              </a:p>
            </p:txBody>
          </p:sp>
          <p:sp>
            <p:nvSpPr>
              <p:cNvPr id="26" name="TextBox 25">
                <a:extLst>
                  <a:ext uri="{FF2B5EF4-FFF2-40B4-BE49-F238E27FC236}">
                    <a16:creationId xmlns:a16="http://schemas.microsoft.com/office/drawing/2014/main" id="{7167E43E-AAEF-4692-9CEB-21626D33A3A5}"/>
                  </a:ext>
                </a:extLst>
              </p:cNvPr>
              <p:cNvSpPr txBox="1"/>
              <p:nvPr/>
            </p:nvSpPr>
            <p:spPr>
              <a:xfrm>
                <a:off x="1119415" y="2654984"/>
                <a:ext cx="1143018" cy="326022"/>
              </a:xfrm>
              <a:prstGeom prst="rect">
                <a:avLst/>
              </a:prstGeom>
              <a:solidFill>
                <a:schemeClr val="bg1"/>
              </a:solidFill>
            </p:spPr>
            <p:txBody>
              <a:bodyPr wrap="none" lIns="0" tIns="0" rIns="0" bIns="0" rtlCol="0" anchor="ctr">
                <a:noAutofit/>
              </a:bodyPr>
              <a:lstStyle/>
              <a:p>
                <a:pPr algn="ct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Ứng</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dụng</a:t>
                </a:r>
                <a:endPar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8" name="TextBox 27">
                <a:extLst>
                  <a:ext uri="{FF2B5EF4-FFF2-40B4-BE49-F238E27FC236}">
                    <a16:creationId xmlns:a16="http://schemas.microsoft.com/office/drawing/2014/main" id="{A7805E74-371D-44DE-B35E-461011B8050A}"/>
                  </a:ext>
                </a:extLst>
              </p:cNvPr>
              <p:cNvSpPr txBox="1"/>
              <p:nvPr/>
            </p:nvSpPr>
            <p:spPr>
              <a:xfrm>
                <a:off x="1133556" y="3986263"/>
                <a:ext cx="1081743" cy="326022"/>
              </a:xfrm>
              <a:prstGeom prst="rect">
                <a:avLst/>
              </a:prstGeom>
              <a:solidFill>
                <a:schemeClr val="bg1"/>
              </a:solidFill>
            </p:spPr>
            <p:txBody>
              <a:bodyPr wrap="none" lIns="0" tIns="0" rIns="0" bIns="0" rtlCol="0" anchor="ctr">
                <a:noAutofit/>
              </a:bodyPr>
              <a:lstStyle/>
              <a:p>
                <a:pPr algn="ct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liệu</a:t>
                </a:r>
                <a:endPar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9" name="TextBox 28">
                <a:extLst>
                  <a:ext uri="{FF2B5EF4-FFF2-40B4-BE49-F238E27FC236}">
                    <a16:creationId xmlns:a16="http://schemas.microsoft.com/office/drawing/2014/main" id="{F3C4590F-ED39-4843-99DD-8ED7E11F1C70}"/>
                  </a:ext>
                </a:extLst>
              </p:cNvPr>
              <p:cNvSpPr txBox="1"/>
              <p:nvPr/>
            </p:nvSpPr>
            <p:spPr>
              <a:xfrm>
                <a:off x="3388299" y="3619330"/>
                <a:ext cx="1048749" cy="476125"/>
              </a:xfrm>
              <a:prstGeom prst="rect">
                <a:avLst/>
              </a:prstGeom>
              <a:solidFill>
                <a:schemeClr val="bg1"/>
              </a:solidFill>
            </p:spPr>
            <p:txBody>
              <a:bodyPr wrap="none" lIns="0" tIns="0" rIns="0" bIns="0" rtlCol="0" anchor="ctr">
                <a:noAutofit/>
              </a:bodyPr>
              <a:lstStyle/>
              <a:p>
                <a:pPr algn="ctr"/>
                <a:r>
                  <a:rPr lang="vi-VN" altLang="ko-KR" sz="1200" b="1" dirty="0">
                    <a:solidFill>
                      <a:prstClr val="black">
                        <a:lumMod val="85000"/>
                        <a:lumOff val="15000"/>
                      </a:prstClr>
                    </a:solidFill>
                    <a:latin typeface="SamsungOne-400" panose="020B0503030303020204" pitchFamily="34" charset="0"/>
                    <a:ea typeface="SamsungOne-400" panose="020B0503030303020204" pitchFamily="34" charset="0"/>
                  </a:rPr>
                  <a:t>Giao thức tầng cao hơn</a:t>
                </a:r>
              </a:p>
            </p:txBody>
          </p:sp>
          <p:sp>
            <p:nvSpPr>
              <p:cNvPr id="30" name="TextBox 29">
                <a:extLst>
                  <a:ext uri="{FF2B5EF4-FFF2-40B4-BE49-F238E27FC236}">
                    <a16:creationId xmlns:a16="http://schemas.microsoft.com/office/drawing/2014/main" id="{B713C02E-DBBF-4771-9FAA-BBD94479FABC}"/>
                  </a:ext>
                </a:extLst>
              </p:cNvPr>
              <p:cNvSpPr txBox="1"/>
              <p:nvPr/>
            </p:nvSpPr>
            <p:spPr>
              <a:xfrm>
                <a:off x="1142983" y="4594103"/>
                <a:ext cx="1062889" cy="318664"/>
              </a:xfrm>
              <a:prstGeom prst="rect">
                <a:avLst/>
              </a:prstGeom>
              <a:solidFill>
                <a:srgbClr val="D9D9D9"/>
              </a:solidFill>
            </p:spPr>
            <p:txBody>
              <a:bodyPr wrap="none" lIns="0" tIns="0" rIns="0" bIns="0" rtlCol="0" anchor="ctr">
                <a:noAutofit/>
              </a:bodyPr>
              <a:lstStyle/>
              <a:p>
                <a:pPr algn="ct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liệu</a:t>
                </a:r>
                <a:endPar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1" name="TextBox 30">
                <a:extLst>
                  <a:ext uri="{FF2B5EF4-FFF2-40B4-BE49-F238E27FC236}">
                    <a16:creationId xmlns:a16="http://schemas.microsoft.com/office/drawing/2014/main" id="{20443523-3E31-40B7-9FD2-D90C6D0A811D}"/>
                  </a:ext>
                </a:extLst>
              </p:cNvPr>
              <p:cNvSpPr txBox="1"/>
              <p:nvPr/>
            </p:nvSpPr>
            <p:spPr>
              <a:xfrm>
                <a:off x="1142983" y="5252793"/>
                <a:ext cx="1062889" cy="318664"/>
              </a:xfrm>
              <a:prstGeom prst="rect">
                <a:avLst/>
              </a:prstGeom>
              <a:solidFill>
                <a:srgbClr val="D9D9D9"/>
              </a:solidFill>
            </p:spPr>
            <p:txBody>
              <a:bodyPr wrap="none" lIns="0" tIns="0" rIns="0" bIns="0" rtlCol="0" anchor="ctr">
                <a:noAutofit/>
              </a:bodyPr>
              <a:lstStyle/>
              <a:p>
                <a:pPr algn="ct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lý</a:t>
                </a:r>
                <a:endPar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2" name="TextBox 31">
                <a:extLst>
                  <a:ext uri="{FF2B5EF4-FFF2-40B4-BE49-F238E27FC236}">
                    <a16:creationId xmlns:a16="http://schemas.microsoft.com/office/drawing/2014/main" id="{D051E0FD-3005-4747-8326-A728106D64B7}"/>
                  </a:ext>
                </a:extLst>
              </p:cNvPr>
              <p:cNvSpPr txBox="1"/>
              <p:nvPr/>
            </p:nvSpPr>
            <p:spPr>
              <a:xfrm>
                <a:off x="3365883" y="4481212"/>
                <a:ext cx="1130703" cy="207391"/>
              </a:xfrm>
              <a:prstGeom prst="rect">
                <a:avLst/>
              </a:prstGeom>
              <a:solidFill>
                <a:srgbClr val="D9D9D9"/>
              </a:solidFill>
            </p:spPr>
            <p:txBody>
              <a:bodyPr wrap="none" lIns="0" tIns="0" rIns="0" bIns="0" rtlCol="0" anchor="ctr">
                <a:noAutofit/>
              </a:bodyPr>
              <a:lstStyle/>
              <a:p>
                <a:pPr algn="ctr"/>
                <a:r>
                  <a:rPr lang="en-US" sz="800" b="1" dirty="0" err="1">
                    <a:solidFill>
                      <a:schemeClr val="tx1"/>
                    </a:solidFill>
                  </a:rPr>
                  <a:t>Tầng</a:t>
                </a:r>
                <a:r>
                  <a:rPr lang="en-US" sz="800" b="1" dirty="0">
                    <a:solidFill>
                      <a:schemeClr val="tx1"/>
                    </a:solidFill>
                  </a:rPr>
                  <a:t> </a:t>
                </a:r>
                <a:r>
                  <a:rPr lang="en-US" sz="800" b="1" dirty="0" err="1">
                    <a:solidFill>
                      <a:schemeClr val="tx1"/>
                    </a:solidFill>
                  </a:rPr>
                  <a:t>điều</a:t>
                </a:r>
                <a:r>
                  <a:rPr lang="en-US" sz="800" b="1" dirty="0">
                    <a:solidFill>
                      <a:schemeClr val="tx1"/>
                    </a:solidFill>
                  </a:rPr>
                  <a:t> </a:t>
                </a:r>
                <a:r>
                  <a:rPr lang="en-US" sz="800" b="1" dirty="0" err="1">
                    <a:solidFill>
                      <a:schemeClr val="tx1"/>
                    </a:solidFill>
                  </a:rPr>
                  <a:t>khiển</a:t>
                </a:r>
                <a:r>
                  <a:rPr lang="en-US" sz="800" b="1" dirty="0">
                    <a:solidFill>
                      <a:schemeClr val="tx1"/>
                    </a:solidFill>
                  </a:rPr>
                  <a:t> </a:t>
                </a:r>
                <a:r>
                  <a:rPr lang="en-US" sz="800" b="1" dirty="0" err="1">
                    <a:solidFill>
                      <a:schemeClr val="tx1"/>
                    </a:solidFill>
                  </a:rPr>
                  <a:t>liên</a:t>
                </a:r>
                <a:r>
                  <a:rPr lang="en-US" sz="800" b="1" dirty="0">
                    <a:solidFill>
                      <a:schemeClr val="tx1"/>
                    </a:solidFill>
                  </a:rPr>
                  <a:t> </a:t>
                </a:r>
                <a:r>
                  <a:rPr lang="en-US" sz="800" b="1" dirty="0" err="1">
                    <a:solidFill>
                      <a:schemeClr val="tx1"/>
                    </a:solidFill>
                  </a:rPr>
                  <a:t>kết</a:t>
                </a:r>
                <a:r>
                  <a:rPr lang="en-US" sz="800" b="1" dirty="0">
                    <a:solidFill>
                      <a:schemeClr val="tx1"/>
                    </a:solidFill>
                  </a:rPr>
                  <a:t> logic</a:t>
                </a:r>
              </a:p>
            </p:txBody>
          </p:sp>
          <p:sp>
            <p:nvSpPr>
              <p:cNvPr id="33" name="TextBox 32">
                <a:extLst>
                  <a:ext uri="{FF2B5EF4-FFF2-40B4-BE49-F238E27FC236}">
                    <a16:creationId xmlns:a16="http://schemas.microsoft.com/office/drawing/2014/main" id="{FD5B50F9-F29B-46C6-AE71-F3CFFCF6ED2E}"/>
                  </a:ext>
                </a:extLst>
              </p:cNvPr>
              <p:cNvSpPr txBox="1"/>
              <p:nvPr/>
            </p:nvSpPr>
            <p:spPr>
              <a:xfrm>
                <a:off x="3365883" y="4736285"/>
                <a:ext cx="1130703" cy="309728"/>
              </a:xfrm>
              <a:prstGeom prst="rect">
                <a:avLst/>
              </a:prstGeom>
              <a:solidFill>
                <a:srgbClr val="D9D9D9"/>
              </a:solidFill>
            </p:spPr>
            <p:txBody>
              <a:bodyPr wrap="none" lIns="0" tIns="0" rIns="0" bIns="0" rtlCol="0" anchor="ctr">
                <a:noAutofit/>
              </a:bodyPr>
              <a:lstStyle/>
              <a:p>
                <a:pPr algn="ctr"/>
                <a:r>
                  <a:rPr lang="en-US" sz="800" b="1" dirty="0" err="1">
                    <a:solidFill>
                      <a:schemeClr val="tx1"/>
                    </a:solidFill>
                  </a:rPr>
                  <a:t>Tầng</a:t>
                </a:r>
                <a:r>
                  <a:rPr lang="en-US" sz="800" b="1" dirty="0">
                    <a:solidFill>
                      <a:schemeClr val="tx1"/>
                    </a:solidFill>
                  </a:rPr>
                  <a:t> </a:t>
                </a:r>
                <a:r>
                  <a:rPr lang="en-US" sz="800" b="1" dirty="0" err="1">
                    <a:solidFill>
                      <a:schemeClr val="tx1"/>
                    </a:solidFill>
                  </a:rPr>
                  <a:t>điều</a:t>
                </a:r>
                <a:r>
                  <a:rPr lang="en-US" sz="800" b="1" dirty="0">
                    <a:solidFill>
                      <a:schemeClr val="tx1"/>
                    </a:solidFill>
                  </a:rPr>
                  <a:t> </a:t>
                </a:r>
                <a:r>
                  <a:rPr lang="en-US" sz="800" b="1" dirty="0" err="1">
                    <a:solidFill>
                      <a:schemeClr val="tx1"/>
                    </a:solidFill>
                  </a:rPr>
                  <a:t>khiển</a:t>
                </a:r>
                <a:r>
                  <a:rPr lang="en-US" sz="800" b="1" dirty="0">
                    <a:solidFill>
                      <a:schemeClr val="tx1"/>
                    </a:solidFill>
                  </a:rPr>
                  <a:t> </a:t>
                </a:r>
                <a:r>
                  <a:rPr lang="en-US" sz="800" b="1" dirty="0" err="1">
                    <a:solidFill>
                      <a:schemeClr val="tx1"/>
                    </a:solidFill>
                  </a:rPr>
                  <a:t>truy</a:t>
                </a:r>
                <a:r>
                  <a:rPr lang="en-US" sz="800" b="1" dirty="0">
                    <a:solidFill>
                      <a:schemeClr val="tx1"/>
                    </a:solidFill>
                  </a:rPr>
                  <a:t> </a:t>
                </a:r>
                <a:r>
                  <a:rPr lang="en-US" sz="800" b="1" dirty="0" err="1">
                    <a:solidFill>
                      <a:schemeClr val="tx1"/>
                    </a:solidFill>
                  </a:rPr>
                  <a:t>cập</a:t>
                </a:r>
                <a:r>
                  <a:rPr lang="en-US" sz="800" b="1" dirty="0">
                    <a:solidFill>
                      <a:schemeClr val="tx1"/>
                    </a:solidFill>
                  </a:rPr>
                  <a:t> </a:t>
                </a:r>
                <a:r>
                  <a:rPr lang="en-US" sz="800" b="1" dirty="0" err="1">
                    <a:solidFill>
                      <a:schemeClr val="tx1"/>
                    </a:solidFill>
                  </a:rPr>
                  <a:t>đường</a:t>
                </a:r>
                <a:r>
                  <a:rPr lang="en-US" sz="800" b="1" dirty="0">
                    <a:solidFill>
                      <a:schemeClr val="tx1"/>
                    </a:solidFill>
                  </a:rPr>
                  <a:t> </a:t>
                </a:r>
                <a:r>
                  <a:rPr lang="en-US" sz="800" b="1" dirty="0" err="1">
                    <a:solidFill>
                      <a:schemeClr val="tx1"/>
                    </a:solidFill>
                  </a:rPr>
                  <a:t>truyền</a:t>
                </a:r>
                <a:endParaRPr lang="en-US" sz="800" b="1" dirty="0">
                  <a:solidFill>
                    <a:schemeClr val="tx1"/>
                  </a:solidFill>
                </a:endParaRPr>
              </a:p>
            </p:txBody>
          </p:sp>
          <p:sp>
            <p:nvSpPr>
              <p:cNvPr id="34" name="TextBox 33">
                <a:extLst>
                  <a:ext uri="{FF2B5EF4-FFF2-40B4-BE49-F238E27FC236}">
                    <a16:creationId xmlns:a16="http://schemas.microsoft.com/office/drawing/2014/main" id="{EA6B7B6F-05CA-428B-A710-070DE2234B78}"/>
                  </a:ext>
                </a:extLst>
              </p:cNvPr>
              <p:cNvSpPr txBox="1"/>
              <p:nvPr/>
            </p:nvSpPr>
            <p:spPr>
              <a:xfrm>
                <a:off x="3176834" y="5080387"/>
                <a:ext cx="1471682" cy="298415"/>
              </a:xfrm>
              <a:prstGeom prst="rect">
                <a:avLst/>
              </a:prstGeom>
              <a:solidFill>
                <a:srgbClr val="D9D9D9"/>
              </a:solidFill>
            </p:spPr>
            <p:txBody>
              <a:bodyPr wrap="none" lIns="0" tIns="0" rIns="0" bIns="0" rtlCol="0" anchor="ctr">
                <a:noAutofit/>
              </a:bodyPr>
              <a:lstStyle/>
              <a:p>
                <a:pPr algn="ctr"/>
                <a:r>
                  <a:rPr lang="en-US" sz="800" b="1" dirty="0" err="1">
                    <a:solidFill>
                      <a:schemeClr val="tx1"/>
                    </a:solidFill>
                  </a:rPr>
                  <a:t>Thủ</a:t>
                </a:r>
                <a:r>
                  <a:rPr lang="en-US" sz="800" b="1" dirty="0">
                    <a:solidFill>
                      <a:schemeClr val="tx1"/>
                    </a:solidFill>
                  </a:rPr>
                  <a:t> </a:t>
                </a:r>
                <a:r>
                  <a:rPr lang="en-US" sz="800" b="1" dirty="0" err="1">
                    <a:solidFill>
                      <a:schemeClr val="tx1"/>
                    </a:solidFill>
                  </a:rPr>
                  <a:t>tục</a:t>
                </a:r>
                <a:r>
                  <a:rPr lang="en-US" sz="800" b="1" dirty="0">
                    <a:solidFill>
                      <a:schemeClr val="tx1"/>
                    </a:solidFill>
                  </a:rPr>
                  <a:t> </a:t>
                </a:r>
                <a:r>
                  <a:rPr lang="en-US" sz="800" b="1" dirty="0" err="1">
                    <a:solidFill>
                      <a:schemeClr val="tx1"/>
                    </a:solidFill>
                  </a:rPr>
                  <a:t>hội</a:t>
                </a:r>
                <a:r>
                  <a:rPr lang="en-US" sz="800" b="1" dirty="0">
                    <a:solidFill>
                      <a:schemeClr val="tx1"/>
                    </a:solidFill>
                  </a:rPr>
                  <a:t> </a:t>
                </a:r>
                <a:r>
                  <a:rPr lang="en-US" sz="800" b="1" dirty="0" err="1">
                    <a:solidFill>
                      <a:schemeClr val="tx1"/>
                    </a:solidFill>
                  </a:rPr>
                  <a:t>tụ</a:t>
                </a:r>
                <a:r>
                  <a:rPr lang="en-US" sz="800" b="1" dirty="0">
                    <a:solidFill>
                      <a:schemeClr val="tx1"/>
                    </a:solidFill>
                  </a:rPr>
                  <a:t> </a:t>
                </a:r>
                <a:r>
                  <a:rPr lang="en-US" sz="800" b="1" dirty="0" err="1">
                    <a:solidFill>
                      <a:schemeClr val="tx1"/>
                    </a:solidFill>
                  </a:rPr>
                  <a:t>tầng</a:t>
                </a:r>
                <a:r>
                  <a:rPr lang="en-US" sz="800" b="1" dirty="0">
                    <a:solidFill>
                      <a:schemeClr val="tx1"/>
                    </a:solidFill>
                  </a:rPr>
                  <a:t> </a:t>
                </a:r>
                <a:r>
                  <a:rPr lang="en-US" sz="800" b="1" dirty="0" err="1">
                    <a:solidFill>
                      <a:schemeClr val="tx1"/>
                    </a:solidFill>
                  </a:rPr>
                  <a:t>vật</a:t>
                </a:r>
                <a:r>
                  <a:rPr lang="en-US" sz="800" b="1" dirty="0">
                    <a:solidFill>
                      <a:schemeClr val="tx1"/>
                    </a:solidFill>
                  </a:rPr>
                  <a:t> </a:t>
                </a:r>
                <a:r>
                  <a:rPr lang="en-US" sz="800" b="1" dirty="0" err="1">
                    <a:solidFill>
                      <a:schemeClr val="tx1"/>
                    </a:solidFill>
                  </a:rPr>
                  <a:t>lý</a:t>
                </a:r>
                <a:endParaRPr lang="en-US" sz="800" b="1" dirty="0">
                  <a:solidFill>
                    <a:schemeClr val="tx1"/>
                  </a:solidFill>
                </a:endParaRPr>
              </a:p>
            </p:txBody>
          </p:sp>
          <p:sp>
            <p:nvSpPr>
              <p:cNvPr id="35" name="TextBox 34">
                <a:extLst>
                  <a:ext uri="{FF2B5EF4-FFF2-40B4-BE49-F238E27FC236}">
                    <a16:creationId xmlns:a16="http://schemas.microsoft.com/office/drawing/2014/main" id="{1977D606-75C3-4AB7-A703-56BECBB47FD4}"/>
                  </a:ext>
                </a:extLst>
              </p:cNvPr>
              <p:cNvSpPr txBox="1"/>
              <p:nvPr/>
            </p:nvSpPr>
            <p:spPr>
              <a:xfrm>
                <a:off x="3221866" y="5404300"/>
                <a:ext cx="1426650" cy="282575"/>
              </a:xfrm>
              <a:prstGeom prst="rect">
                <a:avLst/>
              </a:prstGeom>
              <a:solidFill>
                <a:srgbClr val="D9D9D9"/>
              </a:solidFill>
            </p:spPr>
            <p:txBody>
              <a:bodyPr wrap="none" lIns="0" tIns="0" rIns="0" bIns="0" rtlCol="0" anchor="ctr">
                <a:noAutofit/>
              </a:bodyPr>
              <a:lstStyle/>
              <a:p>
                <a:pPr algn="ctr"/>
                <a:r>
                  <a:rPr lang="en-US" sz="800" b="1" dirty="0" err="1">
                    <a:solidFill>
                      <a:schemeClr val="tx1"/>
                    </a:solidFill>
                  </a:rPr>
                  <a:t>Phụ</a:t>
                </a:r>
                <a:r>
                  <a:rPr lang="en-US" sz="800" b="1" dirty="0">
                    <a:solidFill>
                      <a:schemeClr val="tx1"/>
                    </a:solidFill>
                  </a:rPr>
                  <a:t> </a:t>
                </a:r>
                <a:r>
                  <a:rPr lang="en-US" sz="800" b="1" dirty="0" err="1">
                    <a:solidFill>
                      <a:schemeClr val="tx1"/>
                    </a:solidFill>
                  </a:rPr>
                  <a:t>thuộc</a:t>
                </a:r>
                <a:r>
                  <a:rPr lang="en-US" sz="800" b="1" dirty="0">
                    <a:solidFill>
                      <a:schemeClr val="tx1"/>
                    </a:solidFill>
                  </a:rPr>
                  <a:t> </a:t>
                </a:r>
                <a:r>
                  <a:rPr lang="en-US" sz="800" b="1" dirty="0" err="1">
                    <a:solidFill>
                      <a:schemeClr val="tx1"/>
                    </a:solidFill>
                  </a:rPr>
                  <a:t>môi</a:t>
                </a:r>
                <a:r>
                  <a:rPr lang="en-US" sz="800" b="1" dirty="0">
                    <a:solidFill>
                      <a:schemeClr val="tx1"/>
                    </a:solidFill>
                  </a:rPr>
                  <a:t> </a:t>
                </a:r>
                <a:r>
                  <a:rPr lang="en-US" sz="800" b="1" dirty="0" err="1">
                    <a:solidFill>
                      <a:schemeClr val="tx1"/>
                    </a:solidFill>
                  </a:rPr>
                  <a:t>trường</a:t>
                </a:r>
                <a:r>
                  <a:rPr lang="en-US" sz="800" b="1" dirty="0">
                    <a:solidFill>
                      <a:schemeClr val="tx1"/>
                    </a:solidFill>
                  </a:rPr>
                  <a:t> </a:t>
                </a:r>
                <a:r>
                  <a:rPr lang="en-US" sz="800" b="1" dirty="0" err="1">
                    <a:solidFill>
                      <a:schemeClr val="tx1"/>
                    </a:solidFill>
                  </a:rPr>
                  <a:t>vật</a:t>
                </a:r>
                <a:r>
                  <a:rPr lang="en-US" sz="800" b="1" dirty="0">
                    <a:solidFill>
                      <a:schemeClr val="tx1"/>
                    </a:solidFill>
                  </a:rPr>
                  <a:t> </a:t>
                </a:r>
                <a:r>
                  <a:rPr lang="en-US" sz="800" b="1" dirty="0" err="1">
                    <a:solidFill>
                      <a:schemeClr val="tx1"/>
                    </a:solidFill>
                  </a:rPr>
                  <a:t>lý</a:t>
                </a:r>
                <a:endParaRPr lang="en-US" sz="800" b="1" dirty="0">
                  <a:solidFill>
                    <a:schemeClr val="tx1"/>
                  </a:solidFill>
                </a:endParaRPr>
              </a:p>
            </p:txBody>
          </p:sp>
          <p:sp>
            <p:nvSpPr>
              <p:cNvPr id="36" name="TextBox 35">
                <a:extLst>
                  <a:ext uri="{FF2B5EF4-FFF2-40B4-BE49-F238E27FC236}">
                    <a16:creationId xmlns:a16="http://schemas.microsoft.com/office/drawing/2014/main" id="{DC84D3E2-E7E6-48DF-B274-458F6F2F8B45}"/>
                  </a:ext>
                </a:extLst>
              </p:cNvPr>
              <p:cNvSpPr txBox="1"/>
              <p:nvPr/>
            </p:nvSpPr>
            <p:spPr>
              <a:xfrm>
                <a:off x="1104590" y="5785203"/>
                <a:ext cx="1088582" cy="253706"/>
              </a:xfrm>
              <a:prstGeom prst="rect">
                <a:avLst/>
              </a:prstGeom>
              <a:solidFill>
                <a:srgbClr val="404040"/>
              </a:solidFill>
            </p:spPr>
            <p:txBody>
              <a:bodyPr wrap="none" lIns="0" tIns="0" rIns="0" bIns="0" rtlCol="0" anchor="ctr">
                <a:noAutofit/>
              </a:bodyPr>
              <a:lstStyle/>
              <a:p>
                <a:pPr algn="ctr">
                  <a:lnSpc>
                    <a:spcPts val="1200"/>
                  </a:lnSpc>
                </a:pPr>
                <a:r>
                  <a:rPr lang="vi-VN" altLang="ko-KR" sz="1600" b="1" dirty="0">
                    <a:solidFill>
                      <a:schemeClr val="bg1"/>
                    </a:solidFill>
                    <a:latin typeface="SamsungOne-400" panose="020B0503030303020204" pitchFamily="34" charset="0"/>
                    <a:ea typeface="SamsungOne-400" panose="020B0503030303020204" pitchFamily="34" charset="0"/>
                  </a:rPr>
                  <a:t>Đường truyền</a:t>
                </a:r>
              </a:p>
            </p:txBody>
          </p:sp>
          <p:sp>
            <p:nvSpPr>
              <p:cNvPr id="37" name="TextBox 36">
                <a:extLst>
                  <a:ext uri="{FF2B5EF4-FFF2-40B4-BE49-F238E27FC236}">
                    <a16:creationId xmlns:a16="http://schemas.microsoft.com/office/drawing/2014/main" id="{4B140248-02F1-4062-8C81-15D197975EEB}"/>
                  </a:ext>
                </a:extLst>
              </p:cNvPr>
              <p:cNvSpPr txBox="1"/>
              <p:nvPr/>
            </p:nvSpPr>
            <p:spPr>
              <a:xfrm>
                <a:off x="3407646" y="5777576"/>
                <a:ext cx="1088582" cy="253706"/>
              </a:xfrm>
              <a:prstGeom prst="rect">
                <a:avLst/>
              </a:prstGeom>
              <a:solidFill>
                <a:srgbClr val="404040"/>
              </a:solidFill>
            </p:spPr>
            <p:txBody>
              <a:bodyPr wrap="none" lIns="0" tIns="0" rIns="0" bIns="0" rtlCol="0" anchor="ctr">
                <a:noAutofit/>
              </a:bodyPr>
              <a:lstStyle/>
              <a:p>
                <a:pPr algn="ctr">
                  <a:lnSpc>
                    <a:spcPts val="1200"/>
                  </a:lnSpc>
                </a:pPr>
                <a:r>
                  <a:rPr lang="vi-VN" altLang="ko-KR" sz="1600" b="1" dirty="0">
                    <a:solidFill>
                      <a:schemeClr val="bg1"/>
                    </a:solidFill>
                    <a:latin typeface="SamsungOne-400" panose="020B0503030303020204" pitchFamily="34" charset="0"/>
                    <a:ea typeface="SamsungOne-400" panose="020B0503030303020204" pitchFamily="34" charset="0"/>
                  </a:rPr>
                  <a:t>Đường truyền</a:t>
                </a:r>
              </a:p>
            </p:txBody>
          </p:sp>
        </p:grpSp>
      </p:grpSp>
    </p:spTree>
    <p:extLst>
      <p:ext uri="{BB962C8B-B14F-4D97-AF65-F5344CB8AC3E}">
        <p14:creationId xmlns:p14="http://schemas.microsoft.com/office/powerpoint/2010/main" val="41651204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416128" y="444866"/>
            <a:ext cx="9051872" cy="282133"/>
            <a:chOff x="416128" y="444866"/>
            <a:chExt cx="9051872" cy="282133"/>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aphicFrame>
        <p:nvGraphicFramePr>
          <p:cNvPr id="34" name="표 33"/>
          <p:cNvGraphicFramePr>
            <a:graphicFrameLocks noGrp="1"/>
          </p:cNvGraphicFramePr>
          <p:nvPr>
            <p:extLst>
              <p:ext uri="{D42A27DB-BD31-4B8C-83A1-F6EECF244321}">
                <p14:modId xmlns:p14="http://schemas.microsoft.com/office/powerpoint/2010/main" val="3508148256"/>
              </p:ext>
            </p:extLst>
          </p:nvPr>
        </p:nvGraphicFramePr>
        <p:xfrm>
          <a:off x="4991485" y="3184183"/>
          <a:ext cx="3894504" cy="274290"/>
        </p:xfrm>
        <a:graphic>
          <a:graphicData uri="http://schemas.openxmlformats.org/drawingml/2006/table">
            <a:tbl>
              <a:tblPr firstRow="1" bandRow="1">
                <a:tableStyleId>{5C22544A-7EE6-4342-B048-85BDC9FD1C3A}</a:tableStyleId>
              </a:tblPr>
              <a:tblGrid>
                <a:gridCol w="973626">
                  <a:extLst>
                    <a:ext uri="{9D8B030D-6E8A-4147-A177-3AD203B41FA5}">
                      <a16:colId xmlns:a16="http://schemas.microsoft.com/office/drawing/2014/main" val="20000"/>
                    </a:ext>
                  </a:extLst>
                </a:gridCol>
                <a:gridCol w="973626">
                  <a:extLst>
                    <a:ext uri="{9D8B030D-6E8A-4147-A177-3AD203B41FA5}">
                      <a16:colId xmlns:a16="http://schemas.microsoft.com/office/drawing/2014/main" val="20001"/>
                    </a:ext>
                  </a:extLst>
                </a:gridCol>
                <a:gridCol w="973626">
                  <a:extLst>
                    <a:ext uri="{9D8B030D-6E8A-4147-A177-3AD203B41FA5}">
                      <a16:colId xmlns:a16="http://schemas.microsoft.com/office/drawing/2014/main" val="20002"/>
                    </a:ext>
                  </a:extLst>
                </a:gridCol>
                <a:gridCol w="973626">
                  <a:extLst>
                    <a:ext uri="{9D8B030D-6E8A-4147-A177-3AD203B41FA5}">
                      <a16:colId xmlns:a16="http://schemas.microsoft.com/office/drawing/2014/main" val="20003"/>
                    </a:ext>
                  </a:extLst>
                </a:gridCol>
              </a:tblGrid>
              <a:tr h="216711">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DSAP</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SSAP</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Control</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Data</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sp>
        <p:nvSpPr>
          <p:cNvPr id="29" name="직사각형 28">
            <a:extLst>
              <a:ext uri="{FF2B5EF4-FFF2-40B4-BE49-F238E27FC236}">
                <a16:creationId xmlns:a16="http://schemas.microsoft.com/office/drawing/2014/main" id="{C2C1C5F0-EDA3-4368-8D38-0271AD0F7539}"/>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Phân cấp giao thức IEEE 802.11</a:t>
            </a:r>
          </a:p>
        </p:txBody>
      </p:sp>
      <p:sp>
        <p:nvSpPr>
          <p:cNvPr id="26" name="직사각형 25">
            <a:extLst>
              <a:ext uri="{FF2B5EF4-FFF2-40B4-BE49-F238E27FC236}">
                <a16:creationId xmlns:a16="http://schemas.microsoft.com/office/drawing/2014/main" id="{70A5B5B7-540A-40DD-B934-E71D91AA82BF}"/>
              </a:ext>
            </a:extLst>
          </p:cNvPr>
          <p:cNvSpPr/>
          <p:nvPr/>
        </p:nvSpPr>
        <p:spPr>
          <a:xfrm>
            <a:off x="4839129" y="1967283"/>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a:extLst>
              <a:ext uri="{FF2B5EF4-FFF2-40B4-BE49-F238E27FC236}">
                <a16:creationId xmlns:a16="http://schemas.microsoft.com/office/drawing/2014/main" id="{C3CF9554-5E26-4DD4-876F-A237942CB6BA}"/>
              </a:ext>
            </a:extLst>
          </p:cNvPr>
          <p:cNvSpPr/>
          <p:nvPr/>
        </p:nvSpPr>
        <p:spPr>
          <a:xfrm>
            <a:off x="4991494" y="1955915"/>
            <a:ext cx="3957261"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Tầng điều khiển liên kết logic</a:t>
            </a:r>
          </a:p>
        </p:txBody>
      </p:sp>
      <p:sp>
        <p:nvSpPr>
          <p:cNvPr id="25" name="직사각형 24">
            <a:extLst>
              <a:ext uri="{FF2B5EF4-FFF2-40B4-BE49-F238E27FC236}">
                <a16:creationId xmlns:a16="http://schemas.microsoft.com/office/drawing/2014/main" id="{439DCE1C-801F-43E7-9286-D60EB80C9FCA}"/>
              </a:ext>
            </a:extLst>
          </p:cNvPr>
          <p:cNvSpPr/>
          <p:nvPr/>
        </p:nvSpPr>
        <p:spPr>
          <a:xfrm>
            <a:off x="4996002" y="2066921"/>
            <a:ext cx="4456825"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Cho phép sử dụng cùng một mạng từ các giao thức khác nhau</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Thực hiện kiểm soát luồng và kiểm soát lỗi giữa các nút</a:t>
            </a:r>
          </a:p>
        </p:txBody>
      </p:sp>
      <p:sp>
        <p:nvSpPr>
          <p:cNvPr id="33" name="직사각형 32">
            <a:extLst>
              <a:ext uri="{FF2B5EF4-FFF2-40B4-BE49-F238E27FC236}">
                <a16:creationId xmlns:a16="http://schemas.microsoft.com/office/drawing/2014/main" id="{C3CF9554-5E26-4DD4-876F-A237942CB6BA}"/>
              </a:ext>
            </a:extLst>
          </p:cNvPr>
          <p:cNvSpPr/>
          <p:nvPr/>
        </p:nvSpPr>
        <p:spPr>
          <a:xfrm>
            <a:off x="4991492" y="2905678"/>
            <a:ext cx="3957261"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Cấu trúc tiêu đề tầng con LLC</a:t>
            </a:r>
          </a:p>
        </p:txBody>
      </p:sp>
      <p:grpSp>
        <p:nvGrpSpPr>
          <p:cNvPr id="7" name="그룹 6">
            <a:extLst>
              <a:ext uri="{FF2B5EF4-FFF2-40B4-BE49-F238E27FC236}">
                <a16:creationId xmlns:a16="http://schemas.microsoft.com/office/drawing/2014/main" id="{18F9BABE-F025-4F58-97E0-21FC0BD473F1}"/>
              </a:ext>
            </a:extLst>
          </p:cNvPr>
          <p:cNvGrpSpPr/>
          <p:nvPr/>
        </p:nvGrpSpPr>
        <p:grpSpPr>
          <a:xfrm>
            <a:off x="4839122" y="3631083"/>
            <a:ext cx="4109626" cy="536496"/>
            <a:chOff x="4839122" y="3946845"/>
            <a:chExt cx="4109626" cy="536496"/>
          </a:xfrm>
        </p:grpSpPr>
        <p:sp>
          <p:nvSpPr>
            <p:cNvPr id="38" name="직사각형 37">
              <a:extLst>
                <a:ext uri="{FF2B5EF4-FFF2-40B4-BE49-F238E27FC236}">
                  <a16:creationId xmlns:a16="http://schemas.microsoft.com/office/drawing/2014/main" id="{70A5B5B7-540A-40DD-B934-E71D91AA82BF}"/>
                </a:ext>
              </a:extLst>
            </p:cNvPr>
            <p:cNvSpPr/>
            <p:nvPr/>
          </p:nvSpPr>
          <p:spPr>
            <a:xfrm>
              <a:off x="4839122" y="3958213"/>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직사각형 38">
              <a:extLst>
                <a:ext uri="{FF2B5EF4-FFF2-40B4-BE49-F238E27FC236}">
                  <a16:creationId xmlns:a16="http://schemas.microsoft.com/office/drawing/2014/main" id="{C3CF9554-5E26-4DD4-876F-A237942CB6BA}"/>
                </a:ext>
              </a:extLst>
            </p:cNvPr>
            <p:cNvSpPr/>
            <p:nvPr/>
          </p:nvSpPr>
          <p:spPr>
            <a:xfrm>
              <a:off x="4991487" y="3946845"/>
              <a:ext cx="3957261"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Điểm truy cập dịch vụ đích (DSAP)</a:t>
              </a:r>
            </a:p>
          </p:txBody>
        </p:sp>
        <p:sp>
          <p:nvSpPr>
            <p:cNvPr id="37" name="직사각형 36">
              <a:extLst>
                <a:ext uri="{FF2B5EF4-FFF2-40B4-BE49-F238E27FC236}">
                  <a16:creationId xmlns:a16="http://schemas.microsoft.com/office/drawing/2014/main" id="{439DCE1C-801F-43E7-9286-D60EB80C9FCA}"/>
                </a:ext>
              </a:extLst>
            </p:cNvPr>
            <p:cNvSpPr/>
            <p:nvPr/>
          </p:nvSpPr>
          <p:spPr>
            <a:xfrm>
              <a:off x="4996002" y="4137914"/>
              <a:ext cx="3894509"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Địa chỉ đích</a:t>
              </a:r>
            </a:p>
          </p:txBody>
        </p:sp>
      </p:grpSp>
      <p:grpSp>
        <p:nvGrpSpPr>
          <p:cNvPr id="8" name="그룹 7">
            <a:extLst>
              <a:ext uri="{FF2B5EF4-FFF2-40B4-BE49-F238E27FC236}">
                <a16:creationId xmlns:a16="http://schemas.microsoft.com/office/drawing/2014/main" id="{1CEA4189-335A-4B6F-8DD7-92CE654B6F8E}"/>
              </a:ext>
            </a:extLst>
          </p:cNvPr>
          <p:cNvGrpSpPr/>
          <p:nvPr/>
        </p:nvGrpSpPr>
        <p:grpSpPr>
          <a:xfrm>
            <a:off x="4839122" y="4242096"/>
            <a:ext cx="4109626" cy="531745"/>
            <a:chOff x="4839122" y="4557858"/>
            <a:chExt cx="4109626" cy="531745"/>
          </a:xfrm>
        </p:grpSpPr>
        <p:sp>
          <p:nvSpPr>
            <p:cNvPr id="43" name="직사각형 42">
              <a:extLst>
                <a:ext uri="{FF2B5EF4-FFF2-40B4-BE49-F238E27FC236}">
                  <a16:creationId xmlns:a16="http://schemas.microsoft.com/office/drawing/2014/main" id="{70A5B5B7-540A-40DD-B934-E71D91AA82BF}"/>
                </a:ext>
              </a:extLst>
            </p:cNvPr>
            <p:cNvSpPr/>
            <p:nvPr/>
          </p:nvSpPr>
          <p:spPr>
            <a:xfrm>
              <a:off x="4839122" y="4569226"/>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4" name="직사각형 43">
              <a:extLst>
                <a:ext uri="{FF2B5EF4-FFF2-40B4-BE49-F238E27FC236}">
                  <a16:creationId xmlns:a16="http://schemas.microsoft.com/office/drawing/2014/main" id="{C3CF9554-5E26-4DD4-876F-A237942CB6BA}"/>
                </a:ext>
              </a:extLst>
            </p:cNvPr>
            <p:cNvSpPr/>
            <p:nvPr/>
          </p:nvSpPr>
          <p:spPr>
            <a:xfrm>
              <a:off x="4991487" y="4557858"/>
              <a:ext cx="3957261"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Điểm truy cập dịch vụ nguồn (SSAP)</a:t>
              </a:r>
            </a:p>
          </p:txBody>
        </p:sp>
        <p:sp>
          <p:nvSpPr>
            <p:cNvPr id="42" name="직사각형 41">
              <a:extLst>
                <a:ext uri="{FF2B5EF4-FFF2-40B4-BE49-F238E27FC236}">
                  <a16:creationId xmlns:a16="http://schemas.microsoft.com/office/drawing/2014/main" id="{439DCE1C-801F-43E7-9286-D60EB80C9FCA}"/>
                </a:ext>
              </a:extLst>
            </p:cNvPr>
            <p:cNvSpPr/>
            <p:nvPr/>
          </p:nvSpPr>
          <p:spPr>
            <a:xfrm>
              <a:off x="4991485" y="4759565"/>
              <a:ext cx="3894509" cy="3300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defTabSz="457063">
                <a:spcAft>
                  <a:spcPts val="600"/>
                </a:spcAft>
              </a:pPr>
              <a:r>
                <a:rPr lang="vi-VN" sz="1200" dirty="0">
                  <a:solidFill>
                    <a:prstClr val="black">
                      <a:lumMod val="85000"/>
                      <a:lumOff val="15000"/>
                    </a:prstClr>
                  </a:solidFill>
                  <a:latin typeface="SamsungOne-400" panose="020B0503030303020204" charset="0"/>
                  <a:ea typeface="SamsungOne-400" panose="020B0503030303020204" pitchFamily="34" charset="0"/>
                </a:rPr>
                <a:t>Điểm truy cập dịch vụ nguồn (SSAP)</a:t>
              </a:r>
            </a:p>
          </p:txBody>
        </p:sp>
      </p:grpSp>
      <p:grpSp>
        <p:nvGrpSpPr>
          <p:cNvPr id="9" name="그룹 8">
            <a:extLst>
              <a:ext uri="{FF2B5EF4-FFF2-40B4-BE49-F238E27FC236}">
                <a16:creationId xmlns:a16="http://schemas.microsoft.com/office/drawing/2014/main" id="{A6AF24B7-7CEF-4D15-8362-12CE23A6F61C}"/>
              </a:ext>
            </a:extLst>
          </p:cNvPr>
          <p:cNvGrpSpPr/>
          <p:nvPr/>
        </p:nvGrpSpPr>
        <p:grpSpPr>
          <a:xfrm>
            <a:off x="4839120" y="4862633"/>
            <a:ext cx="4109626" cy="537610"/>
            <a:chOff x="4839120" y="5178395"/>
            <a:chExt cx="4109626" cy="537610"/>
          </a:xfrm>
        </p:grpSpPr>
        <p:sp>
          <p:nvSpPr>
            <p:cNvPr id="55" name="직사각형 54">
              <a:extLst>
                <a:ext uri="{FF2B5EF4-FFF2-40B4-BE49-F238E27FC236}">
                  <a16:creationId xmlns:a16="http://schemas.microsoft.com/office/drawing/2014/main" id="{70A5B5B7-540A-40DD-B934-E71D91AA82BF}"/>
                </a:ext>
              </a:extLst>
            </p:cNvPr>
            <p:cNvSpPr/>
            <p:nvPr/>
          </p:nvSpPr>
          <p:spPr>
            <a:xfrm>
              <a:off x="4839120" y="5189763"/>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직사각형 55">
              <a:extLst>
                <a:ext uri="{FF2B5EF4-FFF2-40B4-BE49-F238E27FC236}">
                  <a16:creationId xmlns:a16="http://schemas.microsoft.com/office/drawing/2014/main" id="{C3CF9554-5E26-4DD4-876F-A237942CB6BA}"/>
                </a:ext>
              </a:extLst>
            </p:cNvPr>
            <p:cNvSpPr/>
            <p:nvPr/>
          </p:nvSpPr>
          <p:spPr>
            <a:xfrm>
              <a:off x="4991485" y="5178395"/>
              <a:ext cx="3957261"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fr-FR" altLang="ko-KR" sz="1400" dirty="0">
                  <a:solidFill>
                    <a:prstClr val="black">
                      <a:lumMod val="85000"/>
                      <a:lumOff val="15000"/>
                    </a:prstClr>
                  </a:solidFill>
                  <a:latin typeface="SamsungOne-400" panose="020B0503030303020204" pitchFamily="34" charset="0"/>
                  <a:ea typeface="SamsungOne-400" panose="020B0503030303020204" pitchFamily="34" charset="0"/>
                </a:rPr>
                <a:t>Control</a:t>
              </a:r>
            </a:p>
          </p:txBody>
        </p:sp>
        <p:sp>
          <p:nvSpPr>
            <p:cNvPr id="54" name="직사각형 53">
              <a:extLst>
                <a:ext uri="{FF2B5EF4-FFF2-40B4-BE49-F238E27FC236}">
                  <a16:creationId xmlns:a16="http://schemas.microsoft.com/office/drawing/2014/main" id="{439DCE1C-801F-43E7-9286-D60EB80C9FCA}"/>
                </a:ext>
              </a:extLst>
            </p:cNvPr>
            <p:cNvSpPr/>
            <p:nvPr/>
          </p:nvSpPr>
          <p:spPr>
            <a:xfrm>
              <a:off x="4996741" y="5370578"/>
              <a:ext cx="3894509"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Number of frame or ACK</a:t>
              </a:r>
            </a:p>
          </p:txBody>
        </p:sp>
      </p:grpSp>
      <p:sp>
        <p:nvSpPr>
          <p:cNvPr id="32" name="직사각형 31">
            <a:extLst>
              <a:ext uri="{FF2B5EF4-FFF2-40B4-BE49-F238E27FC236}">
                <a16:creationId xmlns:a16="http://schemas.microsoft.com/office/drawing/2014/main" id="{70A5B5B7-540A-40DD-B934-E71D91AA82BF}"/>
              </a:ext>
            </a:extLst>
          </p:cNvPr>
          <p:cNvSpPr/>
          <p:nvPr/>
        </p:nvSpPr>
        <p:spPr>
          <a:xfrm>
            <a:off x="4839127" y="2917046"/>
            <a:ext cx="35992" cy="1799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Picture 2">
            <a:extLst>
              <a:ext uri="{FF2B5EF4-FFF2-40B4-BE49-F238E27FC236}">
                <a16:creationId xmlns:a16="http://schemas.microsoft.com/office/drawing/2014/main" id="{913283A9-BFA3-1BD9-AEC3-CE66EECDE103}"/>
              </a:ext>
            </a:extLst>
          </p:cNvPr>
          <p:cNvPicPr>
            <a:picLocks noChangeAspect="1"/>
          </p:cNvPicPr>
          <p:nvPr/>
        </p:nvPicPr>
        <p:blipFill>
          <a:blip r:embed="rId3"/>
          <a:stretch>
            <a:fillRect/>
          </a:stretch>
        </p:blipFill>
        <p:spPr>
          <a:xfrm>
            <a:off x="146152" y="2033510"/>
            <a:ext cx="4578585" cy="3626036"/>
          </a:xfrm>
          <a:prstGeom prst="rect">
            <a:avLst/>
          </a:prstGeom>
        </p:spPr>
      </p:pic>
    </p:spTree>
    <p:extLst>
      <p:ext uri="{BB962C8B-B14F-4D97-AF65-F5344CB8AC3E}">
        <p14:creationId xmlns:p14="http://schemas.microsoft.com/office/powerpoint/2010/main" val="33940313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Cấu trúc tiêu đề tầng IEEE 802.11</a:t>
            </a:r>
          </a:p>
        </p:txBody>
      </p:sp>
      <p:grpSp>
        <p:nvGrpSpPr>
          <p:cNvPr id="39" name="그룹 38">
            <a:extLst>
              <a:ext uri="{FF2B5EF4-FFF2-40B4-BE49-F238E27FC236}">
                <a16:creationId xmlns:a16="http://schemas.microsoft.com/office/drawing/2014/main" id="{FD36763A-1C73-4E48-9A2C-BD293D340757}"/>
              </a:ext>
            </a:extLst>
          </p:cNvPr>
          <p:cNvGrpSpPr/>
          <p:nvPr/>
        </p:nvGrpSpPr>
        <p:grpSpPr>
          <a:xfrm>
            <a:off x="559817" y="1916110"/>
            <a:ext cx="8783191" cy="566948"/>
            <a:chOff x="558800" y="1842597"/>
            <a:chExt cx="8785224" cy="567083"/>
          </a:xfrm>
        </p:grpSpPr>
        <p:grpSp>
          <p:nvGrpSpPr>
            <p:cNvPr id="40" name="그룹 39">
              <a:extLst>
                <a:ext uri="{FF2B5EF4-FFF2-40B4-BE49-F238E27FC236}">
                  <a16:creationId xmlns:a16="http://schemas.microsoft.com/office/drawing/2014/main" id="{07928334-32AF-46A2-97F3-006B536CB7A1}"/>
                </a:ext>
              </a:extLst>
            </p:cNvPr>
            <p:cNvGrpSpPr/>
            <p:nvPr/>
          </p:nvGrpSpPr>
          <p:grpSpPr>
            <a:xfrm>
              <a:off x="558800" y="1842597"/>
              <a:ext cx="8785224" cy="215495"/>
              <a:chOff x="1027113" y="2045624"/>
              <a:chExt cx="8785224" cy="215495"/>
            </a:xfrm>
          </p:grpSpPr>
          <p:sp>
            <p:nvSpPr>
              <p:cNvPr id="42" name="직사각형 4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직사각형 42">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Tầng điều khiển truy cập đường truyền</a:t>
                </a:r>
              </a:p>
            </p:txBody>
          </p:sp>
        </p:grpSp>
        <p:sp>
          <p:nvSpPr>
            <p:cNvPr id="41" name="직사각형 40">
              <a:extLst>
                <a:ext uri="{FF2B5EF4-FFF2-40B4-BE49-F238E27FC236}">
                  <a16:creationId xmlns:a16="http://schemas.microsoft.com/office/drawing/2014/main" id="{439DCE1C-801F-43E7-9286-D60EB80C9FCA}"/>
                </a:ext>
              </a:extLst>
            </p:cNvPr>
            <p:cNvSpPr/>
            <p:nvPr/>
          </p:nvSpPr>
          <p:spPr>
            <a:xfrm>
              <a:off x="706273" y="2064171"/>
              <a:ext cx="8632825" cy="345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Mang đến cách kiểm soát truy cập để truyền dữ liệu hiệu quả và có trật tự giữa các thiết bị đầu cuối trong mạng LAN</a:t>
              </a:r>
            </a:p>
          </p:txBody>
        </p:sp>
      </p:grpSp>
      <p:grpSp>
        <p:nvGrpSpPr>
          <p:cNvPr id="20" name="그룹 19">
            <a:extLst>
              <a:ext uri="{FF2B5EF4-FFF2-40B4-BE49-F238E27FC236}">
                <a16:creationId xmlns:a16="http://schemas.microsoft.com/office/drawing/2014/main" id="{07928334-32AF-46A2-97F3-006B536CB7A1}"/>
              </a:ext>
            </a:extLst>
          </p:cNvPr>
          <p:cNvGrpSpPr/>
          <p:nvPr/>
        </p:nvGrpSpPr>
        <p:grpSpPr>
          <a:xfrm>
            <a:off x="577813" y="2770597"/>
            <a:ext cx="8783191" cy="215444"/>
            <a:chOff x="1027113" y="2045624"/>
            <a:chExt cx="8785224" cy="215495"/>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Cấu trúc tiêu đề MAC</a:t>
              </a:r>
            </a:p>
          </p:txBody>
        </p:sp>
      </p:grpSp>
      <p:graphicFrame>
        <p:nvGraphicFramePr>
          <p:cNvPr id="2" name="표 26">
            <a:extLst>
              <a:ext uri="{FF2B5EF4-FFF2-40B4-BE49-F238E27FC236}">
                <a16:creationId xmlns:a16="http://schemas.microsoft.com/office/drawing/2014/main" id="{50C1A893-C6C7-C9E4-FA4E-4FC4A9A25195}"/>
              </a:ext>
            </a:extLst>
          </p:cNvPr>
          <p:cNvGraphicFramePr>
            <a:graphicFrameLocks noGrp="1"/>
          </p:cNvGraphicFramePr>
          <p:nvPr>
            <p:extLst>
              <p:ext uri="{D42A27DB-BD31-4B8C-83A1-F6EECF244321}">
                <p14:modId xmlns:p14="http://schemas.microsoft.com/office/powerpoint/2010/main" val="3099170323"/>
              </p:ext>
            </p:extLst>
          </p:nvPr>
        </p:nvGraphicFramePr>
        <p:xfrm>
          <a:off x="719341" y="3533319"/>
          <a:ext cx="7960917" cy="669710"/>
        </p:xfrm>
        <a:graphic>
          <a:graphicData uri="http://schemas.openxmlformats.org/drawingml/2006/table">
            <a:tbl>
              <a:tblPr firstRow="1" bandRow="1">
                <a:tableStyleId>{5C22544A-7EE6-4342-B048-85BDC9FD1C3A}</a:tableStyleId>
              </a:tblPr>
              <a:tblGrid>
                <a:gridCol w="753989">
                  <a:extLst>
                    <a:ext uri="{9D8B030D-6E8A-4147-A177-3AD203B41FA5}">
                      <a16:colId xmlns:a16="http://schemas.microsoft.com/office/drawing/2014/main" val="20000"/>
                    </a:ext>
                  </a:extLst>
                </a:gridCol>
                <a:gridCol w="1297792">
                  <a:extLst>
                    <a:ext uri="{9D8B030D-6E8A-4147-A177-3AD203B41FA5}">
                      <a16:colId xmlns:a16="http://schemas.microsoft.com/office/drawing/2014/main" val="20001"/>
                    </a:ext>
                  </a:extLst>
                </a:gridCol>
                <a:gridCol w="1149000">
                  <a:extLst>
                    <a:ext uri="{9D8B030D-6E8A-4147-A177-3AD203B41FA5}">
                      <a16:colId xmlns:a16="http://schemas.microsoft.com/office/drawing/2014/main" val="20002"/>
                    </a:ext>
                  </a:extLst>
                </a:gridCol>
                <a:gridCol w="1149000">
                  <a:extLst>
                    <a:ext uri="{9D8B030D-6E8A-4147-A177-3AD203B41FA5}">
                      <a16:colId xmlns:a16="http://schemas.microsoft.com/office/drawing/2014/main" val="20003"/>
                    </a:ext>
                  </a:extLst>
                </a:gridCol>
                <a:gridCol w="1231068">
                  <a:extLst>
                    <a:ext uri="{9D8B030D-6E8A-4147-A177-3AD203B41FA5}">
                      <a16:colId xmlns:a16="http://schemas.microsoft.com/office/drawing/2014/main" val="20004"/>
                    </a:ext>
                  </a:extLst>
                </a:gridCol>
                <a:gridCol w="1149000">
                  <a:extLst>
                    <a:ext uri="{9D8B030D-6E8A-4147-A177-3AD203B41FA5}">
                      <a16:colId xmlns:a16="http://schemas.microsoft.com/office/drawing/2014/main" val="20005"/>
                    </a:ext>
                  </a:extLst>
                </a:gridCol>
                <a:gridCol w="1231068">
                  <a:extLst>
                    <a:ext uri="{9D8B030D-6E8A-4147-A177-3AD203B41FA5}">
                      <a16:colId xmlns:a16="http://schemas.microsoft.com/office/drawing/2014/main" val="20006"/>
                    </a:ext>
                  </a:extLst>
                </a:gridCol>
              </a:tblGrid>
              <a:tr h="667382">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Khung</a:t>
                      </a:r>
                    </a:p>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Điều khiển</a:t>
                      </a:r>
                    </a:p>
                  </a:txBody>
                  <a:tcPr marL="121069" marR="121069" marT="60535" marB="60535"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Thời gian/ID</a:t>
                      </a:r>
                    </a:p>
                  </a:txBody>
                  <a:tcPr marL="121069" marR="121069" marT="60535" marB="60535" anchor="ctr">
                    <a:lnL w="12700" cap="flat" cmpd="sng" algn="ctr">
                      <a:solidFill>
                        <a:schemeClr val="tx1">
                          <a:lumMod val="85000"/>
                          <a:lumOff val="1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Địa chỉ 1</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Địa chỉ 2</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Địa chỉ 3</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Điều khiển nối tiếp</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Địa chỉ 4</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직사각형 29">
            <a:extLst>
              <a:ext uri="{FF2B5EF4-FFF2-40B4-BE49-F238E27FC236}">
                <a16:creationId xmlns:a16="http://schemas.microsoft.com/office/drawing/2014/main" id="{060A247F-F170-8678-E3E5-060412BD795F}"/>
              </a:ext>
            </a:extLst>
          </p:cNvPr>
          <p:cNvSpPr/>
          <p:nvPr/>
        </p:nvSpPr>
        <p:spPr>
          <a:xfrm>
            <a:off x="719341" y="4161827"/>
            <a:ext cx="8625902" cy="752114"/>
          </a:xfrm>
          <a:custGeom>
            <a:avLst/>
            <a:gdLst>
              <a:gd name="connsiteX0" fmla="*/ 0 w 8628668"/>
              <a:gd name="connsiteY0" fmla="*/ 0 h 750498"/>
              <a:gd name="connsiteX1" fmla="*/ 8628668 w 8628668"/>
              <a:gd name="connsiteY1" fmla="*/ 0 h 750498"/>
              <a:gd name="connsiteX2" fmla="*/ 8628668 w 8628668"/>
              <a:gd name="connsiteY2" fmla="*/ 750498 h 750498"/>
              <a:gd name="connsiteX3" fmla="*/ 0 w 8628668"/>
              <a:gd name="connsiteY3" fmla="*/ 750498 h 750498"/>
              <a:gd name="connsiteX4" fmla="*/ 0 w 8628668"/>
              <a:gd name="connsiteY4" fmla="*/ 0 h 750498"/>
              <a:gd name="connsiteX0" fmla="*/ 0 w 8628668"/>
              <a:gd name="connsiteY0" fmla="*/ 1857 h 752355"/>
              <a:gd name="connsiteX1" fmla="*/ 983268 w 8628668"/>
              <a:gd name="connsiteY1" fmla="*/ 0 h 752355"/>
              <a:gd name="connsiteX2" fmla="*/ 8628668 w 8628668"/>
              <a:gd name="connsiteY2" fmla="*/ 1857 h 752355"/>
              <a:gd name="connsiteX3" fmla="*/ 8628668 w 8628668"/>
              <a:gd name="connsiteY3" fmla="*/ 752355 h 752355"/>
              <a:gd name="connsiteX4" fmla="*/ 0 w 8628668"/>
              <a:gd name="connsiteY4" fmla="*/ 752355 h 752355"/>
              <a:gd name="connsiteX5" fmla="*/ 0 w 8628668"/>
              <a:gd name="connsiteY5" fmla="*/ 1857 h 752355"/>
              <a:gd name="connsiteX0" fmla="*/ 0 w 8628668"/>
              <a:gd name="connsiteY0" fmla="*/ 1857 h 752355"/>
              <a:gd name="connsiteX1" fmla="*/ 983268 w 8628668"/>
              <a:gd name="connsiteY1" fmla="*/ 0 h 752355"/>
              <a:gd name="connsiteX2" fmla="*/ 8628668 w 8628668"/>
              <a:gd name="connsiteY2" fmla="*/ 752355 h 752355"/>
              <a:gd name="connsiteX3" fmla="*/ 0 w 8628668"/>
              <a:gd name="connsiteY3" fmla="*/ 752355 h 752355"/>
              <a:gd name="connsiteX4" fmla="*/ 0 w 8628668"/>
              <a:gd name="connsiteY4" fmla="*/ 1857 h 75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8668" h="752355">
                <a:moveTo>
                  <a:pt x="0" y="1857"/>
                </a:moveTo>
                <a:lnTo>
                  <a:pt x="983268" y="0"/>
                </a:lnTo>
                <a:lnTo>
                  <a:pt x="8628668" y="752355"/>
                </a:lnTo>
                <a:lnTo>
                  <a:pt x="0" y="752355"/>
                </a:lnTo>
                <a:lnTo>
                  <a:pt x="0" y="185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graphicFrame>
        <p:nvGraphicFramePr>
          <p:cNvPr id="4" name="표 23">
            <a:extLst>
              <a:ext uri="{FF2B5EF4-FFF2-40B4-BE49-F238E27FC236}">
                <a16:creationId xmlns:a16="http://schemas.microsoft.com/office/drawing/2014/main" id="{61C6EED4-F902-DE57-76B5-3F401106ED54}"/>
              </a:ext>
            </a:extLst>
          </p:cNvPr>
          <p:cNvGraphicFramePr>
            <a:graphicFrameLocks noGrp="1"/>
          </p:cNvGraphicFramePr>
          <p:nvPr>
            <p:extLst>
              <p:ext uri="{D42A27DB-BD31-4B8C-83A1-F6EECF244321}">
                <p14:modId xmlns:p14="http://schemas.microsoft.com/office/powerpoint/2010/main" val="3141990108"/>
              </p:ext>
            </p:extLst>
          </p:nvPr>
        </p:nvGraphicFramePr>
        <p:xfrm>
          <a:off x="719341" y="4913941"/>
          <a:ext cx="8618515" cy="762722"/>
        </p:xfrm>
        <a:graphic>
          <a:graphicData uri="http://schemas.openxmlformats.org/drawingml/2006/table">
            <a:tbl>
              <a:tblPr firstRow="1" bandRow="1">
                <a:tableStyleId>{5C22544A-7EE6-4342-B048-85BDC9FD1C3A}</a:tableStyleId>
              </a:tblPr>
              <a:tblGrid>
                <a:gridCol w="1077315">
                  <a:extLst>
                    <a:ext uri="{9D8B030D-6E8A-4147-A177-3AD203B41FA5}">
                      <a16:colId xmlns:a16="http://schemas.microsoft.com/office/drawing/2014/main" val="20000"/>
                    </a:ext>
                  </a:extLst>
                </a:gridCol>
                <a:gridCol w="685563">
                  <a:extLst>
                    <a:ext uri="{9D8B030D-6E8A-4147-A177-3AD203B41FA5}">
                      <a16:colId xmlns:a16="http://schemas.microsoft.com/office/drawing/2014/main" val="20001"/>
                    </a:ext>
                  </a:extLst>
                </a:gridCol>
                <a:gridCol w="685563">
                  <a:extLst>
                    <a:ext uri="{9D8B030D-6E8A-4147-A177-3AD203B41FA5}">
                      <a16:colId xmlns:a16="http://schemas.microsoft.com/office/drawing/2014/main" val="20002"/>
                    </a:ext>
                  </a:extLst>
                </a:gridCol>
                <a:gridCol w="587626">
                  <a:extLst>
                    <a:ext uri="{9D8B030D-6E8A-4147-A177-3AD203B41FA5}">
                      <a16:colId xmlns:a16="http://schemas.microsoft.com/office/drawing/2014/main" val="20003"/>
                    </a:ext>
                  </a:extLst>
                </a:gridCol>
                <a:gridCol w="783502">
                  <a:extLst>
                    <a:ext uri="{9D8B030D-6E8A-4147-A177-3AD203B41FA5}">
                      <a16:colId xmlns:a16="http://schemas.microsoft.com/office/drawing/2014/main" val="20004"/>
                    </a:ext>
                  </a:extLst>
                </a:gridCol>
                <a:gridCol w="783502">
                  <a:extLst>
                    <a:ext uri="{9D8B030D-6E8A-4147-A177-3AD203B41FA5}">
                      <a16:colId xmlns:a16="http://schemas.microsoft.com/office/drawing/2014/main" val="20005"/>
                    </a:ext>
                  </a:extLst>
                </a:gridCol>
                <a:gridCol w="783502">
                  <a:extLst>
                    <a:ext uri="{9D8B030D-6E8A-4147-A177-3AD203B41FA5}">
                      <a16:colId xmlns:a16="http://schemas.microsoft.com/office/drawing/2014/main" val="20006"/>
                    </a:ext>
                  </a:extLst>
                </a:gridCol>
                <a:gridCol w="685563">
                  <a:extLst>
                    <a:ext uri="{9D8B030D-6E8A-4147-A177-3AD203B41FA5}">
                      <a16:colId xmlns:a16="http://schemas.microsoft.com/office/drawing/2014/main" val="20007"/>
                    </a:ext>
                  </a:extLst>
                </a:gridCol>
                <a:gridCol w="783502">
                  <a:extLst>
                    <a:ext uri="{9D8B030D-6E8A-4147-A177-3AD203B41FA5}">
                      <a16:colId xmlns:a16="http://schemas.microsoft.com/office/drawing/2014/main" val="20008"/>
                    </a:ext>
                  </a:extLst>
                </a:gridCol>
                <a:gridCol w="881438">
                  <a:extLst>
                    <a:ext uri="{9D8B030D-6E8A-4147-A177-3AD203B41FA5}">
                      <a16:colId xmlns:a16="http://schemas.microsoft.com/office/drawing/2014/main" val="20009"/>
                    </a:ext>
                  </a:extLst>
                </a:gridCol>
                <a:gridCol w="881439">
                  <a:extLst>
                    <a:ext uri="{9D8B030D-6E8A-4147-A177-3AD203B41FA5}">
                      <a16:colId xmlns:a16="http://schemas.microsoft.com/office/drawing/2014/main" val="20010"/>
                    </a:ext>
                  </a:extLst>
                </a:gridCol>
              </a:tblGrid>
              <a:tr h="762722">
                <a:tc>
                  <a:txBody>
                    <a:bodyPr/>
                    <a:lstStyle/>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Giao thức</a:t>
                      </a:r>
                    </a:p>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Phiên bản</a:t>
                      </a:r>
                    </a:p>
                  </a:txBody>
                  <a:tcPr marL="121069" marR="121069" marT="60535" marB="60535" anchor="ctr">
                    <a:lnL w="12700" cap="flat" cmpd="sng" algn="ctr">
                      <a:solidFill>
                        <a:schemeClr val="tx1">
                          <a:lumMod val="85000"/>
                          <a:lumOff val="1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Kiểu</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Kiểu con</a:t>
                      </a:r>
                    </a:p>
                    <a:p>
                      <a:pPr marL="0" marR="0" indent="0" algn="ctr" defTabSz="914400" rtl="0" eaLnBrk="1" fontAlgn="base" latinLnBrk="1" hangingPunct="1">
                        <a:lnSpc>
                          <a:spcPct val="100000"/>
                        </a:lnSpc>
                        <a:spcBef>
                          <a:spcPts val="0"/>
                        </a:spcBef>
                        <a:spcAft>
                          <a:spcPts val="0"/>
                        </a:spcAft>
                      </a:pPr>
                      <a:endPar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endParaRP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Tới DS</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Từ DS</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Nhiều phân mảnh hơn</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Thử lại</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PMGT</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Nhiều</a:t>
                      </a:r>
                    </a:p>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dữ liệu hơn</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được bảo vệ</a:t>
                      </a:r>
                    </a:p>
                  </a:txBody>
                  <a:tcPr marL="121069" marR="121069" marT="60535" marB="6053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Thứ tự</a:t>
                      </a:r>
                    </a:p>
                  </a:txBody>
                  <a:tcPr marL="121069" marR="121069" marT="60535" marB="60535" anchor="ctr">
                    <a:lnL w="6350" cap="flat" cmpd="sng" algn="ctr">
                      <a:solidFill>
                        <a:schemeClr val="bg1">
                          <a:lumMod val="7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777726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30" name="그룹 29">
            <a:extLst>
              <a:ext uri="{FF2B5EF4-FFF2-40B4-BE49-F238E27FC236}">
                <a16:creationId xmlns:a16="http://schemas.microsoft.com/office/drawing/2014/main" id="{07928334-32AF-46A2-97F3-006B536CB7A1}"/>
              </a:ext>
            </a:extLst>
          </p:cNvPr>
          <p:cNvGrpSpPr/>
          <p:nvPr/>
        </p:nvGrpSpPr>
        <p:grpSpPr>
          <a:xfrm>
            <a:off x="559817" y="1904186"/>
            <a:ext cx="8783192" cy="215394"/>
            <a:chOff x="1027113" y="2045625"/>
            <a:chExt cx="8785225" cy="215444"/>
          </a:xfrm>
        </p:grpSpPr>
        <p:sp>
          <p:nvSpPr>
            <p:cNvPr id="31" name="직사각형 3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직사각형 31">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Cấu trúc tiêu đề MAC</a:t>
              </a:r>
            </a:p>
          </p:txBody>
        </p:sp>
      </p:grpSp>
      <p:grpSp>
        <p:nvGrpSpPr>
          <p:cNvPr id="2" name="그룹 1">
            <a:extLst>
              <a:ext uri="{FF2B5EF4-FFF2-40B4-BE49-F238E27FC236}">
                <a16:creationId xmlns:a16="http://schemas.microsoft.com/office/drawing/2014/main" id="{FEE9AF7B-19C1-4701-B866-A08F48DC2C27}"/>
              </a:ext>
            </a:extLst>
          </p:cNvPr>
          <p:cNvGrpSpPr/>
          <p:nvPr/>
        </p:nvGrpSpPr>
        <p:grpSpPr>
          <a:xfrm>
            <a:off x="712182" y="2188576"/>
            <a:ext cx="8068653" cy="2954819"/>
            <a:chOff x="712182" y="1575636"/>
            <a:chExt cx="8068653" cy="2954819"/>
          </a:xfrm>
        </p:grpSpPr>
        <p:sp>
          <p:nvSpPr>
            <p:cNvPr id="29" name="직사각형 28">
              <a:extLst>
                <a:ext uri="{FF2B5EF4-FFF2-40B4-BE49-F238E27FC236}">
                  <a16:creationId xmlns:a16="http://schemas.microsoft.com/office/drawing/2014/main" id="{22BD6323-BB52-4725-9DF0-257E5E98C3E6}"/>
                </a:ext>
              </a:extLst>
            </p:cNvPr>
            <p:cNvSpPr/>
            <p:nvPr/>
          </p:nvSpPr>
          <p:spPr>
            <a:xfrm>
              <a:off x="712182" y="1599705"/>
              <a:ext cx="3038308" cy="2930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Điều khiển khung</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Kiểu</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Kiểu con</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Tới DS và Từ DS</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Nhiều phân mảnh hơn</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Thử lại</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Quản lý năng lượng</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Nhiều dữ liệu hơn</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Được bảo vệ</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Thứ tự</a:t>
              </a:r>
            </a:p>
          </p:txBody>
        </p:sp>
        <p:sp>
          <p:nvSpPr>
            <p:cNvPr id="35" name="직사각형 34">
              <a:extLst>
                <a:ext uri="{FF2B5EF4-FFF2-40B4-BE49-F238E27FC236}">
                  <a16:creationId xmlns:a16="http://schemas.microsoft.com/office/drawing/2014/main" id="{22BD6323-BB52-4725-9DF0-257E5E98C3E6}"/>
                </a:ext>
              </a:extLst>
            </p:cNvPr>
            <p:cNvSpPr/>
            <p:nvPr/>
          </p:nvSpPr>
          <p:spPr>
            <a:xfrm>
              <a:off x="3589473" y="1575636"/>
              <a:ext cx="3038308"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Thời gian/ID</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Thời gian</a:t>
              </a:r>
            </a:p>
            <a:p>
              <a:pPr marL="355493" lvl="1" indent="-179334" defTabSz="914126">
                <a:spcAft>
                  <a:spcPts val="8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pitchFamily="34" charset="0"/>
                </a:rPr>
                <a:t>AID</a:t>
              </a:r>
            </a:p>
          </p:txBody>
        </p:sp>
        <p:sp>
          <p:nvSpPr>
            <p:cNvPr id="45" name="직사각형 44">
              <a:extLst>
                <a:ext uri="{FF2B5EF4-FFF2-40B4-BE49-F238E27FC236}">
                  <a16:creationId xmlns:a16="http://schemas.microsoft.com/office/drawing/2014/main" id="{22BD6323-BB52-4725-9DF0-257E5E98C3E6}"/>
                </a:ext>
              </a:extLst>
            </p:cNvPr>
            <p:cNvSpPr/>
            <p:nvPr/>
          </p:nvSpPr>
          <p:spPr>
            <a:xfrm>
              <a:off x="5742527" y="1575636"/>
              <a:ext cx="3038308"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Địa chỉ 1, 2, 3, 4 (A1, A2, A3, A4)</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Điều khiển nối tiếp</a:t>
              </a:r>
            </a:p>
          </p:txBody>
        </p:sp>
      </p:grpSp>
      <p:sp>
        <p:nvSpPr>
          <p:cNvPr id="13" name="직사각형 12">
            <a:extLst>
              <a:ext uri="{FF2B5EF4-FFF2-40B4-BE49-F238E27FC236}">
                <a16:creationId xmlns:a16="http://schemas.microsoft.com/office/drawing/2014/main" id="{59355EB5-C4D1-4D88-8D56-842BE19FAD6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Cấu trúc tiêu đề tầng IEEE 802.11</a:t>
            </a:r>
          </a:p>
        </p:txBody>
      </p:sp>
    </p:spTree>
    <p:extLst>
      <p:ext uri="{BB962C8B-B14F-4D97-AF65-F5344CB8AC3E}">
        <p14:creationId xmlns:p14="http://schemas.microsoft.com/office/powerpoint/2010/main" val="14279560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416128" y="444866"/>
            <a:ext cx="9051872" cy="282133"/>
            <a:chOff x="416128" y="444866"/>
            <a:chExt cx="9051872" cy="282133"/>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2" name="그룹 1">
            <a:extLst>
              <a:ext uri="{FF2B5EF4-FFF2-40B4-BE49-F238E27FC236}">
                <a16:creationId xmlns:a16="http://schemas.microsoft.com/office/drawing/2014/main" id="{FFEBC9F1-2E9D-491F-A124-84EF69823D32}"/>
              </a:ext>
            </a:extLst>
          </p:cNvPr>
          <p:cNvGrpSpPr/>
          <p:nvPr/>
        </p:nvGrpSpPr>
        <p:grpSpPr>
          <a:xfrm>
            <a:off x="4831982" y="1903627"/>
            <a:ext cx="4109639" cy="3558504"/>
            <a:chOff x="5033664" y="1450756"/>
            <a:chExt cx="4109639" cy="3558504"/>
          </a:xfrm>
        </p:grpSpPr>
        <p:grpSp>
          <p:nvGrpSpPr>
            <p:cNvPr id="24" name="그룹 23">
              <a:extLst>
                <a:ext uri="{FF2B5EF4-FFF2-40B4-BE49-F238E27FC236}">
                  <a16:creationId xmlns:a16="http://schemas.microsoft.com/office/drawing/2014/main" id="{07928334-32AF-46A2-97F3-006B536CB7A1}"/>
                </a:ext>
              </a:extLst>
            </p:cNvPr>
            <p:cNvGrpSpPr/>
            <p:nvPr/>
          </p:nvGrpSpPr>
          <p:grpSpPr>
            <a:xfrm>
              <a:off x="5033677" y="1450756"/>
              <a:ext cx="4109626" cy="430887"/>
              <a:chOff x="1027113" y="2045624"/>
              <a:chExt cx="4110577" cy="430989"/>
            </a:xfrm>
          </p:grpSpPr>
          <p:sp>
            <p:nvSpPr>
              <p:cNvPr id="26" name="직사각형 25">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a:extLst>
                  <a:ext uri="{FF2B5EF4-FFF2-40B4-BE49-F238E27FC236}">
                    <a16:creationId xmlns:a16="http://schemas.microsoft.com/office/drawing/2014/main" id="{C3CF9554-5E26-4DD4-876F-A237942CB6BA}"/>
                  </a:ext>
                </a:extLst>
              </p:cNvPr>
              <p:cNvSpPr/>
              <p:nvPr/>
            </p:nvSpPr>
            <p:spPr>
              <a:xfrm>
                <a:off x="1179513" y="2045624"/>
                <a:ext cx="3958177" cy="430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Tầng vật lý xác định các khung khác nhau tùy theo công nghệ</a:t>
                </a:r>
              </a:p>
            </p:txBody>
          </p:sp>
        </p:grpSp>
        <p:grpSp>
          <p:nvGrpSpPr>
            <p:cNvPr id="30" name="그룹 29">
              <a:extLst>
                <a:ext uri="{FF2B5EF4-FFF2-40B4-BE49-F238E27FC236}">
                  <a16:creationId xmlns:a16="http://schemas.microsoft.com/office/drawing/2014/main" id="{07928334-32AF-46A2-97F3-006B536CB7A1}"/>
                </a:ext>
              </a:extLst>
            </p:cNvPr>
            <p:cNvGrpSpPr/>
            <p:nvPr/>
          </p:nvGrpSpPr>
          <p:grpSpPr>
            <a:xfrm>
              <a:off x="5033675" y="2000658"/>
              <a:ext cx="4109626" cy="215445"/>
              <a:chOff x="1027113" y="2045624"/>
              <a:chExt cx="4110577" cy="215496"/>
            </a:xfrm>
          </p:grpSpPr>
          <p:sp>
            <p:nvSpPr>
              <p:cNvPr id="32" name="직사각형 3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3" name="직사각형 32">
                <a:extLst>
                  <a:ext uri="{FF2B5EF4-FFF2-40B4-BE49-F238E27FC236}">
                    <a16:creationId xmlns:a16="http://schemas.microsoft.com/office/drawing/2014/main" id="{C3CF9554-5E26-4DD4-876F-A237942CB6BA}"/>
                  </a:ext>
                </a:extLst>
              </p:cNvPr>
              <p:cNvSpPr/>
              <p:nvPr/>
            </p:nvSpPr>
            <p:spPr>
              <a:xfrm>
                <a:off x="1179513" y="2045624"/>
                <a:ext cx="3958177"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Cấu trúc PLCP PDU của DSSS trong tầng vật lý</a:t>
                </a:r>
              </a:p>
            </p:txBody>
          </p:sp>
        </p:grpSp>
        <p:grpSp>
          <p:nvGrpSpPr>
            <p:cNvPr id="35" name="그룹 34">
              <a:extLst>
                <a:ext uri="{FF2B5EF4-FFF2-40B4-BE49-F238E27FC236}">
                  <a16:creationId xmlns:a16="http://schemas.microsoft.com/office/drawing/2014/main" id="{FD36763A-1C73-4E48-9A2C-BD293D340757}"/>
                </a:ext>
              </a:extLst>
            </p:cNvPr>
            <p:cNvGrpSpPr/>
            <p:nvPr/>
          </p:nvGrpSpPr>
          <p:grpSpPr>
            <a:xfrm>
              <a:off x="5033666" y="2726335"/>
              <a:ext cx="4109628" cy="830732"/>
              <a:chOff x="558800" y="1842597"/>
              <a:chExt cx="4110579" cy="830927"/>
            </a:xfrm>
          </p:grpSpPr>
          <p:grpSp>
            <p:nvGrpSpPr>
              <p:cNvPr id="36" name="그룹 35">
                <a:extLst>
                  <a:ext uri="{FF2B5EF4-FFF2-40B4-BE49-F238E27FC236}">
                    <a16:creationId xmlns:a16="http://schemas.microsoft.com/office/drawing/2014/main" id="{07928334-32AF-46A2-97F3-006B536CB7A1}"/>
                  </a:ext>
                </a:extLst>
              </p:cNvPr>
              <p:cNvGrpSpPr/>
              <p:nvPr/>
            </p:nvGrpSpPr>
            <p:grpSpPr>
              <a:xfrm>
                <a:off x="558800" y="1842597"/>
                <a:ext cx="4110577" cy="215496"/>
                <a:chOff x="1027113" y="2045624"/>
                <a:chExt cx="4110577" cy="215496"/>
              </a:xfrm>
            </p:grpSpPr>
            <p:sp>
              <p:nvSpPr>
                <p:cNvPr id="38" name="직사각형 3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직사각형 38">
                  <a:extLst>
                    <a:ext uri="{FF2B5EF4-FFF2-40B4-BE49-F238E27FC236}">
                      <a16:creationId xmlns:a16="http://schemas.microsoft.com/office/drawing/2014/main" id="{C3CF9554-5E26-4DD4-876F-A237942CB6BA}"/>
                    </a:ext>
                  </a:extLst>
                </p:cNvPr>
                <p:cNvSpPr/>
                <p:nvPr/>
              </p:nvSpPr>
              <p:spPr>
                <a:xfrm>
                  <a:off x="1179513" y="2045624"/>
                  <a:ext cx="3958177"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fr-FR"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fr-FR"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fr-FR"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fr-FR"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fr-FR"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đầu</a:t>
                  </a:r>
                  <a:endParaRPr lang="fr-FR"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7" name="직사각형 36">
                <a:extLst>
                  <a:ext uri="{FF2B5EF4-FFF2-40B4-BE49-F238E27FC236}">
                    <a16:creationId xmlns:a16="http://schemas.microsoft.com/office/drawing/2014/main" id="{439DCE1C-801F-43E7-9286-D60EB80C9FCA}"/>
                  </a:ext>
                </a:extLst>
              </p:cNvPr>
              <p:cNvSpPr/>
              <p:nvPr/>
            </p:nvSpPr>
            <p:spPr>
              <a:xfrm>
                <a:off x="773969" y="2025298"/>
                <a:ext cx="3895410" cy="6482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Đồng bộ hóa</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SFD</a:t>
                </a:r>
              </a:p>
            </p:txBody>
          </p:sp>
        </p:grpSp>
        <p:grpSp>
          <p:nvGrpSpPr>
            <p:cNvPr id="51" name="그룹 50">
              <a:extLst>
                <a:ext uri="{FF2B5EF4-FFF2-40B4-BE49-F238E27FC236}">
                  <a16:creationId xmlns:a16="http://schemas.microsoft.com/office/drawing/2014/main" id="{FD36763A-1C73-4E48-9A2C-BD293D340757}"/>
                </a:ext>
              </a:extLst>
            </p:cNvPr>
            <p:cNvGrpSpPr/>
            <p:nvPr/>
          </p:nvGrpSpPr>
          <p:grpSpPr>
            <a:xfrm>
              <a:off x="5033664" y="3573234"/>
              <a:ext cx="4109628" cy="1436026"/>
              <a:chOff x="558800" y="1842597"/>
              <a:chExt cx="4110579" cy="1436363"/>
            </a:xfrm>
          </p:grpSpPr>
          <p:grpSp>
            <p:nvGrpSpPr>
              <p:cNvPr id="52" name="그룹 51">
                <a:extLst>
                  <a:ext uri="{FF2B5EF4-FFF2-40B4-BE49-F238E27FC236}">
                    <a16:creationId xmlns:a16="http://schemas.microsoft.com/office/drawing/2014/main" id="{07928334-32AF-46A2-97F3-006B536CB7A1}"/>
                  </a:ext>
                </a:extLst>
              </p:cNvPr>
              <p:cNvGrpSpPr/>
              <p:nvPr/>
            </p:nvGrpSpPr>
            <p:grpSpPr>
              <a:xfrm>
                <a:off x="558800" y="1842597"/>
                <a:ext cx="4110577" cy="215496"/>
                <a:chOff x="1027113" y="2045624"/>
                <a:chExt cx="4110577" cy="215496"/>
              </a:xfrm>
            </p:grpSpPr>
            <p:sp>
              <p:nvSpPr>
                <p:cNvPr id="59" name="직사각형 5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0" name="직사각형 59">
                  <a:extLst>
                    <a:ext uri="{FF2B5EF4-FFF2-40B4-BE49-F238E27FC236}">
                      <a16:creationId xmlns:a16="http://schemas.microsoft.com/office/drawing/2014/main" id="{C3CF9554-5E26-4DD4-876F-A237942CB6BA}"/>
                    </a:ext>
                  </a:extLst>
                </p:cNvPr>
                <p:cNvSpPr/>
                <p:nvPr/>
              </p:nvSpPr>
              <p:spPr>
                <a:xfrm>
                  <a:off x="1179513" y="2045624"/>
                  <a:ext cx="3958177"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Cấu trúc tiêu đề PLCP</a:t>
                  </a:r>
                </a:p>
              </p:txBody>
            </p:sp>
          </p:grpSp>
          <p:sp>
            <p:nvSpPr>
              <p:cNvPr id="58" name="직사각형 57">
                <a:extLst>
                  <a:ext uri="{FF2B5EF4-FFF2-40B4-BE49-F238E27FC236}">
                    <a16:creationId xmlns:a16="http://schemas.microsoft.com/office/drawing/2014/main" id="{439DCE1C-801F-43E7-9286-D60EB80C9FCA}"/>
                  </a:ext>
                </a:extLst>
              </p:cNvPr>
              <p:cNvSpPr/>
              <p:nvPr/>
            </p:nvSpPr>
            <p:spPr>
              <a:xfrm>
                <a:off x="773969" y="2025298"/>
                <a:ext cx="3895410" cy="1253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Tín hiệu</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Dịch vụ</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Độ dài</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CRC</a:t>
                </a:r>
              </a:p>
            </p:txBody>
          </p:sp>
        </p:grpSp>
      </p:grpSp>
      <p:sp>
        <p:nvSpPr>
          <p:cNvPr id="69" name="직사각형 68">
            <a:extLst>
              <a:ext uri="{FF2B5EF4-FFF2-40B4-BE49-F238E27FC236}">
                <a16:creationId xmlns:a16="http://schemas.microsoft.com/office/drawing/2014/main" id="{4B87A80B-03F4-48DB-825E-B1E3DEE148E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Cấu trúc tiêu đề tầng IEEE 802.11</a:t>
            </a:r>
          </a:p>
        </p:txBody>
      </p:sp>
      <p:graphicFrame>
        <p:nvGraphicFramePr>
          <p:cNvPr id="3" name="표 25">
            <a:extLst>
              <a:ext uri="{FF2B5EF4-FFF2-40B4-BE49-F238E27FC236}">
                <a16:creationId xmlns:a16="http://schemas.microsoft.com/office/drawing/2014/main" id="{73FD5722-A708-E7E3-26A6-3B3968DBA86F}"/>
              </a:ext>
            </a:extLst>
          </p:cNvPr>
          <p:cNvGraphicFramePr>
            <a:graphicFrameLocks noGrp="1"/>
          </p:cNvGraphicFramePr>
          <p:nvPr>
            <p:extLst>
              <p:ext uri="{D42A27DB-BD31-4B8C-83A1-F6EECF244321}">
                <p14:modId xmlns:p14="http://schemas.microsoft.com/office/powerpoint/2010/main" val="3919778985"/>
              </p:ext>
            </p:extLst>
          </p:nvPr>
        </p:nvGraphicFramePr>
        <p:xfrm>
          <a:off x="4951412" y="2685141"/>
          <a:ext cx="4239457" cy="457170"/>
        </p:xfrm>
        <a:graphic>
          <a:graphicData uri="http://schemas.openxmlformats.org/drawingml/2006/table">
            <a:tbl>
              <a:tblPr firstRow="1" bandRow="1">
                <a:tableStyleId>{5C22544A-7EE6-4342-B048-85BDC9FD1C3A}</a:tableStyleId>
              </a:tblPr>
              <a:tblGrid>
                <a:gridCol w="1297177">
                  <a:extLst>
                    <a:ext uri="{9D8B030D-6E8A-4147-A177-3AD203B41FA5}">
                      <a16:colId xmlns:a16="http://schemas.microsoft.com/office/drawing/2014/main" val="20000"/>
                    </a:ext>
                  </a:extLst>
                </a:gridCol>
                <a:gridCol w="457053">
                  <a:extLst>
                    <a:ext uri="{9D8B030D-6E8A-4147-A177-3AD203B41FA5}">
                      <a16:colId xmlns:a16="http://schemas.microsoft.com/office/drawing/2014/main" val="20001"/>
                    </a:ext>
                  </a:extLst>
                </a:gridCol>
                <a:gridCol w="647492">
                  <a:extLst>
                    <a:ext uri="{9D8B030D-6E8A-4147-A177-3AD203B41FA5}">
                      <a16:colId xmlns:a16="http://schemas.microsoft.com/office/drawing/2014/main" val="20004"/>
                    </a:ext>
                  </a:extLst>
                </a:gridCol>
                <a:gridCol w="704624">
                  <a:extLst>
                    <a:ext uri="{9D8B030D-6E8A-4147-A177-3AD203B41FA5}">
                      <a16:colId xmlns:a16="http://schemas.microsoft.com/office/drawing/2014/main" val="20005"/>
                    </a:ext>
                  </a:extLst>
                </a:gridCol>
                <a:gridCol w="647492">
                  <a:extLst>
                    <a:ext uri="{9D8B030D-6E8A-4147-A177-3AD203B41FA5}">
                      <a16:colId xmlns:a16="http://schemas.microsoft.com/office/drawing/2014/main" val="20002"/>
                    </a:ext>
                  </a:extLst>
                </a:gridCol>
                <a:gridCol w="485619">
                  <a:extLst>
                    <a:ext uri="{9D8B030D-6E8A-4147-A177-3AD203B41FA5}">
                      <a16:colId xmlns:a16="http://schemas.microsoft.com/office/drawing/2014/main" val="20003"/>
                    </a:ext>
                  </a:extLst>
                </a:gridCol>
              </a:tblGrid>
              <a:tr h="313578">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đồng bộ hóa</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SFD</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Tín hiệu</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Dịch vụ</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độ dài</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CRC</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pic>
        <p:nvPicPr>
          <p:cNvPr id="5" name="Picture 4">
            <a:extLst>
              <a:ext uri="{FF2B5EF4-FFF2-40B4-BE49-F238E27FC236}">
                <a16:creationId xmlns:a16="http://schemas.microsoft.com/office/drawing/2014/main" id="{B56A1B8C-8962-476B-67A0-1BFD609D13D1}"/>
              </a:ext>
            </a:extLst>
          </p:cNvPr>
          <p:cNvPicPr>
            <a:picLocks noChangeAspect="1"/>
          </p:cNvPicPr>
          <p:nvPr/>
        </p:nvPicPr>
        <p:blipFill>
          <a:blip r:embed="rId3"/>
          <a:stretch>
            <a:fillRect/>
          </a:stretch>
        </p:blipFill>
        <p:spPr>
          <a:xfrm>
            <a:off x="146152" y="2033510"/>
            <a:ext cx="4578585" cy="3626036"/>
          </a:xfrm>
          <a:prstGeom prst="rect">
            <a:avLst/>
          </a:prstGeom>
        </p:spPr>
      </p:pic>
    </p:spTree>
    <p:extLst>
      <p:ext uri="{BB962C8B-B14F-4D97-AF65-F5344CB8AC3E}">
        <p14:creationId xmlns:p14="http://schemas.microsoft.com/office/powerpoint/2010/main" val="26622815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그림 47"/>
          <p:cNvPicPr>
            <a:picLocks noChangeAspect="1"/>
          </p:cNvPicPr>
          <p:nvPr/>
        </p:nvPicPr>
        <p:blipFill>
          <a:blip r:embed="rId3"/>
          <a:stretch>
            <a:fillRect/>
          </a:stretch>
        </p:blipFill>
        <p:spPr>
          <a:xfrm>
            <a:off x="755608" y="2347618"/>
            <a:ext cx="3967026" cy="3197908"/>
          </a:xfrm>
          <a:prstGeom prst="rect">
            <a:avLst/>
          </a:prstGeom>
          <a:noFill/>
          <a:ln>
            <a:noFill/>
          </a:ln>
        </p:spPr>
      </p:pic>
      <p:sp>
        <p:nvSpPr>
          <p:cNvPr id="53" name="모서리가 둥근 직사각형 4">
            <a:extLst>
              <a:ext uri="{FF2B5EF4-FFF2-40B4-BE49-F238E27FC236}">
                <a16:creationId xmlns:a16="http://schemas.microsoft.com/office/drawing/2014/main" id="{1F60B385-B163-4CFC-A3A9-F69F3A532B9E}"/>
              </a:ext>
            </a:extLst>
          </p:cNvPr>
          <p:cNvSpPr/>
          <p:nvPr/>
        </p:nvSpPr>
        <p:spPr>
          <a:xfrm>
            <a:off x="449999" y="1883714"/>
            <a:ext cx="4579202" cy="39923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 name="그룹 19"/>
          <p:cNvGrpSpPr/>
          <p:nvPr/>
        </p:nvGrpSpPr>
        <p:grpSpPr>
          <a:xfrm>
            <a:off x="416128" y="444866"/>
            <a:ext cx="9051872" cy="282133"/>
            <a:chOff x="416128" y="444866"/>
            <a:chExt cx="9051872" cy="282133"/>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47" name="직사각형 4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Quy trình kết nối của tầng MAC</a:t>
            </a:r>
          </a:p>
        </p:txBody>
      </p:sp>
      <p:grpSp>
        <p:nvGrpSpPr>
          <p:cNvPr id="27" name="그룹 26">
            <a:extLst>
              <a:ext uri="{FF2B5EF4-FFF2-40B4-BE49-F238E27FC236}">
                <a16:creationId xmlns:a16="http://schemas.microsoft.com/office/drawing/2014/main" id="{30E1A2D3-B8A8-4656-82FC-AA76E1EB3BBD}"/>
              </a:ext>
            </a:extLst>
          </p:cNvPr>
          <p:cNvGrpSpPr/>
          <p:nvPr/>
        </p:nvGrpSpPr>
        <p:grpSpPr>
          <a:xfrm>
            <a:off x="739486" y="2100660"/>
            <a:ext cx="4101098" cy="3485941"/>
            <a:chOff x="2495706" y="1964396"/>
            <a:chExt cx="4464834" cy="3768860"/>
          </a:xfrm>
        </p:grpSpPr>
        <p:cxnSp>
          <p:nvCxnSpPr>
            <p:cNvPr id="40" name="직선 화살표 연결선 39">
              <a:extLst>
                <a:ext uri="{FF2B5EF4-FFF2-40B4-BE49-F238E27FC236}">
                  <a16:creationId xmlns:a16="http://schemas.microsoft.com/office/drawing/2014/main" id="{B7ECFBDD-375A-46BF-A47C-C53737DB052E}"/>
                </a:ext>
              </a:extLst>
            </p:cNvPr>
            <p:cNvCxnSpPr/>
            <p:nvPr/>
          </p:nvCxnSpPr>
          <p:spPr>
            <a:xfrm flipH="1">
              <a:off x="2706093" y="2746730"/>
              <a:ext cx="4025651" cy="250848"/>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E0DC3FAA-BAEC-4645-BBF4-1AAC632BD2A8}"/>
                </a:ext>
              </a:extLst>
            </p:cNvPr>
            <p:cNvCxnSpPr/>
            <p:nvPr/>
          </p:nvCxnSpPr>
          <p:spPr>
            <a:xfrm>
              <a:off x="2695727" y="3203436"/>
              <a:ext cx="4015281" cy="139862"/>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B2CA22E-87C7-4BB5-82D9-20661AE105F4}"/>
                </a:ext>
              </a:extLst>
            </p:cNvPr>
            <p:cNvCxnSpPr/>
            <p:nvPr/>
          </p:nvCxnSpPr>
          <p:spPr>
            <a:xfrm flipH="1">
              <a:off x="2706093" y="3530643"/>
              <a:ext cx="4009315" cy="387935"/>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0CEAB6B-7E21-4B4B-8523-5EABBAD7B91D}"/>
                </a:ext>
              </a:extLst>
            </p:cNvPr>
            <p:cNvSpPr txBox="1"/>
            <p:nvPr/>
          </p:nvSpPr>
          <p:spPr>
            <a:xfrm>
              <a:off x="2982410" y="2564904"/>
              <a:ext cx="1587460" cy="199653"/>
            </a:xfrm>
            <a:prstGeom prst="rect">
              <a:avLst/>
            </a:prstGeom>
            <a:noFill/>
          </p:spPr>
          <p:txBody>
            <a:bodyPr wrap="square" lIns="0" tIns="0" rIns="0" bIns="0" rtlCol="0">
              <a:spAutoFit/>
            </a:bodyPr>
            <a:lstStyle/>
            <a:p>
              <a:pPr defTabSz="914126" latinLnBrk="1">
                <a:defRPr/>
              </a:pPr>
              <a:r>
                <a:rPr lang="vi-VN" sz="1200" dirty="0">
                  <a:solidFill>
                    <a:srgbClr val="000000"/>
                  </a:solidFill>
                  <a:latin typeface="SamsungOne-400" panose="020B0503030303020204" charset="0"/>
                  <a:ea typeface="SamsungOne-700" panose="020B0803030303020204" pitchFamily="34" charset="0"/>
                </a:rPr>
                <a:t>1. Tín hiệu đèn hiệu</a:t>
              </a:r>
            </a:p>
          </p:txBody>
        </p:sp>
        <p:sp>
          <p:nvSpPr>
            <p:cNvPr id="44" name="TextBox 43">
              <a:extLst>
                <a:ext uri="{FF2B5EF4-FFF2-40B4-BE49-F238E27FC236}">
                  <a16:creationId xmlns:a16="http://schemas.microsoft.com/office/drawing/2014/main" id="{B702D819-00A3-4F91-A41D-EAC8975003A0}"/>
                </a:ext>
              </a:extLst>
            </p:cNvPr>
            <p:cNvSpPr txBox="1"/>
            <p:nvPr/>
          </p:nvSpPr>
          <p:spPr>
            <a:xfrm>
              <a:off x="4580285" y="2997577"/>
              <a:ext cx="1680066" cy="199653"/>
            </a:xfrm>
            <a:prstGeom prst="rect">
              <a:avLst/>
            </a:prstGeom>
            <a:noFill/>
          </p:spPr>
          <p:txBody>
            <a:bodyPr wrap="square" lIns="0" tIns="0" rIns="0" bIns="0" rtlCol="0">
              <a:spAutoFit/>
            </a:bodyPr>
            <a:lstStyle>
              <a:defPPr>
                <a:defRPr lang="ko-KR"/>
              </a:defPPr>
              <a:lvl1pPr>
                <a:defRPr sz="1400" b="1"/>
              </a:lvl1pPr>
            </a:lstStyle>
            <a:p>
              <a:pPr defTabSz="914126" latinLnBrk="1">
                <a:defRPr/>
              </a:pPr>
              <a:r>
                <a:rPr lang="vi-VN" sz="1200" b="0" dirty="0">
                  <a:solidFill>
                    <a:srgbClr val="000000"/>
                  </a:solidFill>
                  <a:latin typeface="SamsungOne-400" panose="020B0503030303020204" charset="0"/>
                  <a:ea typeface="SamsungOne-700" panose="020B0803030303020204" pitchFamily="34" charset="0"/>
                </a:rPr>
                <a:t>2. Yêu cầu thăm dò</a:t>
              </a:r>
            </a:p>
          </p:txBody>
        </p:sp>
        <p:sp>
          <p:nvSpPr>
            <p:cNvPr id="45" name="TextBox 44">
              <a:extLst>
                <a:ext uri="{FF2B5EF4-FFF2-40B4-BE49-F238E27FC236}">
                  <a16:creationId xmlns:a16="http://schemas.microsoft.com/office/drawing/2014/main" id="{C50566BE-CC1C-408D-9886-9D69CB1B3D60}"/>
                </a:ext>
              </a:extLst>
            </p:cNvPr>
            <p:cNvSpPr txBox="1"/>
            <p:nvPr/>
          </p:nvSpPr>
          <p:spPr>
            <a:xfrm>
              <a:off x="2982410" y="3392029"/>
              <a:ext cx="1864776" cy="199653"/>
            </a:xfrm>
            <a:prstGeom prst="rect">
              <a:avLst/>
            </a:prstGeom>
            <a:noFill/>
          </p:spPr>
          <p:txBody>
            <a:bodyPr wrap="square" lIns="0" tIns="0" rIns="0" bIns="0" rtlCol="0">
              <a:spAutoFit/>
            </a:bodyPr>
            <a:lstStyle>
              <a:defPPr>
                <a:defRPr lang="ko-KR"/>
              </a:defPPr>
              <a:lvl1pPr>
                <a:defRPr sz="1400" b="1"/>
              </a:lvl1pPr>
            </a:lstStyle>
            <a:p>
              <a:pPr defTabSz="914126" latinLnBrk="1">
                <a:defRPr/>
              </a:pPr>
              <a:r>
                <a:rPr lang="vi-VN" sz="1200" b="0" dirty="0">
                  <a:solidFill>
                    <a:srgbClr val="000000"/>
                  </a:solidFill>
                  <a:latin typeface="SamsungOne-400" panose="020B0503030303020204" charset="0"/>
                  <a:ea typeface="SamsungOne-700" panose="020B0803030303020204" pitchFamily="34" charset="0"/>
                </a:rPr>
                <a:t>3. Phản hồi thăm dò</a:t>
              </a:r>
            </a:p>
          </p:txBody>
        </p:sp>
        <p:cxnSp>
          <p:nvCxnSpPr>
            <p:cNvPr id="46" name="직선 화살표 연결선 45">
              <a:extLst>
                <a:ext uri="{FF2B5EF4-FFF2-40B4-BE49-F238E27FC236}">
                  <a16:creationId xmlns:a16="http://schemas.microsoft.com/office/drawing/2014/main" id="{6935D6DE-3AA1-4F45-874A-8E6ADA070AF1}"/>
                </a:ext>
              </a:extLst>
            </p:cNvPr>
            <p:cNvCxnSpPr/>
            <p:nvPr/>
          </p:nvCxnSpPr>
          <p:spPr>
            <a:xfrm>
              <a:off x="2700910" y="4147416"/>
              <a:ext cx="4014499" cy="211637"/>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F0075E0-8098-446D-9814-E0358B5529CA}"/>
                </a:ext>
              </a:extLst>
            </p:cNvPr>
            <p:cNvSpPr txBox="1"/>
            <p:nvPr/>
          </p:nvSpPr>
          <p:spPr>
            <a:xfrm>
              <a:off x="4580285" y="3968429"/>
              <a:ext cx="1941760" cy="199590"/>
            </a:xfrm>
            <a:prstGeom prst="rect">
              <a:avLst/>
            </a:prstGeom>
            <a:noFill/>
          </p:spPr>
          <p:txBody>
            <a:bodyPr wrap="square" lIns="0" tIns="0" rIns="0" bIns="0" rtlCol="0">
              <a:spAutoFit/>
            </a:bodyPr>
            <a:lstStyle>
              <a:defPPr>
                <a:defRPr lang="ko-KR"/>
              </a:defPPr>
              <a:lvl1pPr>
                <a:defRPr sz="1400" b="1"/>
              </a:lvl1pPr>
            </a:lstStyle>
            <a:p>
              <a:pPr defTabSz="914126" latinLnBrk="1">
                <a:defRPr/>
              </a:pPr>
              <a:r>
                <a:rPr lang="vi-VN" sz="1200" b="0" dirty="0">
                  <a:solidFill>
                    <a:srgbClr val="000000"/>
                  </a:solidFill>
                  <a:latin typeface="SamsungOne-400" panose="020B0503030303020204" charset="0"/>
                  <a:ea typeface="SamsungOne-700" panose="020B0803030303020204" pitchFamily="34" charset="0"/>
                </a:rPr>
                <a:t>4. Yêu cầu xác thực</a:t>
              </a:r>
            </a:p>
          </p:txBody>
        </p:sp>
        <p:cxnSp>
          <p:nvCxnSpPr>
            <p:cNvPr id="55" name="직선 화살표 연결선 54">
              <a:extLst>
                <a:ext uri="{FF2B5EF4-FFF2-40B4-BE49-F238E27FC236}">
                  <a16:creationId xmlns:a16="http://schemas.microsoft.com/office/drawing/2014/main" id="{25F75A85-D7E9-4AF5-B096-5F0F48B18C6F}"/>
                </a:ext>
              </a:extLst>
            </p:cNvPr>
            <p:cNvCxnSpPr/>
            <p:nvPr/>
          </p:nvCxnSpPr>
          <p:spPr>
            <a:xfrm flipH="1">
              <a:off x="2706093" y="4526260"/>
              <a:ext cx="4009315" cy="185484"/>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1B29F2A-D81C-48C4-BABD-49DD45AFD2B8}"/>
                </a:ext>
              </a:extLst>
            </p:cNvPr>
            <p:cNvSpPr txBox="1"/>
            <p:nvPr/>
          </p:nvSpPr>
          <p:spPr>
            <a:xfrm>
              <a:off x="2982410" y="4365104"/>
              <a:ext cx="2042948" cy="199590"/>
            </a:xfrm>
            <a:prstGeom prst="rect">
              <a:avLst/>
            </a:prstGeom>
            <a:noFill/>
          </p:spPr>
          <p:txBody>
            <a:bodyPr wrap="square" lIns="0" tIns="0" rIns="0" bIns="0" rtlCol="0">
              <a:spAutoFit/>
            </a:bodyPr>
            <a:lstStyle>
              <a:defPPr>
                <a:defRPr lang="ko-KR"/>
              </a:defPPr>
              <a:lvl1pPr>
                <a:defRPr sz="1400" b="1"/>
              </a:lvl1pPr>
            </a:lstStyle>
            <a:p>
              <a:pPr defTabSz="914126" latinLnBrk="1">
                <a:defRPr/>
              </a:pPr>
              <a:r>
                <a:rPr lang="vi-VN" sz="1200" b="0" dirty="0">
                  <a:solidFill>
                    <a:srgbClr val="000000"/>
                  </a:solidFill>
                  <a:latin typeface="SamsungOne-400" panose="020B0503030303020204" charset="0"/>
                  <a:ea typeface="SamsungOne-700" panose="020B0803030303020204" pitchFamily="34" charset="0"/>
                </a:rPr>
                <a:t>5. Phản hồi xác thực</a:t>
              </a:r>
            </a:p>
          </p:txBody>
        </p:sp>
        <p:cxnSp>
          <p:nvCxnSpPr>
            <p:cNvPr id="57" name="직선 화살표 연결선 56">
              <a:extLst>
                <a:ext uri="{FF2B5EF4-FFF2-40B4-BE49-F238E27FC236}">
                  <a16:creationId xmlns:a16="http://schemas.microsoft.com/office/drawing/2014/main" id="{78AD5D34-D58B-40DD-986A-B56CFA116F06}"/>
                </a:ext>
              </a:extLst>
            </p:cNvPr>
            <p:cNvCxnSpPr/>
            <p:nvPr/>
          </p:nvCxnSpPr>
          <p:spPr>
            <a:xfrm>
              <a:off x="2697591" y="5014102"/>
              <a:ext cx="4023783" cy="143090"/>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5364F99-ECF6-460D-B581-4D4F9DDB1E44}"/>
                </a:ext>
              </a:extLst>
            </p:cNvPr>
            <p:cNvSpPr txBox="1"/>
            <p:nvPr/>
          </p:nvSpPr>
          <p:spPr>
            <a:xfrm>
              <a:off x="4580285" y="4818988"/>
              <a:ext cx="1680066" cy="199590"/>
            </a:xfrm>
            <a:prstGeom prst="rect">
              <a:avLst/>
            </a:prstGeom>
            <a:noFill/>
          </p:spPr>
          <p:txBody>
            <a:bodyPr wrap="square" lIns="0" tIns="0" rIns="0" bIns="0" rtlCol="0">
              <a:spAutoFit/>
            </a:bodyPr>
            <a:lstStyle>
              <a:defPPr>
                <a:defRPr lang="ko-KR"/>
              </a:defPPr>
              <a:lvl1pPr>
                <a:defRPr sz="1400" b="1"/>
              </a:lvl1pPr>
            </a:lstStyle>
            <a:p>
              <a:pPr algn="r" defTabSz="914126" latinLnBrk="1">
                <a:defRPr/>
              </a:pPr>
              <a:r>
                <a:rPr lang="vi-VN" sz="1200" b="0" dirty="0">
                  <a:solidFill>
                    <a:srgbClr val="000000"/>
                  </a:solidFill>
                  <a:latin typeface="SamsungOne-400" panose="020B0503030303020204" charset="0"/>
                  <a:ea typeface="SamsungOne-700" panose="020B0803030303020204" pitchFamily="34" charset="0"/>
                </a:rPr>
                <a:t>6. Yêu cầu kết hợp</a:t>
              </a:r>
            </a:p>
          </p:txBody>
        </p:sp>
        <p:cxnSp>
          <p:nvCxnSpPr>
            <p:cNvPr id="62" name="직선 화살표 연결선 61">
              <a:extLst>
                <a:ext uri="{FF2B5EF4-FFF2-40B4-BE49-F238E27FC236}">
                  <a16:creationId xmlns:a16="http://schemas.microsoft.com/office/drawing/2014/main" id="{0225D964-A5BD-461C-8D84-7E36365CE065}"/>
                </a:ext>
              </a:extLst>
            </p:cNvPr>
            <p:cNvCxnSpPr/>
            <p:nvPr/>
          </p:nvCxnSpPr>
          <p:spPr>
            <a:xfrm flipH="1">
              <a:off x="2711276" y="5360448"/>
              <a:ext cx="4004135" cy="174791"/>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DAF6960-5002-4F4A-9D1C-25A0FB08F17C}"/>
                </a:ext>
              </a:extLst>
            </p:cNvPr>
            <p:cNvSpPr txBox="1"/>
            <p:nvPr/>
          </p:nvSpPr>
          <p:spPr>
            <a:xfrm>
              <a:off x="2982410" y="5185373"/>
              <a:ext cx="1776021" cy="399307"/>
            </a:xfrm>
            <a:prstGeom prst="rect">
              <a:avLst/>
            </a:prstGeom>
            <a:noFill/>
          </p:spPr>
          <p:txBody>
            <a:bodyPr wrap="square" lIns="0" tIns="0" rIns="0" bIns="0" rtlCol="0">
              <a:spAutoFit/>
            </a:bodyPr>
            <a:lstStyle>
              <a:defPPr>
                <a:defRPr lang="ko-KR"/>
              </a:defPPr>
              <a:lvl1pPr>
                <a:defRPr sz="1400" b="1"/>
              </a:lvl1pPr>
            </a:lstStyle>
            <a:p>
              <a:pPr defTabSz="914126" latinLnBrk="1">
                <a:defRPr/>
              </a:pPr>
              <a:r>
                <a:rPr lang="vi-VN" sz="1200" b="0" dirty="0">
                  <a:solidFill>
                    <a:srgbClr val="000000"/>
                  </a:solidFill>
                  <a:latin typeface="SamsungOne-400" panose="020B0503030303020204" charset="0"/>
                  <a:ea typeface="SamsungOne-700" panose="020B0803030303020204" pitchFamily="34" charset="0"/>
                </a:rPr>
                <a:t>7. Phản hồi kết hợp</a:t>
              </a:r>
            </a:p>
            <a:p>
              <a:pPr defTabSz="914126" latinLnBrk="1">
                <a:defRPr/>
              </a:pPr>
              <a:endParaRPr lang="ko-KR" altLang="en-US" sz="1200" b="0" dirty="0">
                <a:solidFill>
                  <a:srgbClr val="000000"/>
                </a:solidFill>
                <a:latin typeface="SamsungOne-700" panose="020B0803030303020204" pitchFamily="34" charset="0"/>
                <a:ea typeface="KoPub돋움체 Bold" panose="02020603020101020101" pitchFamily="18" charset="-127"/>
              </a:endParaRPr>
            </a:p>
          </p:txBody>
        </p:sp>
        <p:cxnSp>
          <p:nvCxnSpPr>
            <p:cNvPr id="64" name="직선 연결선 63">
              <a:extLst>
                <a:ext uri="{FF2B5EF4-FFF2-40B4-BE49-F238E27FC236}">
                  <a16:creationId xmlns:a16="http://schemas.microsoft.com/office/drawing/2014/main" id="{7EEF6F8E-278C-47CA-824E-55C205768971}"/>
                </a:ext>
              </a:extLst>
            </p:cNvPr>
            <p:cNvCxnSpPr/>
            <p:nvPr/>
          </p:nvCxnSpPr>
          <p:spPr>
            <a:xfrm>
              <a:off x="2685312" y="2661421"/>
              <a:ext cx="0" cy="307183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79A318B2-CE84-44DC-9827-6CD4268D8835}"/>
                </a:ext>
              </a:extLst>
            </p:cNvPr>
            <p:cNvCxnSpPr/>
            <p:nvPr/>
          </p:nvCxnSpPr>
          <p:spPr>
            <a:xfrm>
              <a:off x="6731745" y="2564904"/>
              <a:ext cx="0" cy="316835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27F8416-98C1-4C57-9589-F6CF0BBA2443}"/>
                </a:ext>
              </a:extLst>
            </p:cNvPr>
            <p:cNvSpPr txBox="1"/>
            <p:nvPr/>
          </p:nvSpPr>
          <p:spPr>
            <a:xfrm>
              <a:off x="2495706" y="1964396"/>
              <a:ext cx="439300" cy="199590"/>
            </a:xfrm>
            <a:prstGeom prst="rect">
              <a:avLst/>
            </a:prstGeom>
            <a:noFill/>
          </p:spPr>
          <p:txBody>
            <a:bodyPr wrap="square" lIns="0" tIns="0" rIns="0" bIns="0" rtlCol="0">
              <a:spAutoFit/>
            </a:bodyPr>
            <a:lstStyle/>
            <a:p>
              <a:pPr algn="ctr" defTabSz="914126" latinLnBrk="1">
                <a:defRPr/>
              </a:pPr>
              <a:r>
                <a:rPr lang="en-US" altLang="ko-KR" sz="1200" dirty="0">
                  <a:solidFill>
                    <a:srgbClr val="1429A0"/>
                  </a:solidFill>
                  <a:latin typeface="SamsungOne-700" panose="020B0803030303020204" pitchFamily="34" charset="0"/>
                  <a:ea typeface="SamsungOne-700" panose="020B0803030303020204" pitchFamily="34" charset="0"/>
                </a:rPr>
                <a:t>STA</a:t>
              </a:r>
              <a:endParaRPr lang="ko-KR" altLang="en-US" sz="1200" dirty="0">
                <a:solidFill>
                  <a:srgbClr val="1429A0"/>
                </a:solidFill>
                <a:latin typeface="SamsungOne-700" panose="020B0803030303020204" pitchFamily="34" charset="0"/>
                <a:ea typeface="KoPub돋움체 Bold" panose="02020603020101020101" pitchFamily="18" charset="-127"/>
              </a:endParaRPr>
            </a:p>
          </p:txBody>
        </p:sp>
        <p:sp>
          <p:nvSpPr>
            <p:cNvPr id="50" name="TextBox 49">
              <a:extLst>
                <a:ext uri="{FF2B5EF4-FFF2-40B4-BE49-F238E27FC236}">
                  <a16:creationId xmlns:a16="http://schemas.microsoft.com/office/drawing/2014/main" id="{E2630386-E34B-48C1-9F1A-4E7EFCFBA9F6}"/>
                </a:ext>
              </a:extLst>
            </p:cNvPr>
            <p:cNvSpPr txBox="1"/>
            <p:nvPr/>
          </p:nvSpPr>
          <p:spPr>
            <a:xfrm>
              <a:off x="6521240" y="1964396"/>
              <a:ext cx="439300" cy="199590"/>
            </a:xfrm>
            <a:prstGeom prst="rect">
              <a:avLst/>
            </a:prstGeom>
            <a:noFill/>
          </p:spPr>
          <p:txBody>
            <a:bodyPr wrap="square" lIns="0" tIns="0" rIns="0" bIns="0" rtlCol="0">
              <a:spAutoFit/>
            </a:bodyPr>
            <a:lstStyle/>
            <a:p>
              <a:pPr algn="ctr" defTabSz="914126" latinLnBrk="1">
                <a:defRPr/>
              </a:pPr>
              <a:r>
                <a:rPr lang="en-US" altLang="ko-KR" sz="1200" dirty="0">
                  <a:solidFill>
                    <a:srgbClr val="1429A0"/>
                  </a:solidFill>
                  <a:latin typeface="SamsungOne-700" panose="020B0803030303020204" pitchFamily="34" charset="0"/>
                  <a:ea typeface="SamsungOne-700" panose="020B0803030303020204" pitchFamily="34" charset="0"/>
                </a:rPr>
                <a:t>AP</a:t>
              </a:r>
              <a:endParaRPr lang="ko-KR" altLang="en-US" sz="1200" dirty="0">
                <a:solidFill>
                  <a:srgbClr val="1429A0"/>
                </a:solidFill>
                <a:latin typeface="SamsungOne-700" panose="020B0803030303020204" pitchFamily="34" charset="0"/>
                <a:ea typeface="KoPub돋움체 Bold" panose="02020603020101020101" pitchFamily="18" charset="-127"/>
              </a:endParaRPr>
            </a:p>
          </p:txBody>
        </p:sp>
      </p:grpSp>
      <p:grpSp>
        <p:nvGrpSpPr>
          <p:cNvPr id="6" name="그룹 5">
            <a:extLst>
              <a:ext uri="{FF2B5EF4-FFF2-40B4-BE49-F238E27FC236}">
                <a16:creationId xmlns:a16="http://schemas.microsoft.com/office/drawing/2014/main" id="{70B65485-0EE6-4698-BDDD-92E1EF34EE7E}"/>
              </a:ext>
            </a:extLst>
          </p:cNvPr>
          <p:cNvGrpSpPr/>
          <p:nvPr/>
        </p:nvGrpSpPr>
        <p:grpSpPr>
          <a:xfrm>
            <a:off x="5210622" y="1949545"/>
            <a:ext cx="4109626" cy="1691655"/>
            <a:chOff x="5258247" y="1949545"/>
            <a:chExt cx="4109626" cy="1691655"/>
          </a:xfrm>
        </p:grpSpPr>
        <p:grpSp>
          <p:nvGrpSpPr>
            <p:cNvPr id="24" name="그룹 23">
              <a:extLst>
                <a:ext uri="{FF2B5EF4-FFF2-40B4-BE49-F238E27FC236}">
                  <a16:creationId xmlns:a16="http://schemas.microsoft.com/office/drawing/2014/main" id="{07928334-32AF-46A2-97F3-006B536CB7A1}"/>
                </a:ext>
              </a:extLst>
            </p:cNvPr>
            <p:cNvGrpSpPr/>
            <p:nvPr/>
          </p:nvGrpSpPr>
          <p:grpSpPr>
            <a:xfrm>
              <a:off x="5258247" y="1949545"/>
              <a:ext cx="4109626" cy="430887"/>
              <a:chOff x="1027113" y="2045624"/>
              <a:chExt cx="4110577" cy="430989"/>
            </a:xfrm>
          </p:grpSpPr>
          <p:sp>
            <p:nvSpPr>
              <p:cNvPr id="26" name="직사각형 25">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a:extLst>
                  <a:ext uri="{FF2B5EF4-FFF2-40B4-BE49-F238E27FC236}">
                    <a16:creationId xmlns:a16="http://schemas.microsoft.com/office/drawing/2014/main" id="{C3CF9554-5E26-4DD4-876F-A237942CB6BA}"/>
                  </a:ext>
                </a:extLst>
              </p:cNvPr>
              <p:cNvSpPr/>
              <p:nvPr/>
            </p:nvSpPr>
            <p:spPr>
              <a:xfrm>
                <a:off x="1179513" y="2045624"/>
                <a:ext cx="3958177" cy="430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Thiết bị đầu cuối thực hiện quy trình kết nối bằng chức năng quản lý MAC</a:t>
                </a:r>
              </a:p>
            </p:txBody>
          </p:sp>
        </p:grpSp>
        <p:grpSp>
          <p:nvGrpSpPr>
            <p:cNvPr id="30" name="그룹 29">
              <a:extLst>
                <a:ext uri="{FF2B5EF4-FFF2-40B4-BE49-F238E27FC236}">
                  <a16:creationId xmlns:a16="http://schemas.microsoft.com/office/drawing/2014/main" id="{07928334-32AF-46A2-97F3-006B536CB7A1}"/>
                </a:ext>
              </a:extLst>
            </p:cNvPr>
            <p:cNvGrpSpPr/>
            <p:nvPr/>
          </p:nvGrpSpPr>
          <p:grpSpPr>
            <a:xfrm>
              <a:off x="5258247" y="2499447"/>
              <a:ext cx="4109626" cy="215445"/>
              <a:chOff x="1027113" y="2045624"/>
              <a:chExt cx="4110577" cy="215496"/>
            </a:xfrm>
          </p:grpSpPr>
          <p:sp>
            <p:nvSpPr>
              <p:cNvPr id="32" name="직사각형 3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3" name="직사각형 32">
                <a:extLst>
                  <a:ext uri="{FF2B5EF4-FFF2-40B4-BE49-F238E27FC236}">
                    <a16:creationId xmlns:a16="http://schemas.microsoft.com/office/drawing/2014/main" id="{C3CF9554-5E26-4DD4-876F-A237942CB6BA}"/>
                  </a:ext>
                </a:extLst>
              </p:cNvPr>
              <p:cNvSpPr/>
              <p:nvPr/>
            </p:nvSpPr>
            <p:spPr>
              <a:xfrm>
                <a:off x="1179513" y="2045624"/>
                <a:ext cx="3958177"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Các bước chính</a:t>
                </a:r>
              </a:p>
            </p:txBody>
          </p:sp>
        </p:grpSp>
        <p:grpSp>
          <p:nvGrpSpPr>
            <p:cNvPr id="66" name="그룹 65">
              <a:extLst>
                <a:ext uri="{FF2B5EF4-FFF2-40B4-BE49-F238E27FC236}">
                  <a16:creationId xmlns:a16="http://schemas.microsoft.com/office/drawing/2014/main" id="{07928334-32AF-46A2-97F3-006B536CB7A1}"/>
                </a:ext>
              </a:extLst>
            </p:cNvPr>
            <p:cNvGrpSpPr/>
            <p:nvPr/>
          </p:nvGrpSpPr>
          <p:grpSpPr>
            <a:xfrm>
              <a:off x="5258247" y="2809869"/>
              <a:ext cx="4109626" cy="215445"/>
              <a:chOff x="1027113" y="2045624"/>
              <a:chExt cx="4110577" cy="215496"/>
            </a:xfrm>
          </p:grpSpPr>
          <p:sp>
            <p:nvSpPr>
              <p:cNvPr id="67" name="직사각형 6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8" name="직사각형 67">
                <a:extLst>
                  <a:ext uri="{FF2B5EF4-FFF2-40B4-BE49-F238E27FC236}">
                    <a16:creationId xmlns:a16="http://schemas.microsoft.com/office/drawing/2014/main" id="{C3CF9554-5E26-4DD4-876F-A237942CB6BA}"/>
                  </a:ext>
                </a:extLst>
              </p:cNvPr>
              <p:cNvSpPr/>
              <p:nvPr/>
            </p:nvSpPr>
            <p:spPr>
              <a:xfrm>
                <a:off x="1179513" y="2045624"/>
                <a:ext cx="3958177"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Giai đoạn Khám phá và Tiến hành</a:t>
                </a:r>
              </a:p>
            </p:txBody>
          </p:sp>
        </p:grpSp>
        <p:grpSp>
          <p:nvGrpSpPr>
            <p:cNvPr id="69" name="그룹 68">
              <a:extLst>
                <a:ext uri="{FF2B5EF4-FFF2-40B4-BE49-F238E27FC236}">
                  <a16:creationId xmlns:a16="http://schemas.microsoft.com/office/drawing/2014/main" id="{07928334-32AF-46A2-97F3-006B536CB7A1}"/>
                </a:ext>
              </a:extLst>
            </p:cNvPr>
            <p:cNvGrpSpPr/>
            <p:nvPr/>
          </p:nvGrpSpPr>
          <p:grpSpPr>
            <a:xfrm>
              <a:off x="5258247" y="3119168"/>
              <a:ext cx="4109626" cy="215445"/>
              <a:chOff x="1027113" y="2045624"/>
              <a:chExt cx="4110577" cy="215496"/>
            </a:xfrm>
          </p:grpSpPr>
          <p:sp>
            <p:nvSpPr>
              <p:cNvPr id="70" name="직사각형 69">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1" name="직사각형 70">
                <a:extLst>
                  <a:ext uri="{FF2B5EF4-FFF2-40B4-BE49-F238E27FC236}">
                    <a16:creationId xmlns:a16="http://schemas.microsoft.com/office/drawing/2014/main" id="{C3CF9554-5E26-4DD4-876F-A237942CB6BA}"/>
                  </a:ext>
                </a:extLst>
              </p:cNvPr>
              <p:cNvSpPr/>
              <p:nvPr/>
            </p:nvSpPr>
            <p:spPr>
              <a:xfrm>
                <a:off x="1179513" y="2045624"/>
                <a:ext cx="3958177"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Giai đoạn chứng thực</a:t>
                </a:r>
              </a:p>
            </p:txBody>
          </p:sp>
        </p:grpSp>
        <p:grpSp>
          <p:nvGrpSpPr>
            <p:cNvPr id="72" name="그룹 71">
              <a:extLst>
                <a:ext uri="{FF2B5EF4-FFF2-40B4-BE49-F238E27FC236}">
                  <a16:creationId xmlns:a16="http://schemas.microsoft.com/office/drawing/2014/main" id="{07928334-32AF-46A2-97F3-006B536CB7A1}"/>
                </a:ext>
              </a:extLst>
            </p:cNvPr>
            <p:cNvGrpSpPr/>
            <p:nvPr/>
          </p:nvGrpSpPr>
          <p:grpSpPr>
            <a:xfrm>
              <a:off x="5258247" y="3425755"/>
              <a:ext cx="4109626" cy="215445"/>
              <a:chOff x="1027113" y="2045624"/>
              <a:chExt cx="4110577" cy="215496"/>
            </a:xfrm>
          </p:grpSpPr>
          <p:sp>
            <p:nvSpPr>
              <p:cNvPr id="73" name="직사각형 7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4" name="직사각형 73">
                <a:extLst>
                  <a:ext uri="{FF2B5EF4-FFF2-40B4-BE49-F238E27FC236}">
                    <a16:creationId xmlns:a16="http://schemas.microsoft.com/office/drawing/2014/main" id="{C3CF9554-5E26-4DD4-876F-A237942CB6BA}"/>
                  </a:ext>
                </a:extLst>
              </p:cNvPr>
              <p:cNvSpPr/>
              <p:nvPr/>
            </p:nvSpPr>
            <p:spPr>
              <a:xfrm>
                <a:off x="1179513" y="2045624"/>
                <a:ext cx="3958177"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Giai đoạn chứng thực</a:t>
                </a:r>
              </a:p>
            </p:txBody>
          </p:sp>
        </p:grpSp>
      </p:grpSp>
      <p:pic>
        <p:nvPicPr>
          <p:cNvPr id="3" name="그림 2">
            <a:extLst>
              <a:ext uri="{FF2B5EF4-FFF2-40B4-BE49-F238E27FC236}">
                <a16:creationId xmlns:a16="http://schemas.microsoft.com/office/drawing/2014/main" id="{0EEF598F-8C66-4777-AE57-2743CB8793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997" y="2284413"/>
            <a:ext cx="428002" cy="428002"/>
          </a:xfrm>
          <a:prstGeom prst="rect">
            <a:avLst/>
          </a:prstGeom>
        </p:spPr>
      </p:pic>
      <p:pic>
        <p:nvPicPr>
          <p:cNvPr id="5" name="그림 4">
            <a:extLst>
              <a:ext uri="{FF2B5EF4-FFF2-40B4-BE49-F238E27FC236}">
                <a16:creationId xmlns:a16="http://schemas.microsoft.com/office/drawing/2014/main" id="{0A0CEAA8-5BB3-4C0A-B2DD-C01433DB26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7072" y="2290101"/>
            <a:ext cx="394335" cy="394335"/>
          </a:xfrm>
          <a:prstGeom prst="rect">
            <a:avLst/>
          </a:prstGeom>
        </p:spPr>
      </p:pic>
    </p:spTree>
    <p:extLst>
      <p:ext uri="{BB962C8B-B14F-4D97-AF65-F5344CB8AC3E}">
        <p14:creationId xmlns:p14="http://schemas.microsoft.com/office/powerpoint/2010/main" val="19955057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Truyền khung dữ liệu ở tầng MAC</a:t>
            </a:r>
          </a:p>
        </p:txBody>
      </p:sp>
      <p:grpSp>
        <p:nvGrpSpPr>
          <p:cNvPr id="39" name="그룹 38">
            <a:extLst>
              <a:ext uri="{FF2B5EF4-FFF2-40B4-BE49-F238E27FC236}">
                <a16:creationId xmlns:a16="http://schemas.microsoft.com/office/drawing/2014/main" id="{FD36763A-1C73-4E48-9A2C-BD293D340757}"/>
              </a:ext>
            </a:extLst>
          </p:cNvPr>
          <p:cNvGrpSpPr/>
          <p:nvPr/>
        </p:nvGrpSpPr>
        <p:grpSpPr>
          <a:xfrm>
            <a:off x="559817" y="1916109"/>
            <a:ext cx="8783191" cy="757888"/>
            <a:chOff x="558800" y="1842597"/>
            <a:chExt cx="8785224" cy="758069"/>
          </a:xfrm>
        </p:grpSpPr>
        <p:grpSp>
          <p:nvGrpSpPr>
            <p:cNvPr id="40" name="그룹 39">
              <a:extLst>
                <a:ext uri="{FF2B5EF4-FFF2-40B4-BE49-F238E27FC236}">
                  <a16:creationId xmlns:a16="http://schemas.microsoft.com/office/drawing/2014/main" id="{07928334-32AF-46A2-97F3-006B536CB7A1}"/>
                </a:ext>
              </a:extLst>
            </p:cNvPr>
            <p:cNvGrpSpPr/>
            <p:nvPr/>
          </p:nvGrpSpPr>
          <p:grpSpPr>
            <a:xfrm>
              <a:off x="558800" y="1842597"/>
              <a:ext cx="8785224" cy="215495"/>
              <a:chOff x="1027113" y="2045624"/>
              <a:chExt cx="8785224" cy="215495"/>
            </a:xfrm>
          </p:grpSpPr>
          <p:sp>
            <p:nvSpPr>
              <p:cNvPr id="42" name="직사각형 4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직사각형 42">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Hoạt động truyền khung bằng quy trình Quay lui (Backoff)</a:t>
                </a:r>
              </a:p>
            </p:txBody>
          </p:sp>
        </p:grpSp>
        <p:sp>
          <p:nvSpPr>
            <p:cNvPr id="41" name="직사각형 40">
              <a:extLst>
                <a:ext uri="{FF2B5EF4-FFF2-40B4-BE49-F238E27FC236}">
                  <a16:creationId xmlns:a16="http://schemas.microsoft.com/office/drawing/2014/main" id="{439DCE1C-801F-43E7-9286-D60EB80C9FCA}"/>
                </a:ext>
              </a:extLst>
            </p:cNvPr>
            <p:cNvSpPr/>
            <p:nvPr/>
          </p:nvSpPr>
          <p:spPr>
            <a:xfrm>
              <a:off x="711199" y="2055055"/>
              <a:ext cx="8632825" cy="545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Khi khung được truyền đi, sẽ cảm biến được sóng mang. Nếu kênh đang ở trạng thái nghỉ, quá trình truyền bị trễ trong thời gian DIFS. Nếu kênh vẫn đang ở trạng thái nghỉ, sóng mang sẽ được truyền ngay lập tức.</a:t>
              </a:r>
            </a:p>
          </p:txBody>
        </p:sp>
      </p:grpSp>
      <p:grpSp>
        <p:nvGrpSpPr>
          <p:cNvPr id="3" name="그룹 2"/>
          <p:cNvGrpSpPr/>
          <p:nvPr/>
        </p:nvGrpSpPr>
        <p:grpSpPr>
          <a:xfrm>
            <a:off x="712181" y="2867354"/>
            <a:ext cx="8542908" cy="3123379"/>
            <a:chOff x="712181" y="2867354"/>
            <a:chExt cx="8542908" cy="3123379"/>
          </a:xfrm>
        </p:grpSpPr>
        <p:grpSp>
          <p:nvGrpSpPr>
            <p:cNvPr id="2" name="그룹 1">
              <a:extLst>
                <a:ext uri="{FF2B5EF4-FFF2-40B4-BE49-F238E27FC236}">
                  <a16:creationId xmlns:a16="http://schemas.microsoft.com/office/drawing/2014/main" id="{6A3894C8-9D06-4149-B576-C6E8B7D993AD}"/>
                </a:ext>
              </a:extLst>
            </p:cNvPr>
            <p:cNvGrpSpPr/>
            <p:nvPr/>
          </p:nvGrpSpPr>
          <p:grpSpPr>
            <a:xfrm>
              <a:off x="712181" y="2867354"/>
              <a:ext cx="8542908" cy="3123379"/>
              <a:chOff x="800100" y="2914979"/>
              <a:chExt cx="8542908" cy="3123379"/>
            </a:xfrm>
          </p:grpSpPr>
          <p:sp>
            <p:nvSpPr>
              <p:cNvPr id="106" name="모서리가 둥근 직사각형 4">
                <a:extLst>
                  <a:ext uri="{FF2B5EF4-FFF2-40B4-BE49-F238E27FC236}">
                    <a16:creationId xmlns:a16="http://schemas.microsoft.com/office/drawing/2014/main" id="{9B134070-AD47-46D5-8424-E4E1E609E694}"/>
                  </a:ext>
                </a:extLst>
              </p:cNvPr>
              <p:cNvSpPr/>
              <p:nvPr/>
            </p:nvSpPr>
            <p:spPr>
              <a:xfrm>
                <a:off x="800100" y="2914979"/>
                <a:ext cx="8542908" cy="312337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19" name="그룹 18"/>
              <p:cNvGrpSpPr/>
              <p:nvPr/>
            </p:nvGrpSpPr>
            <p:grpSpPr>
              <a:xfrm>
                <a:off x="1371568" y="3067594"/>
                <a:ext cx="7259122" cy="2837906"/>
                <a:chOff x="1901013" y="3353320"/>
                <a:chExt cx="6308518" cy="2653410"/>
              </a:xfrm>
            </p:grpSpPr>
            <p:cxnSp>
              <p:nvCxnSpPr>
                <p:cNvPr id="20" name="직선 연결선 19"/>
                <p:cNvCxnSpPr/>
                <p:nvPr/>
              </p:nvCxnSpPr>
              <p:spPr>
                <a:xfrm>
                  <a:off x="2258157" y="4663735"/>
                  <a:ext cx="5951373" cy="0"/>
                </a:xfrm>
                <a:prstGeom prst="line">
                  <a:avLst/>
                </a:prstGeom>
                <a:ln w="3492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5420429" y="4346079"/>
                  <a:ext cx="0" cy="317620"/>
                </a:xfrm>
                <a:prstGeom prst="line">
                  <a:avLst/>
                </a:prstGeom>
                <a:ln w="3492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4622764" y="4346079"/>
                  <a:ext cx="0" cy="317620"/>
                </a:xfrm>
                <a:prstGeom prst="line">
                  <a:avLst/>
                </a:prstGeom>
                <a:ln w="3492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6769556" y="4346079"/>
                  <a:ext cx="0" cy="317620"/>
                </a:xfrm>
                <a:prstGeom prst="line">
                  <a:avLst/>
                </a:prstGeom>
                <a:ln w="34925">
                  <a:solidFill>
                    <a:srgbClr val="0033CC"/>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903937" y="4354873"/>
                  <a:ext cx="363014" cy="153888"/>
                </a:xfrm>
                <a:prstGeom prst="rect">
                  <a:avLst/>
                </a:prstGeom>
                <a:solidFill>
                  <a:schemeClr val="bg1"/>
                </a:solidFill>
                <a:ln w="34925">
                  <a:noFill/>
                </a:ln>
              </p:spPr>
              <p:style>
                <a:lnRef idx="1">
                  <a:schemeClr val="accent1"/>
                </a:lnRef>
                <a:fillRef idx="0">
                  <a:schemeClr val="accent1"/>
                </a:fillRef>
                <a:effectRef idx="0">
                  <a:schemeClr val="accent1"/>
                </a:effectRef>
                <a:fontRef idx="minor">
                  <a:schemeClr val="tx1"/>
                </a:fontRef>
              </p:style>
              <p:txBody>
                <a:bodyPr wrap="none" lIns="0" tIns="0" rIns="0" bIns="0" rtlCol="0">
                  <a:noAutofit/>
                  <a:scene3d>
                    <a:camera prst="orthographicFront"/>
                    <a:lightRig rig="threePt" dir="t"/>
                  </a:scene3d>
                  <a:sp3d>
                    <a:bevelT w="0" h="6350"/>
                  </a:sp3d>
                </a:bodyPr>
                <a:lstStyle/>
                <a:p>
                  <a:pPr algn="ctr" defTabSz="914126" latinLnBrk="1">
                    <a:defRPr/>
                  </a:pPr>
                  <a:r>
                    <a:rPr lang="en-US" altLang="ko-KR" sz="1200" dirty="0">
                      <a:solidFill>
                        <a:srgbClr val="000000"/>
                      </a:solidFill>
                      <a:latin typeface="SamsungOne-700" panose="020B0803030303020204" pitchFamily="34" charset="0"/>
                      <a:ea typeface="SamsungOne-700" panose="020B0803030303020204" pitchFamily="34" charset="0"/>
                    </a:rPr>
                    <a:t>STA1</a:t>
                  </a:r>
                  <a:endParaRPr lang="ko-KR" altLang="en-US" sz="1200" dirty="0">
                    <a:solidFill>
                      <a:srgbClr val="000000"/>
                    </a:solidFill>
                    <a:latin typeface="SamsungOne-700" panose="020B0803030303020204" pitchFamily="34" charset="0"/>
                    <a:ea typeface="KoPub돋움체 Bold" panose="02020603020101020101" pitchFamily="18" charset="-127"/>
                  </a:endParaRPr>
                </a:p>
              </p:txBody>
            </p:sp>
            <p:cxnSp>
              <p:nvCxnSpPr>
                <p:cNvPr id="28" name="직선 연결선 27"/>
                <p:cNvCxnSpPr/>
                <p:nvPr/>
              </p:nvCxnSpPr>
              <p:spPr>
                <a:xfrm>
                  <a:off x="2258157" y="5647014"/>
                  <a:ext cx="5951373" cy="0"/>
                </a:xfrm>
                <a:prstGeom prst="line">
                  <a:avLst/>
                </a:prstGeom>
                <a:ln w="34925">
                  <a:solidFill>
                    <a:srgbClr val="0033CC"/>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04145" y="5868231"/>
                  <a:ext cx="612347" cy="138499"/>
                </a:xfrm>
                <a:prstGeom prst="rect">
                  <a:avLst/>
                </a:prstGeom>
                <a:noFill/>
                <a:ln w="28575">
                  <a:noFill/>
                </a:ln>
              </p:spPr>
              <p:txBody>
                <a:bodyPr wrap="none" lIns="0" tIns="0" rIns="0" bIns="0" rtlCol="0">
                  <a:noAutofit/>
                  <a:scene3d>
                    <a:camera prst="orthographicFront"/>
                    <a:lightRig rig="threePt" dir="t"/>
                  </a:scene3d>
                  <a:sp3d>
                    <a:bevelT w="0" h="6350"/>
                  </a:sp3d>
                </a:bodyPr>
                <a:lstStyle>
                  <a:defPPr>
                    <a:defRPr lang="ko-KR"/>
                  </a:defPPr>
                  <a:lvl1pPr>
                    <a:defRPr sz="1400"/>
                  </a:lvl1pPr>
                </a:lstStyle>
                <a:p>
                  <a:pPr algn="ctr" defTabSz="914126" latinLnBrk="1">
                    <a:defRPr/>
                  </a:pPr>
                  <a:r>
                    <a:rPr lang="vi-VN" sz="1100" dirty="0">
                      <a:solidFill>
                        <a:srgbClr val="000000"/>
                      </a:solidFill>
                      <a:latin typeface="SamsungOne-400" panose="020B0503030303020204" charset="0"/>
                      <a:ea typeface="SamsungOne-400" panose="020B0503030303020204" pitchFamily="34" charset="0"/>
                    </a:rPr>
                    <a:t>Nghỉ</a:t>
                  </a:r>
                </a:p>
              </p:txBody>
            </p:sp>
            <p:cxnSp>
              <p:nvCxnSpPr>
                <p:cNvPr id="31" name="직선 연결선 30"/>
                <p:cNvCxnSpPr/>
                <p:nvPr/>
              </p:nvCxnSpPr>
              <p:spPr>
                <a:xfrm>
                  <a:off x="3481187" y="5329359"/>
                  <a:ext cx="0" cy="317620"/>
                </a:xfrm>
                <a:prstGeom prst="line">
                  <a:avLst/>
                </a:prstGeom>
                <a:ln w="3492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a:off x="2679700" y="5435244"/>
                  <a:ext cx="777875" cy="0"/>
                </a:xfrm>
                <a:prstGeom prst="straightConnector1">
                  <a:avLst/>
                </a:prstGeom>
                <a:solidFill>
                  <a:schemeClr val="bg1"/>
                </a:solidFill>
                <a:ln w="12700">
                  <a:solidFill>
                    <a:srgbClr val="0033CC"/>
                  </a:solidFill>
                  <a:headEnd type="triangle"/>
                  <a:tailEnd type="triangle"/>
                </a:ln>
              </p:spPr>
            </p:cxnSp>
            <p:sp>
              <p:nvSpPr>
                <p:cNvPr id="33" name="TextBox 32"/>
                <p:cNvSpPr txBox="1"/>
                <p:nvPr/>
              </p:nvSpPr>
              <p:spPr>
                <a:xfrm>
                  <a:off x="2953221" y="5281389"/>
                  <a:ext cx="230832" cy="138499"/>
                </a:xfrm>
                <a:prstGeom prst="rect">
                  <a:avLst/>
                </a:prstGeom>
                <a:noFill/>
              </p:spPr>
              <p:txBody>
                <a:bodyPr wrap="none" lIns="0" tIns="0" rIns="0" bIns="0" rtlCol="0">
                  <a:noAutofit/>
                  <a:scene3d>
                    <a:camera prst="orthographicFront"/>
                    <a:lightRig rig="threePt" dir="t"/>
                  </a:scene3d>
                  <a:sp3d>
                    <a:bevelT w="0" h="6350"/>
                  </a:sp3d>
                </a:bodyPr>
                <a:lstStyle/>
                <a:p>
                  <a:pPr defTabSz="914126" latinLnBrk="1">
                    <a:defRPr/>
                  </a:pPr>
                  <a:r>
                    <a:rPr lang="en-US" altLang="ko-KR" sz="1100" dirty="0">
                      <a:solidFill>
                        <a:srgbClr val="000000"/>
                      </a:solidFill>
                      <a:latin typeface="SamsungOne-400" panose="020B0503030303020204" pitchFamily="34" charset="0"/>
                      <a:ea typeface="SamsungOne-400" panose="020B0503030303020204" pitchFamily="34" charset="0"/>
                    </a:rPr>
                    <a:t>DIFS</a:t>
                  </a:r>
                  <a:endParaRPr lang="ko-KR" altLang="en-US" sz="1100" dirty="0">
                    <a:solidFill>
                      <a:srgbClr val="000000"/>
                    </a:solidFill>
                    <a:latin typeface="SamsungOne-400" panose="020B0503030303020204" pitchFamily="34" charset="0"/>
                    <a:ea typeface="KoPub돋움체 Bold" panose="02020603020101020101" pitchFamily="18" charset="-127"/>
                  </a:endParaRPr>
                </a:p>
              </p:txBody>
            </p:sp>
            <p:grpSp>
              <p:nvGrpSpPr>
                <p:cNvPr id="34" name="그룹 33"/>
                <p:cNvGrpSpPr/>
                <p:nvPr/>
              </p:nvGrpSpPr>
              <p:grpSpPr>
                <a:xfrm>
                  <a:off x="2272610" y="5031398"/>
                  <a:ext cx="782265" cy="596407"/>
                  <a:chOff x="2272610" y="5031398"/>
                  <a:chExt cx="782265" cy="596407"/>
                </a:xfrm>
              </p:grpSpPr>
              <p:sp>
                <p:nvSpPr>
                  <p:cNvPr id="104" name="TextBox 103"/>
                  <p:cNvSpPr txBox="1"/>
                  <p:nvPr/>
                </p:nvSpPr>
                <p:spPr>
                  <a:xfrm>
                    <a:off x="2272610" y="5031398"/>
                    <a:ext cx="782265" cy="138499"/>
                  </a:xfrm>
                  <a:prstGeom prst="rect">
                    <a:avLst/>
                  </a:prstGeom>
                  <a:ln w="34925">
                    <a:noFill/>
                  </a:ln>
                </p:spPr>
                <p:style>
                  <a:lnRef idx="1">
                    <a:schemeClr val="accent1"/>
                  </a:lnRef>
                  <a:fillRef idx="0">
                    <a:schemeClr val="accent1"/>
                  </a:fillRef>
                  <a:effectRef idx="0">
                    <a:schemeClr val="accent1"/>
                  </a:effectRef>
                  <a:fontRef idx="minor">
                    <a:schemeClr val="tx1"/>
                  </a:fontRef>
                </p:style>
                <p:txBody>
                  <a:bodyPr wrap="none" lIns="0" tIns="0" rIns="0" bIns="0" rtlCol="0">
                    <a:noAutofit/>
                    <a:scene3d>
                      <a:camera prst="orthographicFront"/>
                      <a:lightRig rig="threePt" dir="t"/>
                    </a:scene3d>
                    <a:sp3d>
                      <a:bevelT w="0" h="6350"/>
                    </a:sp3d>
                  </a:bodyPr>
                  <a:lstStyle/>
                  <a:p>
                    <a:pPr defTabSz="914126" latinLnBrk="1">
                      <a:defRPr/>
                    </a:pPr>
                    <a:r>
                      <a:rPr lang="vi-VN" sz="1100" dirty="0">
                        <a:solidFill>
                          <a:srgbClr val="000000"/>
                        </a:solidFill>
                        <a:latin typeface="SamsungOne-400" panose="020B0503030303020204" charset="0"/>
                        <a:ea typeface="SamsungOne-400" panose="020B0503030303020204" pitchFamily="34" charset="0"/>
                      </a:rPr>
                      <a:t>Cảm biến sóng mang</a:t>
                    </a:r>
                  </a:p>
                </p:txBody>
              </p:sp>
              <p:cxnSp>
                <p:nvCxnSpPr>
                  <p:cNvPr id="105" name="직선 화살표 연결선 104"/>
                  <p:cNvCxnSpPr/>
                  <p:nvPr/>
                </p:nvCxnSpPr>
                <p:spPr>
                  <a:xfrm>
                    <a:off x="2663742" y="5204312"/>
                    <a:ext cx="0" cy="4234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1901013" y="5356195"/>
                  <a:ext cx="375678" cy="153888"/>
                </a:xfrm>
                <a:prstGeom prst="rect">
                  <a:avLst/>
                </a:prstGeom>
                <a:solidFill>
                  <a:schemeClr val="bg1"/>
                </a:solidFill>
                <a:ln w="34925">
                  <a:noFill/>
                </a:ln>
              </p:spPr>
              <p:style>
                <a:lnRef idx="1">
                  <a:schemeClr val="accent1"/>
                </a:lnRef>
                <a:fillRef idx="0">
                  <a:schemeClr val="accent1"/>
                </a:fillRef>
                <a:effectRef idx="0">
                  <a:schemeClr val="accent1"/>
                </a:effectRef>
                <a:fontRef idx="minor">
                  <a:schemeClr val="tx1"/>
                </a:fontRef>
              </p:style>
              <p:txBody>
                <a:bodyPr wrap="none" lIns="0" tIns="0" rIns="0" bIns="0" rtlCol="0">
                  <a:noAutofit/>
                  <a:scene3d>
                    <a:camera prst="orthographicFront"/>
                    <a:lightRig rig="threePt" dir="t"/>
                  </a:scene3d>
                  <a:sp3d>
                    <a:bevelT w="0" h="6350"/>
                  </a:sp3d>
                </a:bodyPr>
                <a:lstStyle/>
                <a:p>
                  <a:pPr algn="ctr" defTabSz="914126" latinLnBrk="1">
                    <a:defRPr/>
                  </a:pPr>
                  <a:r>
                    <a:rPr lang="en-US" altLang="ko-KR" sz="1200" dirty="0">
                      <a:solidFill>
                        <a:srgbClr val="000000"/>
                      </a:solidFill>
                      <a:latin typeface="SamsungOne-700" panose="020B0803030303020204" pitchFamily="34" charset="0"/>
                      <a:ea typeface="SamsungOne-700" panose="020B0803030303020204" pitchFamily="34" charset="0"/>
                    </a:rPr>
                    <a:t>STA2</a:t>
                  </a:r>
                  <a:endParaRPr lang="ko-KR" altLang="en-US" sz="1200" dirty="0">
                    <a:solidFill>
                      <a:srgbClr val="000000"/>
                    </a:solidFill>
                    <a:latin typeface="SamsungOne-700" panose="020B0803030303020204" pitchFamily="34" charset="0"/>
                    <a:ea typeface="KoPub돋움체 Bold" panose="02020603020101020101" pitchFamily="18" charset="-127"/>
                  </a:endParaRPr>
                </a:p>
              </p:txBody>
            </p:sp>
            <p:cxnSp>
              <p:nvCxnSpPr>
                <p:cNvPr id="37" name="직선 연결선 36"/>
                <p:cNvCxnSpPr/>
                <p:nvPr/>
              </p:nvCxnSpPr>
              <p:spPr>
                <a:xfrm>
                  <a:off x="2258157" y="3732970"/>
                  <a:ext cx="5951374" cy="0"/>
                </a:xfrm>
                <a:prstGeom prst="line">
                  <a:avLst/>
                </a:prstGeom>
                <a:ln w="3492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5420429" y="3400767"/>
                  <a:ext cx="0" cy="317620"/>
                </a:xfrm>
                <a:prstGeom prst="line">
                  <a:avLst/>
                </a:prstGeom>
                <a:ln w="34925">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50" name="그룹 49"/>
                <p:cNvGrpSpPr/>
                <p:nvPr/>
              </p:nvGrpSpPr>
              <p:grpSpPr>
                <a:xfrm>
                  <a:off x="4643438" y="3354855"/>
                  <a:ext cx="754856" cy="151798"/>
                  <a:chOff x="4643438" y="3354855"/>
                  <a:chExt cx="754856" cy="151798"/>
                </a:xfrm>
              </p:grpSpPr>
              <p:cxnSp>
                <p:nvCxnSpPr>
                  <p:cNvPr id="102" name="직선 화살표 연결선 101"/>
                  <p:cNvCxnSpPr/>
                  <p:nvPr/>
                </p:nvCxnSpPr>
                <p:spPr>
                  <a:xfrm>
                    <a:off x="4643438" y="3506653"/>
                    <a:ext cx="754856" cy="0"/>
                  </a:xfrm>
                  <a:prstGeom prst="straightConnector1">
                    <a:avLst/>
                  </a:prstGeom>
                  <a:solidFill>
                    <a:schemeClr val="bg1"/>
                  </a:solidFill>
                  <a:ln w="12700">
                    <a:solidFill>
                      <a:srgbClr val="0033CC"/>
                    </a:solidFill>
                    <a:headEnd type="triangle"/>
                    <a:tailEnd type="triangle"/>
                  </a:ln>
                </p:spPr>
              </p:cxnSp>
              <p:sp>
                <p:nvSpPr>
                  <p:cNvPr id="103" name="TextBox 102"/>
                  <p:cNvSpPr txBox="1"/>
                  <p:nvPr/>
                </p:nvSpPr>
                <p:spPr>
                  <a:xfrm>
                    <a:off x="4905450" y="3354855"/>
                    <a:ext cx="230832" cy="138499"/>
                  </a:xfrm>
                  <a:prstGeom prst="rect">
                    <a:avLst/>
                  </a:prstGeom>
                  <a:noFill/>
                </p:spPr>
                <p:txBody>
                  <a:bodyPr wrap="none" lIns="0" tIns="0" rIns="0" bIns="0" rtlCol="0">
                    <a:noAutofit/>
                    <a:scene3d>
                      <a:camera prst="orthographicFront"/>
                      <a:lightRig rig="threePt" dir="t"/>
                    </a:scene3d>
                    <a:sp3d>
                      <a:bevelT w="0" h="6350"/>
                    </a:sp3d>
                  </a:bodyPr>
                  <a:lstStyle>
                    <a:defPPr>
                      <a:defRPr lang="en-US"/>
                    </a:defPPr>
                    <a:lvl1pPr marR="0" lvl="0" indent="0" defTabSz="914400" fontAlgn="auto" latinLnBrk="1">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LnTx/>
                        <a:uFillTx/>
                        <a:latin typeface="SamsungOne-400" panose="020B0503030303020204" pitchFamily="34" charset="0"/>
                        <a:ea typeface="SamsungOne-400" panose="020B0503030303020204" pitchFamily="34" charset="0"/>
                      </a:defRPr>
                    </a:lvl1pPr>
                  </a:lstStyle>
                  <a:p>
                    <a:pPr defTabSz="914126"/>
                    <a:r>
                      <a:rPr lang="en-US" altLang="ko-KR" sz="1100" dirty="0"/>
                      <a:t>DIFS</a:t>
                    </a:r>
                    <a:endParaRPr lang="ko-KR" altLang="en-US" sz="1100" dirty="0"/>
                  </a:p>
                </p:txBody>
              </p:sp>
            </p:grpSp>
            <p:cxnSp>
              <p:nvCxnSpPr>
                <p:cNvPr id="51" name="직선 연결선 50"/>
                <p:cNvCxnSpPr/>
                <p:nvPr/>
              </p:nvCxnSpPr>
              <p:spPr>
                <a:xfrm>
                  <a:off x="4622764" y="3400767"/>
                  <a:ext cx="0" cy="317620"/>
                </a:xfrm>
                <a:prstGeom prst="line">
                  <a:avLst/>
                </a:prstGeom>
                <a:ln w="3492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6769556" y="3400767"/>
                  <a:ext cx="0" cy="317620"/>
                </a:xfrm>
                <a:prstGeom prst="line">
                  <a:avLst/>
                </a:prstGeom>
                <a:ln w="3492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5441950" y="3506653"/>
                  <a:ext cx="1308100" cy="0"/>
                </a:xfrm>
                <a:prstGeom prst="straightConnector1">
                  <a:avLst/>
                </a:prstGeom>
                <a:solidFill>
                  <a:schemeClr val="bg1"/>
                </a:solidFill>
                <a:ln w="12700">
                  <a:solidFill>
                    <a:srgbClr val="0033CC"/>
                  </a:solidFill>
                  <a:headEnd type="triangle"/>
                  <a:tailEnd type="triangle"/>
                </a:ln>
              </p:spPr>
            </p:cxnSp>
            <p:sp>
              <p:nvSpPr>
                <p:cNvPr id="54" name="TextBox 53"/>
                <p:cNvSpPr txBox="1"/>
                <p:nvPr/>
              </p:nvSpPr>
              <p:spPr>
                <a:xfrm>
                  <a:off x="5689527" y="3353320"/>
                  <a:ext cx="742191" cy="138499"/>
                </a:xfrm>
                <a:prstGeom prst="rect">
                  <a:avLst/>
                </a:prstGeom>
                <a:noFill/>
              </p:spPr>
              <p:txBody>
                <a:bodyPr wrap="none" lIns="0" tIns="0" rIns="0" bIns="0" rtlCol="0">
                  <a:noAutofit/>
                  <a:scene3d>
                    <a:camera prst="orthographicFront"/>
                    <a:lightRig rig="threePt" dir="t"/>
                  </a:scene3d>
                  <a:sp3d>
                    <a:bevelT w="0" h="6350"/>
                  </a:sp3d>
                </a:bodyPr>
                <a:lstStyle/>
                <a:p>
                  <a:pPr defTabSz="914126" latinLnBrk="1">
                    <a:defRPr/>
                  </a:pPr>
                  <a:r>
                    <a:rPr lang="vi-VN" sz="1100" dirty="0">
                      <a:solidFill>
                        <a:srgbClr val="000000"/>
                      </a:solidFill>
                      <a:latin typeface="SamsungOne-400" panose="020B0503030303020204" charset="0"/>
                      <a:ea typeface="SamsungOne-400" panose="020B0503030303020204" pitchFamily="34" charset="0"/>
                    </a:rPr>
                    <a:t>Giai đoạn quay lui</a:t>
                  </a:r>
                </a:p>
              </p:txBody>
            </p:sp>
            <p:grpSp>
              <p:nvGrpSpPr>
                <p:cNvPr id="55" name="그룹 54"/>
                <p:cNvGrpSpPr/>
                <p:nvPr/>
              </p:nvGrpSpPr>
              <p:grpSpPr>
                <a:xfrm>
                  <a:off x="5587515" y="3504578"/>
                  <a:ext cx="1110992" cy="213557"/>
                  <a:chOff x="5590690" y="3496854"/>
                  <a:chExt cx="1110992" cy="233804"/>
                </a:xfrm>
              </p:grpSpPr>
              <p:cxnSp>
                <p:nvCxnSpPr>
                  <p:cNvPr id="94" name="직선 연결선 93"/>
                  <p:cNvCxnSpPr/>
                  <p:nvPr/>
                </p:nvCxnSpPr>
                <p:spPr>
                  <a:xfrm>
                    <a:off x="5590690" y="3496854"/>
                    <a:ext cx="0" cy="233804"/>
                  </a:xfrm>
                  <a:prstGeom prst="line">
                    <a:avLst/>
                  </a:prstGeom>
                  <a:solidFill>
                    <a:schemeClr val="bg1"/>
                  </a:solidFill>
                  <a:ln w="12700">
                    <a:solidFill>
                      <a:srgbClr val="0033CC"/>
                    </a:solidFill>
                    <a:headEnd type="none" w="med" len="med"/>
                    <a:tailEnd type="none" w="med" len="med"/>
                  </a:ln>
                </p:spPr>
              </p:cxnSp>
              <p:cxnSp>
                <p:nvCxnSpPr>
                  <p:cNvPr id="95" name="직선 연결선 94"/>
                  <p:cNvCxnSpPr/>
                  <p:nvPr/>
                </p:nvCxnSpPr>
                <p:spPr>
                  <a:xfrm>
                    <a:off x="5749411" y="3496854"/>
                    <a:ext cx="0" cy="233804"/>
                  </a:xfrm>
                  <a:prstGeom prst="line">
                    <a:avLst/>
                  </a:prstGeom>
                  <a:solidFill>
                    <a:schemeClr val="bg1"/>
                  </a:solidFill>
                  <a:ln w="12700">
                    <a:solidFill>
                      <a:srgbClr val="0033CC"/>
                    </a:solidFill>
                    <a:headEnd type="none" w="med" len="med"/>
                    <a:tailEnd type="none" w="med" len="med"/>
                  </a:ln>
                </p:spPr>
              </p:cxnSp>
              <p:cxnSp>
                <p:nvCxnSpPr>
                  <p:cNvPr id="96" name="직선 연결선 95"/>
                  <p:cNvCxnSpPr/>
                  <p:nvPr/>
                </p:nvCxnSpPr>
                <p:spPr>
                  <a:xfrm>
                    <a:off x="5908132" y="3496854"/>
                    <a:ext cx="0" cy="233804"/>
                  </a:xfrm>
                  <a:prstGeom prst="line">
                    <a:avLst/>
                  </a:prstGeom>
                  <a:solidFill>
                    <a:schemeClr val="bg1"/>
                  </a:solidFill>
                  <a:ln w="12700">
                    <a:solidFill>
                      <a:srgbClr val="0033CC"/>
                    </a:solidFill>
                    <a:headEnd type="none" w="med" len="med"/>
                    <a:tailEnd type="none" w="med" len="med"/>
                  </a:ln>
                </p:spPr>
              </p:cxnSp>
              <p:cxnSp>
                <p:nvCxnSpPr>
                  <p:cNvPr id="97" name="직선 연결선 96"/>
                  <p:cNvCxnSpPr/>
                  <p:nvPr/>
                </p:nvCxnSpPr>
                <p:spPr>
                  <a:xfrm>
                    <a:off x="6066853" y="3496854"/>
                    <a:ext cx="0" cy="233804"/>
                  </a:xfrm>
                  <a:prstGeom prst="line">
                    <a:avLst/>
                  </a:prstGeom>
                  <a:solidFill>
                    <a:schemeClr val="bg1"/>
                  </a:solidFill>
                  <a:ln w="12700">
                    <a:solidFill>
                      <a:srgbClr val="0033CC"/>
                    </a:solidFill>
                    <a:headEnd type="none" w="med" len="med"/>
                    <a:tailEnd type="none" w="med" len="med"/>
                  </a:ln>
                </p:spPr>
              </p:cxnSp>
              <p:cxnSp>
                <p:nvCxnSpPr>
                  <p:cNvPr id="98" name="직선 연결선 97"/>
                  <p:cNvCxnSpPr/>
                  <p:nvPr/>
                </p:nvCxnSpPr>
                <p:spPr>
                  <a:xfrm>
                    <a:off x="6225519" y="3496854"/>
                    <a:ext cx="0" cy="233804"/>
                  </a:xfrm>
                  <a:prstGeom prst="line">
                    <a:avLst/>
                  </a:prstGeom>
                  <a:solidFill>
                    <a:schemeClr val="bg1"/>
                  </a:solidFill>
                  <a:ln w="12700">
                    <a:solidFill>
                      <a:srgbClr val="0033CC"/>
                    </a:solidFill>
                    <a:headEnd type="none" w="med" len="med"/>
                    <a:tailEnd type="none" w="med" len="med"/>
                  </a:ln>
                </p:spPr>
              </p:cxnSp>
              <p:cxnSp>
                <p:nvCxnSpPr>
                  <p:cNvPr id="99" name="직선 연결선 98"/>
                  <p:cNvCxnSpPr/>
                  <p:nvPr/>
                </p:nvCxnSpPr>
                <p:spPr>
                  <a:xfrm>
                    <a:off x="6384240" y="3496854"/>
                    <a:ext cx="0" cy="233804"/>
                  </a:xfrm>
                  <a:prstGeom prst="line">
                    <a:avLst/>
                  </a:prstGeom>
                  <a:solidFill>
                    <a:schemeClr val="bg1"/>
                  </a:solidFill>
                  <a:ln w="12700">
                    <a:solidFill>
                      <a:srgbClr val="0033CC"/>
                    </a:solidFill>
                    <a:headEnd type="none" w="med" len="med"/>
                    <a:tailEnd type="none" w="med" len="med"/>
                  </a:ln>
                </p:spPr>
              </p:cxnSp>
              <p:cxnSp>
                <p:nvCxnSpPr>
                  <p:cNvPr id="100" name="직선 연결선 99"/>
                  <p:cNvCxnSpPr/>
                  <p:nvPr/>
                </p:nvCxnSpPr>
                <p:spPr>
                  <a:xfrm>
                    <a:off x="6542961" y="3496854"/>
                    <a:ext cx="0" cy="233804"/>
                  </a:xfrm>
                  <a:prstGeom prst="line">
                    <a:avLst/>
                  </a:prstGeom>
                  <a:solidFill>
                    <a:schemeClr val="bg1"/>
                  </a:solidFill>
                  <a:ln w="12700">
                    <a:solidFill>
                      <a:srgbClr val="0033CC"/>
                    </a:solidFill>
                    <a:headEnd type="none" w="med" len="med"/>
                    <a:tailEnd type="none" w="med" len="med"/>
                  </a:ln>
                </p:spPr>
              </p:cxnSp>
              <p:cxnSp>
                <p:nvCxnSpPr>
                  <p:cNvPr id="101" name="직선 연결선 100"/>
                  <p:cNvCxnSpPr/>
                  <p:nvPr/>
                </p:nvCxnSpPr>
                <p:spPr>
                  <a:xfrm>
                    <a:off x="6701682" y="3496854"/>
                    <a:ext cx="0" cy="233804"/>
                  </a:xfrm>
                  <a:prstGeom prst="line">
                    <a:avLst/>
                  </a:prstGeom>
                  <a:solidFill>
                    <a:schemeClr val="bg1"/>
                  </a:solidFill>
                  <a:ln w="12700">
                    <a:solidFill>
                      <a:srgbClr val="0033CC"/>
                    </a:solidFill>
                    <a:headEnd type="none" w="med" len="med"/>
                    <a:tailEnd type="none" w="med" len="med"/>
                  </a:ln>
                </p:spPr>
              </p:cxnSp>
            </p:grpSp>
            <p:sp>
              <p:nvSpPr>
                <p:cNvPr id="56" name="TextBox 55"/>
                <p:cNvSpPr txBox="1"/>
                <p:nvPr/>
              </p:nvSpPr>
              <p:spPr>
                <a:xfrm>
                  <a:off x="1903937" y="3404754"/>
                  <a:ext cx="363014" cy="153888"/>
                </a:xfrm>
                <a:prstGeom prst="rect">
                  <a:avLst/>
                </a:prstGeom>
                <a:solidFill>
                  <a:schemeClr val="bg1"/>
                </a:solidFill>
                <a:ln w="34925">
                  <a:noFill/>
                </a:ln>
              </p:spPr>
              <p:style>
                <a:lnRef idx="1">
                  <a:schemeClr val="accent1"/>
                </a:lnRef>
                <a:fillRef idx="0">
                  <a:schemeClr val="accent1"/>
                </a:fillRef>
                <a:effectRef idx="0">
                  <a:schemeClr val="accent1"/>
                </a:effectRef>
                <a:fontRef idx="minor">
                  <a:schemeClr val="tx1"/>
                </a:fontRef>
              </p:style>
              <p:txBody>
                <a:bodyPr wrap="none" lIns="0" tIns="0" rIns="0" bIns="0" rtlCol="0">
                  <a:noAutofit/>
                  <a:scene3d>
                    <a:camera prst="orthographicFront"/>
                    <a:lightRig rig="threePt" dir="t"/>
                  </a:scene3d>
                  <a:sp3d>
                    <a:bevelT w="0" h="6350"/>
                  </a:sp3d>
                </a:bodyPr>
                <a:lstStyle/>
                <a:p>
                  <a:pPr algn="ctr" defTabSz="914126" latinLnBrk="1">
                    <a:defRPr/>
                  </a:pPr>
                  <a:r>
                    <a:rPr lang="vi-VN" sz="1200" dirty="0">
                      <a:solidFill>
                        <a:srgbClr val="000000"/>
                      </a:solidFill>
                      <a:latin typeface="SamsungOne-400" panose="020B0503030303020204" charset="0"/>
                      <a:ea typeface="SamsungOne-700" panose="020B0803030303020204" pitchFamily="34" charset="0"/>
                    </a:rPr>
                    <a:t>Điểm truy cập</a:t>
                  </a:r>
                </a:p>
              </p:txBody>
            </p:sp>
            <p:sp>
              <p:nvSpPr>
                <p:cNvPr id="57" name="TextBox 56"/>
                <p:cNvSpPr txBox="1"/>
                <p:nvPr/>
              </p:nvSpPr>
              <p:spPr>
                <a:xfrm>
                  <a:off x="3483770" y="5419887"/>
                  <a:ext cx="1138994" cy="227090"/>
                </a:xfrm>
                <a:prstGeom prst="rec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oAutofit/>
                  <a:scene3d>
                    <a:camera prst="orthographicFront"/>
                    <a:lightRig rig="threePt" dir="t"/>
                  </a:scene3d>
                  <a:sp3d>
                    <a:bevelT w="0" h="6350"/>
                  </a:sp3d>
                </a:bodyPr>
                <a:lstStyle/>
                <a:p>
                  <a:pPr algn="ctr" defTabSz="457063" fontAlgn="t"/>
                  <a:r>
                    <a:rPr lang="vi-VN" sz="1100" dirty="0">
                      <a:solidFill>
                        <a:prstClr val="black"/>
                      </a:solidFill>
                      <a:latin typeface="SamsungOne-400" panose="020B0503030303020204" charset="0"/>
                      <a:ea typeface="SamsungOne-400" panose="020B0503030303020204" pitchFamily="34" charset="0"/>
                    </a:rPr>
                    <a:t>Truyền khung</a:t>
                  </a:r>
                </a:p>
              </p:txBody>
            </p:sp>
            <p:sp>
              <p:nvSpPr>
                <p:cNvPr id="58" name="TextBox 57"/>
                <p:cNvSpPr txBox="1"/>
                <p:nvPr/>
              </p:nvSpPr>
              <p:spPr>
                <a:xfrm>
                  <a:off x="3483770" y="3504579"/>
                  <a:ext cx="1138994" cy="227090"/>
                </a:xfrm>
                <a:prstGeom prst="rec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oAutofit/>
                  <a:scene3d>
                    <a:camera prst="orthographicFront"/>
                    <a:lightRig rig="threePt" dir="t"/>
                  </a:scene3d>
                  <a:sp3d>
                    <a:bevelT w="0" h="6350"/>
                  </a:sp3d>
                </a:bodyPr>
                <a:lstStyle/>
                <a:p>
                  <a:pPr algn="ctr" defTabSz="457063" fontAlgn="t"/>
                  <a:r>
                    <a:rPr lang="vi-VN" sz="1100" dirty="0">
                      <a:solidFill>
                        <a:prstClr val="black"/>
                      </a:solidFill>
                      <a:latin typeface="SamsungOne-400" panose="020B0503030303020204" charset="0"/>
                      <a:ea typeface="SamsungOne-400" panose="020B0503030303020204" pitchFamily="34" charset="0"/>
                    </a:rPr>
                    <a:t>Dữ liệu/ACK</a:t>
                  </a:r>
                </a:p>
              </p:txBody>
            </p:sp>
            <p:sp>
              <p:nvSpPr>
                <p:cNvPr id="59" name="TextBox 58"/>
                <p:cNvSpPr txBox="1"/>
                <p:nvPr/>
              </p:nvSpPr>
              <p:spPr>
                <a:xfrm>
                  <a:off x="6773534" y="3504579"/>
                  <a:ext cx="1138994" cy="227090"/>
                </a:xfrm>
                <a:prstGeom prst="rec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oAutofit/>
                  <a:scene3d>
                    <a:camera prst="orthographicFront"/>
                    <a:lightRig rig="threePt" dir="t"/>
                  </a:scene3d>
                  <a:sp3d>
                    <a:bevelT w="0" h="6350"/>
                  </a:sp3d>
                </a:bodyPr>
                <a:lstStyle/>
                <a:p>
                  <a:pPr algn="ctr" defTabSz="457063" fontAlgn="t"/>
                  <a:r>
                    <a:rPr lang="vi-VN" sz="1100" dirty="0">
                      <a:solidFill>
                        <a:prstClr val="black"/>
                      </a:solidFill>
                      <a:latin typeface="SamsungOne-400" panose="020B0503030303020204" charset="0"/>
                      <a:ea typeface="SamsungOne-400" panose="020B0503030303020204" pitchFamily="34" charset="0"/>
                    </a:rPr>
                    <a:t>Dữ liệu/ACK</a:t>
                  </a:r>
                </a:p>
              </p:txBody>
            </p:sp>
            <p:sp>
              <p:nvSpPr>
                <p:cNvPr id="60" name="TextBox 59"/>
                <p:cNvSpPr txBox="1"/>
                <p:nvPr/>
              </p:nvSpPr>
              <p:spPr>
                <a:xfrm>
                  <a:off x="6773534" y="4436627"/>
                  <a:ext cx="1138994" cy="227090"/>
                </a:xfrm>
                <a:prstGeom prst="rec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wrap="none" lIns="0" tIns="0" rIns="0" bIns="0" rtlCol="0" anchor="ctr">
                  <a:noAutofit/>
                  <a:scene3d>
                    <a:camera prst="orthographicFront"/>
                    <a:lightRig rig="threePt" dir="t"/>
                  </a:scene3d>
                  <a:sp3d>
                    <a:bevelT w="0" h="6350"/>
                  </a:sp3d>
                </a:bodyPr>
                <a:lstStyle/>
                <a:p>
                  <a:pPr algn="ctr" defTabSz="457063" fontAlgn="t"/>
                  <a:r>
                    <a:rPr lang="vi-VN" sz="1100" dirty="0">
                      <a:solidFill>
                        <a:prstClr val="black"/>
                      </a:solidFill>
                      <a:latin typeface="SamsungOne-400" panose="020B0503030303020204" charset="0"/>
                      <a:ea typeface="SamsungOne-400" panose="020B0503030303020204" pitchFamily="34" charset="0"/>
                    </a:rPr>
                    <a:t>Truyền khung</a:t>
                  </a:r>
                </a:p>
              </p:txBody>
            </p:sp>
            <p:grpSp>
              <p:nvGrpSpPr>
                <p:cNvPr id="61" name="그룹 60"/>
                <p:cNvGrpSpPr/>
                <p:nvPr/>
              </p:nvGrpSpPr>
              <p:grpSpPr>
                <a:xfrm>
                  <a:off x="4643438" y="4303434"/>
                  <a:ext cx="754856" cy="151798"/>
                  <a:chOff x="4643438" y="3354855"/>
                  <a:chExt cx="754856" cy="151798"/>
                </a:xfrm>
              </p:grpSpPr>
              <p:cxnSp>
                <p:nvCxnSpPr>
                  <p:cNvPr id="92" name="직선 화살표 연결선 91"/>
                  <p:cNvCxnSpPr/>
                  <p:nvPr/>
                </p:nvCxnSpPr>
                <p:spPr>
                  <a:xfrm>
                    <a:off x="4643438" y="3506653"/>
                    <a:ext cx="754856" cy="0"/>
                  </a:xfrm>
                  <a:prstGeom prst="straightConnector1">
                    <a:avLst/>
                  </a:prstGeom>
                  <a:solidFill>
                    <a:schemeClr val="bg1"/>
                  </a:solidFill>
                  <a:ln w="12700">
                    <a:solidFill>
                      <a:srgbClr val="0033CC"/>
                    </a:solidFill>
                    <a:headEnd type="triangle"/>
                    <a:tailEnd type="triangle"/>
                  </a:ln>
                </p:spPr>
              </p:cxnSp>
              <p:sp>
                <p:nvSpPr>
                  <p:cNvPr id="93" name="TextBox 92"/>
                  <p:cNvSpPr txBox="1"/>
                  <p:nvPr/>
                </p:nvSpPr>
                <p:spPr>
                  <a:xfrm>
                    <a:off x="4905450" y="3354855"/>
                    <a:ext cx="230832" cy="138499"/>
                  </a:xfrm>
                  <a:prstGeom prst="rect">
                    <a:avLst/>
                  </a:prstGeom>
                  <a:noFill/>
                </p:spPr>
                <p:txBody>
                  <a:bodyPr wrap="none" lIns="0" tIns="0" rIns="0" bIns="0" rtlCol="0">
                    <a:noAutofit/>
                    <a:scene3d>
                      <a:camera prst="orthographicFront"/>
                      <a:lightRig rig="threePt" dir="t"/>
                    </a:scene3d>
                    <a:sp3d>
                      <a:bevelT w="0" h="6350"/>
                    </a:sp3d>
                  </a:bodyPr>
                  <a:lstStyle>
                    <a:defPPr>
                      <a:defRPr lang="en-US"/>
                    </a:defPPr>
                    <a:lvl1pPr marR="0" lvl="0" indent="0" defTabSz="914400" fontAlgn="auto" latinLnBrk="1">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LnTx/>
                        <a:uFillTx/>
                        <a:latin typeface="SamsungOne-400" panose="020B0503030303020204" pitchFamily="34" charset="0"/>
                        <a:ea typeface="SamsungOne-400" panose="020B0503030303020204" pitchFamily="34" charset="0"/>
                      </a:defRPr>
                    </a:lvl1pPr>
                  </a:lstStyle>
                  <a:p>
                    <a:pPr defTabSz="914126"/>
                    <a:r>
                      <a:rPr lang="en-US" altLang="ko-KR" sz="1100" dirty="0"/>
                      <a:t>DIFS</a:t>
                    </a:r>
                    <a:endParaRPr lang="ko-KR" altLang="en-US" sz="1100" dirty="0"/>
                  </a:p>
                </p:txBody>
              </p:sp>
            </p:grpSp>
            <p:grpSp>
              <p:nvGrpSpPr>
                <p:cNvPr id="62" name="그룹 61"/>
                <p:cNvGrpSpPr/>
                <p:nvPr/>
              </p:nvGrpSpPr>
              <p:grpSpPr>
                <a:xfrm>
                  <a:off x="5441950" y="4301903"/>
                  <a:ext cx="1311275" cy="364815"/>
                  <a:chOff x="5441950" y="4047736"/>
                  <a:chExt cx="1311275" cy="364815"/>
                </a:xfrm>
              </p:grpSpPr>
              <p:cxnSp>
                <p:nvCxnSpPr>
                  <p:cNvPr id="81" name="직선 화살표 연결선 80"/>
                  <p:cNvCxnSpPr/>
                  <p:nvPr/>
                </p:nvCxnSpPr>
                <p:spPr>
                  <a:xfrm>
                    <a:off x="5441950" y="4201069"/>
                    <a:ext cx="1311275" cy="0"/>
                  </a:xfrm>
                  <a:prstGeom prst="straightConnector1">
                    <a:avLst/>
                  </a:prstGeom>
                  <a:solidFill>
                    <a:schemeClr val="bg1"/>
                  </a:solidFill>
                  <a:ln w="12700">
                    <a:solidFill>
                      <a:srgbClr val="0033CC"/>
                    </a:solidFill>
                    <a:headEnd type="triangle"/>
                    <a:tailEnd type="triangle"/>
                  </a:ln>
                </p:spPr>
              </p:cxnSp>
              <p:sp>
                <p:nvSpPr>
                  <p:cNvPr id="82" name="TextBox 81"/>
                  <p:cNvSpPr txBox="1"/>
                  <p:nvPr/>
                </p:nvSpPr>
                <p:spPr>
                  <a:xfrm>
                    <a:off x="5689527" y="4047736"/>
                    <a:ext cx="742191" cy="138499"/>
                  </a:xfrm>
                  <a:prstGeom prst="rect">
                    <a:avLst/>
                  </a:prstGeom>
                  <a:noFill/>
                </p:spPr>
                <p:txBody>
                  <a:bodyPr wrap="none" lIns="0" tIns="0" rIns="0" bIns="0" rtlCol="0">
                    <a:noAutofit/>
                    <a:scene3d>
                      <a:camera prst="orthographicFront"/>
                      <a:lightRig rig="threePt" dir="t"/>
                    </a:scene3d>
                    <a:sp3d>
                      <a:bevelT w="0" h="6350"/>
                    </a:sp3d>
                  </a:bodyPr>
                  <a:lstStyle/>
                  <a:p>
                    <a:pPr defTabSz="914126" latinLnBrk="1">
                      <a:defRPr/>
                    </a:pPr>
                    <a:r>
                      <a:rPr lang="vi-VN" sz="1100" dirty="0">
                        <a:solidFill>
                          <a:srgbClr val="000000"/>
                        </a:solidFill>
                        <a:latin typeface="SamsungOne-400" panose="020B0503030303020204" charset="0"/>
                        <a:ea typeface="SamsungOne-400" panose="020B0503030303020204" pitchFamily="34" charset="0"/>
                      </a:rPr>
                      <a:t>Giai đoạn quay lui</a:t>
                    </a:r>
                  </a:p>
                </p:txBody>
              </p:sp>
              <p:grpSp>
                <p:nvGrpSpPr>
                  <p:cNvPr id="83" name="그룹 82"/>
                  <p:cNvGrpSpPr/>
                  <p:nvPr/>
                </p:nvGrpSpPr>
                <p:grpSpPr>
                  <a:xfrm>
                    <a:off x="5587515" y="4198994"/>
                    <a:ext cx="1110992" cy="213557"/>
                    <a:chOff x="5590690" y="3496854"/>
                    <a:chExt cx="1110992" cy="233804"/>
                  </a:xfrm>
                </p:grpSpPr>
                <p:cxnSp>
                  <p:nvCxnSpPr>
                    <p:cNvPr id="84" name="직선 연결선 83"/>
                    <p:cNvCxnSpPr/>
                    <p:nvPr/>
                  </p:nvCxnSpPr>
                  <p:spPr>
                    <a:xfrm>
                      <a:off x="5590690" y="3496854"/>
                      <a:ext cx="0" cy="233804"/>
                    </a:xfrm>
                    <a:prstGeom prst="line">
                      <a:avLst/>
                    </a:prstGeom>
                    <a:solidFill>
                      <a:schemeClr val="bg1"/>
                    </a:solidFill>
                    <a:ln w="12700">
                      <a:solidFill>
                        <a:srgbClr val="0033CC"/>
                      </a:solidFill>
                      <a:headEnd type="none" w="med" len="med"/>
                      <a:tailEnd type="none" w="med" len="med"/>
                    </a:ln>
                  </p:spPr>
                </p:cxnSp>
                <p:cxnSp>
                  <p:nvCxnSpPr>
                    <p:cNvPr id="85" name="직선 연결선 84"/>
                    <p:cNvCxnSpPr/>
                    <p:nvPr/>
                  </p:nvCxnSpPr>
                  <p:spPr>
                    <a:xfrm>
                      <a:off x="5749411" y="3496854"/>
                      <a:ext cx="0" cy="233804"/>
                    </a:xfrm>
                    <a:prstGeom prst="line">
                      <a:avLst/>
                    </a:prstGeom>
                    <a:solidFill>
                      <a:schemeClr val="bg1"/>
                    </a:solidFill>
                    <a:ln w="12700">
                      <a:solidFill>
                        <a:srgbClr val="0033CC"/>
                      </a:solidFill>
                      <a:headEnd type="none" w="med" len="med"/>
                      <a:tailEnd type="none" w="med" len="med"/>
                    </a:ln>
                  </p:spPr>
                </p:cxnSp>
                <p:cxnSp>
                  <p:nvCxnSpPr>
                    <p:cNvPr id="86" name="직선 연결선 85"/>
                    <p:cNvCxnSpPr/>
                    <p:nvPr/>
                  </p:nvCxnSpPr>
                  <p:spPr>
                    <a:xfrm>
                      <a:off x="5908132" y="3496854"/>
                      <a:ext cx="0" cy="233804"/>
                    </a:xfrm>
                    <a:prstGeom prst="line">
                      <a:avLst/>
                    </a:prstGeom>
                    <a:solidFill>
                      <a:schemeClr val="bg1"/>
                    </a:solidFill>
                    <a:ln w="12700">
                      <a:solidFill>
                        <a:srgbClr val="0033CC"/>
                      </a:solidFill>
                      <a:headEnd type="none" w="med" len="med"/>
                      <a:tailEnd type="none" w="med" len="med"/>
                    </a:ln>
                  </p:spPr>
                </p:cxnSp>
                <p:cxnSp>
                  <p:nvCxnSpPr>
                    <p:cNvPr id="87" name="직선 연결선 86"/>
                    <p:cNvCxnSpPr/>
                    <p:nvPr/>
                  </p:nvCxnSpPr>
                  <p:spPr>
                    <a:xfrm>
                      <a:off x="6066853" y="3496854"/>
                      <a:ext cx="0" cy="233804"/>
                    </a:xfrm>
                    <a:prstGeom prst="line">
                      <a:avLst/>
                    </a:prstGeom>
                    <a:solidFill>
                      <a:schemeClr val="bg1"/>
                    </a:solidFill>
                    <a:ln w="12700">
                      <a:solidFill>
                        <a:srgbClr val="0033CC"/>
                      </a:solidFill>
                      <a:headEnd type="none" w="med" len="med"/>
                      <a:tailEnd type="none" w="med" len="med"/>
                    </a:ln>
                  </p:spPr>
                </p:cxnSp>
                <p:cxnSp>
                  <p:nvCxnSpPr>
                    <p:cNvPr id="88" name="직선 연결선 87"/>
                    <p:cNvCxnSpPr/>
                    <p:nvPr/>
                  </p:nvCxnSpPr>
                  <p:spPr>
                    <a:xfrm>
                      <a:off x="6225519" y="3496854"/>
                      <a:ext cx="0" cy="233804"/>
                    </a:xfrm>
                    <a:prstGeom prst="line">
                      <a:avLst/>
                    </a:prstGeom>
                    <a:solidFill>
                      <a:schemeClr val="bg1"/>
                    </a:solidFill>
                    <a:ln w="12700">
                      <a:solidFill>
                        <a:srgbClr val="0033CC"/>
                      </a:solidFill>
                      <a:headEnd type="none" w="med" len="med"/>
                      <a:tailEnd type="none" w="med" len="med"/>
                    </a:ln>
                  </p:spPr>
                </p:cxnSp>
                <p:cxnSp>
                  <p:nvCxnSpPr>
                    <p:cNvPr id="89" name="직선 연결선 88"/>
                    <p:cNvCxnSpPr/>
                    <p:nvPr/>
                  </p:nvCxnSpPr>
                  <p:spPr>
                    <a:xfrm>
                      <a:off x="6384240" y="3496854"/>
                      <a:ext cx="0" cy="233804"/>
                    </a:xfrm>
                    <a:prstGeom prst="line">
                      <a:avLst/>
                    </a:prstGeom>
                    <a:solidFill>
                      <a:schemeClr val="bg1"/>
                    </a:solidFill>
                    <a:ln w="12700">
                      <a:solidFill>
                        <a:srgbClr val="0033CC"/>
                      </a:solidFill>
                      <a:headEnd type="none" w="med" len="med"/>
                      <a:tailEnd type="none" w="med" len="med"/>
                    </a:ln>
                  </p:spPr>
                </p:cxnSp>
                <p:cxnSp>
                  <p:nvCxnSpPr>
                    <p:cNvPr id="90" name="직선 연결선 89"/>
                    <p:cNvCxnSpPr/>
                    <p:nvPr/>
                  </p:nvCxnSpPr>
                  <p:spPr>
                    <a:xfrm>
                      <a:off x="6542961" y="3496854"/>
                      <a:ext cx="0" cy="233804"/>
                    </a:xfrm>
                    <a:prstGeom prst="line">
                      <a:avLst/>
                    </a:prstGeom>
                    <a:solidFill>
                      <a:schemeClr val="bg1"/>
                    </a:solidFill>
                    <a:ln w="12700">
                      <a:solidFill>
                        <a:srgbClr val="0033CC"/>
                      </a:solidFill>
                      <a:headEnd type="none" w="med" len="med"/>
                      <a:tailEnd type="none" w="med" len="med"/>
                    </a:ln>
                  </p:spPr>
                </p:cxnSp>
                <p:cxnSp>
                  <p:nvCxnSpPr>
                    <p:cNvPr id="91" name="직선 연결선 90"/>
                    <p:cNvCxnSpPr/>
                    <p:nvPr/>
                  </p:nvCxnSpPr>
                  <p:spPr>
                    <a:xfrm>
                      <a:off x="6701682" y="3496854"/>
                      <a:ext cx="0" cy="233804"/>
                    </a:xfrm>
                    <a:prstGeom prst="line">
                      <a:avLst/>
                    </a:prstGeom>
                    <a:solidFill>
                      <a:schemeClr val="bg1"/>
                    </a:solidFill>
                    <a:ln w="12700">
                      <a:solidFill>
                        <a:srgbClr val="0033CC"/>
                      </a:solidFill>
                      <a:headEnd type="none" w="med" len="med"/>
                      <a:tailEnd type="none" w="med" len="med"/>
                    </a:ln>
                  </p:spPr>
                </p:cxnSp>
              </p:grpSp>
            </p:grpSp>
            <p:grpSp>
              <p:nvGrpSpPr>
                <p:cNvPr id="63" name="그룹 62"/>
                <p:cNvGrpSpPr/>
                <p:nvPr/>
              </p:nvGrpSpPr>
              <p:grpSpPr>
                <a:xfrm>
                  <a:off x="3539958" y="4694037"/>
                  <a:ext cx="1070141" cy="386535"/>
                  <a:chOff x="3539958" y="4694037"/>
                  <a:chExt cx="1070141" cy="386535"/>
                </a:xfrm>
              </p:grpSpPr>
              <p:sp>
                <p:nvSpPr>
                  <p:cNvPr id="79" name="TextBox 78"/>
                  <p:cNvSpPr txBox="1"/>
                  <p:nvPr/>
                </p:nvSpPr>
                <p:spPr>
                  <a:xfrm>
                    <a:off x="3774465" y="4942073"/>
                    <a:ext cx="601127" cy="138499"/>
                  </a:xfrm>
                  <a:prstGeom prst="rect">
                    <a:avLst/>
                  </a:prstGeom>
                  <a:solidFill>
                    <a:schemeClr val="bg1"/>
                  </a:solidFill>
                  <a:ln w="28575">
                    <a:noFill/>
                  </a:ln>
                </p:spPr>
                <p:txBody>
                  <a:bodyPr wrap="none" lIns="0" tIns="0" rIns="0" bIns="0" rtlCol="0">
                    <a:noAutofit/>
                    <a:scene3d>
                      <a:camera prst="orthographicFront"/>
                      <a:lightRig rig="threePt" dir="t"/>
                    </a:scene3d>
                    <a:sp3d>
                      <a:bevelT w="0" h="6350"/>
                    </a:sp3d>
                  </a:bodyPr>
                  <a:lstStyle>
                    <a:defPPr>
                      <a:defRPr lang="ko-KR"/>
                    </a:defPPr>
                    <a:lvl1pPr>
                      <a:defRPr sz="1400"/>
                    </a:lvl1pPr>
                  </a:lstStyle>
                  <a:p>
                    <a:pPr algn="ctr" defTabSz="914126" latinLnBrk="1">
                      <a:defRPr/>
                    </a:pPr>
                    <a:r>
                      <a:rPr lang="vi-VN" sz="1100" dirty="0">
                        <a:solidFill>
                          <a:srgbClr val="000000"/>
                        </a:solidFill>
                        <a:latin typeface="SamsungOne-400" panose="020B0503030303020204" charset="0"/>
                        <a:ea typeface="SamsungOne-400" panose="020B0503030303020204" pitchFamily="34" charset="0"/>
                      </a:rPr>
                      <a:t>Sử dụng</a:t>
                    </a:r>
                  </a:p>
                </p:txBody>
              </p:sp>
              <p:sp>
                <p:nvSpPr>
                  <p:cNvPr id="80" name="오른쪽 중괄호 79"/>
                  <p:cNvSpPr/>
                  <p:nvPr/>
                </p:nvSpPr>
                <p:spPr>
                  <a:xfrm rot="5400000">
                    <a:off x="3988424" y="4245571"/>
                    <a:ext cx="173210" cy="1070141"/>
                  </a:xfrm>
                  <a:prstGeom prst="rightBrace">
                    <a:avLst>
                      <a:gd name="adj1" fmla="val 63101"/>
                      <a:gd name="adj2"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063"/>
                    <a:endParaRPr lang="ko-KR" altLang="en-US" sz="2400">
                      <a:solidFill>
                        <a:prstClr val="black"/>
                      </a:solidFill>
                      <a:latin typeface="Calibri" panose="020F0502020204030204"/>
                      <a:ea typeface="맑은 고딕" panose="020B0503020000020004" pitchFamily="50" charset="-127"/>
                    </a:endParaRPr>
                  </a:p>
                </p:txBody>
              </p:sp>
            </p:grpSp>
            <p:grpSp>
              <p:nvGrpSpPr>
                <p:cNvPr id="64" name="그룹 63"/>
                <p:cNvGrpSpPr/>
                <p:nvPr/>
              </p:nvGrpSpPr>
              <p:grpSpPr>
                <a:xfrm>
                  <a:off x="3144471" y="4204946"/>
                  <a:ext cx="782265" cy="440079"/>
                  <a:chOff x="2272610" y="5031398"/>
                  <a:chExt cx="782265" cy="440079"/>
                </a:xfrm>
              </p:grpSpPr>
              <p:sp>
                <p:nvSpPr>
                  <p:cNvPr id="77" name="TextBox 76"/>
                  <p:cNvSpPr txBox="1"/>
                  <p:nvPr/>
                </p:nvSpPr>
                <p:spPr>
                  <a:xfrm>
                    <a:off x="2272610" y="5031398"/>
                    <a:ext cx="782265" cy="138499"/>
                  </a:xfrm>
                  <a:prstGeom prst="rect">
                    <a:avLst/>
                  </a:prstGeom>
                  <a:ln w="34925">
                    <a:noFill/>
                  </a:ln>
                </p:spPr>
                <p:style>
                  <a:lnRef idx="1">
                    <a:schemeClr val="accent1"/>
                  </a:lnRef>
                  <a:fillRef idx="0">
                    <a:schemeClr val="accent1"/>
                  </a:fillRef>
                  <a:effectRef idx="0">
                    <a:schemeClr val="accent1"/>
                  </a:effectRef>
                  <a:fontRef idx="minor">
                    <a:schemeClr val="tx1"/>
                  </a:fontRef>
                </p:style>
                <p:txBody>
                  <a:bodyPr wrap="none" lIns="0" tIns="0" rIns="0" bIns="0" rtlCol="0">
                    <a:noAutofit/>
                    <a:scene3d>
                      <a:camera prst="orthographicFront"/>
                      <a:lightRig rig="threePt" dir="t"/>
                    </a:scene3d>
                    <a:sp3d>
                      <a:bevelT w="0" h="6350"/>
                    </a:sp3d>
                  </a:bodyPr>
                  <a:lstStyle/>
                  <a:p>
                    <a:pPr defTabSz="914126" latinLnBrk="1">
                      <a:defRPr/>
                    </a:pPr>
                    <a:r>
                      <a:rPr lang="vi-VN" sz="1100" dirty="0">
                        <a:solidFill>
                          <a:srgbClr val="000000"/>
                        </a:solidFill>
                        <a:latin typeface="SamsungOne-400" panose="020B0503030303020204" charset="0"/>
                        <a:ea typeface="SamsungOne-400" panose="020B0503030303020204" pitchFamily="34" charset="0"/>
                      </a:rPr>
                      <a:t>Cảm biến sóng mang</a:t>
                    </a:r>
                  </a:p>
                </p:txBody>
              </p:sp>
              <p:cxnSp>
                <p:nvCxnSpPr>
                  <p:cNvPr id="78" name="직선 화살표 연결선 77"/>
                  <p:cNvCxnSpPr/>
                  <p:nvPr/>
                </p:nvCxnSpPr>
                <p:spPr>
                  <a:xfrm>
                    <a:off x="2663742" y="5204312"/>
                    <a:ext cx="0" cy="2671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그룹 64"/>
                <p:cNvGrpSpPr/>
                <p:nvPr/>
              </p:nvGrpSpPr>
              <p:grpSpPr>
                <a:xfrm>
                  <a:off x="4637238" y="4694037"/>
                  <a:ext cx="2121702" cy="386535"/>
                  <a:chOff x="3539958" y="4694037"/>
                  <a:chExt cx="1070141" cy="386535"/>
                </a:xfrm>
              </p:grpSpPr>
              <p:sp>
                <p:nvSpPr>
                  <p:cNvPr id="75" name="TextBox 74"/>
                  <p:cNvSpPr txBox="1"/>
                  <p:nvPr/>
                </p:nvSpPr>
                <p:spPr>
                  <a:xfrm>
                    <a:off x="3774465" y="4942073"/>
                    <a:ext cx="601127" cy="138499"/>
                  </a:xfrm>
                  <a:prstGeom prst="rect">
                    <a:avLst/>
                  </a:prstGeom>
                  <a:solidFill>
                    <a:schemeClr val="bg1"/>
                  </a:solidFill>
                  <a:ln w="28575">
                    <a:noFill/>
                  </a:ln>
                </p:spPr>
                <p:txBody>
                  <a:bodyPr wrap="none" lIns="0" tIns="0" rIns="0" bIns="0" rtlCol="0">
                    <a:noAutofit/>
                    <a:scene3d>
                      <a:camera prst="orthographicFront"/>
                      <a:lightRig rig="threePt" dir="t"/>
                    </a:scene3d>
                    <a:sp3d>
                      <a:bevelT w="0" h="6350"/>
                    </a:sp3d>
                  </a:bodyPr>
                  <a:lstStyle>
                    <a:defPPr>
                      <a:defRPr lang="ko-KR"/>
                    </a:defPPr>
                    <a:lvl1pPr>
                      <a:defRPr sz="1400"/>
                    </a:lvl1pPr>
                  </a:lstStyle>
                  <a:p>
                    <a:pPr algn="ctr" defTabSz="914126" latinLnBrk="1">
                      <a:defRPr/>
                    </a:pPr>
                    <a:r>
                      <a:rPr lang="vi-VN" sz="1100" dirty="0">
                        <a:solidFill>
                          <a:srgbClr val="000000"/>
                        </a:solidFill>
                        <a:latin typeface="SamsungOne-400" panose="020B0503030303020204" charset="0"/>
                        <a:ea typeface="SamsungOne-400" panose="020B0503030303020204" pitchFamily="34" charset="0"/>
                      </a:rPr>
                      <a:t>Nghỉ</a:t>
                    </a:r>
                  </a:p>
                </p:txBody>
              </p:sp>
              <p:sp>
                <p:nvSpPr>
                  <p:cNvPr id="76" name="오른쪽 중괄호 75"/>
                  <p:cNvSpPr/>
                  <p:nvPr/>
                </p:nvSpPr>
                <p:spPr>
                  <a:xfrm rot="5400000">
                    <a:off x="3988424" y="4245571"/>
                    <a:ext cx="173210" cy="1070141"/>
                  </a:xfrm>
                  <a:prstGeom prst="rightBrace">
                    <a:avLst>
                      <a:gd name="adj1" fmla="val 63101"/>
                      <a:gd name="adj2"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063"/>
                    <a:endParaRPr lang="ko-KR" altLang="en-US" sz="2400">
                      <a:solidFill>
                        <a:prstClr val="black"/>
                      </a:solidFill>
                      <a:latin typeface="Calibri" panose="020F0502020204030204"/>
                      <a:ea typeface="맑은 고딕" panose="020B0503020000020004" pitchFamily="50" charset="-127"/>
                    </a:endParaRPr>
                  </a:p>
                </p:txBody>
              </p:sp>
            </p:grpSp>
            <p:grpSp>
              <p:nvGrpSpPr>
                <p:cNvPr id="66" name="그룹 65"/>
                <p:cNvGrpSpPr/>
                <p:nvPr/>
              </p:nvGrpSpPr>
              <p:grpSpPr>
                <a:xfrm>
                  <a:off x="3539958" y="3772017"/>
                  <a:ext cx="1070141" cy="386535"/>
                  <a:chOff x="3539958" y="4694037"/>
                  <a:chExt cx="1070141" cy="386535"/>
                </a:xfrm>
              </p:grpSpPr>
              <p:sp>
                <p:nvSpPr>
                  <p:cNvPr id="73" name="TextBox 72"/>
                  <p:cNvSpPr txBox="1"/>
                  <p:nvPr/>
                </p:nvSpPr>
                <p:spPr>
                  <a:xfrm>
                    <a:off x="3774465" y="4942073"/>
                    <a:ext cx="601127" cy="138499"/>
                  </a:xfrm>
                  <a:prstGeom prst="rect">
                    <a:avLst/>
                  </a:prstGeom>
                  <a:solidFill>
                    <a:schemeClr val="bg1"/>
                  </a:solidFill>
                  <a:ln w="28575">
                    <a:noFill/>
                  </a:ln>
                </p:spPr>
                <p:txBody>
                  <a:bodyPr wrap="none" lIns="0" tIns="0" rIns="0" bIns="0" rtlCol="0">
                    <a:noAutofit/>
                    <a:scene3d>
                      <a:camera prst="orthographicFront"/>
                      <a:lightRig rig="threePt" dir="t"/>
                    </a:scene3d>
                    <a:sp3d>
                      <a:bevelT w="0" h="6350"/>
                    </a:sp3d>
                  </a:bodyPr>
                  <a:lstStyle>
                    <a:defPPr>
                      <a:defRPr lang="ko-KR"/>
                    </a:defPPr>
                    <a:lvl1pPr>
                      <a:defRPr sz="1400"/>
                    </a:lvl1pPr>
                  </a:lstStyle>
                  <a:p>
                    <a:pPr algn="ctr" defTabSz="914126" latinLnBrk="1">
                      <a:defRPr/>
                    </a:pPr>
                    <a:r>
                      <a:rPr lang="vi-VN" sz="1100" dirty="0">
                        <a:solidFill>
                          <a:srgbClr val="000000"/>
                        </a:solidFill>
                        <a:latin typeface="SamsungOne-400" panose="020B0503030303020204" charset="0"/>
                        <a:ea typeface="SamsungOne-400" panose="020B0503030303020204" pitchFamily="34" charset="0"/>
                      </a:rPr>
                      <a:t>Sử dụng</a:t>
                    </a:r>
                  </a:p>
                </p:txBody>
              </p:sp>
              <p:sp>
                <p:nvSpPr>
                  <p:cNvPr id="74" name="오른쪽 중괄호 73"/>
                  <p:cNvSpPr/>
                  <p:nvPr/>
                </p:nvSpPr>
                <p:spPr>
                  <a:xfrm rot="5400000">
                    <a:off x="3988424" y="4245571"/>
                    <a:ext cx="173210" cy="1070141"/>
                  </a:xfrm>
                  <a:prstGeom prst="rightBrace">
                    <a:avLst>
                      <a:gd name="adj1" fmla="val 63101"/>
                      <a:gd name="adj2"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063"/>
                    <a:endParaRPr lang="ko-KR" altLang="en-US" sz="2400">
                      <a:solidFill>
                        <a:prstClr val="black"/>
                      </a:solidFill>
                      <a:latin typeface="Calibri" panose="020F0502020204030204"/>
                      <a:ea typeface="맑은 고딕" panose="020B0503020000020004" pitchFamily="50" charset="-127"/>
                    </a:endParaRPr>
                  </a:p>
                </p:txBody>
              </p:sp>
            </p:grpSp>
            <p:grpSp>
              <p:nvGrpSpPr>
                <p:cNvPr id="67" name="그룹 66"/>
                <p:cNvGrpSpPr/>
                <p:nvPr/>
              </p:nvGrpSpPr>
              <p:grpSpPr>
                <a:xfrm>
                  <a:off x="4637238" y="3772017"/>
                  <a:ext cx="2121702" cy="386535"/>
                  <a:chOff x="3539958" y="4694037"/>
                  <a:chExt cx="1070141" cy="386535"/>
                </a:xfrm>
              </p:grpSpPr>
              <p:sp>
                <p:nvSpPr>
                  <p:cNvPr id="71" name="TextBox 70"/>
                  <p:cNvSpPr txBox="1"/>
                  <p:nvPr/>
                </p:nvSpPr>
                <p:spPr>
                  <a:xfrm>
                    <a:off x="3774465" y="4942073"/>
                    <a:ext cx="601127" cy="138499"/>
                  </a:xfrm>
                  <a:prstGeom prst="rect">
                    <a:avLst/>
                  </a:prstGeom>
                  <a:solidFill>
                    <a:schemeClr val="bg1"/>
                  </a:solidFill>
                  <a:ln w="28575">
                    <a:noFill/>
                  </a:ln>
                </p:spPr>
                <p:txBody>
                  <a:bodyPr wrap="none" lIns="0" tIns="0" rIns="0" bIns="0" rtlCol="0">
                    <a:noAutofit/>
                    <a:scene3d>
                      <a:camera prst="orthographicFront"/>
                      <a:lightRig rig="threePt" dir="t"/>
                    </a:scene3d>
                    <a:sp3d>
                      <a:bevelT w="0" h="6350"/>
                    </a:sp3d>
                  </a:bodyPr>
                  <a:lstStyle>
                    <a:defPPr>
                      <a:defRPr lang="ko-KR"/>
                    </a:defPPr>
                    <a:lvl1pPr>
                      <a:defRPr sz="1400"/>
                    </a:lvl1pPr>
                  </a:lstStyle>
                  <a:p>
                    <a:pPr algn="ctr" defTabSz="914126" latinLnBrk="1">
                      <a:defRPr/>
                    </a:pPr>
                    <a:r>
                      <a:rPr lang="vi-VN" sz="1100" dirty="0">
                        <a:solidFill>
                          <a:srgbClr val="000000"/>
                        </a:solidFill>
                        <a:latin typeface="SamsungOne-400" panose="020B0503030303020204" charset="0"/>
                        <a:ea typeface="SamsungOne-400" panose="020B0503030303020204" pitchFamily="34" charset="0"/>
                      </a:rPr>
                      <a:t>Nghỉ</a:t>
                    </a:r>
                  </a:p>
                </p:txBody>
              </p:sp>
              <p:sp>
                <p:nvSpPr>
                  <p:cNvPr id="72" name="오른쪽 중괄호 71"/>
                  <p:cNvSpPr/>
                  <p:nvPr/>
                </p:nvSpPr>
                <p:spPr>
                  <a:xfrm rot="5400000">
                    <a:off x="3988424" y="4245571"/>
                    <a:ext cx="173210" cy="1070141"/>
                  </a:xfrm>
                  <a:prstGeom prst="rightBrace">
                    <a:avLst>
                      <a:gd name="adj1" fmla="val 63101"/>
                      <a:gd name="adj2"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063"/>
                    <a:endParaRPr lang="ko-KR" altLang="en-US" sz="2400">
                      <a:solidFill>
                        <a:prstClr val="black"/>
                      </a:solidFill>
                      <a:latin typeface="Calibri" panose="020F0502020204030204"/>
                      <a:ea typeface="맑은 고딕" panose="020B0503020000020004" pitchFamily="50" charset="-127"/>
                    </a:endParaRPr>
                  </a:p>
                </p:txBody>
              </p:sp>
            </p:grpSp>
            <p:grpSp>
              <p:nvGrpSpPr>
                <p:cNvPr id="68" name="그룹 67"/>
                <p:cNvGrpSpPr/>
                <p:nvPr/>
              </p:nvGrpSpPr>
              <p:grpSpPr>
                <a:xfrm>
                  <a:off x="2412198" y="3772017"/>
                  <a:ext cx="1070141" cy="386535"/>
                  <a:chOff x="3539958" y="4694037"/>
                  <a:chExt cx="1070141" cy="386535"/>
                </a:xfrm>
              </p:grpSpPr>
              <p:sp>
                <p:nvSpPr>
                  <p:cNvPr id="69" name="TextBox 68"/>
                  <p:cNvSpPr txBox="1"/>
                  <p:nvPr/>
                </p:nvSpPr>
                <p:spPr>
                  <a:xfrm>
                    <a:off x="3774465" y="4942073"/>
                    <a:ext cx="601127" cy="138499"/>
                  </a:xfrm>
                  <a:prstGeom prst="rect">
                    <a:avLst/>
                  </a:prstGeom>
                  <a:solidFill>
                    <a:schemeClr val="bg1"/>
                  </a:solidFill>
                  <a:ln w="28575">
                    <a:noFill/>
                  </a:ln>
                </p:spPr>
                <p:txBody>
                  <a:bodyPr wrap="none" lIns="0" tIns="0" rIns="0" bIns="0" rtlCol="0">
                    <a:noAutofit/>
                    <a:scene3d>
                      <a:camera prst="orthographicFront"/>
                      <a:lightRig rig="threePt" dir="t"/>
                    </a:scene3d>
                    <a:sp3d>
                      <a:bevelT w="0" h="6350"/>
                    </a:sp3d>
                  </a:bodyPr>
                  <a:lstStyle>
                    <a:defPPr>
                      <a:defRPr lang="ko-KR"/>
                    </a:defPPr>
                    <a:lvl1pPr>
                      <a:defRPr sz="1400"/>
                    </a:lvl1pPr>
                  </a:lstStyle>
                  <a:p>
                    <a:pPr algn="ctr" defTabSz="914126" latinLnBrk="1">
                      <a:defRPr/>
                    </a:pPr>
                    <a:r>
                      <a:rPr lang="vi-VN" sz="1100" dirty="0">
                        <a:solidFill>
                          <a:srgbClr val="000000"/>
                        </a:solidFill>
                        <a:latin typeface="SamsungOne-400" panose="020B0503030303020204" charset="0"/>
                        <a:ea typeface="SamsungOne-400" panose="020B0503030303020204" pitchFamily="34" charset="0"/>
                      </a:rPr>
                      <a:t>Nghỉ</a:t>
                    </a:r>
                  </a:p>
                </p:txBody>
              </p:sp>
              <p:sp>
                <p:nvSpPr>
                  <p:cNvPr id="70" name="오른쪽 중괄호 69"/>
                  <p:cNvSpPr/>
                  <p:nvPr/>
                </p:nvSpPr>
                <p:spPr>
                  <a:xfrm rot="5400000">
                    <a:off x="3988424" y="4245571"/>
                    <a:ext cx="173210" cy="1070141"/>
                  </a:xfrm>
                  <a:prstGeom prst="rightBrace">
                    <a:avLst>
                      <a:gd name="adj1" fmla="val 63101"/>
                      <a:gd name="adj2"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063"/>
                    <a:endParaRPr lang="ko-KR" altLang="en-US" sz="2400">
                      <a:solidFill>
                        <a:prstClr val="black"/>
                      </a:solidFill>
                      <a:latin typeface="Calibri" panose="020F0502020204030204"/>
                      <a:ea typeface="맑은 고딕" panose="020B0503020000020004" pitchFamily="50" charset="-127"/>
                    </a:endParaRPr>
                  </a:p>
                </p:txBody>
              </p:sp>
            </p:grpSp>
          </p:grpSp>
        </p:grpSp>
        <p:pic>
          <p:nvPicPr>
            <p:cNvPr id="107" name="그림 106">
              <a:extLst>
                <a:ext uri="{FF2B5EF4-FFF2-40B4-BE49-F238E27FC236}">
                  <a16:creationId xmlns:a16="http://schemas.microsoft.com/office/drawing/2014/main" id="{0EEF598F-8C66-4777-AE57-2743CB8793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892" y="4251608"/>
              <a:ext cx="428002" cy="428002"/>
            </a:xfrm>
            <a:prstGeom prst="rect">
              <a:avLst/>
            </a:prstGeom>
          </p:spPr>
        </p:pic>
        <p:pic>
          <p:nvPicPr>
            <p:cNvPr id="108" name="그림 107">
              <a:extLst>
                <a:ext uri="{FF2B5EF4-FFF2-40B4-BE49-F238E27FC236}">
                  <a16:creationId xmlns:a16="http://schemas.microsoft.com/office/drawing/2014/main" id="{0A0CEAA8-5BB3-4C0A-B2DD-C01433DB26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7322" y="3214306"/>
              <a:ext cx="394335" cy="394335"/>
            </a:xfrm>
            <a:prstGeom prst="rect">
              <a:avLst/>
            </a:prstGeom>
          </p:spPr>
        </p:pic>
        <p:pic>
          <p:nvPicPr>
            <p:cNvPr id="109" name="그림 108">
              <a:extLst>
                <a:ext uri="{FF2B5EF4-FFF2-40B4-BE49-F238E27FC236}">
                  <a16:creationId xmlns:a16="http://schemas.microsoft.com/office/drawing/2014/main" id="{0EEF598F-8C66-4777-AE57-2743CB8793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9420" y="5330577"/>
              <a:ext cx="428002" cy="428002"/>
            </a:xfrm>
            <a:prstGeom prst="rect">
              <a:avLst/>
            </a:prstGeom>
          </p:spPr>
        </p:pic>
      </p:grpSp>
    </p:spTree>
    <p:extLst>
      <p:ext uri="{BB962C8B-B14F-4D97-AF65-F5344CB8AC3E}">
        <p14:creationId xmlns:p14="http://schemas.microsoft.com/office/powerpoint/2010/main" val="11548235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모서리가 둥근 직사각형 4">
            <a:extLst>
              <a:ext uri="{FF2B5EF4-FFF2-40B4-BE49-F238E27FC236}">
                <a16:creationId xmlns:a16="http://schemas.microsoft.com/office/drawing/2014/main" id="{1F60B385-B163-4CFC-A3A9-F69F3A532B9E}"/>
              </a:ext>
            </a:extLst>
          </p:cNvPr>
          <p:cNvSpPr/>
          <p:nvPr/>
        </p:nvSpPr>
        <p:spPr>
          <a:xfrm>
            <a:off x="559817" y="2217906"/>
            <a:ext cx="4492081" cy="27541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 name="그룹 19"/>
          <p:cNvGrpSpPr/>
          <p:nvPr/>
        </p:nvGrpSpPr>
        <p:grpSpPr>
          <a:xfrm>
            <a:off x="416128" y="444866"/>
            <a:ext cx="9051872" cy="282133"/>
            <a:chOff x="416128" y="444866"/>
            <a:chExt cx="9051872" cy="282133"/>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47" name="직사각형 4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Vận hành RTS/CTS</a:t>
            </a:r>
          </a:p>
        </p:txBody>
      </p:sp>
      <p:grpSp>
        <p:nvGrpSpPr>
          <p:cNvPr id="23" name="그룹 22"/>
          <p:cNvGrpSpPr/>
          <p:nvPr/>
        </p:nvGrpSpPr>
        <p:grpSpPr>
          <a:xfrm>
            <a:off x="786828" y="2566116"/>
            <a:ext cx="3823508" cy="2179564"/>
            <a:chOff x="2854152" y="3505386"/>
            <a:chExt cx="3158008" cy="1800200"/>
          </a:xfrm>
        </p:grpSpPr>
        <p:sp>
          <p:nvSpPr>
            <p:cNvPr id="24" name="폭발 1 23"/>
            <p:cNvSpPr/>
            <p:nvPr/>
          </p:nvSpPr>
          <p:spPr>
            <a:xfrm>
              <a:off x="4283968" y="4056815"/>
              <a:ext cx="360040" cy="325263"/>
            </a:xfrm>
            <a:prstGeom prst="irregularSeal1">
              <a:avLst/>
            </a:prstGeom>
            <a:solidFill>
              <a:srgbClr val="FF0000"/>
            </a:solidFill>
            <a:ln w="25400" cap="flat" cmpd="sng" algn="ctr">
              <a:noFill/>
              <a:prstDash val="solid"/>
            </a:ln>
            <a:effectLst/>
          </p:spPr>
          <p:txBody>
            <a:bodyPr rtlCol="0" anchor="ctr"/>
            <a:lstStyle/>
            <a:p>
              <a:pPr algn="ctr" defTabSz="1139483" fontAlgn="base">
                <a:spcBef>
                  <a:spcPct val="0"/>
                </a:spcBef>
                <a:spcAft>
                  <a:spcPct val="0"/>
                </a:spcAft>
                <a:defRPr/>
              </a:pPr>
              <a:endParaRPr kumimoji="1" lang="ko-KR" altLang="en-US" sz="1799" kern="0" dirty="0">
                <a:solidFill>
                  <a:prstClr val="white"/>
                </a:solidFill>
                <a:latin typeface="SamsungOne-700" panose="020B0803030303020204" pitchFamily="34" charset="0"/>
                <a:ea typeface="KoPub돋움체 Bold" panose="02020603020101020101" pitchFamily="18" charset="-127"/>
              </a:endParaRPr>
            </a:p>
          </p:txBody>
        </p:sp>
        <p:grpSp>
          <p:nvGrpSpPr>
            <p:cNvPr id="25" name="그룹 24"/>
            <p:cNvGrpSpPr/>
            <p:nvPr/>
          </p:nvGrpSpPr>
          <p:grpSpPr>
            <a:xfrm>
              <a:off x="2854152" y="3505386"/>
              <a:ext cx="3158008" cy="1800200"/>
              <a:chOff x="2206080" y="3861048"/>
              <a:chExt cx="3158008" cy="1800200"/>
            </a:xfrm>
          </p:grpSpPr>
          <p:sp>
            <p:nvSpPr>
              <p:cNvPr id="26" name="타원 25"/>
              <p:cNvSpPr/>
              <p:nvPr/>
            </p:nvSpPr>
            <p:spPr>
              <a:xfrm>
                <a:off x="2206080" y="3871392"/>
                <a:ext cx="1789856" cy="1789856"/>
              </a:xfrm>
              <a:prstGeom prst="ellipse">
                <a:avLst/>
              </a:prstGeom>
              <a:noFill/>
              <a:ln w="25400" cap="flat" cmpd="sng" algn="ctr">
                <a:solidFill>
                  <a:srgbClr val="0033CC"/>
                </a:solidFill>
                <a:prstDash val="sysDot"/>
              </a:ln>
              <a:effectLst/>
            </p:spPr>
            <p:txBody>
              <a:bodyPr rtlCol="0" anchor="ctr"/>
              <a:lstStyle/>
              <a:p>
                <a:pPr algn="ctr" defTabSz="1139483" fontAlgn="base">
                  <a:spcBef>
                    <a:spcPct val="0"/>
                  </a:spcBef>
                  <a:spcAft>
                    <a:spcPct val="0"/>
                  </a:spcAft>
                  <a:defRPr/>
                </a:pPr>
                <a:endParaRPr kumimoji="1" lang="ko-KR" altLang="en-US" sz="1799" kern="0" dirty="0">
                  <a:solidFill>
                    <a:prstClr val="white"/>
                  </a:solidFill>
                  <a:latin typeface="SamsungOne-700" panose="020B0803030303020204" pitchFamily="34" charset="0"/>
                  <a:ea typeface="KoPub돋움체 Bold" panose="02020603020101020101" pitchFamily="18" charset="-127"/>
                </a:endParaRPr>
              </a:p>
            </p:txBody>
          </p:sp>
          <p:sp>
            <p:nvSpPr>
              <p:cNvPr id="28" name="타원 27"/>
              <p:cNvSpPr/>
              <p:nvPr/>
            </p:nvSpPr>
            <p:spPr>
              <a:xfrm>
                <a:off x="3574232" y="3861048"/>
                <a:ext cx="1789856" cy="1789856"/>
              </a:xfrm>
              <a:prstGeom prst="ellipse">
                <a:avLst/>
              </a:prstGeom>
              <a:noFill/>
              <a:ln w="25400" cap="flat" cmpd="sng" algn="ctr">
                <a:solidFill>
                  <a:srgbClr val="0033CC"/>
                </a:solidFill>
                <a:prstDash val="sysDot"/>
              </a:ln>
              <a:effectLst/>
            </p:spPr>
            <p:txBody>
              <a:bodyPr rtlCol="0" anchor="ctr"/>
              <a:lstStyle/>
              <a:p>
                <a:pPr algn="ctr" defTabSz="1139483" fontAlgn="base">
                  <a:spcBef>
                    <a:spcPct val="0"/>
                  </a:spcBef>
                  <a:spcAft>
                    <a:spcPct val="0"/>
                  </a:spcAft>
                  <a:defRPr/>
                </a:pPr>
                <a:endParaRPr kumimoji="1" lang="ko-KR" altLang="en-US" sz="1799" kern="0" dirty="0">
                  <a:solidFill>
                    <a:prstClr val="white"/>
                  </a:solidFill>
                  <a:latin typeface="SamsungOne-700" panose="020B0803030303020204" pitchFamily="34" charset="0"/>
                  <a:ea typeface="KoPub돋움체 Bold" panose="02020603020101020101" pitchFamily="18" charset="-127"/>
                </a:endParaRPr>
              </a:p>
            </p:txBody>
          </p:sp>
          <p:sp>
            <p:nvSpPr>
              <p:cNvPr id="29" name="타원 28"/>
              <p:cNvSpPr/>
              <p:nvPr/>
            </p:nvSpPr>
            <p:spPr>
              <a:xfrm>
                <a:off x="3006552" y="4671864"/>
                <a:ext cx="197296" cy="197296"/>
              </a:xfrm>
              <a:prstGeom prst="ellipse">
                <a:avLst/>
              </a:prstGeom>
              <a:solidFill>
                <a:srgbClr val="0033CC"/>
              </a:solidFill>
              <a:ln w="25400" cap="flat" cmpd="sng" algn="ctr">
                <a:noFill/>
                <a:prstDash val="sysDot"/>
              </a:ln>
              <a:effectLst/>
            </p:spPr>
            <p:txBody>
              <a:bodyPr rtlCol="0" anchor="ctr"/>
              <a:lstStyle/>
              <a:p>
                <a:pPr algn="ctr" defTabSz="1139483" fontAlgn="base">
                  <a:spcBef>
                    <a:spcPct val="0"/>
                  </a:spcBef>
                  <a:spcAft>
                    <a:spcPct val="0"/>
                  </a:spcAft>
                  <a:defRPr/>
                </a:pPr>
                <a:endParaRPr kumimoji="1" lang="ko-KR" altLang="en-US" sz="1799" kern="0" dirty="0">
                  <a:solidFill>
                    <a:prstClr val="white"/>
                  </a:solidFill>
                  <a:latin typeface="SamsungOne-700" panose="020B0803030303020204" pitchFamily="34" charset="0"/>
                  <a:ea typeface="KoPub돋움체 Bold" panose="02020603020101020101" pitchFamily="18" charset="-127"/>
                </a:endParaRPr>
              </a:p>
            </p:txBody>
          </p:sp>
          <p:sp>
            <p:nvSpPr>
              <p:cNvPr id="30" name="타원 29"/>
              <p:cNvSpPr/>
              <p:nvPr/>
            </p:nvSpPr>
            <p:spPr>
              <a:xfrm>
                <a:off x="4366320" y="4667672"/>
                <a:ext cx="197296" cy="197296"/>
              </a:xfrm>
              <a:prstGeom prst="ellipse">
                <a:avLst/>
              </a:prstGeom>
              <a:solidFill>
                <a:srgbClr val="0033CC"/>
              </a:solidFill>
              <a:ln w="25400" cap="flat" cmpd="sng" algn="ctr">
                <a:noFill/>
                <a:prstDash val="sysDot"/>
              </a:ln>
              <a:effectLst/>
            </p:spPr>
            <p:txBody>
              <a:bodyPr rtlCol="0" anchor="ctr"/>
              <a:lstStyle/>
              <a:p>
                <a:pPr algn="ctr" defTabSz="1139483" fontAlgn="base">
                  <a:spcBef>
                    <a:spcPct val="0"/>
                  </a:spcBef>
                  <a:spcAft>
                    <a:spcPct val="0"/>
                  </a:spcAft>
                  <a:defRPr/>
                </a:pPr>
                <a:endParaRPr kumimoji="1" lang="ko-KR" altLang="en-US" sz="1799" kern="0" dirty="0">
                  <a:solidFill>
                    <a:prstClr val="white"/>
                  </a:solidFill>
                  <a:latin typeface="SamsungOne-700" panose="020B0803030303020204" pitchFamily="34" charset="0"/>
                  <a:ea typeface="KoPub돋움체 Bold" panose="02020603020101020101" pitchFamily="18" charset="-127"/>
                </a:endParaRPr>
              </a:p>
            </p:txBody>
          </p:sp>
          <p:sp>
            <p:nvSpPr>
              <p:cNvPr id="31" name="타원 30"/>
              <p:cNvSpPr/>
              <p:nvPr/>
            </p:nvSpPr>
            <p:spPr>
              <a:xfrm>
                <a:off x="3707904" y="4311824"/>
                <a:ext cx="197296" cy="197296"/>
              </a:xfrm>
              <a:prstGeom prst="ellipse">
                <a:avLst/>
              </a:prstGeom>
              <a:solidFill>
                <a:srgbClr val="0033CC"/>
              </a:solidFill>
              <a:ln w="25400" cap="flat" cmpd="sng" algn="ctr">
                <a:noFill/>
                <a:prstDash val="sysDot"/>
              </a:ln>
              <a:effectLst/>
            </p:spPr>
            <p:txBody>
              <a:bodyPr rtlCol="0" anchor="ctr"/>
              <a:lstStyle/>
              <a:p>
                <a:pPr algn="ctr" defTabSz="1139483" fontAlgn="base">
                  <a:spcBef>
                    <a:spcPct val="0"/>
                  </a:spcBef>
                  <a:spcAft>
                    <a:spcPct val="0"/>
                  </a:spcAft>
                  <a:defRPr/>
                </a:pPr>
                <a:endParaRPr kumimoji="1" lang="ko-KR" altLang="en-US" sz="1799" kern="0" dirty="0">
                  <a:solidFill>
                    <a:prstClr val="white"/>
                  </a:solidFill>
                  <a:latin typeface="SamsungOne-700" panose="020B0803030303020204" pitchFamily="34" charset="0"/>
                  <a:ea typeface="KoPub돋움체 Bold" panose="02020603020101020101" pitchFamily="18" charset="-127"/>
                </a:endParaRPr>
              </a:p>
            </p:txBody>
          </p:sp>
          <p:sp>
            <p:nvSpPr>
              <p:cNvPr id="32" name="TextBox 31"/>
              <p:cNvSpPr txBox="1"/>
              <p:nvPr/>
            </p:nvSpPr>
            <p:spPr>
              <a:xfrm>
                <a:off x="3505388" y="4102010"/>
                <a:ext cx="594991" cy="254207"/>
              </a:xfrm>
              <a:prstGeom prst="rect">
                <a:avLst/>
              </a:prstGeom>
              <a:noFill/>
            </p:spPr>
            <p:txBody>
              <a:bodyPr wrap="square" rtlCol="0">
                <a:spAutoFit/>
              </a:bodyPr>
              <a:lstStyle/>
              <a:p>
                <a:pPr defTabSz="1139483" fontAlgn="base">
                  <a:spcBef>
                    <a:spcPct val="0"/>
                  </a:spcBef>
                  <a:spcAft>
                    <a:spcPct val="0"/>
                  </a:spcAft>
                  <a:defRPr/>
                </a:pPr>
                <a:r>
                  <a:rPr kumimoji="1" lang="en-US" altLang="ko-KR" sz="1400" kern="0" dirty="0">
                    <a:solidFill>
                      <a:prstClr val="black"/>
                    </a:solidFill>
                    <a:latin typeface="SamsungOne-700" panose="020B0803030303020204" pitchFamily="34" charset="0"/>
                    <a:ea typeface="SamsungOne-700" panose="020B0803030303020204" pitchFamily="34" charset="0"/>
                  </a:rPr>
                  <a:t>Node2</a:t>
                </a:r>
                <a:endParaRPr kumimoji="1" lang="ko-KR" altLang="en-US" sz="1400" kern="0" dirty="0">
                  <a:solidFill>
                    <a:prstClr val="black"/>
                  </a:solidFill>
                  <a:latin typeface="SamsungOne-700" panose="020B0803030303020204" pitchFamily="34" charset="0"/>
                  <a:ea typeface="KoPub돋움체 Bold" panose="02020603020101020101" pitchFamily="18" charset="-127"/>
                </a:endParaRPr>
              </a:p>
            </p:txBody>
          </p:sp>
          <p:sp>
            <p:nvSpPr>
              <p:cNvPr id="33" name="TextBox 32"/>
              <p:cNvSpPr txBox="1"/>
              <p:nvPr/>
            </p:nvSpPr>
            <p:spPr>
              <a:xfrm>
                <a:off x="2855332" y="4869160"/>
                <a:ext cx="499736" cy="223554"/>
              </a:xfrm>
              <a:prstGeom prst="rect">
                <a:avLst/>
              </a:prstGeom>
              <a:noFill/>
            </p:spPr>
            <p:txBody>
              <a:bodyPr wrap="none" rtlCol="0">
                <a:spAutoFit/>
              </a:bodyPr>
              <a:lstStyle/>
              <a:p>
                <a:pPr defTabSz="1139483" fontAlgn="base">
                  <a:spcBef>
                    <a:spcPct val="0"/>
                  </a:spcBef>
                  <a:spcAft>
                    <a:spcPct val="0"/>
                  </a:spcAft>
                  <a:defRPr/>
                </a:pPr>
                <a:r>
                  <a:rPr kumimoji="1" lang="en-US" altLang="ko-KR" sz="1400" kern="0" dirty="0">
                    <a:solidFill>
                      <a:prstClr val="black"/>
                    </a:solidFill>
                    <a:latin typeface="SamsungOne-700" panose="020B0803030303020204" pitchFamily="34" charset="0"/>
                    <a:ea typeface="SamsungOne-700" panose="020B0803030303020204" pitchFamily="34" charset="0"/>
                  </a:rPr>
                  <a:t>Node1</a:t>
                </a:r>
                <a:endParaRPr kumimoji="1" lang="ko-KR" altLang="en-US" sz="1400" kern="0" dirty="0">
                  <a:solidFill>
                    <a:prstClr val="black"/>
                  </a:solidFill>
                  <a:latin typeface="SamsungOne-700" panose="020B0803030303020204" pitchFamily="34" charset="0"/>
                  <a:ea typeface="KoPub돋움체 Bold" panose="02020603020101020101" pitchFamily="18" charset="-127"/>
                </a:endParaRPr>
              </a:p>
            </p:txBody>
          </p:sp>
          <p:sp>
            <p:nvSpPr>
              <p:cNvPr id="34" name="TextBox 33"/>
              <p:cNvSpPr txBox="1"/>
              <p:nvPr/>
            </p:nvSpPr>
            <p:spPr>
              <a:xfrm>
                <a:off x="4212888" y="4871638"/>
                <a:ext cx="512544" cy="223554"/>
              </a:xfrm>
              <a:prstGeom prst="rect">
                <a:avLst/>
              </a:prstGeom>
              <a:noFill/>
            </p:spPr>
            <p:txBody>
              <a:bodyPr wrap="none" rtlCol="0">
                <a:spAutoFit/>
              </a:bodyPr>
              <a:lstStyle/>
              <a:p>
                <a:pPr defTabSz="1139483" fontAlgn="base">
                  <a:spcBef>
                    <a:spcPct val="0"/>
                  </a:spcBef>
                  <a:spcAft>
                    <a:spcPct val="0"/>
                  </a:spcAft>
                  <a:defRPr/>
                </a:pPr>
                <a:r>
                  <a:rPr kumimoji="1" lang="en-US" altLang="ko-KR" sz="1400" kern="0" dirty="0">
                    <a:solidFill>
                      <a:prstClr val="black"/>
                    </a:solidFill>
                    <a:latin typeface="SamsungOne-700" panose="020B0803030303020204" pitchFamily="34" charset="0"/>
                    <a:ea typeface="SamsungOne-700" panose="020B0803030303020204" pitchFamily="34" charset="0"/>
                  </a:rPr>
                  <a:t>Node3</a:t>
                </a:r>
                <a:endParaRPr kumimoji="1" lang="ko-KR" altLang="en-US" sz="1400" kern="0" dirty="0">
                  <a:solidFill>
                    <a:prstClr val="black"/>
                  </a:solidFill>
                  <a:latin typeface="SamsungOne-700" panose="020B0803030303020204" pitchFamily="34" charset="0"/>
                  <a:ea typeface="KoPub돋움체 Bold" panose="02020603020101020101" pitchFamily="18" charset="-127"/>
                </a:endParaRPr>
              </a:p>
            </p:txBody>
          </p:sp>
          <p:cxnSp>
            <p:nvCxnSpPr>
              <p:cNvPr id="35" name="직선 연결선 34"/>
              <p:cNvCxnSpPr/>
              <p:nvPr/>
            </p:nvCxnSpPr>
            <p:spPr>
              <a:xfrm flipV="1">
                <a:off x="3104778" y="4435023"/>
                <a:ext cx="594991" cy="335548"/>
              </a:xfrm>
              <a:prstGeom prst="line">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H="1" flipV="1">
                <a:off x="3907324" y="4424645"/>
                <a:ext cx="556939" cy="345925"/>
              </a:xfrm>
              <a:prstGeom prst="line">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37" name="그룹 36">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38" name="직사각형 3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직사각형 38">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Vấn đề về nút ẩn</a:t>
              </a:r>
            </a:p>
          </p:txBody>
        </p:sp>
      </p:grpSp>
      <p:sp>
        <p:nvSpPr>
          <p:cNvPr id="40" name="직사각형 39"/>
          <p:cNvSpPr/>
          <p:nvPr/>
        </p:nvSpPr>
        <p:spPr>
          <a:xfrm>
            <a:off x="5192987" y="2217906"/>
            <a:ext cx="4203932"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Node1 và Node3 là các nút nằm ngoài phạm vi giao tiếp và không có kết nối trực tiếp</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Nếu Node1 và Node3 gửi dữ liệu đến Node2 cùng lúc, dữ liệu sẽ xung đột</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Giải quyết vấn đề nút ẩn bằng kỹ thuật RTS/CTS</a:t>
            </a:r>
          </a:p>
        </p:txBody>
      </p:sp>
    </p:spTree>
    <p:extLst>
      <p:ext uri="{BB962C8B-B14F-4D97-AF65-F5344CB8AC3E}">
        <p14:creationId xmlns:p14="http://schemas.microsoft.com/office/powerpoint/2010/main" val="16659480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40" name="그룹 39">
            <a:extLst>
              <a:ext uri="{FF2B5EF4-FFF2-40B4-BE49-F238E27FC236}">
                <a16:creationId xmlns:a16="http://schemas.microsoft.com/office/drawing/2014/main" id="{07928334-32AF-46A2-97F3-006B536CB7A1}"/>
              </a:ext>
            </a:extLst>
          </p:cNvPr>
          <p:cNvGrpSpPr/>
          <p:nvPr/>
        </p:nvGrpSpPr>
        <p:grpSpPr>
          <a:xfrm>
            <a:off x="559817" y="1393631"/>
            <a:ext cx="8783191" cy="215444"/>
            <a:chOff x="1027113" y="2045624"/>
            <a:chExt cx="8785224" cy="215495"/>
          </a:xfrm>
        </p:grpSpPr>
        <p:sp>
          <p:nvSpPr>
            <p:cNvPr id="42" name="직사각형 4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직사각형 42">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Giải quyết vấn đề nút ẩn bằng kỹ thuật RTS/CTS</a:t>
              </a:r>
            </a:p>
          </p:txBody>
        </p:sp>
      </p:grpSp>
      <p:grpSp>
        <p:nvGrpSpPr>
          <p:cNvPr id="19" name="Group 15"/>
          <p:cNvGrpSpPr>
            <a:grpSpLocks/>
          </p:cNvGrpSpPr>
          <p:nvPr/>
        </p:nvGrpSpPr>
        <p:grpSpPr bwMode="auto">
          <a:xfrm>
            <a:off x="559817" y="1840710"/>
            <a:ext cx="8618129" cy="902998"/>
            <a:chOff x="298" y="1822"/>
            <a:chExt cx="5545" cy="569"/>
          </a:xfrm>
        </p:grpSpPr>
        <p:sp>
          <p:nvSpPr>
            <p:cNvPr id="21" name="Rectangle 4"/>
            <p:cNvSpPr>
              <a:spLocks noChangeArrowheads="1"/>
            </p:cNvSpPr>
            <p:nvPr/>
          </p:nvSpPr>
          <p:spPr bwMode="auto">
            <a:xfrm>
              <a:off x="298" y="1822"/>
              <a:ext cx="1227" cy="567"/>
            </a:xfrm>
            <a:prstGeom prst="rect">
              <a:avLst/>
            </a:prstGeom>
            <a:ln w="22225">
              <a:solidFill>
                <a:schemeClr val="tx1"/>
              </a:solidFill>
            </a:ln>
          </p:spPr>
          <p:txBody>
            <a:bodyPr lIns="89971" tIns="46785" rIns="89971" bIns="46785" anchor="ctr">
              <a:scene3d>
                <a:camera prst="orthographicFront"/>
                <a:lightRig rig="threePt" dir="t"/>
              </a:scene3d>
              <a:sp3d>
                <a:bevelT w="0" h="6350"/>
              </a:sp3d>
            </a:bodyPr>
            <a:lstStyle/>
            <a:p>
              <a:pPr algn="ctr" defTabSz="914126" latinLnBrk="1">
                <a:defRPr/>
              </a:pPr>
              <a:r>
                <a:rPr lang="vi-VN" altLang="ko-KR" sz="1300" dirty="0">
                  <a:solidFill>
                    <a:prstClr val="black">
                      <a:lumMod val="85000"/>
                      <a:lumOff val="15000"/>
                    </a:prstClr>
                  </a:solidFill>
                  <a:latin typeface="SamsungOne-700" panose="020B0803030303020204" pitchFamily="34" charset="0"/>
                  <a:ea typeface="SamsungOne-700" panose="020B0803030303020204" pitchFamily="34" charset="0"/>
                </a:rPr>
                <a:t>Nơi gửi → Nơi nhận</a:t>
              </a:r>
            </a:p>
            <a:p>
              <a:pPr algn="ctr" defTabSz="914126" latinLnBrk="1">
                <a:defRPr/>
              </a:pPr>
              <a:endParaRPr lang="vi-VN" altLang="ko-KR" sz="1300" dirty="0">
                <a:solidFill>
                  <a:prstClr val="black">
                    <a:lumMod val="85000"/>
                    <a:lumOff val="15000"/>
                  </a:prstClr>
                </a:solidFill>
                <a:latin typeface="SamsungOne-700" panose="020B0803030303020204" pitchFamily="34" charset="0"/>
                <a:ea typeface="SamsungOne-700" panose="020B0803030303020204" pitchFamily="34" charset="0"/>
              </a:endParaRPr>
            </a:p>
            <a:p>
              <a:pPr algn="ctr" defTabSz="914126" latinLnBrk="1">
                <a:defRPr/>
              </a:pPr>
              <a:r>
                <a:rPr lang="vi-VN" altLang="ko-KR" sz="1300" dirty="0">
                  <a:solidFill>
                    <a:prstClr val="black">
                      <a:lumMod val="85000"/>
                      <a:lumOff val="15000"/>
                    </a:prstClr>
                  </a:solidFill>
                  <a:latin typeface="SamsungOne-700" panose="020B0803030303020204" pitchFamily="34" charset="0"/>
                  <a:ea typeface="SamsungOne-700" panose="020B0803030303020204" pitchFamily="34" charset="0"/>
                </a:rPr>
                <a:t>RTS (Yêu cầu gửi)</a:t>
              </a:r>
            </a:p>
          </p:txBody>
        </p:sp>
        <p:sp>
          <p:nvSpPr>
            <p:cNvPr id="24" name="Rectangle 6"/>
            <p:cNvSpPr>
              <a:spLocks noChangeArrowheads="1"/>
            </p:cNvSpPr>
            <p:nvPr/>
          </p:nvSpPr>
          <p:spPr bwMode="auto">
            <a:xfrm>
              <a:off x="1737" y="1824"/>
              <a:ext cx="1227" cy="567"/>
            </a:xfrm>
            <a:prstGeom prst="rect">
              <a:avLst/>
            </a:prstGeom>
            <a:ln w="22225">
              <a:solidFill>
                <a:schemeClr val="tx1"/>
              </a:solidFill>
            </a:ln>
          </p:spPr>
          <p:txBody>
            <a:bodyPr lIns="89971" tIns="46785" rIns="89971" bIns="46785" anchor="ctr">
              <a:scene3d>
                <a:camera prst="orthographicFront"/>
                <a:lightRig rig="threePt" dir="t"/>
              </a:scene3d>
              <a:sp3d>
                <a:bevelT w="0" h="6350"/>
              </a:sp3d>
            </a:bodyPr>
            <a:lstStyle/>
            <a:p>
              <a:pPr algn="ctr" defTabSz="914126" latinLnBrk="1">
                <a:defRPr/>
              </a:pPr>
              <a:r>
                <a:rPr lang="vi-VN" altLang="ko-KR" sz="1300" dirty="0">
                  <a:solidFill>
                    <a:prstClr val="black">
                      <a:lumMod val="85000"/>
                      <a:lumOff val="15000"/>
                    </a:prstClr>
                  </a:solidFill>
                  <a:latin typeface="SamsungOne-700" panose="020B0803030303020204" pitchFamily="34" charset="0"/>
                  <a:ea typeface="SamsungOne-700" panose="020B0803030303020204" pitchFamily="34" charset="0"/>
                </a:rPr>
                <a:t>Nơi nhận → Nơi gửi</a:t>
              </a:r>
            </a:p>
            <a:p>
              <a:pPr algn="ctr" defTabSz="914126" latinLnBrk="1">
                <a:defRPr/>
              </a:pPr>
              <a:endParaRPr lang="vi-VN" altLang="ko-KR" sz="1300" dirty="0">
                <a:solidFill>
                  <a:prstClr val="black">
                    <a:lumMod val="85000"/>
                    <a:lumOff val="15000"/>
                  </a:prstClr>
                </a:solidFill>
                <a:latin typeface="SamsungOne-700" panose="020B0803030303020204" pitchFamily="34" charset="0"/>
                <a:ea typeface="SamsungOne-700" panose="020B0803030303020204" pitchFamily="34" charset="0"/>
              </a:endParaRPr>
            </a:p>
            <a:p>
              <a:pPr algn="ctr" defTabSz="914126" latinLnBrk="1">
                <a:defRPr/>
              </a:pPr>
              <a:r>
                <a:rPr lang="vi-VN" altLang="ko-KR" sz="1300" dirty="0">
                  <a:solidFill>
                    <a:prstClr val="black">
                      <a:lumMod val="85000"/>
                      <a:lumOff val="15000"/>
                    </a:prstClr>
                  </a:solidFill>
                  <a:latin typeface="SamsungOne-700" panose="020B0803030303020204" pitchFamily="34" charset="0"/>
                  <a:ea typeface="SamsungOne-700" panose="020B0803030303020204" pitchFamily="34" charset="0"/>
                </a:rPr>
                <a:t>CTS (Sẵn sàng gửi)</a:t>
              </a:r>
            </a:p>
          </p:txBody>
        </p:sp>
        <p:sp>
          <p:nvSpPr>
            <p:cNvPr id="25" name="Rectangle 8"/>
            <p:cNvSpPr>
              <a:spLocks noChangeArrowheads="1"/>
            </p:cNvSpPr>
            <p:nvPr/>
          </p:nvSpPr>
          <p:spPr bwMode="auto">
            <a:xfrm>
              <a:off x="3177" y="1824"/>
              <a:ext cx="1227" cy="567"/>
            </a:xfrm>
            <a:prstGeom prst="rect">
              <a:avLst/>
            </a:prstGeom>
            <a:ln w="22225">
              <a:solidFill>
                <a:schemeClr val="tx1"/>
              </a:solidFill>
            </a:ln>
          </p:spPr>
          <p:txBody>
            <a:bodyPr lIns="89971" tIns="46785" rIns="89971" bIns="46785" anchor="ctr">
              <a:scene3d>
                <a:camera prst="orthographicFront"/>
                <a:lightRig rig="threePt" dir="t"/>
              </a:scene3d>
              <a:sp3d>
                <a:bevelT w="0" h="6350"/>
              </a:sp3d>
            </a:bodyPr>
            <a:lstStyle/>
            <a:p>
              <a:pPr algn="ctr" defTabSz="914126" latinLnBrk="1">
                <a:defRPr/>
              </a:pPr>
              <a:r>
                <a:rPr lang="vi-VN" altLang="ko-KR" sz="1300" dirty="0">
                  <a:solidFill>
                    <a:prstClr val="black">
                      <a:lumMod val="85000"/>
                      <a:lumOff val="15000"/>
                    </a:prstClr>
                  </a:solidFill>
                  <a:latin typeface="SamsungOne-700" panose="020B0803030303020204" pitchFamily="34" charset="0"/>
                  <a:ea typeface="SamsungOne-700" panose="020B0803030303020204" pitchFamily="34" charset="0"/>
                </a:rPr>
                <a:t>Nơi gửi → Nơi nhận</a:t>
              </a:r>
            </a:p>
            <a:p>
              <a:pPr algn="ctr" defTabSz="914126" latinLnBrk="1">
                <a:defRPr/>
              </a:pPr>
              <a:endParaRPr lang="vi-VN" altLang="ko-KR" sz="1300" dirty="0">
                <a:solidFill>
                  <a:prstClr val="black">
                    <a:lumMod val="85000"/>
                    <a:lumOff val="15000"/>
                  </a:prstClr>
                </a:solidFill>
                <a:latin typeface="SamsungOne-700" panose="020B0803030303020204" pitchFamily="34" charset="0"/>
                <a:ea typeface="SamsungOne-700" panose="020B0803030303020204" pitchFamily="34" charset="0"/>
              </a:endParaRPr>
            </a:p>
            <a:p>
              <a:pPr algn="ctr" defTabSz="914126" latinLnBrk="1">
                <a:defRPr/>
              </a:pPr>
              <a:r>
                <a:rPr lang="vi-VN" altLang="ko-KR" sz="1300" dirty="0">
                  <a:solidFill>
                    <a:prstClr val="black">
                      <a:lumMod val="85000"/>
                      <a:lumOff val="15000"/>
                    </a:prstClr>
                  </a:solidFill>
                  <a:latin typeface="SamsungOne-700" panose="020B0803030303020204" pitchFamily="34" charset="0"/>
                  <a:ea typeface="SamsungOne-700" panose="020B0803030303020204" pitchFamily="34" charset="0"/>
                </a:rPr>
                <a:t>Truyền dữ liệu</a:t>
              </a:r>
            </a:p>
          </p:txBody>
        </p:sp>
        <p:sp>
          <p:nvSpPr>
            <p:cNvPr id="29" name="Rectangle 10"/>
            <p:cNvSpPr>
              <a:spLocks noChangeArrowheads="1"/>
            </p:cNvSpPr>
            <p:nvPr/>
          </p:nvSpPr>
          <p:spPr bwMode="auto">
            <a:xfrm>
              <a:off x="4616" y="1824"/>
              <a:ext cx="1227" cy="567"/>
            </a:xfrm>
            <a:prstGeom prst="rect">
              <a:avLst/>
            </a:prstGeom>
            <a:ln w="22225">
              <a:solidFill>
                <a:schemeClr val="tx1"/>
              </a:solidFill>
            </a:ln>
          </p:spPr>
          <p:txBody>
            <a:bodyPr lIns="89971" tIns="46785" rIns="89971" bIns="46785" anchor="ctr">
              <a:scene3d>
                <a:camera prst="orthographicFront"/>
                <a:lightRig rig="threePt" dir="t"/>
              </a:scene3d>
              <a:sp3d>
                <a:bevelT w="0" h="6350"/>
              </a:sp3d>
            </a:bodyPr>
            <a:lstStyle/>
            <a:p>
              <a:pPr algn="ctr" defTabSz="914126" latinLnBrk="1">
                <a:defRPr/>
              </a:pPr>
              <a:r>
                <a:rPr lang="vi-VN" altLang="ko-KR" sz="1300" dirty="0">
                  <a:solidFill>
                    <a:prstClr val="black">
                      <a:lumMod val="85000"/>
                      <a:lumOff val="15000"/>
                    </a:prstClr>
                  </a:solidFill>
                  <a:latin typeface="SamsungOne-700" panose="020B0803030303020204" pitchFamily="34" charset="0"/>
                  <a:ea typeface="SamsungOne-700" panose="020B0803030303020204" pitchFamily="34" charset="0"/>
                </a:rPr>
                <a:t>Nơi nhận → Nơi gửi</a:t>
              </a:r>
            </a:p>
            <a:p>
              <a:pPr algn="ctr" defTabSz="914126" latinLnBrk="1">
                <a:defRPr/>
              </a:pPr>
              <a:endParaRPr lang="vi-VN" altLang="ko-KR" sz="1300" dirty="0">
                <a:solidFill>
                  <a:prstClr val="black">
                    <a:lumMod val="85000"/>
                    <a:lumOff val="15000"/>
                  </a:prstClr>
                </a:solidFill>
                <a:latin typeface="SamsungOne-700" panose="020B0803030303020204" pitchFamily="34" charset="0"/>
                <a:ea typeface="SamsungOne-700" panose="020B0803030303020204" pitchFamily="34" charset="0"/>
              </a:endParaRPr>
            </a:p>
            <a:p>
              <a:pPr algn="ctr" defTabSz="914126" latinLnBrk="1">
                <a:defRPr/>
              </a:pPr>
              <a:r>
                <a:rPr lang="vi-VN" altLang="ko-KR" sz="1300" dirty="0">
                  <a:solidFill>
                    <a:prstClr val="black">
                      <a:lumMod val="85000"/>
                      <a:lumOff val="15000"/>
                    </a:prstClr>
                  </a:solidFill>
                  <a:latin typeface="SamsungOne-700" panose="020B0803030303020204" pitchFamily="34" charset="0"/>
                  <a:ea typeface="SamsungOne-700" panose="020B0803030303020204" pitchFamily="34" charset="0"/>
                </a:rPr>
                <a:t>ACK</a:t>
              </a:r>
            </a:p>
          </p:txBody>
        </p:sp>
        <p:sp>
          <p:nvSpPr>
            <p:cNvPr id="30" name="Line 12"/>
            <p:cNvSpPr>
              <a:spLocks noChangeShapeType="1"/>
            </p:cNvSpPr>
            <p:nvPr/>
          </p:nvSpPr>
          <p:spPr bwMode="auto">
            <a:xfrm>
              <a:off x="1530" y="2112"/>
              <a:ext cx="20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71" tIns="46785" rIns="89971" bIns="46785" anchor="ctr">
              <a:spAutoFit/>
              <a:scene3d>
                <a:camera prst="orthographicFront"/>
                <a:lightRig rig="threePt" dir="t"/>
              </a:scene3d>
              <a:sp3d>
                <a:bevelT w="0" h="6350"/>
              </a:sp3d>
            </a:bodyPr>
            <a:lstStyle/>
            <a:p>
              <a:pPr defTabSz="914126" latinLnBrk="1">
                <a:defRPr/>
              </a:pPr>
              <a:endParaRPr lang="ko-KR" altLang="en-US" sz="130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sp>
          <p:nvSpPr>
            <p:cNvPr id="31" name="Line 13"/>
            <p:cNvSpPr>
              <a:spLocks noChangeShapeType="1"/>
            </p:cNvSpPr>
            <p:nvPr/>
          </p:nvSpPr>
          <p:spPr bwMode="auto">
            <a:xfrm>
              <a:off x="2970" y="2112"/>
              <a:ext cx="20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71" tIns="46785" rIns="89971" bIns="46785" anchor="ctr">
              <a:spAutoFit/>
              <a:scene3d>
                <a:camera prst="orthographicFront"/>
                <a:lightRig rig="threePt" dir="t"/>
              </a:scene3d>
              <a:sp3d>
                <a:bevelT w="0" h="6350"/>
              </a:sp3d>
            </a:bodyPr>
            <a:lstStyle/>
            <a:p>
              <a:pPr defTabSz="914126" latinLnBrk="1">
                <a:defRPr/>
              </a:pPr>
              <a:endParaRPr lang="ko-KR" altLang="en-US" sz="130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sp>
          <p:nvSpPr>
            <p:cNvPr id="32" name="Line 14"/>
            <p:cNvSpPr>
              <a:spLocks noChangeShapeType="1"/>
            </p:cNvSpPr>
            <p:nvPr/>
          </p:nvSpPr>
          <p:spPr bwMode="auto">
            <a:xfrm>
              <a:off x="4409" y="2112"/>
              <a:ext cx="20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971" tIns="46785" rIns="89971" bIns="46785" anchor="ctr">
              <a:spAutoFit/>
              <a:scene3d>
                <a:camera prst="orthographicFront"/>
                <a:lightRig rig="threePt" dir="t"/>
              </a:scene3d>
              <a:sp3d>
                <a:bevelT w="0" h="6350"/>
              </a:sp3d>
            </a:bodyPr>
            <a:lstStyle/>
            <a:p>
              <a:pPr defTabSz="914126" latinLnBrk="1">
                <a:defRPr/>
              </a:pPr>
              <a:endParaRPr lang="ko-KR" altLang="en-US" sz="130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grpSp>
      <p:sp>
        <p:nvSpPr>
          <p:cNvPr id="33" name="직사각형 32"/>
          <p:cNvSpPr/>
          <p:nvPr/>
        </p:nvSpPr>
        <p:spPr>
          <a:xfrm>
            <a:off x="712182" y="2870703"/>
            <a:ext cx="8465764" cy="1556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Nơi gửi truyền khung RTS đến nơi nhận.</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Nếu nơi nhận đang nghỉ, nơi nhận sẽ phản hồi bằng CTS.</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Nếu nơi nhận đang giao tiếp với một nút khác, nơi nhận sẽ chờ bằng thuật toán quay lui.</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Khi khung dữ liệu CTS nhận đến nơi gửi, dữ liệu được truyền ngay lập tức.</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Nơi gửi truyền khung dữ liệu ACK cho nơi nhận sau khi nhận được tất cả dữ liệu.</a:t>
            </a:r>
          </a:p>
        </p:txBody>
      </p:sp>
    </p:spTree>
    <p:extLst>
      <p:ext uri="{BB962C8B-B14F-4D97-AF65-F5344CB8AC3E}">
        <p14:creationId xmlns:p14="http://schemas.microsoft.com/office/powerpoint/2010/main" val="253483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Tổng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quan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1.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22" name="직사각형 21">
            <a:extLst>
              <a:ext uri="{FF2B5EF4-FFF2-40B4-BE49-F238E27FC236}">
                <a16:creationId xmlns:a16="http://schemas.microsoft.com/office/drawing/2014/main" id="{145BE0FE-8299-4B57-832A-00E5DB119959}"/>
              </a:ext>
            </a:extLst>
          </p:cNvPr>
          <p:cNvSpPr/>
          <p:nvPr/>
        </p:nvSpPr>
        <p:spPr>
          <a:xfrm>
            <a:off x="1054112" y="3883135"/>
            <a:ext cx="3740912" cy="176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700" panose="020B0803030303020204"/>
                <a:ea typeface="SamsungOne-400" panose="020B0503030303020204" pitchFamily="34" charset="0"/>
              </a:rPr>
              <a:t>1.1. </a:t>
            </a:r>
            <a:r>
              <a:rPr lang="en-US" altLang="ko-KR" dirty="0" err="1">
                <a:solidFill>
                  <a:srgbClr val="A6A6A6"/>
                </a:solidFill>
                <a:latin typeface="SamsungOne-700" panose="020B0803030303020204"/>
                <a:ea typeface="SamsungOne-400" panose="020B0503030303020204" pitchFamily="34" charset="0"/>
              </a:rPr>
              <a:t>Cách</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mạng</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công</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nghiệp</a:t>
            </a:r>
            <a:r>
              <a:rPr lang="en-US" altLang="ko-KR" dirty="0">
                <a:solidFill>
                  <a:srgbClr val="A6A6A6"/>
                </a:solidFill>
                <a:latin typeface="SamsungOne-700" panose="020B0803030303020204"/>
                <a:ea typeface="SamsungOne-400" panose="020B0503030303020204" pitchFamily="34" charset="0"/>
              </a:rPr>
              <a:t> 4.0</a:t>
            </a:r>
          </a:p>
          <a:p>
            <a:pPr marL="176213" indent="-176213" fontAlgn="base">
              <a:spcBef>
                <a:spcPct val="0"/>
              </a:spcBef>
              <a:spcAft>
                <a:spcPts val="1000"/>
              </a:spcAft>
              <a:buSzPct val="120000"/>
              <a:buBlip>
                <a:blip r:embed="rId3"/>
              </a:buBlip>
              <a:defRPr/>
            </a:pPr>
            <a:r>
              <a:rPr kumimoji="1" lang="en-US" altLang="ko-KR" dirty="0">
                <a:solidFill>
                  <a:schemeClr val="bg1">
                    <a:lumMod val="65000"/>
                  </a:schemeClr>
                </a:solidFill>
                <a:latin typeface="SamsungOne-700" panose="020B0803030303020204"/>
                <a:ea typeface="SamsungOne-700" panose="020B0803030303020204" pitchFamily="34" charset="0"/>
              </a:rPr>
              <a:t>1.2. </a:t>
            </a:r>
            <a:r>
              <a:rPr kumimoji="1" lang="en-US" altLang="ko-KR" dirty="0" err="1">
                <a:solidFill>
                  <a:schemeClr val="bg1">
                    <a:lumMod val="65000"/>
                  </a:schemeClr>
                </a:solidFill>
                <a:latin typeface="SamsungOne-700" panose="020B0803030303020204"/>
                <a:ea typeface="SamsungOne-700" panose="020B0803030303020204" pitchFamily="34" charset="0"/>
              </a:rPr>
              <a:t>Định</a:t>
            </a:r>
            <a:r>
              <a:rPr kumimoji="1" lang="en-US" altLang="ko-KR" dirty="0">
                <a:solidFill>
                  <a:schemeClr val="bg1">
                    <a:lumMod val="65000"/>
                  </a:schemeClr>
                </a:solidFill>
                <a:latin typeface="SamsungOne-700" panose="020B0803030303020204"/>
                <a:ea typeface="SamsungOne-700" panose="020B0803030303020204" pitchFamily="34" charset="0"/>
              </a:rPr>
              <a:t> </a:t>
            </a:r>
            <a:r>
              <a:rPr kumimoji="1" lang="en-US" altLang="ko-KR" dirty="0" err="1">
                <a:solidFill>
                  <a:schemeClr val="bg1">
                    <a:lumMod val="65000"/>
                  </a:schemeClr>
                </a:solidFill>
                <a:latin typeface="SamsungOne-700" panose="020B0803030303020204"/>
                <a:ea typeface="SamsungOne-700" panose="020B0803030303020204" pitchFamily="34" charset="0"/>
              </a:rPr>
              <a:t>nghĩa</a:t>
            </a:r>
            <a:r>
              <a:rPr kumimoji="1" lang="en-US" altLang="ko-KR" dirty="0">
                <a:solidFill>
                  <a:schemeClr val="bg1">
                    <a:lumMod val="65000"/>
                  </a:schemeClr>
                </a:solidFill>
                <a:latin typeface="SamsungOne-700" panose="020B0803030303020204"/>
                <a:ea typeface="SamsungOne-700" panose="020B0803030303020204" pitchFamily="34" charset="0"/>
              </a:rPr>
              <a:t> IoT</a:t>
            </a:r>
            <a:endParaRPr lang="en-US" altLang="ko-KR" dirty="0">
              <a:solidFill>
                <a:srgbClr val="A6A6A6"/>
              </a:solidFill>
              <a:latin typeface="SamsungOne-700" panose="020B0803030303020204"/>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lang="en-US" altLang="ko-KR" dirty="0">
                <a:solidFill>
                  <a:schemeClr val="tx1"/>
                </a:solidFill>
                <a:latin typeface="SamsungOne-700" panose="020B0803030303020204"/>
                <a:ea typeface="SamsungOne-400" panose="020B0503030303020204" pitchFamily="34" charset="0"/>
              </a:rPr>
              <a:t>1.3. </a:t>
            </a:r>
            <a:r>
              <a:rPr lang="en-US" altLang="ko-KR" dirty="0" err="1">
                <a:solidFill>
                  <a:schemeClr val="tx1"/>
                </a:solidFill>
                <a:latin typeface="SamsungOne-700" panose="020B0803030303020204"/>
                <a:ea typeface="SamsungOne-400" panose="020B0503030303020204" pitchFamily="34" charset="0"/>
              </a:rPr>
              <a:t>Công</a:t>
            </a:r>
            <a:r>
              <a:rPr lang="en-US" altLang="ko-KR" dirty="0">
                <a:solidFill>
                  <a:schemeClr val="tx1"/>
                </a:solidFill>
                <a:latin typeface="SamsungOne-700" panose="020B0803030303020204"/>
                <a:ea typeface="SamsungOne-400" panose="020B0503030303020204" pitchFamily="34" charset="0"/>
              </a:rPr>
              <a:t> </a:t>
            </a:r>
            <a:r>
              <a:rPr lang="en-US" altLang="ko-KR" dirty="0" err="1">
                <a:solidFill>
                  <a:schemeClr val="tx1"/>
                </a:solidFill>
                <a:latin typeface="SamsungOne-700" panose="020B0803030303020204"/>
                <a:ea typeface="SamsungOne-400" panose="020B0503030303020204" pitchFamily="34" charset="0"/>
              </a:rPr>
              <a:t>nghệ</a:t>
            </a:r>
            <a:r>
              <a:rPr lang="en-US" altLang="ko-KR" dirty="0">
                <a:solidFill>
                  <a:schemeClr val="tx1"/>
                </a:solidFill>
                <a:latin typeface="SamsungOne-700" panose="020B0803030303020204"/>
                <a:ea typeface="SamsungOne-400" panose="020B0503030303020204" pitchFamily="34" charset="0"/>
              </a:rPr>
              <a:t> M2M (</a:t>
            </a:r>
            <a:r>
              <a:rPr lang="en-US" altLang="ko-KR" dirty="0" err="1">
                <a:solidFill>
                  <a:schemeClr val="tx1"/>
                </a:solidFill>
                <a:latin typeface="SamsungOne-700" panose="020B0803030303020204"/>
                <a:ea typeface="SamsungOne-400" panose="020B0503030303020204" pitchFamily="34" charset="0"/>
              </a:rPr>
              <a:t>Kết</a:t>
            </a:r>
            <a:r>
              <a:rPr lang="en-US" altLang="ko-KR" dirty="0">
                <a:solidFill>
                  <a:schemeClr val="tx1"/>
                </a:solidFill>
                <a:latin typeface="SamsungOne-700" panose="020B0803030303020204"/>
                <a:ea typeface="SamsungOne-400" panose="020B0503030303020204" pitchFamily="34" charset="0"/>
              </a:rPr>
              <a:t> </a:t>
            </a:r>
            <a:r>
              <a:rPr lang="en-US" altLang="ko-KR" dirty="0" err="1">
                <a:solidFill>
                  <a:schemeClr val="tx1"/>
                </a:solidFill>
                <a:latin typeface="SamsungOne-700" panose="020B0803030303020204"/>
                <a:ea typeface="SamsungOne-400" panose="020B0503030303020204" pitchFamily="34" charset="0"/>
              </a:rPr>
              <a:t>nối</a:t>
            </a:r>
            <a:r>
              <a:rPr lang="en-US" altLang="ko-KR" dirty="0">
                <a:solidFill>
                  <a:schemeClr val="tx1"/>
                </a:solidFill>
                <a:latin typeface="SamsungOne-700" panose="020B0803030303020204"/>
                <a:ea typeface="SamsungOne-400" panose="020B0503030303020204" pitchFamily="34" charset="0"/>
              </a:rPr>
              <a:t> </a:t>
            </a:r>
            <a:r>
              <a:rPr lang="en-US" altLang="ko-KR" dirty="0" err="1">
                <a:solidFill>
                  <a:schemeClr val="tx1"/>
                </a:solidFill>
                <a:latin typeface="SamsungOne-700" panose="020B0803030303020204"/>
                <a:ea typeface="SamsungOne-400" panose="020B0503030303020204" pitchFamily="34" charset="0"/>
              </a:rPr>
              <a:t>máy</a:t>
            </a:r>
            <a:r>
              <a:rPr lang="en-US" altLang="ko-KR" dirty="0">
                <a:solidFill>
                  <a:schemeClr val="tx1"/>
                </a:solidFill>
                <a:latin typeface="SamsungOne-700" panose="020B0803030303020204"/>
                <a:ea typeface="SamsungOne-400" panose="020B0503030303020204" pitchFamily="34" charset="0"/>
              </a:rPr>
              <a:t> </a:t>
            </a:r>
            <a:r>
              <a:rPr lang="en-US" altLang="ko-KR" dirty="0" err="1">
                <a:solidFill>
                  <a:schemeClr val="tx1"/>
                </a:solidFill>
                <a:latin typeface="SamsungOne-700" panose="020B0803030303020204"/>
                <a:ea typeface="SamsungOne-400" panose="020B0503030303020204" pitchFamily="34" charset="0"/>
              </a:rPr>
              <a:t>móc</a:t>
            </a:r>
            <a:r>
              <a:rPr lang="en-US" altLang="ko-KR" dirty="0">
                <a:solidFill>
                  <a:schemeClr val="tx1"/>
                </a:solidFill>
                <a:latin typeface="SamsungOne-700" panose="020B0803030303020204"/>
                <a:ea typeface="SamsungOne-400" panose="020B0503030303020204" pitchFamily="34" charset="0"/>
              </a:rPr>
              <a:t>)</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700" panose="020B0803030303020204"/>
                <a:ea typeface="SamsungOne-400" panose="020B0503030303020204" pitchFamily="34" charset="0"/>
              </a:rPr>
              <a:t>1.4. </a:t>
            </a:r>
            <a:r>
              <a:rPr lang="en-US" altLang="ko-KR" dirty="0" err="1">
                <a:solidFill>
                  <a:srgbClr val="A6A6A6"/>
                </a:solidFill>
                <a:latin typeface="SamsungOne-700" panose="020B0803030303020204"/>
                <a:ea typeface="SamsungOne-400" panose="020B0503030303020204" pitchFamily="34" charset="0"/>
              </a:rPr>
              <a:t>Nguồn</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gốc</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ra</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đời</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của</a:t>
            </a:r>
            <a:r>
              <a:rPr lang="en-US" altLang="ko-KR" dirty="0">
                <a:solidFill>
                  <a:srgbClr val="A6A6A6"/>
                </a:solidFill>
                <a:latin typeface="SamsungOne-700" panose="020B0803030303020204"/>
                <a:ea typeface="SamsungOne-400" panose="020B0503030303020204" pitchFamily="34" charset="0"/>
              </a:rPr>
              <a:t> IoT</a:t>
            </a:r>
          </a:p>
        </p:txBody>
      </p:sp>
    </p:spTree>
    <p:extLst>
      <p:ext uri="{BB962C8B-B14F-4D97-AF65-F5344CB8AC3E}">
        <p14:creationId xmlns:p14="http://schemas.microsoft.com/office/powerpoint/2010/main" val="27530573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Các thành phần của mạng WLAN</a:t>
            </a:r>
          </a:p>
        </p:txBody>
      </p:sp>
      <p:grpSp>
        <p:nvGrpSpPr>
          <p:cNvPr id="40" name="그룹 39">
            <a:extLst>
              <a:ext uri="{FF2B5EF4-FFF2-40B4-BE49-F238E27FC236}">
                <a16:creationId xmlns:a16="http://schemas.microsoft.com/office/drawing/2014/main" id="{07928334-32AF-46A2-97F3-006B536CB7A1}"/>
              </a:ext>
            </a:extLst>
          </p:cNvPr>
          <p:cNvGrpSpPr/>
          <p:nvPr/>
        </p:nvGrpSpPr>
        <p:grpSpPr>
          <a:xfrm>
            <a:off x="554864" y="1995625"/>
            <a:ext cx="1982345" cy="215444"/>
            <a:chOff x="1027113" y="2045624"/>
            <a:chExt cx="1982804" cy="215495"/>
          </a:xfrm>
        </p:grpSpPr>
        <p:sp>
          <p:nvSpPr>
            <p:cNvPr id="42" name="직사각형 4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직사각형 42">
              <a:extLst>
                <a:ext uri="{FF2B5EF4-FFF2-40B4-BE49-F238E27FC236}">
                  <a16:creationId xmlns:a16="http://schemas.microsoft.com/office/drawing/2014/main" id="{C3CF9554-5E26-4DD4-876F-A237942CB6BA}"/>
                </a:ext>
              </a:extLst>
            </p:cNvPr>
            <p:cNvSpPr/>
            <p:nvPr/>
          </p:nvSpPr>
          <p:spPr>
            <a:xfrm>
              <a:off x="1179513" y="2045624"/>
              <a:ext cx="183040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Liên kết không dây</a:t>
              </a:r>
            </a:p>
          </p:txBody>
        </p:sp>
      </p:grpSp>
      <p:grpSp>
        <p:nvGrpSpPr>
          <p:cNvPr id="20" name="그룹 19">
            <a:extLst>
              <a:ext uri="{FF2B5EF4-FFF2-40B4-BE49-F238E27FC236}">
                <a16:creationId xmlns:a16="http://schemas.microsoft.com/office/drawing/2014/main" id="{07928334-32AF-46A2-97F3-006B536CB7A1}"/>
              </a:ext>
            </a:extLst>
          </p:cNvPr>
          <p:cNvGrpSpPr/>
          <p:nvPr/>
        </p:nvGrpSpPr>
        <p:grpSpPr>
          <a:xfrm>
            <a:off x="554864" y="2382749"/>
            <a:ext cx="1982345" cy="215444"/>
            <a:chOff x="1027113" y="2045624"/>
            <a:chExt cx="1982804" cy="215495"/>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a:extLst>
                <a:ext uri="{FF2B5EF4-FFF2-40B4-BE49-F238E27FC236}">
                  <a16:creationId xmlns:a16="http://schemas.microsoft.com/office/drawing/2014/main" id="{C3CF9554-5E26-4DD4-876F-A237942CB6BA}"/>
                </a:ext>
              </a:extLst>
            </p:cNvPr>
            <p:cNvSpPr/>
            <p:nvPr/>
          </p:nvSpPr>
          <p:spPr>
            <a:xfrm>
              <a:off x="1179513" y="2045624"/>
              <a:ext cx="183040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Thiết bị đầu cuối (STA)</a:t>
              </a:r>
            </a:p>
          </p:txBody>
        </p:sp>
      </p:grpSp>
      <p:grpSp>
        <p:nvGrpSpPr>
          <p:cNvPr id="36" name="그룹 35">
            <a:extLst>
              <a:ext uri="{FF2B5EF4-FFF2-40B4-BE49-F238E27FC236}">
                <a16:creationId xmlns:a16="http://schemas.microsoft.com/office/drawing/2014/main" id="{07928334-32AF-46A2-97F3-006B536CB7A1}"/>
              </a:ext>
            </a:extLst>
          </p:cNvPr>
          <p:cNvGrpSpPr/>
          <p:nvPr/>
        </p:nvGrpSpPr>
        <p:grpSpPr>
          <a:xfrm>
            <a:off x="3463621" y="1995625"/>
            <a:ext cx="1982345" cy="215444"/>
            <a:chOff x="1027113" y="2045624"/>
            <a:chExt cx="1982804" cy="215495"/>
          </a:xfrm>
        </p:grpSpPr>
        <p:sp>
          <p:nvSpPr>
            <p:cNvPr id="37" name="직사각형 3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9" name="직사각형 38">
              <a:extLst>
                <a:ext uri="{FF2B5EF4-FFF2-40B4-BE49-F238E27FC236}">
                  <a16:creationId xmlns:a16="http://schemas.microsoft.com/office/drawing/2014/main" id="{C3CF9554-5E26-4DD4-876F-A237942CB6BA}"/>
                </a:ext>
              </a:extLst>
            </p:cNvPr>
            <p:cNvSpPr/>
            <p:nvPr/>
          </p:nvSpPr>
          <p:spPr>
            <a:xfrm>
              <a:off x="1179513" y="2045624"/>
              <a:ext cx="183040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Điểm truy cập</a:t>
              </a:r>
            </a:p>
          </p:txBody>
        </p:sp>
      </p:grpSp>
      <p:grpSp>
        <p:nvGrpSpPr>
          <p:cNvPr id="41" name="그룹 40">
            <a:extLst>
              <a:ext uri="{FF2B5EF4-FFF2-40B4-BE49-F238E27FC236}">
                <a16:creationId xmlns:a16="http://schemas.microsoft.com/office/drawing/2014/main" id="{07928334-32AF-46A2-97F3-006B536CB7A1}"/>
              </a:ext>
            </a:extLst>
          </p:cNvPr>
          <p:cNvGrpSpPr/>
          <p:nvPr/>
        </p:nvGrpSpPr>
        <p:grpSpPr>
          <a:xfrm>
            <a:off x="3463621" y="2382749"/>
            <a:ext cx="1982345" cy="215444"/>
            <a:chOff x="1027113" y="2045624"/>
            <a:chExt cx="1982804" cy="215495"/>
          </a:xfrm>
        </p:grpSpPr>
        <p:sp>
          <p:nvSpPr>
            <p:cNvPr id="44" name="직사각형 4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직사각형 44">
              <a:extLst>
                <a:ext uri="{FF2B5EF4-FFF2-40B4-BE49-F238E27FC236}">
                  <a16:creationId xmlns:a16="http://schemas.microsoft.com/office/drawing/2014/main" id="{C3CF9554-5E26-4DD4-876F-A237942CB6BA}"/>
                </a:ext>
              </a:extLst>
            </p:cNvPr>
            <p:cNvSpPr/>
            <p:nvPr/>
          </p:nvSpPr>
          <p:spPr>
            <a:xfrm>
              <a:off x="1179513" y="2045624"/>
              <a:ext cx="183040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Hệ thống phân phối</a:t>
              </a:r>
            </a:p>
          </p:txBody>
        </p:sp>
      </p:grpSp>
      <p:grpSp>
        <p:nvGrpSpPr>
          <p:cNvPr id="46" name="그룹 45">
            <a:extLst>
              <a:ext uri="{FF2B5EF4-FFF2-40B4-BE49-F238E27FC236}">
                <a16:creationId xmlns:a16="http://schemas.microsoft.com/office/drawing/2014/main" id="{07928334-32AF-46A2-97F3-006B536CB7A1}"/>
              </a:ext>
            </a:extLst>
          </p:cNvPr>
          <p:cNvGrpSpPr/>
          <p:nvPr/>
        </p:nvGrpSpPr>
        <p:grpSpPr>
          <a:xfrm>
            <a:off x="554864" y="2789788"/>
            <a:ext cx="1982345" cy="215444"/>
            <a:chOff x="1027113" y="2045624"/>
            <a:chExt cx="1982804" cy="215495"/>
          </a:xfrm>
        </p:grpSpPr>
        <p:sp>
          <p:nvSpPr>
            <p:cNvPr id="47" name="직사각형 4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47">
              <a:extLst>
                <a:ext uri="{FF2B5EF4-FFF2-40B4-BE49-F238E27FC236}">
                  <a16:creationId xmlns:a16="http://schemas.microsoft.com/office/drawing/2014/main" id="{C3CF9554-5E26-4DD4-876F-A237942CB6BA}"/>
                </a:ext>
              </a:extLst>
            </p:cNvPr>
            <p:cNvSpPr/>
            <p:nvPr/>
          </p:nvSpPr>
          <p:spPr>
            <a:xfrm>
              <a:off x="1179513" y="2045624"/>
              <a:ext cx="183040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Bộ dịch vụ cơ bản</a:t>
              </a:r>
            </a:p>
          </p:txBody>
        </p:sp>
      </p:grpSp>
      <p:grpSp>
        <p:nvGrpSpPr>
          <p:cNvPr id="50" name="그룹 49">
            <a:extLst>
              <a:ext uri="{FF2B5EF4-FFF2-40B4-BE49-F238E27FC236}">
                <a16:creationId xmlns:a16="http://schemas.microsoft.com/office/drawing/2014/main" id="{07928334-32AF-46A2-97F3-006B536CB7A1}"/>
              </a:ext>
            </a:extLst>
          </p:cNvPr>
          <p:cNvGrpSpPr/>
          <p:nvPr/>
        </p:nvGrpSpPr>
        <p:grpSpPr>
          <a:xfrm>
            <a:off x="3463621" y="2788472"/>
            <a:ext cx="1982345" cy="215444"/>
            <a:chOff x="1027113" y="2045624"/>
            <a:chExt cx="1982804" cy="215495"/>
          </a:xfrm>
        </p:grpSpPr>
        <p:sp>
          <p:nvSpPr>
            <p:cNvPr id="51" name="직사각형 5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2" name="직사각형 51">
              <a:extLst>
                <a:ext uri="{FF2B5EF4-FFF2-40B4-BE49-F238E27FC236}">
                  <a16:creationId xmlns:a16="http://schemas.microsoft.com/office/drawing/2014/main" id="{C3CF9554-5E26-4DD4-876F-A237942CB6BA}"/>
                </a:ext>
              </a:extLst>
            </p:cNvPr>
            <p:cNvSpPr/>
            <p:nvPr/>
          </p:nvSpPr>
          <p:spPr>
            <a:xfrm>
              <a:off x="1179513" y="2045624"/>
              <a:ext cx="183040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Bộ dịch vụ mở rộng</a:t>
              </a:r>
            </a:p>
          </p:txBody>
        </p:sp>
      </p:grpSp>
      <p:grpSp>
        <p:nvGrpSpPr>
          <p:cNvPr id="3" name="그룹 2">
            <a:extLst>
              <a:ext uri="{FF2B5EF4-FFF2-40B4-BE49-F238E27FC236}">
                <a16:creationId xmlns:a16="http://schemas.microsoft.com/office/drawing/2014/main" id="{1064D57B-A9F7-446C-828E-672C75847BB4}"/>
              </a:ext>
            </a:extLst>
          </p:cNvPr>
          <p:cNvGrpSpPr/>
          <p:nvPr/>
        </p:nvGrpSpPr>
        <p:grpSpPr>
          <a:xfrm>
            <a:off x="533013" y="3216131"/>
            <a:ext cx="8750135" cy="1852826"/>
            <a:chOff x="533013" y="3216131"/>
            <a:chExt cx="8750135" cy="1852826"/>
          </a:xfrm>
        </p:grpSpPr>
        <p:sp>
          <p:nvSpPr>
            <p:cNvPr id="112" name="모서리가 둥근 직사각형 4">
              <a:extLst>
                <a:ext uri="{FF2B5EF4-FFF2-40B4-BE49-F238E27FC236}">
                  <a16:creationId xmlns:a16="http://schemas.microsoft.com/office/drawing/2014/main" id="{2E722C5D-9C3A-42B9-BAA4-CB4493F9628F}"/>
                </a:ext>
              </a:extLst>
            </p:cNvPr>
            <p:cNvSpPr/>
            <p:nvPr/>
          </p:nvSpPr>
          <p:spPr>
            <a:xfrm>
              <a:off x="533013" y="3216131"/>
              <a:ext cx="8750135" cy="185282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24AA03A9-B59D-47FB-900D-B8D2AEDEBE3E}"/>
                </a:ext>
              </a:extLst>
            </p:cNvPr>
            <p:cNvGrpSpPr/>
            <p:nvPr/>
          </p:nvGrpSpPr>
          <p:grpSpPr>
            <a:xfrm>
              <a:off x="811137" y="3341915"/>
              <a:ext cx="8115143" cy="1550581"/>
              <a:chOff x="870772" y="3282280"/>
              <a:chExt cx="8115143" cy="1550581"/>
            </a:xfrm>
          </p:grpSpPr>
          <p:grpSp>
            <p:nvGrpSpPr>
              <p:cNvPr id="53" name="그룹 52">
                <a:extLst>
                  <a:ext uri="{FF2B5EF4-FFF2-40B4-BE49-F238E27FC236}">
                    <a16:creationId xmlns:a16="http://schemas.microsoft.com/office/drawing/2014/main" id="{795C4C00-46E3-417A-AA1B-90773C4D688A}"/>
                  </a:ext>
                </a:extLst>
              </p:cNvPr>
              <p:cNvGrpSpPr/>
              <p:nvPr/>
            </p:nvGrpSpPr>
            <p:grpSpPr>
              <a:xfrm>
                <a:off x="870772" y="3649930"/>
                <a:ext cx="2094812" cy="1176579"/>
                <a:chOff x="3205931" y="2664489"/>
                <a:chExt cx="2632530" cy="1652183"/>
              </a:xfrm>
            </p:grpSpPr>
            <p:sp>
              <p:nvSpPr>
                <p:cNvPr id="54" name="모서리가 둥근 직사각형 8">
                  <a:extLst>
                    <a:ext uri="{FF2B5EF4-FFF2-40B4-BE49-F238E27FC236}">
                      <a16:creationId xmlns:a16="http://schemas.microsoft.com/office/drawing/2014/main" id="{B421A41C-DA08-4180-A86E-4EDE7D488C8A}"/>
                    </a:ext>
                  </a:extLst>
                </p:cNvPr>
                <p:cNvSpPr/>
                <p:nvPr/>
              </p:nvSpPr>
              <p:spPr>
                <a:xfrm>
                  <a:off x="3205931" y="2664489"/>
                  <a:ext cx="2632530" cy="1652183"/>
                </a:xfrm>
                <a:prstGeom prst="roundRect">
                  <a:avLst>
                    <a:gd name="adj" fmla="val 11275"/>
                  </a:avLst>
                </a:prstGeom>
                <a:no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pic>
              <p:nvPicPr>
                <p:cNvPr id="55" name="그림 54">
                  <a:extLst>
                    <a:ext uri="{FF2B5EF4-FFF2-40B4-BE49-F238E27FC236}">
                      <a16:creationId xmlns:a16="http://schemas.microsoft.com/office/drawing/2014/main" id="{FE7712C2-F594-4794-BF92-4E438329000A}"/>
                    </a:ext>
                  </a:extLst>
                </p:cNvPr>
                <p:cNvPicPr>
                  <a:picLocks noChangeAspect="1"/>
                </p:cNvPicPr>
                <p:nvPr/>
              </p:nvPicPr>
              <p:blipFill rotWithShape="1">
                <a:blip r:embed="rId3"/>
                <a:srcRect t="31933"/>
                <a:stretch/>
              </p:blipFill>
              <p:spPr>
                <a:xfrm>
                  <a:off x="3625877" y="2760444"/>
                  <a:ext cx="538622" cy="454212"/>
                </a:xfrm>
                <a:prstGeom prst="rect">
                  <a:avLst/>
                </a:prstGeom>
              </p:spPr>
            </p:pic>
            <p:pic>
              <p:nvPicPr>
                <p:cNvPr id="56" name="그림 55">
                  <a:extLst>
                    <a:ext uri="{FF2B5EF4-FFF2-40B4-BE49-F238E27FC236}">
                      <a16:creationId xmlns:a16="http://schemas.microsoft.com/office/drawing/2014/main" id="{EA313EA5-2D59-4105-8269-94B505BA191E}"/>
                    </a:ext>
                  </a:extLst>
                </p:cNvPr>
                <p:cNvPicPr>
                  <a:picLocks noChangeAspect="1"/>
                </p:cNvPicPr>
                <p:nvPr/>
              </p:nvPicPr>
              <p:blipFill rotWithShape="1">
                <a:blip r:embed="rId3"/>
                <a:srcRect t="31784"/>
                <a:stretch/>
              </p:blipFill>
              <p:spPr>
                <a:xfrm>
                  <a:off x="4952338" y="2733702"/>
                  <a:ext cx="538622" cy="455203"/>
                </a:xfrm>
                <a:prstGeom prst="rect">
                  <a:avLst/>
                </a:prstGeom>
              </p:spPr>
            </p:pic>
            <p:pic>
              <p:nvPicPr>
                <p:cNvPr id="57" name="그림 56">
                  <a:extLst>
                    <a:ext uri="{FF2B5EF4-FFF2-40B4-BE49-F238E27FC236}">
                      <a16:creationId xmlns:a16="http://schemas.microsoft.com/office/drawing/2014/main" id="{C86D2EA4-D1F1-49C7-9805-A8BF402F84EB}"/>
                    </a:ext>
                  </a:extLst>
                </p:cNvPr>
                <p:cNvPicPr>
                  <a:picLocks noChangeAspect="1"/>
                </p:cNvPicPr>
                <p:nvPr/>
              </p:nvPicPr>
              <p:blipFill rotWithShape="1">
                <a:blip r:embed="rId3"/>
                <a:srcRect t="32338"/>
                <a:stretch/>
              </p:blipFill>
              <p:spPr>
                <a:xfrm>
                  <a:off x="4944317" y="3564700"/>
                  <a:ext cx="538622" cy="451502"/>
                </a:xfrm>
                <a:prstGeom prst="rect">
                  <a:avLst/>
                </a:prstGeom>
              </p:spPr>
            </p:pic>
            <p:pic>
              <p:nvPicPr>
                <p:cNvPr id="58" name="그림 57">
                  <a:extLst>
                    <a:ext uri="{FF2B5EF4-FFF2-40B4-BE49-F238E27FC236}">
                      <a16:creationId xmlns:a16="http://schemas.microsoft.com/office/drawing/2014/main" id="{2A62A5A2-C413-4B58-8787-5A9A2FA2F70D}"/>
                    </a:ext>
                  </a:extLst>
                </p:cNvPr>
                <p:cNvPicPr>
                  <a:picLocks noChangeAspect="1"/>
                </p:cNvPicPr>
                <p:nvPr/>
              </p:nvPicPr>
              <p:blipFill rotWithShape="1">
                <a:blip r:embed="rId3"/>
                <a:srcRect t="32531"/>
                <a:stretch/>
              </p:blipFill>
              <p:spPr>
                <a:xfrm>
                  <a:off x="3614551" y="3558245"/>
                  <a:ext cx="538622" cy="450218"/>
                </a:xfrm>
                <a:prstGeom prst="rect">
                  <a:avLst/>
                </a:prstGeom>
              </p:spPr>
            </p:pic>
            <p:pic>
              <p:nvPicPr>
                <p:cNvPr id="59" name="그림 58">
                  <a:extLst>
                    <a:ext uri="{FF2B5EF4-FFF2-40B4-BE49-F238E27FC236}">
                      <a16:creationId xmlns:a16="http://schemas.microsoft.com/office/drawing/2014/main" id="{8F50C4A9-1057-4F9A-9053-E68306B23235}"/>
                    </a:ext>
                  </a:extLst>
                </p:cNvPr>
                <p:cNvPicPr>
                  <a:picLocks noChangeAspect="1"/>
                </p:cNvPicPr>
                <p:nvPr/>
              </p:nvPicPr>
              <p:blipFill>
                <a:blip r:embed="rId4"/>
                <a:stretch>
                  <a:fillRect/>
                </a:stretch>
              </p:blipFill>
              <p:spPr>
                <a:xfrm>
                  <a:off x="4293404" y="2965552"/>
                  <a:ext cx="564277" cy="797881"/>
                </a:xfrm>
                <a:prstGeom prst="rect">
                  <a:avLst/>
                </a:prstGeom>
              </p:spPr>
            </p:pic>
            <p:pic>
              <p:nvPicPr>
                <p:cNvPr id="60" name="그림 59">
                  <a:extLst>
                    <a:ext uri="{FF2B5EF4-FFF2-40B4-BE49-F238E27FC236}">
                      <a16:creationId xmlns:a16="http://schemas.microsoft.com/office/drawing/2014/main" id="{6E05C8F4-0C28-4DFB-ABF2-9D1E2CE264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831917">
                  <a:off x="4626478" y="3002676"/>
                  <a:ext cx="332656" cy="332656"/>
                </a:xfrm>
                <a:prstGeom prst="rect">
                  <a:avLst/>
                </a:prstGeom>
              </p:spPr>
            </p:pic>
            <p:pic>
              <p:nvPicPr>
                <p:cNvPr id="61" name="그림 60">
                  <a:extLst>
                    <a:ext uri="{FF2B5EF4-FFF2-40B4-BE49-F238E27FC236}">
                      <a16:creationId xmlns:a16="http://schemas.microsoft.com/office/drawing/2014/main" id="{BDC88FE7-3938-4720-AE4C-DC318776E6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200000">
                  <a:off x="4621772" y="3597456"/>
                  <a:ext cx="332656" cy="332656"/>
                </a:xfrm>
                <a:prstGeom prst="rect">
                  <a:avLst/>
                </a:prstGeom>
              </p:spPr>
            </p:pic>
            <p:pic>
              <p:nvPicPr>
                <p:cNvPr id="62" name="그림 61">
                  <a:extLst>
                    <a:ext uri="{FF2B5EF4-FFF2-40B4-BE49-F238E27FC236}">
                      <a16:creationId xmlns:a16="http://schemas.microsoft.com/office/drawing/2014/main" id="{8AA61943-42C4-48A9-949E-2E4DD9E67F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4400000">
                  <a:off x="4096813" y="3607784"/>
                  <a:ext cx="371710" cy="297705"/>
                </a:xfrm>
                <a:prstGeom prst="rect">
                  <a:avLst/>
                </a:prstGeom>
              </p:spPr>
            </p:pic>
            <p:pic>
              <p:nvPicPr>
                <p:cNvPr id="63" name="그림 62">
                  <a:extLst>
                    <a:ext uri="{FF2B5EF4-FFF2-40B4-BE49-F238E27FC236}">
                      <a16:creationId xmlns:a16="http://schemas.microsoft.com/office/drawing/2014/main" id="{FC66124B-DE91-4B06-958E-663A1C0F6C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82042">
                  <a:off x="4108914" y="3012234"/>
                  <a:ext cx="332656" cy="332656"/>
                </a:xfrm>
                <a:prstGeom prst="rect">
                  <a:avLst/>
                </a:prstGeom>
              </p:spPr>
            </p:pic>
            <p:sp>
              <p:nvSpPr>
                <p:cNvPr id="64" name="TextBox 63">
                  <a:extLst>
                    <a:ext uri="{FF2B5EF4-FFF2-40B4-BE49-F238E27FC236}">
                      <a16:creationId xmlns:a16="http://schemas.microsoft.com/office/drawing/2014/main" id="{A0DC99B4-52DC-461F-A442-52667EAF012B}"/>
                    </a:ext>
                  </a:extLst>
                </p:cNvPr>
                <p:cNvSpPr txBox="1"/>
                <p:nvPr/>
              </p:nvSpPr>
              <p:spPr>
                <a:xfrm>
                  <a:off x="3398692" y="3169003"/>
                  <a:ext cx="416864" cy="259230"/>
                </a:xfrm>
                <a:prstGeom prst="rect">
                  <a:avLst/>
                </a:prstGeom>
                <a:noFill/>
              </p:spPr>
              <p:txBody>
                <a:bodyPr wrap="none" lIns="0" tIns="0" rIns="0" bIns="0" rtlCol="0">
                  <a:spAutoFit/>
                  <a:scene3d>
                    <a:camera prst="orthographicFront"/>
                    <a:lightRig rig="threePt" dir="t"/>
                  </a:scene3d>
                  <a:sp3d>
                    <a:bevelT w="0" h="6350"/>
                  </a:sp3d>
                </a:bodyPr>
                <a:lstStyle/>
                <a:p>
                  <a:pPr defTabSz="914126" latinLnBrk="1">
                    <a:defRPr/>
                  </a:pPr>
                  <a:r>
                    <a:rPr lang="en-US" altLang="ko-KR" sz="1200" dirty="0">
                      <a:solidFill>
                        <a:srgbClr val="000000"/>
                      </a:solidFill>
                      <a:latin typeface="SamsungOne-400" panose="020B0503030303020204" pitchFamily="34" charset="0"/>
                      <a:ea typeface="SamsungOne-400" panose="020B0503030303020204" pitchFamily="34" charset="0"/>
                    </a:rPr>
                    <a:t>STA1</a:t>
                  </a:r>
                  <a:endParaRPr lang="ko-KR" altLang="en-US" sz="1200" dirty="0">
                    <a:solidFill>
                      <a:srgbClr val="000000"/>
                    </a:solidFill>
                    <a:latin typeface="SamsungOne-400" panose="020B0503030303020204" pitchFamily="34" charset="0"/>
                    <a:ea typeface="KoPub돋움체 Bold" panose="02020603020101020101" pitchFamily="18" charset="-127"/>
                  </a:endParaRPr>
                </a:p>
              </p:txBody>
            </p:sp>
            <p:sp>
              <p:nvSpPr>
                <p:cNvPr id="65" name="TextBox 64">
                  <a:extLst>
                    <a:ext uri="{FF2B5EF4-FFF2-40B4-BE49-F238E27FC236}">
                      <a16:creationId xmlns:a16="http://schemas.microsoft.com/office/drawing/2014/main" id="{F369DAB9-B3BA-470A-906B-700F1D0DAA19}"/>
                    </a:ext>
                  </a:extLst>
                </p:cNvPr>
                <p:cNvSpPr txBox="1"/>
                <p:nvPr/>
              </p:nvSpPr>
              <p:spPr>
                <a:xfrm>
                  <a:off x="3382581" y="3980138"/>
                  <a:ext cx="432974" cy="259230"/>
                </a:xfrm>
                <a:prstGeom prst="rect">
                  <a:avLst/>
                </a:prstGeom>
                <a:noFill/>
              </p:spPr>
              <p:txBody>
                <a:bodyPr wrap="none" lIns="0" tIns="0" rIns="0" bIns="0" rtlCol="0">
                  <a:spAutoFit/>
                  <a:scene3d>
                    <a:camera prst="orthographicFront"/>
                    <a:lightRig rig="threePt" dir="t"/>
                  </a:scene3d>
                  <a:sp3d>
                    <a:bevelT w="0" h="6350"/>
                  </a:sp3d>
                </a:bodyPr>
                <a:lstStyle/>
                <a:p>
                  <a:pPr defTabSz="914126" latinLnBrk="1">
                    <a:defRPr/>
                  </a:pPr>
                  <a:r>
                    <a:rPr lang="en-US" altLang="ko-KR" sz="1200" dirty="0">
                      <a:solidFill>
                        <a:srgbClr val="000000"/>
                      </a:solidFill>
                      <a:latin typeface="SamsungOne-400" panose="020B0503030303020204" pitchFamily="34" charset="0"/>
                      <a:ea typeface="SamsungOne-400" panose="020B0503030303020204" pitchFamily="34" charset="0"/>
                    </a:rPr>
                    <a:t>STA2</a:t>
                  </a:r>
                  <a:endParaRPr lang="ko-KR" altLang="en-US" sz="1200" dirty="0">
                    <a:solidFill>
                      <a:srgbClr val="000000"/>
                    </a:solidFill>
                    <a:latin typeface="SamsungOne-400" panose="020B0503030303020204" pitchFamily="34" charset="0"/>
                    <a:ea typeface="KoPub돋움체 Bold" panose="02020603020101020101" pitchFamily="18" charset="-127"/>
                  </a:endParaRPr>
                </a:p>
              </p:txBody>
            </p:sp>
            <p:sp>
              <p:nvSpPr>
                <p:cNvPr id="66" name="TextBox 65">
                  <a:extLst>
                    <a:ext uri="{FF2B5EF4-FFF2-40B4-BE49-F238E27FC236}">
                      <a16:creationId xmlns:a16="http://schemas.microsoft.com/office/drawing/2014/main" id="{CF93C915-F66B-4B01-82C0-993E78E96639}"/>
                    </a:ext>
                  </a:extLst>
                </p:cNvPr>
                <p:cNvSpPr txBox="1"/>
                <p:nvPr/>
              </p:nvSpPr>
              <p:spPr>
                <a:xfrm>
                  <a:off x="5258045" y="3980138"/>
                  <a:ext cx="439016" cy="259230"/>
                </a:xfrm>
                <a:prstGeom prst="rect">
                  <a:avLst/>
                </a:prstGeom>
                <a:noFill/>
              </p:spPr>
              <p:txBody>
                <a:bodyPr wrap="none" lIns="0" tIns="0" rIns="0" bIns="0" rtlCol="0">
                  <a:spAutoFit/>
                  <a:scene3d>
                    <a:camera prst="orthographicFront"/>
                    <a:lightRig rig="threePt" dir="t"/>
                  </a:scene3d>
                  <a:sp3d>
                    <a:bevelT w="0" h="6350"/>
                  </a:sp3d>
                </a:bodyPr>
                <a:lstStyle/>
                <a:p>
                  <a:pPr defTabSz="914126" latinLnBrk="1">
                    <a:defRPr/>
                  </a:pPr>
                  <a:r>
                    <a:rPr lang="en-US" altLang="ko-KR" sz="1200" dirty="0">
                      <a:solidFill>
                        <a:srgbClr val="000000"/>
                      </a:solidFill>
                      <a:latin typeface="SamsungOne-400" panose="020B0503030303020204" pitchFamily="34" charset="0"/>
                      <a:ea typeface="SamsungOne-400" panose="020B0503030303020204" pitchFamily="34" charset="0"/>
                    </a:rPr>
                    <a:t>STA3</a:t>
                  </a:r>
                  <a:endParaRPr lang="ko-KR" altLang="en-US" sz="1200" dirty="0">
                    <a:solidFill>
                      <a:srgbClr val="000000"/>
                    </a:solidFill>
                    <a:latin typeface="SamsungOne-400" panose="020B0503030303020204" pitchFamily="34" charset="0"/>
                    <a:ea typeface="KoPub돋움체 Bold" panose="02020603020101020101" pitchFamily="18" charset="-127"/>
                  </a:endParaRPr>
                </a:p>
              </p:txBody>
            </p:sp>
            <p:sp>
              <p:nvSpPr>
                <p:cNvPr id="67" name="TextBox 66">
                  <a:extLst>
                    <a:ext uri="{FF2B5EF4-FFF2-40B4-BE49-F238E27FC236}">
                      <a16:creationId xmlns:a16="http://schemas.microsoft.com/office/drawing/2014/main" id="{8D666855-E1A9-4CE6-8513-2C1236554AC4}"/>
                    </a:ext>
                  </a:extLst>
                </p:cNvPr>
                <p:cNvSpPr txBox="1"/>
                <p:nvPr/>
              </p:nvSpPr>
              <p:spPr>
                <a:xfrm>
                  <a:off x="5256031" y="3169003"/>
                  <a:ext cx="441030" cy="259230"/>
                </a:xfrm>
                <a:prstGeom prst="rect">
                  <a:avLst/>
                </a:prstGeom>
                <a:noFill/>
              </p:spPr>
              <p:txBody>
                <a:bodyPr wrap="none" lIns="0" tIns="0" rIns="0" bIns="0" rtlCol="0">
                  <a:spAutoFit/>
                  <a:scene3d>
                    <a:camera prst="orthographicFront"/>
                    <a:lightRig rig="threePt" dir="t"/>
                  </a:scene3d>
                  <a:sp3d>
                    <a:bevelT w="0" h="6350"/>
                  </a:sp3d>
                </a:bodyPr>
                <a:lstStyle/>
                <a:p>
                  <a:pPr defTabSz="914126" latinLnBrk="1">
                    <a:defRPr/>
                  </a:pPr>
                  <a:r>
                    <a:rPr lang="en-US" altLang="ko-KR" sz="1200" dirty="0">
                      <a:solidFill>
                        <a:srgbClr val="000000"/>
                      </a:solidFill>
                      <a:latin typeface="SamsungOne-400" panose="020B0503030303020204" pitchFamily="34" charset="0"/>
                      <a:ea typeface="SamsungOne-400" panose="020B0503030303020204" pitchFamily="34" charset="0"/>
                    </a:rPr>
                    <a:t>STA4</a:t>
                  </a:r>
                  <a:endParaRPr lang="ko-KR" altLang="en-US" sz="1200" dirty="0">
                    <a:solidFill>
                      <a:srgbClr val="000000"/>
                    </a:solidFill>
                    <a:latin typeface="SamsungOne-400" panose="020B0503030303020204" pitchFamily="34" charset="0"/>
                    <a:ea typeface="KoPub돋움체 Bold" panose="02020603020101020101" pitchFamily="18" charset="-127"/>
                  </a:endParaRPr>
                </a:p>
              </p:txBody>
            </p:sp>
          </p:grpSp>
          <p:grpSp>
            <p:nvGrpSpPr>
              <p:cNvPr id="68" name="그룹 67">
                <a:extLst>
                  <a:ext uri="{FF2B5EF4-FFF2-40B4-BE49-F238E27FC236}">
                    <a16:creationId xmlns:a16="http://schemas.microsoft.com/office/drawing/2014/main" id="{8448457B-AB19-4406-936F-006541669EFB}"/>
                  </a:ext>
                </a:extLst>
              </p:cNvPr>
              <p:cNvGrpSpPr/>
              <p:nvPr/>
            </p:nvGrpSpPr>
            <p:grpSpPr>
              <a:xfrm>
                <a:off x="3350542" y="3282280"/>
                <a:ext cx="5635373" cy="1550581"/>
                <a:chOff x="3702153" y="3634587"/>
                <a:chExt cx="5635373" cy="1550581"/>
              </a:xfrm>
            </p:grpSpPr>
            <p:grpSp>
              <p:nvGrpSpPr>
                <p:cNvPr id="69" name="그룹 68"/>
                <p:cNvGrpSpPr/>
                <p:nvPr/>
              </p:nvGrpSpPr>
              <p:grpSpPr>
                <a:xfrm>
                  <a:off x="3702153" y="4008589"/>
                  <a:ext cx="5635373" cy="1176579"/>
                  <a:chOff x="3703340" y="3820254"/>
                  <a:chExt cx="5637180" cy="1176956"/>
                </a:xfrm>
              </p:grpSpPr>
              <p:grpSp>
                <p:nvGrpSpPr>
                  <p:cNvPr id="76" name="그룹 75">
                    <a:extLst>
                      <a:ext uri="{FF2B5EF4-FFF2-40B4-BE49-F238E27FC236}">
                        <a16:creationId xmlns:a16="http://schemas.microsoft.com/office/drawing/2014/main" id="{795C4C00-46E3-417A-AA1B-90773C4D688A}"/>
                      </a:ext>
                    </a:extLst>
                  </p:cNvPr>
                  <p:cNvGrpSpPr/>
                  <p:nvPr/>
                </p:nvGrpSpPr>
                <p:grpSpPr>
                  <a:xfrm>
                    <a:off x="3703340" y="3820254"/>
                    <a:ext cx="1779664" cy="1176956"/>
                    <a:chOff x="3404311" y="2664489"/>
                    <a:chExt cx="2235769" cy="1652183"/>
                  </a:xfrm>
                </p:grpSpPr>
                <p:sp>
                  <p:nvSpPr>
                    <p:cNvPr id="101" name="모서리가 둥근 직사각형 8">
                      <a:extLst>
                        <a:ext uri="{FF2B5EF4-FFF2-40B4-BE49-F238E27FC236}">
                          <a16:creationId xmlns:a16="http://schemas.microsoft.com/office/drawing/2014/main" id="{B421A41C-DA08-4180-A86E-4EDE7D488C8A}"/>
                        </a:ext>
                      </a:extLst>
                    </p:cNvPr>
                    <p:cNvSpPr/>
                    <p:nvPr/>
                  </p:nvSpPr>
                  <p:spPr>
                    <a:xfrm>
                      <a:off x="3404311" y="2664489"/>
                      <a:ext cx="2235769" cy="1652183"/>
                    </a:xfrm>
                    <a:prstGeom prst="roundRect">
                      <a:avLst>
                        <a:gd name="adj" fmla="val 11275"/>
                      </a:avLst>
                    </a:prstGeom>
                    <a:no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endParaRPr lang="ko-KR" altLang="en-US" sz="1799" dirty="0">
                        <a:solidFill>
                          <a:prstClr val="white"/>
                        </a:solidFill>
                        <a:latin typeface="SamsungOne-400" panose="020B0503030303020204" pitchFamily="34" charset="0"/>
                        <a:ea typeface="KoPub돋움체 Bold" panose="02020603020101020101" pitchFamily="18" charset="-127"/>
                      </a:endParaRPr>
                    </a:p>
                  </p:txBody>
                </p:sp>
                <p:pic>
                  <p:nvPicPr>
                    <p:cNvPr id="102" name="그림 101">
                      <a:extLst>
                        <a:ext uri="{FF2B5EF4-FFF2-40B4-BE49-F238E27FC236}">
                          <a16:creationId xmlns:a16="http://schemas.microsoft.com/office/drawing/2014/main" id="{FE7712C2-F594-4794-BF92-4E438329000A}"/>
                        </a:ext>
                      </a:extLst>
                    </p:cNvPr>
                    <p:cNvPicPr>
                      <a:picLocks noChangeAspect="1"/>
                    </p:cNvPicPr>
                    <p:nvPr/>
                  </p:nvPicPr>
                  <p:blipFill rotWithShape="1">
                    <a:blip r:embed="rId3"/>
                    <a:srcRect t="31933"/>
                    <a:stretch/>
                  </p:blipFill>
                  <p:spPr>
                    <a:xfrm>
                      <a:off x="3625877" y="2760444"/>
                      <a:ext cx="538622" cy="454212"/>
                    </a:xfrm>
                    <a:prstGeom prst="rect">
                      <a:avLst/>
                    </a:prstGeom>
                  </p:spPr>
                </p:pic>
                <p:pic>
                  <p:nvPicPr>
                    <p:cNvPr id="103" name="그림 102">
                      <a:extLst>
                        <a:ext uri="{FF2B5EF4-FFF2-40B4-BE49-F238E27FC236}">
                          <a16:creationId xmlns:a16="http://schemas.microsoft.com/office/drawing/2014/main" id="{EA313EA5-2D59-4105-8269-94B505BA191E}"/>
                        </a:ext>
                      </a:extLst>
                    </p:cNvPr>
                    <p:cNvPicPr>
                      <a:picLocks noChangeAspect="1"/>
                    </p:cNvPicPr>
                    <p:nvPr/>
                  </p:nvPicPr>
                  <p:blipFill rotWithShape="1">
                    <a:blip r:embed="rId3"/>
                    <a:srcRect t="31784"/>
                    <a:stretch/>
                  </p:blipFill>
                  <p:spPr>
                    <a:xfrm>
                      <a:off x="4952338" y="2733702"/>
                      <a:ext cx="538622" cy="455203"/>
                    </a:xfrm>
                    <a:prstGeom prst="rect">
                      <a:avLst/>
                    </a:prstGeom>
                  </p:spPr>
                </p:pic>
                <p:pic>
                  <p:nvPicPr>
                    <p:cNvPr id="104" name="그림 103">
                      <a:extLst>
                        <a:ext uri="{FF2B5EF4-FFF2-40B4-BE49-F238E27FC236}">
                          <a16:creationId xmlns:a16="http://schemas.microsoft.com/office/drawing/2014/main" id="{C86D2EA4-D1F1-49C7-9805-A8BF402F84EB}"/>
                        </a:ext>
                      </a:extLst>
                    </p:cNvPr>
                    <p:cNvPicPr>
                      <a:picLocks noChangeAspect="1"/>
                    </p:cNvPicPr>
                    <p:nvPr/>
                  </p:nvPicPr>
                  <p:blipFill rotWithShape="1">
                    <a:blip r:embed="rId3"/>
                    <a:srcRect t="32338"/>
                    <a:stretch/>
                  </p:blipFill>
                  <p:spPr>
                    <a:xfrm>
                      <a:off x="4944317" y="3564700"/>
                      <a:ext cx="538622" cy="451502"/>
                    </a:xfrm>
                    <a:prstGeom prst="rect">
                      <a:avLst/>
                    </a:prstGeom>
                  </p:spPr>
                </p:pic>
                <p:pic>
                  <p:nvPicPr>
                    <p:cNvPr id="105" name="그림 104">
                      <a:extLst>
                        <a:ext uri="{FF2B5EF4-FFF2-40B4-BE49-F238E27FC236}">
                          <a16:creationId xmlns:a16="http://schemas.microsoft.com/office/drawing/2014/main" id="{2A62A5A2-C413-4B58-8787-5A9A2FA2F70D}"/>
                        </a:ext>
                      </a:extLst>
                    </p:cNvPr>
                    <p:cNvPicPr>
                      <a:picLocks noChangeAspect="1"/>
                    </p:cNvPicPr>
                    <p:nvPr/>
                  </p:nvPicPr>
                  <p:blipFill rotWithShape="1">
                    <a:blip r:embed="rId3"/>
                    <a:srcRect t="32531"/>
                    <a:stretch/>
                  </p:blipFill>
                  <p:spPr>
                    <a:xfrm>
                      <a:off x="3614551" y="3558245"/>
                      <a:ext cx="538622" cy="450218"/>
                    </a:xfrm>
                    <a:prstGeom prst="rect">
                      <a:avLst/>
                    </a:prstGeom>
                  </p:spPr>
                </p:pic>
                <p:pic>
                  <p:nvPicPr>
                    <p:cNvPr id="106" name="그림 105">
                      <a:extLst>
                        <a:ext uri="{FF2B5EF4-FFF2-40B4-BE49-F238E27FC236}">
                          <a16:creationId xmlns:a16="http://schemas.microsoft.com/office/drawing/2014/main" id="{8F50C4A9-1057-4F9A-9053-E68306B23235}"/>
                        </a:ext>
                      </a:extLst>
                    </p:cNvPr>
                    <p:cNvPicPr>
                      <a:picLocks noChangeAspect="1"/>
                    </p:cNvPicPr>
                    <p:nvPr/>
                  </p:nvPicPr>
                  <p:blipFill>
                    <a:blip r:embed="rId4"/>
                    <a:stretch>
                      <a:fillRect/>
                    </a:stretch>
                  </p:blipFill>
                  <p:spPr>
                    <a:xfrm>
                      <a:off x="4293404" y="2965552"/>
                      <a:ext cx="564277" cy="797881"/>
                    </a:xfrm>
                    <a:prstGeom prst="rect">
                      <a:avLst/>
                    </a:prstGeom>
                  </p:spPr>
                </p:pic>
                <p:pic>
                  <p:nvPicPr>
                    <p:cNvPr id="107" name="그림 106">
                      <a:extLst>
                        <a:ext uri="{FF2B5EF4-FFF2-40B4-BE49-F238E27FC236}">
                          <a16:creationId xmlns:a16="http://schemas.microsoft.com/office/drawing/2014/main" id="{6E05C8F4-0C28-4DFB-ABF2-9D1E2CE264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831917">
                      <a:off x="4626478" y="3002676"/>
                      <a:ext cx="332656" cy="332656"/>
                    </a:xfrm>
                    <a:prstGeom prst="rect">
                      <a:avLst/>
                    </a:prstGeom>
                  </p:spPr>
                </p:pic>
                <p:pic>
                  <p:nvPicPr>
                    <p:cNvPr id="108" name="그림 107">
                      <a:extLst>
                        <a:ext uri="{FF2B5EF4-FFF2-40B4-BE49-F238E27FC236}">
                          <a16:creationId xmlns:a16="http://schemas.microsoft.com/office/drawing/2014/main" id="{BDC88FE7-3938-4720-AE4C-DC318776E6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200000">
                      <a:off x="4621772" y="3597456"/>
                      <a:ext cx="332656" cy="332656"/>
                    </a:xfrm>
                    <a:prstGeom prst="rect">
                      <a:avLst/>
                    </a:prstGeom>
                  </p:spPr>
                </p:pic>
                <p:pic>
                  <p:nvPicPr>
                    <p:cNvPr id="109" name="그림 108">
                      <a:extLst>
                        <a:ext uri="{FF2B5EF4-FFF2-40B4-BE49-F238E27FC236}">
                          <a16:creationId xmlns:a16="http://schemas.microsoft.com/office/drawing/2014/main" id="{8AA61943-42C4-48A9-949E-2E4DD9E67F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4400000">
                      <a:off x="4096813" y="3607784"/>
                      <a:ext cx="371710" cy="297705"/>
                    </a:xfrm>
                    <a:prstGeom prst="rect">
                      <a:avLst/>
                    </a:prstGeom>
                  </p:spPr>
                </p:pic>
                <p:pic>
                  <p:nvPicPr>
                    <p:cNvPr id="110" name="그림 109">
                      <a:extLst>
                        <a:ext uri="{FF2B5EF4-FFF2-40B4-BE49-F238E27FC236}">
                          <a16:creationId xmlns:a16="http://schemas.microsoft.com/office/drawing/2014/main" id="{FC66124B-DE91-4B06-958E-663A1C0F6C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82042">
                      <a:off x="4108914" y="3012234"/>
                      <a:ext cx="332656" cy="332656"/>
                    </a:xfrm>
                    <a:prstGeom prst="rect">
                      <a:avLst/>
                    </a:prstGeom>
                  </p:spPr>
                </p:pic>
                <p:sp>
                  <p:nvSpPr>
                    <p:cNvPr id="111" name="TextBox 110">
                      <a:extLst>
                        <a:ext uri="{FF2B5EF4-FFF2-40B4-BE49-F238E27FC236}">
                          <a16:creationId xmlns:a16="http://schemas.microsoft.com/office/drawing/2014/main" id="{F369DAB9-B3BA-470A-906B-700F1D0DAA19}"/>
                        </a:ext>
                      </a:extLst>
                    </p:cNvPr>
                    <p:cNvSpPr txBox="1"/>
                    <p:nvPr/>
                  </p:nvSpPr>
                  <p:spPr>
                    <a:xfrm>
                      <a:off x="4355049" y="3980138"/>
                      <a:ext cx="334295" cy="259230"/>
                    </a:xfrm>
                    <a:prstGeom prst="rect">
                      <a:avLst/>
                    </a:prstGeom>
                    <a:noFill/>
                  </p:spPr>
                  <p:txBody>
                    <a:bodyPr wrap="none" lIns="0" tIns="0" rIns="0" bIns="0" rtlCol="0">
                      <a:spAutoFit/>
                      <a:scene3d>
                        <a:camera prst="orthographicFront"/>
                        <a:lightRig rig="threePt" dir="t"/>
                      </a:scene3d>
                      <a:sp3d>
                        <a:bevelT w="0" h="6350"/>
                      </a:sp3d>
                    </a:bodyPr>
                    <a:lstStyle/>
                    <a:p>
                      <a:pPr algn="ctr" defTabSz="914126" latinLnBrk="1">
                        <a:defRPr/>
                      </a:pPr>
                      <a:r>
                        <a:rPr lang="en-US" altLang="ko-KR" sz="1200" dirty="0">
                          <a:solidFill>
                            <a:srgbClr val="000000"/>
                          </a:solidFill>
                          <a:latin typeface="SamsungOne-400" panose="020B0503030303020204" pitchFamily="34" charset="0"/>
                          <a:ea typeface="SamsungOne-400" panose="020B0503030303020204" pitchFamily="34" charset="0"/>
                        </a:rPr>
                        <a:t>BSS</a:t>
                      </a:r>
                    </a:p>
                  </p:txBody>
                </p:sp>
              </p:grpSp>
              <p:grpSp>
                <p:nvGrpSpPr>
                  <p:cNvPr id="77" name="그룹 76">
                    <a:extLst>
                      <a:ext uri="{FF2B5EF4-FFF2-40B4-BE49-F238E27FC236}">
                        <a16:creationId xmlns:a16="http://schemas.microsoft.com/office/drawing/2014/main" id="{795C4C00-46E3-417A-AA1B-90773C4D688A}"/>
                      </a:ext>
                    </a:extLst>
                  </p:cNvPr>
                  <p:cNvGrpSpPr/>
                  <p:nvPr/>
                </p:nvGrpSpPr>
                <p:grpSpPr>
                  <a:xfrm>
                    <a:off x="5632098" y="3820254"/>
                    <a:ext cx="1779664" cy="1176956"/>
                    <a:chOff x="3404311" y="2664489"/>
                    <a:chExt cx="2235769" cy="1652183"/>
                  </a:xfrm>
                </p:grpSpPr>
                <p:sp>
                  <p:nvSpPr>
                    <p:cNvPr id="90" name="모서리가 둥근 직사각형 8">
                      <a:extLst>
                        <a:ext uri="{FF2B5EF4-FFF2-40B4-BE49-F238E27FC236}">
                          <a16:creationId xmlns:a16="http://schemas.microsoft.com/office/drawing/2014/main" id="{B421A41C-DA08-4180-A86E-4EDE7D488C8A}"/>
                        </a:ext>
                      </a:extLst>
                    </p:cNvPr>
                    <p:cNvSpPr/>
                    <p:nvPr/>
                  </p:nvSpPr>
                  <p:spPr>
                    <a:xfrm>
                      <a:off x="3404311" y="2664489"/>
                      <a:ext cx="2235769" cy="1652183"/>
                    </a:xfrm>
                    <a:prstGeom prst="roundRect">
                      <a:avLst>
                        <a:gd name="adj" fmla="val 11275"/>
                      </a:avLst>
                    </a:prstGeom>
                    <a:no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endParaRPr lang="ko-KR" altLang="en-US" sz="1799" dirty="0">
                        <a:solidFill>
                          <a:prstClr val="white"/>
                        </a:solidFill>
                        <a:latin typeface="SamsungOne-400" panose="020B0503030303020204" pitchFamily="34" charset="0"/>
                        <a:ea typeface="KoPub돋움체 Bold" panose="02020603020101020101" pitchFamily="18" charset="-127"/>
                      </a:endParaRPr>
                    </a:p>
                  </p:txBody>
                </p:sp>
                <p:pic>
                  <p:nvPicPr>
                    <p:cNvPr id="91" name="그림 90">
                      <a:extLst>
                        <a:ext uri="{FF2B5EF4-FFF2-40B4-BE49-F238E27FC236}">
                          <a16:creationId xmlns:a16="http://schemas.microsoft.com/office/drawing/2014/main" id="{FE7712C2-F594-4794-BF92-4E438329000A}"/>
                        </a:ext>
                      </a:extLst>
                    </p:cNvPr>
                    <p:cNvPicPr>
                      <a:picLocks noChangeAspect="1"/>
                    </p:cNvPicPr>
                    <p:nvPr/>
                  </p:nvPicPr>
                  <p:blipFill rotWithShape="1">
                    <a:blip r:embed="rId3"/>
                    <a:srcRect t="31933"/>
                    <a:stretch/>
                  </p:blipFill>
                  <p:spPr>
                    <a:xfrm>
                      <a:off x="3625877" y="2760444"/>
                      <a:ext cx="538622" cy="454212"/>
                    </a:xfrm>
                    <a:prstGeom prst="rect">
                      <a:avLst/>
                    </a:prstGeom>
                  </p:spPr>
                </p:pic>
                <p:pic>
                  <p:nvPicPr>
                    <p:cNvPr id="92" name="그림 91">
                      <a:extLst>
                        <a:ext uri="{FF2B5EF4-FFF2-40B4-BE49-F238E27FC236}">
                          <a16:creationId xmlns:a16="http://schemas.microsoft.com/office/drawing/2014/main" id="{EA313EA5-2D59-4105-8269-94B505BA191E}"/>
                        </a:ext>
                      </a:extLst>
                    </p:cNvPr>
                    <p:cNvPicPr>
                      <a:picLocks noChangeAspect="1"/>
                    </p:cNvPicPr>
                    <p:nvPr/>
                  </p:nvPicPr>
                  <p:blipFill rotWithShape="1">
                    <a:blip r:embed="rId3"/>
                    <a:srcRect t="31784"/>
                    <a:stretch/>
                  </p:blipFill>
                  <p:spPr>
                    <a:xfrm>
                      <a:off x="4952338" y="2733702"/>
                      <a:ext cx="538622" cy="455203"/>
                    </a:xfrm>
                    <a:prstGeom prst="rect">
                      <a:avLst/>
                    </a:prstGeom>
                  </p:spPr>
                </p:pic>
                <p:pic>
                  <p:nvPicPr>
                    <p:cNvPr id="93" name="그림 92">
                      <a:extLst>
                        <a:ext uri="{FF2B5EF4-FFF2-40B4-BE49-F238E27FC236}">
                          <a16:creationId xmlns:a16="http://schemas.microsoft.com/office/drawing/2014/main" id="{C86D2EA4-D1F1-49C7-9805-A8BF402F84EB}"/>
                        </a:ext>
                      </a:extLst>
                    </p:cNvPr>
                    <p:cNvPicPr>
                      <a:picLocks noChangeAspect="1"/>
                    </p:cNvPicPr>
                    <p:nvPr/>
                  </p:nvPicPr>
                  <p:blipFill rotWithShape="1">
                    <a:blip r:embed="rId3"/>
                    <a:srcRect t="32338"/>
                    <a:stretch/>
                  </p:blipFill>
                  <p:spPr>
                    <a:xfrm>
                      <a:off x="4944317" y="3564700"/>
                      <a:ext cx="538622" cy="451502"/>
                    </a:xfrm>
                    <a:prstGeom prst="rect">
                      <a:avLst/>
                    </a:prstGeom>
                  </p:spPr>
                </p:pic>
                <p:pic>
                  <p:nvPicPr>
                    <p:cNvPr id="94" name="그림 93">
                      <a:extLst>
                        <a:ext uri="{FF2B5EF4-FFF2-40B4-BE49-F238E27FC236}">
                          <a16:creationId xmlns:a16="http://schemas.microsoft.com/office/drawing/2014/main" id="{2A62A5A2-C413-4B58-8787-5A9A2FA2F70D}"/>
                        </a:ext>
                      </a:extLst>
                    </p:cNvPr>
                    <p:cNvPicPr>
                      <a:picLocks noChangeAspect="1"/>
                    </p:cNvPicPr>
                    <p:nvPr/>
                  </p:nvPicPr>
                  <p:blipFill rotWithShape="1">
                    <a:blip r:embed="rId3"/>
                    <a:srcRect t="32531"/>
                    <a:stretch/>
                  </p:blipFill>
                  <p:spPr>
                    <a:xfrm>
                      <a:off x="3614551" y="3558245"/>
                      <a:ext cx="538622" cy="450218"/>
                    </a:xfrm>
                    <a:prstGeom prst="rect">
                      <a:avLst/>
                    </a:prstGeom>
                  </p:spPr>
                </p:pic>
                <p:pic>
                  <p:nvPicPr>
                    <p:cNvPr id="95" name="그림 94">
                      <a:extLst>
                        <a:ext uri="{FF2B5EF4-FFF2-40B4-BE49-F238E27FC236}">
                          <a16:creationId xmlns:a16="http://schemas.microsoft.com/office/drawing/2014/main" id="{8F50C4A9-1057-4F9A-9053-E68306B23235}"/>
                        </a:ext>
                      </a:extLst>
                    </p:cNvPr>
                    <p:cNvPicPr>
                      <a:picLocks noChangeAspect="1"/>
                    </p:cNvPicPr>
                    <p:nvPr/>
                  </p:nvPicPr>
                  <p:blipFill>
                    <a:blip r:embed="rId4"/>
                    <a:stretch>
                      <a:fillRect/>
                    </a:stretch>
                  </p:blipFill>
                  <p:spPr>
                    <a:xfrm>
                      <a:off x="4293404" y="2965552"/>
                      <a:ext cx="564277" cy="797881"/>
                    </a:xfrm>
                    <a:prstGeom prst="rect">
                      <a:avLst/>
                    </a:prstGeom>
                  </p:spPr>
                </p:pic>
                <p:pic>
                  <p:nvPicPr>
                    <p:cNvPr id="96" name="그림 95">
                      <a:extLst>
                        <a:ext uri="{FF2B5EF4-FFF2-40B4-BE49-F238E27FC236}">
                          <a16:creationId xmlns:a16="http://schemas.microsoft.com/office/drawing/2014/main" id="{6E05C8F4-0C28-4DFB-ABF2-9D1E2CE264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831917">
                      <a:off x="4626478" y="3002676"/>
                      <a:ext cx="332656" cy="332656"/>
                    </a:xfrm>
                    <a:prstGeom prst="rect">
                      <a:avLst/>
                    </a:prstGeom>
                  </p:spPr>
                </p:pic>
                <p:pic>
                  <p:nvPicPr>
                    <p:cNvPr id="97" name="그림 96">
                      <a:extLst>
                        <a:ext uri="{FF2B5EF4-FFF2-40B4-BE49-F238E27FC236}">
                          <a16:creationId xmlns:a16="http://schemas.microsoft.com/office/drawing/2014/main" id="{BDC88FE7-3938-4720-AE4C-DC318776E6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200000">
                      <a:off x="4621772" y="3597456"/>
                      <a:ext cx="332656" cy="332656"/>
                    </a:xfrm>
                    <a:prstGeom prst="rect">
                      <a:avLst/>
                    </a:prstGeom>
                  </p:spPr>
                </p:pic>
                <p:pic>
                  <p:nvPicPr>
                    <p:cNvPr id="98" name="그림 97">
                      <a:extLst>
                        <a:ext uri="{FF2B5EF4-FFF2-40B4-BE49-F238E27FC236}">
                          <a16:creationId xmlns:a16="http://schemas.microsoft.com/office/drawing/2014/main" id="{8AA61943-42C4-48A9-949E-2E4DD9E67F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4400000">
                      <a:off x="4096813" y="3607784"/>
                      <a:ext cx="371710" cy="297705"/>
                    </a:xfrm>
                    <a:prstGeom prst="rect">
                      <a:avLst/>
                    </a:prstGeom>
                  </p:spPr>
                </p:pic>
                <p:pic>
                  <p:nvPicPr>
                    <p:cNvPr id="99" name="그림 98">
                      <a:extLst>
                        <a:ext uri="{FF2B5EF4-FFF2-40B4-BE49-F238E27FC236}">
                          <a16:creationId xmlns:a16="http://schemas.microsoft.com/office/drawing/2014/main" id="{FC66124B-DE91-4B06-958E-663A1C0F6C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82042">
                      <a:off x="4108914" y="3012234"/>
                      <a:ext cx="332656" cy="332656"/>
                    </a:xfrm>
                    <a:prstGeom prst="rect">
                      <a:avLst/>
                    </a:prstGeom>
                  </p:spPr>
                </p:pic>
                <p:sp>
                  <p:nvSpPr>
                    <p:cNvPr id="100" name="TextBox 99">
                      <a:extLst>
                        <a:ext uri="{FF2B5EF4-FFF2-40B4-BE49-F238E27FC236}">
                          <a16:creationId xmlns:a16="http://schemas.microsoft.com/office/drawing/2014/main" id="{F369DAB9-B3BA-470A-906B-700F1D0DAA19}"/>
                        </a:ext>
                      </a:extLst>
                    </p:cNvPr>
                    <p:cNvSpPr txBox="1"/>
                    <p:nvPr/>
                  </p:nvSpPr>
                  <p:spPr>
                    <a:xfrm>
                      <a:off x="4355049" y="3980138"/>
                      <a:ext cx="334295" cy="259230"/>
                    </a:xfrm>
                    <a:prstGeom prst="rect">
                      <a:avLst/>
                    </a:prstGeom>
                    <a:noFill/>
                  </p:spPr>
                  <p:txBody>
                    <a:bodyPr wrap="none" lIns="0" tIns="0" rIns="0" bIns="0" rtlCol="0">
                      <a:spAutoFit/>
                      <a:scene3d>
                        <a:camera prst="orthographicFront"/>
                        <a:lightRig rig="threePt" dir="t"/>
                      </a:scene3d>
                      <a:sp3d>
                        <a:bevelT w="0" h="6350"/>
                      </a:sp3d>
                    </a:bodyPr>
                    <a:lstStyle/>
                    <a:p>
                      <a:pPr algn="ctr" defTabSz="914126" latinLnBrk="1">
                        <a:defRPr/>
                      </a:pPr>
                      <a:r>
                        <a:rPr lang="en-US" altLang="ko-KR" sz="1200" dirty="0">
                          <a:solidFill>
                            <a:srgbClr val="000000"/>
                          </a:solidFill>
                          <a:latin typeface="SamsungOne-400" panose="020B0503030303020204" pitchFamily="34" charset="0"/>
                          <a:ea typeface="SamsungOne-400" panose="020B0503030303020204" pitchFamily="34" charset="0"/>
                        </a:rPr>
                        <a:t>BSS</a:t>
                      </a:r>
                    </a:p>
                  </p:txBody>
                </p:sp>
              </p:grpSp>
              <p:grpSp>
                <p:nvGrpSpPr>
                  <p:cNvPr id="78" name="그룹 77">
                    <a:extLst>
                      <a:ext uri="{FF2B5EF4-FFF2-40B4-BE49-F238E27FC236}">
                        <a16:creationId xmlns:a16="http://schemas.microsoft.com/office/drawing/2014/main" id="{795C4C00-46E3-417A-AA1B-90773C4D688A}"/>
                      </a:ext>
                    </a:extLst>
                  </p:cNvPr>
                  <p:cNvGrpSpPr/>
                  <p:nvPr/>
                </p:nvGrpSpPr>
                <p:grpSpPr>
                  <a:xfrm>
                    <a:off x="7560856" y="3820254"/>
                    <a:ext cx="1779664" cy="1176956"/>
                    <a:chOff x="3404311" y="2664489"/>
                    <a:chExt cx="2235769" cy="1652183"/>
                  </a:xfrm>
                </p:grpSpPr>
                <p:sp>
                  <p:nvSpPr>
                    <p:cNvPr id="79" name="모서리가 둥근 직사각형 8">
                      <a:extLst>
                        <a:ext uri="{FF2B5EF4-FFF2-40B4-BE49-F238E27FC236}">
                          <a16:creationId xmlns:a16="http://schemas.microsoft.com/office/drawing/2014/main" id="{B421A41C-DA08-4180-A86E-4EDE7D488C8A}"/>
                        </a:ext>
                      </a:extLst>
                    </p:cNvPr>
                    <p:cNvSpPr/>
                    <p:nvPr/>
                  </p:nvSpPr>
                  <p:spPr>
                    <a:xfrm>
                      <a:off x="3404311" y="2664489"/>
                      <a:ext cx="2235769" cy="1652183"/>
                    </a:xfrm>
                    <a:prstGeom prst="roundRect">
                      <a:avLst>
                        <a:gd name="adj" fmla="val 11275"/>
                      </a:avLst>
                    </a:prstGeom>
                    <a:no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endParaRPr lang="ko-KR" altLang="en-US" sz="1799" dirty="0">
                        <a:solidFill>
                          <a:prstClr val="white"/>
                        </a:solidFill>
                        <a:latin typeface="SamsungOne-400" panose="020B0503030303020204" pitchFamily="34" charset="0"/>
                        <a:ea typeface="KoPub돋움체 Bold" panose="02020603020101020101" pitchFamily="18" charset="-127"/>
                      </a:endParaRPr>
                    </a:p>
                  </p:txBody>
                </p:sp>
                <p:pic>
                  <p:nvPicPr>
                    <p:cNvPr id="80" name="그림 79">
                      <a:extLst>
                        <a:ext uri="{FF2B5EF4-FFF2-40B4-BE49-F238E27FC236}">
                          <a16:creationId xmlns:a16="http://schemas.microsoft.com/office/drawing/2014/main" id="{FE7712C2-F594-4794-BF92-4E438329000A}"/>
                        </a:ext>
                      </a:extLst>
                    </p:cNvPr>
                    <p:cNvPicPr>
                      <a:picLocks noChangeAspect="1"/>
                    </p:cNvPicPr>
                    <p:nvPr/>
                  </p:nvPicPr>
                  <p:blipFill rotWithShape="1">
                    <a:blip r:embed="rId3"/>
                    <a:srcRect t="31933"/>
                    <a:stretch/>
                  </p:blipFill>
                  <p:spPr>
                    <a:xfrm>
                      <a:off x="3625877" y="2760444"/>
                      <a:ext cx="538622" cy="454212"/>
                    </a:xfrm>
                    <a:prstGeom prst="rect">
                      <a:avLst/>
                    </a:prstGeom>
                  </p:spPr>
                </p:pic>
                <p:pic>
                  <p:nvPicPr>
                    <p:cNvPr id="81" name="그림 80">
                      <a:extLst>
                        <a:ext uri="{FF2B5EF4-FFF2-40B4-BE49-F238E27FC236}">
                          <a16:creationId xmlns:a16="http://schemas.microsoft.com/office/drawing/2014/main" id="{EA313EA5-2D59-4105-8269-94B505BA191E}"/>
                        </a:ext>
                      </a:extLst>
                    </p:cNvPr>
                    <p:cNvPicPr>
                      <a:picLocks noChangeAspect="1"/>
                    </p:cNvPicPr>
                    <p:nvPr/>
                  </p:nvPicPr>
                  <p:blipFill rotWithShape="1">
                    <a:blip r:embed="rId3"/>
                    <a:srcRect t="31784"/>
                    <a:stretch/>
                  </p:blipFill>
                  <p:spPr>
                    <a:xfrm>
                      <a:off x="4952338" y="2733702"/>
                      <a:ext cx="538622" cy="455203"/>
                    </a:xfrm>
                    <a:prstGeom prst="rect">
                      <a:avLst/>
                    </a:prstGeom>
                  </p:spPr>
                </p:pic>
                <p:pic>
                  <p:nvPicPr>
                    <p:cNvPr id="82" name="그림 81">
                      <a:extLst>
                        <a:ext uri="{FF2B5EF4-FFF2-40B4-BE49-F238E27FC236}">
                          <a16:creationId xmlns:a16="http://schemas.microsoft.com/office/drawing/2014/main" id="{C86D2EA4-D1F1-49C7-9805-A8BF402F84EB}"/>
                        </a:ext>
                      </a:extLst>
                    </p:cNvPr>
                    <p:cNvPicPr>
                      <a:picLocks noChangeAspect="1"/>
                    </p:cNvPicPr>
                    <p:nvPr/>
                  </p:nvPicPr>
                  <p:blipFill rotWithShape="1">
                    <a:blip r:embed="rId3"/>
                    <a:srcRect t="32338"/>
                    <a:stretch/>
                  </p:blipFill>
                  <p:spPr>
                    <a:xfrm>
                      <a:off x="4944317" y="3564700"/>
                      <a:ext cx="538622" cy="451502"/>
                    </a:xfrm>
                    <a:prstGeom prst="rect">
                      <a:avLst/>
                    </a:prstGeom>
                  </p:spPr>
                </p:pic>
                <p:pic>
                  <p:nvPicPr>
                    <p:cNvPr id="83" name="그림 82">
                      <a:extLst>
                        <a:ext uri="{FF2B5EF4-FFF2-40B4-BE49-F238E27FC236}">
                          <a16:creationId xmlns:a16="http://schemas.microsoft.com/office/drawing/2014/main" id="{2A62A5A2-C413-4B58-8787-5A9A2FA2F70D}"/>
                        </a:ext>
                      </a:extLst>
                    </p:cNvPr>
                    <p:cNvPicPr>
                      <a:picLocks noChangeAspect="1"/>
                    </p:cNvPicPr>
                    <p:nvPr/>
                  </p:nvPicPr>
                  <p:blipFill rotWithShape="1">
                    <a:blip r:embed="rId3"/>
                    <a:srcRect t="32531"/>
                    <a:stretch/>
                  </p:blipFill>
                  <p:spPr>
                    <a:xfrm>
                      <a:off x="3614551" y="3558245"/>
                      <a:ext cx="538622" cy="450218"/>
                    </a:xfrm>
                    <a:prstGeom prst="rect">
                      <a:avLst/>
                    </a:prstGeom>
                  </p:spPr>
                </p:pic>
                <p:pic>
                  <p:nvPicPr>
                    <p:cNvPr id="84" name="그림 83">
                      <a:extLst>
                        <a:ext uri="{FF2B5EF4-FFF2-40B4-BE49-F238E27FC236}">
                          <a16:creationId xmlns:a16="http://schemas.microsoft.com/office/drawing/2014/main" id="{8F50C4A9-1057-4F9A-9053-E68306B23235}"/>
                        </a:ext>
                      </a:extLst>
                    </p:cNvPr>
                    <p:cNvPicPr>
                      <a:picLocks noChangeAspect="1"/>
                    </p:cNvPicPr>
                    <p:nvPr/>
                  </p:nvPicPr>
                  <p:blipFill>
                    <a:blip r:embed="rId4"/>
                    <a:stretch>
                      <a:fillRect/>
                    </a:stretch>
                  </p:blipFill>
                  <p:spPr>
                    <a:xfrm>
                      <a:off x="4293404" y="2965552"/>
                      <a:ext cx="564277" cy="797881"/>
                    </a:xfrm>
                    <a:prstGeom prst="rect">
                      <a:avLst/>
                    </a:prstGeom>
                  </p:spPr>
                </p:pic>
                <p:pic>
                  <p:nvPicPr>
                    <p:cNvPr id="85" name="그림 84">
                      <a:extLst>
                        <a:ext uri="{FF2B5EF4-FFF2-40B4-BE49-F238E27FC236}">
                          <a16:creationId xmlns:a16="http://schemas.microsoft.com/office/drawing/2014/main" id="{6E05C8F4-0C28-4DFB-ABF2-9D1E2CE264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831917">
                      <a:off x="4626478" y="3002676"/>
                      <a:ext cx="332656" cy="332656"/>
                    </a:xfrm>
                    <a:prstGeom prst="rect">
                      <a:avLst/>
                    </a:prstGeom>
                  </p:spPr>
                </p:pic>
                <p:pic>
                  <p:nvPicPr>
                    <p:cNvPr id="86" name="그림 85">
                      <a:extLst>
                        <a:ext uri="{FF2B5EF4-FFF2-40B4-BE49-F238E27FC236}">
                          <a16:creationId xmlns:a16="http://schemas.microsoft.com/office/drawing/2014/main" id="{BDC88FE7-3938-4720-AE4C-DC318776E6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200000">
                      <a:off x="4621772" y="3597456"/>
                      <a:ext cx="332656" cy="332656"/>
                    </a:xfrm>
                    <a:prstGeom prst="rect">
                      <a:avLst/>
                    </a:prstGeom>
                  </p:spPr>
                </p:pic>
                <p:pic>
                  <p:nvPicPr>
                    <p:cNvPr id="87" name="그림 86">
                      <a:extLst>
                        <a:ext uri="{FF2B5EF4-FFF2-40B4-BE49-F238E27FC236}">
                          <a16:creationId xmlns:a16="http://schemas.microsoft.com/office/drawing/2014/main" id="{8AA61943-42C4-48A9-949E-2E4DD9E67F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4400000">
                      <a:off x="4096813" y="3607784"/>
                      <a:ext cx="371710" cy="297705"/>
                    </a:xfrm>
                    <a:prstGeom prst="rect">
                      <a:avLst/>
                    </a:prstGeom>
                  </p:spPr>
                </p:pic>
                <p:pic>
                  <p:nvPicPr>
                    <p:cNvPr id="88" name="그림 87">
                      <a:extLst>
                        <a:ext uri="{FF2B5EF4-FFF2-40B4-BE49-F238E27FC236}">
                          <a16:creationId xmlns:a16="http://schemas.microsoft.com/office/drawing/2014/main" id="{FC66124B-DE91-4B06-958E-663A1C0F6C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082042">
                      <a:off x="4108914" y="3012234"/>
                      <a:ext cx="332656" cy="332656"/>
                    </a:xfrm>
                    <a:prstGeom prst="rect">
                      <a:avLst/>
                    </a:prstGeom>
                  </p:spPr>
                </p:pic>
                <p:sp>
                  <p:nvSpPr>
                    <p:cNvPr id="89" name="TextBox 88">
                      <a:extLst>
                        <a:ext uri="{FF2B5EF4-FFF2-40B4-BE49-F238E27FC236}">
                          <a16:creationId xmlns:a16="http://schemas.microsoft.com/office/drawing/2014/main" id="{F369DAB9-B3BA-470A-906B-700F1D0DAA19}"/>
                        </a:ext>
                      </a:extLst>
                    </p:cNvPr>
                    <p:cNvSpPr txBox="1"/>
                    <p:nvPr/>
                  </p:nvSpPr>
                  <p:spPr>
                    <a:xfrm>
                      <a:off x="4355049" y="3980138"/>
                      <a:ext cx="334295" cy="259230"/>
                    </a:xfrm>
                    <a:prstGeom prst="rect">
                      <a:avLst/>
                    </a:prstGeom>
                    <a:noFill/>
                  </p:spPr>
                  <p:txBody>
                    <a:bodyPr wrap="none" lIns="0" tIns="0" rIns="0" bIns="0" rtlCol="0">
                      <a:spAutoFit/>
                      <a:scene3d>
                        <a:camera prst="orthographicFront"/>
                        <a:lightRig rig="threePt" dir="t"/>
                      </a:scene3d>
                      <a:sp3d>
                        <a:bevelT w="0" h="6350"/>
                      </a:sp3d>
                    </a:bodyPr>
                    <a:lstStyle/>
                    <a:p>
                      <a:pPr algn="ctr" defTabSz="914126" latinLnBrk="1">
                        <a:defRPr/>
                      </a:pPr>
                      <a:r>
                        <a:rPr lang="en-US" altLang="ko-KR" sz="1200" dirty="0">
                          <a:solidFill>
                            <a:srgbClr val="000000"/>
                          </a:solidFill>
                          <a:latin typeface="SamsungOne-400" panose="020B0503030303020204" pitchFamily="34" charset="0"/>
                          <a:ea typeface="SamsungOne-400" panose="020B0503030303020204" pitchFamily="34" charset="0"/>
                        </a:rPr>
                        <a:t>BSS</a:t>
                      </a:r>
                    </a:p>
                  </p:txBody>
                </p:sp>
              </p:grpSp>
            </p:grpSp>
            <p:cxnSp>
              <p:nvCxnSpPr>
                <p:cNvPr id="70" name="꺾인 연결선 69">
                  <a:extLst>
                    <a:ext uri="{FF2B5EF4-FFF2-40B4-BE49-F238E27FC236}">
                      <a16:creationId xmlns:a16="http://schemas.microsoft.com/office/drawing/2014/main" id="{7DCB1F38-2FC2-41CE-B4E0-4091CD7175B5}"/>
                    </a:ext>
                  </a:extLst>
                </p:cNvPr>
                <p:cNvCxnSpPr>
                  <a:stCxn id="79" idx="0"/>
                  <a:endCxn id="101" idx="0"/>
                </p:cNvCxnSpPr>
                <p:nvPr/>
              </p:nvCxnSpPr>
              <p:spPr>
                <a:xfrm rot="16200000" flipV="1">
                  <a:off x="6519839" y="2080449"/>
                  <a:ext cx="12696" cy="3856280"/>
                </a:xfrm>
                <a:prstGeom prst="bentConnector3">
                  <a:avLst>
                    <a:gd name="adj1" fmla="val 1800000"/>
                  </a:avLst>
                </a:prstGeom>
                <a:noFill/>
                <a:ln w="28575" cap="flat" cmpd="sng" algn="ctr">
                  <a:solidFill>
                    <a:sysClr val="windowText" lastClr="000000"/>
                  </a:solidFill>
                  <a:prstDash val="solid"/>
                </a:ln>
                <a:effectLst/>
              </p:spPr>
            </p:cxnSp>
            <p:cxnSp>
              <p:nvCxnSpPr>
                <p:cNvPr id="71" name="직선 연결선 70">
                  <a:extLst>
                    <a:ext uri="{FF2B5EF4-FFF2-40B4-BE49-F238E27FC236}">
                      <a16:creationId xmlns:a16="http://schemas.microsoft.com/office/drawing/2014/main" id="{859D6B04-E5B4-4416-9A29-22711DAFB995}"/>
                    </a:ext>
                  </a:extLst>
                </p:cNvPr>
                <p:cNvCxnSpPr/>
                <p:nvPr/>
              </p:nvCxnSpPr>
              <p:spPr>
                <a:xfrm flipH="1">
                  <a:off x="6522597" y="3791333"/>
                  <a:ext cx="0" cy="210904"/>
                </a:xfrm>
                <a:prstGeom prst="line">
                  <a:avLst/>
                </a:prstGeom>
                <a:noFill/>
                <a:ln w="28575" cap="flat" cmpd="sng" algn="ctr">
                  <a:solidFill>
                    <a:sysClr val="windowText" lastClr="000000"/>
                  </a:solidFill>
                  <a:prstDash val="solid"/>
                </a:ln>
                <a:effectLst/>
              </p:spPr>
            </p:cxnSp>
            <p:grpSp>
              <p:nvGrpSpPr>
                <p:cNvPr id="72" name="그룹 71"/>
                <p:cNvGrpSpPr/>
                <p:nvPr/>
              </p:nvGrpSpPr>
              <p:grpSpPr>
                <a:xfrm>
                  <a:off x="6375933" y="3634587"/>
                  <a:ext cx="300509" cy="293470"/>
                  <a:chOff x="14523991" y="4990767"/>
                  <a:chExt cx="300605" cy="293564"/>
                </a:xfrm>
              </p:grpSpPr>
              <p:sp>
                <p:nvSpPr>
                  <p:cNvPr id="73" name="타원 72">
                    <a:extLst>
                      <a:ext uri="{FF2B5EF4-FFF2-40B4-BE49-F238E27FC236}">
                        <a16:creationId xmlns:a16="http://schemas.microsoft.com/office/drawing/2014/main" id="{B65F071E-5ADF-4FF7-8E36-954C01073555}"/>
                      </a:ext>
                    </a:extLst>
                  </p:cNvPr>
                  <p:cNvSpPr/>
                  <p:nvPr/>
                </p:nvSpPr>
                <p:spPr>
                  <a:xfrm>
                    <a:off x="14523991" y="4990767"/>
                    <a:ext cx="300605" cy="293564"/>
                  </a:xfrm>
                  <a:prstGeom prst="ellipse">
                    <a:avLst/>
                  </a:prstGeom>
                  <a:solidFill>
                    <a:srgbClr val="0033CC"/>
                  </a:solidFill>
                  <a:ln w="25400" cap="flat" cmpd="sng" algn="ctr">
                    <a:noFill/>
                    <a:prstDash val="solid"/>
                  </a:ln>
                  <a:effectLst/>
                </p:spPr>
                <p:txBody>
                  <a:bodyPr rtlCol="0" anchor="ctr"/>
                  <a:lstStyle/>
                  <a:p>
                    <a:pPr algn="ctr" defTabSz="1139483" fontAlgn="base">
                      <a:spcBef>
                        <a:spcPct val="0"/>
                      </a:spcBef>
                      <a:spcAft>
                        <a:spcPct val="0"/>
                      </a:spcAft>
                      <a:defRPr/>
                    </a:pPr>
                    <a:endParaRPr kumimoji="1" lang="ko-KR" altLang="en-US" sz="1799" kern="0" dirty="0">
                      <a:solidFill>
                        <a:prstClr val="white"/>
                      </a:solidFill>
                      <a:latin typeface="SamsungOne-400" panose="020B0503030303020204" pitchFamily="34" charset="0"/>
                      <a:ea typeface="KoPub돋움체 Bold" panose="02020603020101020101" pitchFamily="18" charset="-127"/>
                    </a:endParaRPr>
                  </a:p>
                </p:txBody>
              </p:sp>
              <p:cxnSp>
                <p:nvCxnSpPr>
                  <p:cNvPr id="74" name="직선 연결선 73">
                    <a:extLst>
                      <a:ext uri="{FF2B5EF4-FFF2-40B4-BE49-F238E27FC236}">
                        <a16:creationId xmlns:a16="http://schemas.microsoft.com/office/drawing/2014/main" id="{35970433-B3BD-4852-B040-FCDDFC3DBF9E}"/>
                      </a:ext>
                    </a:extLst>
                  </p:cNvPr>
                  <p:cNvCxnSpPr>
                    <a:stCxn id="73" idx="7"/>
                    <a:endCxn id="73" idx="3"/>
                  </p:cNvCxnSpPr>
                  <p:nvPr/>
                </p:nvCxnSpPr>
                <p:spPr>
                  <a:xfrm flipH="1">
                    <a:off x="14568014" y="5033759"/>
                    <a:ext cx="212560" cy="207581"/>
                  </a:xfrm>
                  <a:prstGeom prst="line">
                    <a:avLst/>
                  </a:prstGeom>
                  <a:noFill/>
                  <a:ln w="31750" cap="flat" cmpd="sng" algn="ctr">
                    <a:solidFill>
                      <a:sysClr val="window" lastClr="FFFFFF"/>
                    </a:solidFill>
                    <a:prstDash val="solid"/>
                  </a:ln>
                  <a:effectLst/>
                </p:spPr>
              </p:cxnSp>
              <p:cxnSp>
                <p:nvCxnSpPr>
                  <p:cNvPr id="75" name="직선 연결선 74">
                    <a:extLst>
                      <a:ext uri="{FF2B5EF4-FFF2-40B4-BE49-F238E27FC236}">
                        <a16:creationId xmlns:a16="http://schemas.microsoft.com/office/drawing/2014/main" id="{BBCA885C-60C4-48E7-B6DC-83FDD1C83D97}"/>
                      </a:ext>
                    </a:extLst>
                  </p:cNvPr>
                  <p:cNvCxnSpPr>
                    <a:stCxn id="73" idx="5"/>
                    <a:endCxn id="73" idx="1"/>
                  </p:cNvCxnSpPr>
                  <p:nvPr/>
                </p:nvCxnSpPr>
                <p:spPr>
                  <a:xfrm flipH="1" flipV="1">
                    <a:off x="14568014" y="5033759"/>
                    <a:ext cx="212560" cy="207581"/>
                  </a:xfrm>
                  <a:prstGeom prst="line">
                    <a:avLst/>
                  </a:prstGeom>
                  <a:noFill/>
                  <a:ln w="31750" cap="flat" cmpd="sng" algn="ctr">
                    <a:solidFill>
                      <a:sysClr val="window" lastClr="FFFFFF"/>
                    </a:solidFill>
                    <a:prstDash val="solid"/>
                  </a:ln>
                  <a:effectLst/>
                </p:spPr>
              </p:cxnSp>
            </p:grpSp>
          </p:grpSp>
        </p:grpSp>
      </p:grpSp>
    </p:spTree>
    <p:extLst>
      <p:ext uri="{BB962C8B-B14F-4D97-AF65-F5344CB8AC3E}">
        <p14:creationId xmlns:p14="http://schemas.microsoft.com/office/powerpoint/2010/main" val="3627640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Bluetooth</a:t>
            </a:r>
          </a:p>
        </p:txBody>
      </p:sp>
      <p:grpSp>
        <p:nvGrpSpPr>
          <p:cNvPr id="20" name="그룹 19">
            <a:extLst>
              <a:ext uri="{FF2B5EF4-FFF2-40B4-BE49-F238E27FC236}">
                <a16:creationId xmlns:a16="http://schemas.microsoft.com/office/drawing/2014/main" id="{049256B4-4378-40A6-AA38-2369CFFEF115}"/>
              </a:ext>
            </a:extLst>
          </p:cNvPr>
          <p:cNvGrpSpPr/>
          <p:nvPr/>
        </p:nvGrpSpPr>
        <p:grpSpPr>
          <a:xfrm>
            <a:off x="449998" y="1825143"/>
            <a:ext cx="8953406" cy="4058470"/>
            <a:chOff x="449998" y="1989905"/>
            <a:chExt cx="8953406" cy="4058470"/>
          </a:xfrm>
        </p:grpSpPr>
        <p:sp>
          <p:nvSpPr>
            <p:cNvPr id="22" name="모서리가 둥근 직사각형 4">
              <a:extLst>
                <a:ext uri="{FF2B5EF4-FFF2-40B4-BE49-F238E27FC236}">
                  <a16:creationId xmlns:a16="http://schemas.microsoft.com/office/drawing/2014/main" id="{3E293C62-7670-4EE5-A8CE-FB87BD3AFF88}"/>
                </a:ext>
              </a:extLst>
            </p:cNvPr>
            <p:cNvSpPr/>
            <p:nvPr/>
          </p:nvSpPr>
          <p:spPr>
            <a:xfrm>
              <a:off x="449998" y="2110077"/>
              <a:ext cx="8953406" cy="39382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3668851" y="1989905"/>
              <a:ext cx="2714266" cy="2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pPr algn="ctr" defTabSz="457063"/>
              <a:r>
                <a:rPr lang="en-US" altLang="ko-KR" sz="1600" b="1" dirty="0">
                  <a:solidFill>
                    <a:schemeClr val="tx1"/>
                  </a:solidFill>
                </a:rPr>
                <a:t>Development of Bluetooth</a:t>
              </a:r>
            </a:p>
          </p:txBody>
        </p:sp>
        <p:grpSp>
          <p:nvGrpSpPr>
            <p:cNvPr id="26" name="그룹 25">
              <a:extLst>
                <a:ext uri="{FF2B5EF4-FFF2-40B4-BE49-F238E27FC236}">
                  <a16:creationId xmlns:a16="http://schemas.microsoft.com/office/drawing/2014/main" id="{FBBB133C-68F4-42AD-88F3-640232D8B6FC}"/>
                </a:ext>
              </a:extLst>
            </p:cNvPr>
            <p:cNvGrpSpPr/>
            <p:nvPr/>
          </p:nvGrpSpPr>
          <p:grpSpPr>
            <a:xfrm>
              <a:off x="1216370" y="2488972"/>
              <a:ext cx="7765921" cy="3378428"/>
              <a:chOff x="1216370" y="2279735"/>
              <a:chExt cx="7765921" cy="3378428"/>
            </a:xfrm>
          </p:grpSpPr>
          <p:grpSp>
            <p:nvGrpSpPr>
              <p:cNvPr id="27" name="그룹 26"/>
              <p:cNvGrpSpPr/>
              <p:nvPr/>
            </p:nvGrpSpPr>
            <p:grpSpPr>
              <a:xfrm>
                <a:off x="1216370" y="2337387"/>
                <a:ext cx="4062111" cy="3320776"/>
                <a:chOff x="1742436" y="3085702"/>
                <a:chExt cx="3793810" cy="3101440"/>
              </a:xfrm>
            </p:grpSpPr>
            <p:pic>
              <p:nvPicPr>
                <p:cNvPr id="52" name="Picture 4" descr="http://cp.home.agilent.com/upload/cmc_upload/Bluetooth_rings_l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2436" y="3085702"/>
                  <a:ext cx="3793810" cy="3101440"/>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림 52"/>
                <p:cNvPicPr>
                  <a:picLocks noChangeAspect="1"/>
                </p:cNvPicPr>
                <p:nvPr/>
              </p:nvPicPr>
              <p:blipFill>
                <a:blip r:embed="rId4">
                  <a:clrChange>
                    <a:clrFrom>
                      <a:srgbClr val="FFFFFF"/>
                    </a:clrFrom>
                    <a:clrTo>
                      <a:srgbClr val="FFFFFF">
                        <a:alpha val="0"/>
                      </a:srgbClr>
                    </a:clrTo>
                  </a:clrChange>
                </a:blip>
                <a:stretch>
                  <a:fillRect/>
                </a:stretch>
              </p:blipFill>
              <p:spPr>
                <a:xfrm>
                  <a:off x="3229873" y="4130245"/>
                  <a:ext cx="727553" cy="542867"/>
                </a:xfrm>
                <a:prstGeom prst="rect">
                  <a:avLst/>
                </a:prstGeom>
              </p:spPr>
            </p:pic>
          </p:grpSp>
          <p:grpSp>
            <p:nvGrpSpPr>
              <p:cNvPr id="28" name="그룹 27">
                <a:extLst>
                  <a:ext uri="{FF2B5EF4-FFF2-40B4-BE49-F238E27FC236}">
                    <a16:creationId xmlns:a16="http://schemas.microsoft.com/office/drawing/2014/main" id="{1C6BB49F-B472-45A0-A827-A03A315E6CDA}"/>
                  </a:ext>
                </a:extLst>
              </p:cNvPr>
              <p:cNvGrpSpPr/>
              <p:nvPr/>
            </p:nvGrpSpPr>
            <p:grpSpPr>
              <a:xfrm>
                <a:off x="5647620" y="2279735"/>
                <a:ext cx="3334671" cy="3288575"/>
                <a:chOff x="6054402" y="3558683"/>
                <a:chExt cx="2552913" cy="2517621"/>
              </a:xfrm>
            </p:grpSpPr>
            <p:grpSp>
              <p:nvGrpSpPr>
                <p:cNvPr id="34" name="그룹 33"/>
                <p:cNvGrpSpPr/>
                <p:nvPr/>
              </p:nvGrpSpPr>
              <p:grpSpPr>
                <a:xfrm>
                  <a:off x="6054402" y="3558683"/>
                  <a:ext cx="2552913" cy="2517621"/>
                  <a:chOff x="7321292" y="2929797"/>
                  <a:chExt cx="2552913" cy="2914353"/>
                </a:xfrm>
              </p:grpSpPr>
              <p:sp>
                <p:nvSpPr>
                  <p:cNvPr id="39" name="TextBox 38"/>
                  <p:cNvSpPr txBox="1"/>
                  <p:nvPr/>
                </p:nvSpPr>
                <p:spPr>
                  <a:xfrm>
                    <a:off x="7321292" y="5415186"/>
                    <a:ext cx="688241" cy="163600"/>
                  </a:xfrm>
                  <a:prstGeom prst="rect">
                    <a:avLst/>
                  </a:prstGeom>
                  <a:noFill/>
                </p:spPr>
                <p:txBody>
                  <a:bodyPr wrap="none" lIns="0" tIns="0" rIns="0" bIns="0" rtlCol="0">
                    <a:spAutoFit/>
                    <a:scene3d>
                      <a:camera prst="orthographicFront"/>
                      <a:lightRig rig="threePt" dir="t"/>
                    </a:scene3d>
                    <a:sp3d>
                      <a:bevelT w="0" h="6350"/>
                    </a:sp3d>
                  </a:bodyPr>
                  <a:lstStyle/>
                  <a:p>
                    <a:pPr defTabSz="457063"/>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Bluetooth</a:t>
                    </a:r>
                    <a:r>
                      <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1.2</a:t>
                    </a:r>
                  </a:p>
                </p:txBody>
              </p:sp>
              <p:sp>
                <p:nvSpPr>
                  <p:cNvPr id="41" name="TextBox 40"/>
                  <p:cNvSpPr txBox="1"/>
                  <p:nvPr/>
                </p:nvSpPr>
                <p:spPr>
                  <a:xfrm>
                    <a:off x="7321292" y="4906622"/>
                    <a:ext cx="707870" cy="163600"/>
                  </a:xfrm>
                  <a:prstGeom prst="rect">
                    <a:avLst/>
                  </a:prstGeom>
                  <a:noFill/>
                </p:spPr>
                <p:txBody>
                  <a:bodyPr wrap="none" lIns="0" tIns="0" rIns="0" bIns="0" rtlCol="0">
                    <a:spAutoFit/>
                    <a:scene3d>
                      <a:camera prst="orthographicFront"/>
                      <a:lightRig rig="threePt" dir="t"/>
                    </a:scene3d>
                    <a:sp3d>
                      <a:bevelT w="0" h="6350"/>
                    </a:sp3d>
                  </a:bodyPr>
                  <a:lstStyle/>
                  <a:p>
                    <a:pPr defTabSz="457063"/>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Bluetooth</a:t>
                    </a:r>
                    <a:r>
                      <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2.0</a:t>
                    </a:r>
                    <a:endPar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endParaRPr>
                  </a:p>
                </p:txBody>
              </p:sp>
              <p:sp>
                <p:nvSpPr>
                  <p:cNvPr id="44" name="TextBox 43"/>
                  <p:cNvSpPr txBox="1"/>
                  <p:nvPr/>
                </p:nvSpPr>
                <p:spPr>
                  <a:xfrm>
                    <a:off x="7321292" y="4444227"/>
                    <a:ext cx="710323" cy="163600"/>
                  </a:xfrm>
                  <a:prstGeom prst="rect">
                    <a:avLst/>
                  </a:prstGeom>
                  <a:noFill/>
                </p:spPr>
                <p:txBody>
                  <a:bodyPr wrap="none" lIns="0" tIns="0" rIns="0" bIns="0" rtlCol="0">
                    <a:spAutoFit/>
                    <a:scene3d>
                      <a:camera prst="orthographicFront"/>
                      <a:lightRig rig="threePt" dir="t"/>
                    </a:scene3d>
                    <a:sp3d>
                      <a:bevelT w="0" h="6350"/>
                    </a:sp3d>
                  </a:bodyPr>
                  <a:lstStyle/>
                  <a:p>
                    <a:pPr defTabSz="457063"/>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Bluetooth</a:t>
                    </a:r>
                    <a:r>
                      <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3.0</a:t>
                    </a:r>
                    <a:endPar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endParaRPr>
                  </a:p>
                </p:txBody>
              </p:sp>
              <p:sp>
                <p:nvSpPr>
                  <p:cNvPr id="45" name="TextBox 44"/>
                  <p:cNvSpPr txBox="1"/>
                  <p:nvPr/>
                </p:nvSpPr>
                <p:spPr>
                  <a:xfrm>
                    <a:off x="7321292" y="3887165"/>
                    <a:ext cx="712777" cy="163600"/>
                  </a:xfrm>
                  <a:prstGeom prst="rect">
                    <a:avLst/>
                  </a:prstGeom>
                  <a:noFill/>
                </p:spPr>
                <p:txBody>
                  <a:bodyPr wrap="none" lIns="0" tIns="0" rIns="0" bIns="0" rtlCol="0">
                    <a:spAutoFit/>
                    <a:scene3d>
                      <a:camera prst="orthographicFront"/>
                      <a:lightRig rig="threePt" dir="t"/>
                    </a:scene3d>
                    <a:sp3d>
                      <a:bevelT w="0" h="6350"/>
                    </a:sp3d>
                  </a:bodyPr>
                  <a:lstStyle/>
                  <a:p>
                    <a:pPr defTabSz="457063"/>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Bluetooth</a:t>
                    </a:r>
                    <a:r>
                      <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4.0</a:t>
                    </a:r>
                    <a:endPar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endParaRPr>
                  </a:p>
                </p:txBody>
              </p:sp>
              <p:sp>
                <p:nvSpPr>
                  <p:cNvPr id="46" name="TextBox 45"/>
                  <p:cNvSpPr txBox="1"/>
                  <p:nvPr/>
                </p:nvSpPr>
                <p:spPr>
                  <a:xfrm>
                    <a:off x="8475191" y="5545568"/>
                    <a:ext cx="517714" cy="163600"/>
                  </a:xfrm>
                  <a:prstGeom prst="rect">
                    <a:avLst/>
                  </a:prstGeom>
                  <a:noFill/>
                </p:spPr>
                <p:txBody>
                  <a:bodyPr wrap="none" lIns="0" tIns="0" rIns="0" bIns="0" rtlCol="0">
                    <a:spAutoFit/>
                    <a:scene3d>
                      <a:camera prst="orthographicFront"/>
                      <a:lightRig rig="threePt" dir="t"/>
                    </a:scene3d>
                    <a:sp3d>
                      <a:bevelT w="0" h="6350"/>
                    </a:sp3d>
                  </a:bodyPr>
                  <a:lstStyle>
                    <a:defPPr>
                      <a:defRPr lang="en-US"/>
                    </a:defPPr>
                    <a:lvl1pPr>
                      <a:defRPr sz="1200">
                        <a:solidFill>
                          <a:schemeClr val="tx1">
                            <a:lumMod val="85000"/>
                            <a:lumOff val="15000"/>
                          </a:schemeClr>
                        </a:solidFill>
                        <a:latin typeface="SamsungOne-400" panose="020B0503030303020204" pitchFamily="34" charset="0"/>
                        <a:ea typeface="SamsungOne-400" panose="020B0503030303020204" pitchFamily="34" charset="0"/>
                      </a:defRPr>
                    </a:lvl1pPr>
                  </a:lstStyle>
                  <a:p>
                    <a:pPr defTabSz="457063"/>
                    <a:r>
                      <a:rPr lang="en-US" altLang="ko-KR" dirty="0">
                        <a:solidFill>
                          <a:prstClr val="black">
                            <a:lumMod val="85000"/>
                            <a:lumOff val="15000"/>
                          </a:prstClr>
                        </a:solidFill>
                      </a:rPr>
                      <a:t>723.1Kbps</a:t>
                    </a:r>
                  </a:p>
                </p:txBody>
              </p:sp>
              <p:sp>
                <p:nvSpPr>
                  <p:cNvPr id="47" name="TextBox 46"/>
                  <p:cNvSpPr txBox="1"/>
                  <p:nvPr/>
                </p:nvSpPr>
                <p:spPr>
                  <a:xfrm>
                    <a:off x="8475191" y="4906622"/>
                    <a:ext cx="423251" cy="163600"/>
                  </a:xfrm>
                  <a:prstGeom prst="rect">
                    <a:avLst/>
                  </a:prstGeom>
                  <a:noFill/>
                </p:spPr>
                <p:txBody>
                  <a:bodyPr wrap="none" lIns="0" tIns="0" rIns="0" bIns="0" rtlCol="0">
                    <a:spAutoFit/>
                    <a:scene3d>
                      <a:camera prst="orthographicFront"/>
                      <a:lightRig rig="threePt" dir="t"/>
                    </a:scene3d>
                    <a:sp3d>
                      <a:bevelT w="0" h="6350"/>
                    </a:sp3d>
                  </a:bodyPr>
                  <a:lstStyle>
                    <a:defPPr>
                      <a:defRPr lang="en-US"/>
                    </a:defPPr>
                    <a:lvl1pPr>
                      <a:defRPr sz="1200">
                        <a:solidFill>
                          <a:schemeClr val="tx1">
                            <a:lumMod val="85000"/>
                            <a:lumOff val="15000"/>
                          </a:schemeClr>
                        </a:solidFill>
                        <a:latin typeface="SamsungOne-400" panose="020B0503030303020204" pitchFamily="34" charset="0"/>
                        <a:ea typeface="SamsungOne-400" panose="020B0503030303020204" pitchFamily="34" charset="0"/>
                      </a:defRPr>
                    </a:lvl1pPr>
                  </a:lstStyle>
                  <a:p>
                    <a:pPr defTabSz="457063"/>
                    <a:r>
                      <a:rPr lang="en-US" altLang="ko-KR" dirty="0">
                        <a:solidFill>
                          <a:prstClr val="black">
                            <a:lumMod val="85000"/>
                            <a:lumOff val="15000"/>
                          </a:prstClr>
                        </a:solidFill>
                      </a:rPr>
                      <a:t>2.1Mbps</a:t>
                    </a:r>
                    <a:endParaRPr lang="ko-KR" altLang="en-US" dirty="0">
                      <a:solidFill>
                        <a:prstClr val="black">
                          <a:lumMod val="85000"/>
                          <a:lumOff val="15000"/>
                        </a:prstClr>
                      </a:solidFill>
                    </a:endParaRPr>
                  </a:p>
                </p:txBody>
              </p:sp>
              <p:sp>
                <p:nvSpPr>
                  <p:cNvPr id="48" name="TextBox 47"/>
                  <p:cNvSpPr txBox="1"/>
                  <p:nvPr/>
                </p:nvSpPr>
                <p:spPr>
                  <a:xfrm>
                    <a:off x="8475191" y="4364016"/>
                    <a:ext cx="553293" cy="327199"/>
                  </a:xfrm>
                  <a:prstGeom prst="rect">
                    <a:avLst/>
                  </a:prstGeom>
                  <a:noFill/>
                </p:spPr>
                <p:txBody>
                  <a:bodyPr wrap="none" lIns="0" tIns="0" rIns="0" bIns="0" rtlCol="0">
                    <a:spAutoFit/>
                    <a:scene3d>
                      <a:camera prst="orthographicFront"/>
                      <a:lightRig rig="threePt" dir="t"/>
                    </a:scene3d>
                    <a:sp3d>
                      <a:bevelT w="0" h="6350"/>
                    </a:sp3d>
                  </a:bodyPr>
                  <a:lstStyle>
                    <a:defPPr>
                      <a:defRPr lang="en-US"/>
                    </a:defPPr>
                    <a:lvl1pPr>
                      <a:defRPr sz="1200">
                        <a:solidFill>
                          <a:schemeClr val="tx1">
                            <a:lumMod val="85000"/>
                            <a:lumOff val="15000"/>
                          </a:schemeClr>
                        </a:solidFill>
                        <a:latin typeface="SamsungOne-400" panose="020B0503030303020204" pitchFamily="34" charset="0"/>
                        <a:ea typeface="SamsungOne-400" panose="020B0503030303020204" pitchFamily="34" charset="0"/>
                      </a:defRPr>
                    </a:lvl1pPr>
                  </a:lstStyle>
                  <a:p>
                    <a:pPr defTabSz="457063"/>
                    <a:r>
                      <a:rPr lang="vi-VN" dirty="0">
                        <a:solidFill>
                          <a:prstClr val="black">
                            <a:lumMod val="85000"/>
                            <a:lumOff val="15000"/>
                          </a:prstClr>
                        </a:solidFill>
                      </a:rPr>
                      <a:t>Tốc độ cao</a:t>
                    </a:r>
                  </a:p>
                  <a:p>
                    <a:pPr defTabSz="457063"/>
                    <a:r>
                      <a:rPr lang="vi-VN" dirty="0">
                        <a:solidFill>
                          <a:prstClr val="black">
                            <a:lumMod val="85000"/>
                            <a:lumOff val="15000"/>
                          </a:prstClr>
                        </a:solidFill>
                      </a:rPr>
                      <a:t>24Mbps</a:t>
                    </a:r>
                  </a:p>
                </p:txBody>
              </p:sp>
              <p:sp>
                <p:nvSpPr>
                  <p:cNvPr id="49" name="TextBox 48"/>
                  <p:cNvSpPr txBox="1"/>
                  <p:nvPr/>
                </p:nvSpPr>
                <p:spPr>
                  <a:xfrm>
                    <a:off x="8475191" y="3723566"/>
                    <a:ext cx="1399014" cy="327304"/>
                  </a:xfrm>
                  <a:prstGeom prst="rect">
                    <a:avLst/>
                  </a:prstGeom>
                  <a:noFill/>
                </p:spPr>
                <p:txBody>
                  <a:bodyPr wrap="none" lIns="0" tIns="0" rIns="0" bIns="0" rtlCol="0">
                    <a:spAutoFit/>
                    <a:scene3d>
                      <a:camera prst="orthographicFront"/>
                      <a:lightRig rig="threePt" dir="t"/>
                    </a:scene3d>
                    <a:sp3d>
                      <a:bevelT w="0" h="6350"/>
                    </a:sp3d>
                  </a:bodyPr>
                  <a:lstStyle>
                    <a:defPPr>
                      <a:defRPr lang="en-US"/>
                    </a:defPPr>
                    <a:lvl1pPr>
                      <a:defRPr sz="1200">
                        <a:solidFill>
                          <a:schemeClr val="tx1">
                            <a:lumMod val="85000"/>
                            <a:lumOff val="15000"/>
                          </a:schemeClr>
                        </a:solidFill>
                        <a:latin typeface="SamsungOne-400" panose="020B0503030303020204" pitchFamily="34" charset="0"/>
                        <a:ea typeface="SamsungOne-400" panose="020B0503030303020204" pitchFamily="34" charset="0"/>
                      </a:defRPr>
                    </a:lvl1pPr>
                  </a:lstStyle>
                  <a:p>
                    <a:pPr defTabSz="457063"/>
                    <a:r>
                      <a:rPr lang="vi-VN" dirty="0">
                        <a:solidFill>
                          <a:prstClr val="black">
                            <a:lumMod val="85000"/>
                            <a:lumOff val="15000"/>
                          </a:prstClr>
                        </a:solidFill>
                      </a:rPr>
                      <a:t>24Mbps</a:t>
                    </a:r>
                  </a:p>
                  <a:p>
                    <a:pPr defTabSz="457063"/>
                    <a:r>
                      <a:rPr lang="vi-VN" dirty="0">
                        <a:solidFill>
                          <a:prstClr val="black">
                            <a:lumMod val="85000"/>
                            <a:lumOff val="15000"/>
                          </a:prstClr>
                        </a:solidFill>
                      </a:rPr>
                      <a:t>Bluetooth năng lượng thấp</a:t>
                    </a:r>
                  </a:p>
                </p:txBody>
              </p:sp>
              <p:sp>
                <p:nvSpPr>
                  <p:cNvPr id="50" name="위쪽 화살표 49"/>
                  <p:cNvSpPr/>
                  <p:nvPr/>
                </p:nvSpPr>
                <p:spPr>
                  <a:xfrm>
                    <a:off x="8085842" y="2929797"/>
                    <a:ext cx="339532" cy="2914353"/>
                  </a:xfrm>
                  <a:prstGeom prst="upArrow">
                    <a:avLst>
                      <a:gd name="adj1" fmla="val 53026"/>
                      <a:gd name="adj2" fmla="val 55230"/>
                    </a:avLst>
                  </a:prstGeom>
                  <a:gradFill>
                    <a:gsLst>
                      <a:gs pos="0">
                        <a:srgbClr val="0033CC"/>
                      </a:gs>
                      <a:gs pos="100000">
                        <a:srgbClr val="00B3E3"/>
                      </a:gs>
                    </a:gsLst>
                  </a:gradFill>
                  <a:ln>
                    <a:noFill/>
                  </a:ln>
                </p:spPr>
                <p:style>
                  <a:lnRef idx="1">
                    <a:schemeClr val="accent1"/>
                  </a:lnRef>
                  <a:fillRef idx="2">
                    <a:schemeClr val="accent1"/>
                  </a:fillRef>
                  <a:effectRef idx="1">
                    <a:schemeClr val="accent1"/>
                  </a:effectRef>
                  <a:fontRef idx="minor">
                    <a:schemeClr val="dk1"/>
                  </a:fontRef>
                </p:style>
                <p:txBody>
                  <a:bodyPr rtlCol="0" anchor="ctr">
                    <a:scene3d>
                      <a:camera prst="orthographicFront"/>
                      <a:lightRig rig="threePt" dir="t"/>
                    </a:scene3d>
                    <a:sp3d>
                      <a:bevelT w="0" h="6350"/>
                    </a:sp3d>
                  </a:bodyPr>
                  <a:lstStyle/>
                  <a:p>
                    <a:pPr algn="ctr" defTabSz="457063"/>
                    <a:endParaRPr lang="ko-KR" altLang="en-US" sz="1799" dirty="0">
                      <a:solidFill>
                        <a:prstClr val="black"/>
                      </a:solidFill>
                      <a:latin typeface="SamsungOne-400" panose="020B0503030303020204" pitchFamily="34" charset="0"/>
                      <a:ea typeface="맑은 고딕" panose="020B0503020000020004" pitchFamily="50" charset="-127"/>
                    </a:endParaRPr>
                  </a:p>
                </p:txBody>
              </p:sp>
              <p:sp>
                <p:nvSpPr>
                  <p:cNvPr id="51" name="TextBox 50"/>
                  <p:cNvSpPr txBox="1"/>
                  <p:nvPr/>
                </p:nvSpPr>
                <p:spPr>
                  <a:xfrm>
                    <a:off x="7321292" y="5675949"/>
                    <a:ext cx="688241" cy="163600"/>
                  </a:xfrm>
                  <a:prstGeom prst="rect">
                    <a:avLst/>
                  </a:prstGeom>
                  <a:noFill/>
                </p:spPr>
                <p:txBody>
                  <a:bodyPr wrap="none" lIns="0" tIns="0" rIns="0" bIns="0" rtlCol="0">
                    <a:spAutoFit/>
                    <a:scene3d>
                      <a:camera prst="orthographicFront"/>
                      <a:lightRig rig="threePt" dir="t"/>
                    </a:scene3d>
                    <a:sp3d>
                      <a:bevelT w="0" h="6350"/>
                    </a:sp3d>
                  </a:bodyPr>
                  <a:lstStyle/>
                  <a:p>
                    <a:pPr defTabSz="457063"/>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Bluetooth</a:t>
                    </a:r>
                    <a:r>
                      <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1.1</a:t>
                    </a:r>
                  </a:p>
                </p:txBody>
              </p:sp>
            </p:grpSp>
            <p:sp>
              <p:nvSpPr>
                <p:cNvPr id="35" name="TextBox 34">
                  <a:extLst>
                    <a:ext uri="{FF2B5EF4-FFF2-40B4-BE49-F238E27FC236}">
                      <a16:creationId xmlns:a16="http://schemas.microsoft.com/office/drawing/2014/main" id="{B3084F1E-2F4E-402F-B868-375CB284570F}"/>
                    </a:ext>
                  </a:extLst>
                </p:cNvPr>
                <p:cNvSpPr txBox="1"/>
                <p:nvPr/>
              </p:nvSpPr>
              <p:spPr>
                <a:xfrm>
                  <a:off x="6054402" y="4077702"/>
                  <a:ext cx="693148" cy="141329"/>
                </a:xfrm>
                <a:prstGeom prst="rect">
                  <a:avLst/>
                </a:prstGeom>
                <a:noFill/>
              </p:spPr>
              <p:txBody>
                <a:bodyPr wrap="none" lIns="0" tIns="0" rIns="0" bIns="0" rtlCol="0">
                  <a:spAutoFit/>
                  <a:scene3d>
                    <a:camera prst="orthographicFront"/>
                    <a:lightRig rig="threePt" dir="t"/>
                  </a:scene3d>
                  <a:sp3d>
                    <a:bevelT w="0" h="6350"/>
                  </a:sp3d>
                </a:bodyPr>
                <a:lstStyle/>
                <a:p>
                  <a:pPr defTabSz="457063"/>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Bluetooth</a:t>
                  </a:r>
                  <a:r>
                    <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4.1</a:t>
                  </a:r>
                  <a:endPar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endParaRPr>
                </a:p>
              </p:txBody>
            </p:sp>
            <p:sp>
              <p:nvSpPr>
                <p:cNvPr id="36" name="TextBox 35">
                  <a:extLst>
                    <a:ext uri="{FF2B5EF4-FFF2-40B4-BE49-F238E27FC236}">
                      <a16:creationId xmlns:a16="http://schemas.microsoft.com/office/drawing/2014/main" id="{210DC660-6C2A-418B-8F99-0323991AEF9C}"/>
                    </a:ext>
                  </a:extLst>
                </p:cNvPr>
                <p:cNvSpPr txBox="1"/>
                <p:nvPr/>
              </p:nvSpPr>
              <p:spPr>
                <a:xfrm>
                  <a:off x="6054402" y="3829588"/>
                  <a:ext cx="702962" cy="141329"/>
                </a:xfrm>
                <a:prstGeom prst="rect">
                  <a:avLst/>
                </a:prstGeom>
                <a:noFill/>
              </p:spPr>
              <p:txBody>
                <a:bodyPr wrap="none" lIns="0" tIns="0" rIns="0" bIns="0" rtlCol="0">
                  <a:spAutoFit/>
                  <a:scene3d>
                    <a:camera prst="orthographicFront"/>
                    <a:lightRig rig="threePt" dir="t"/>
                  </a:scene3d>
                  <a:sp3d>
                    <a:bevelT w="0" h="6350"/>
                  </a:sp3d>
                </a:bodyPr>
                <a:lstStyle/>
                <a:p>
                  <a:pPr defTabSz="457063"/>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Bluetooth</a:t>
                  </a:r>
                  <a:r>
                    <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4.2</a:t>
                  </a:r>
                  <a:endPar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endParaRPr>
                </a:p>
              </p:txBody>
            </p:sp>
            <p:sp>
              <p:nvSpPr>
                <p:cNvPr id="37" name="TextBox 36">
                  <a:extLst>
                    <a:ext uri="{FF2B5EF4-FFF2-40B4-BE49-F238E27FC236}">
                      <a16:creationId xmlns:a16="http://schemas.microsoft.com/office/drawing/2014/main" id="{3B88BA61-164F-432F-84CE-0DE5870328C0}"/>
                    </a:ext>
                  </a:extLst>
                </p:cNvPr>
                <p:cNvSpPr txBox="1"/>
                <p:nvPr/>
              </p:nvSpPr>
              <p:spPr>
                <a:xfrm>
                  <a:off x="6054402" y="3600661"/>
                  <a:ext cx="610952" cy="141329"/>
                </a:xfrm>
                <a:prstGeom prst="rect">
                  <a:avLst/>
                </a:prstGeom>
                <a:noFill/>
              </p:spPr>
              <p:txBody>
                <a:bodyPr wrap="none" lIns="0" tIns="0" rIns="0" bIns="0" rtlCol="0">
                  <a:spAutoFit/>
                  <a:scene3d>
                    <a:camera prst="orthographicFront"/>
                    <a:lightRig rig="threePt" dir="t"/>
                  </a:scene3d>
                  <a:sp3d>
                    <a:bevelT w="0" h="6350"/>
                  </a:sp3d>
                </a:bodyPr>
                <a:lstStyle/>
                <a:p>
                  <a:pPr defTabSz="457063"/>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Bluetooth</a:t>
                  </a:r>
                  <a:r>
                    <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5</a:t>
                  </a:r>
                  <a:endParaRPr lang="ko-KR" altLang="en-US" sz="1200" dirty="0">
                    <a:solidFill>
                      <a:prstClr val="black">
                        <a:lumMod val="85000"/>
                        <a:lumOff val="15000"/>
                      </a:prstClr>
                    </a:solidFill>
                    <a:latin typeface="SamsungOne-400" panose="020B0503030303020204" pitchFamily="34" charset="0"/>
                    <a:ea typeface="맑은 고딕" panose="020B0503020000020004" pitchFamily="50" charset="-127"/>
                  </a:endParaRPr>
                </a:p>
              </p:txBody>
            </p:sp>
          </p:grpSp>
        </p:grpSp>
      </p:grpSp>
    </p:spTree>
    <p:extLst>
      <p:ext uri="{BB962C8B-B14F-4D97-AF65-F5344CB8AC3E}">
        <p14:creationId xmlns:p14="http://schemas.microsoft.com/office/powerpoint/2010/main" val="16757295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Introducing the version of Bluetooth</a:t>
            </a:r>
          </a:p>
        </p:txBody>
      </p:sp>
      <p:graphicFrame>
        <p:nvGraphicFramePr>
          <p:cNvPr id="2" name="표 9">
            <a:extLst>
              <a:ext uri="{FF2B5EF4-FFF2-40B4-BE49-F238E27FC236}">
                <a16:creationId xmlns:a16="http://schemas.microsoft.com/office/drawing/2014/main" id="{7C2156B3-FB62-97B0-E77B-6C77824230F8}"/>
              </a:ext>
            </a:extLst>
          </p:cNvPr>
          <p:cNvGraphicFramePr>
            <a:graphicFrameLocks noGrp="1"/>
          </p:cNvGraphicFramePr>
          <p:nvPr>
            <p:extLst>
              <p:ext uri="{D42A27DB-BD31-4B8C-83A1-F6EECF244321}">
                <p14:modId xmlns:p14="http://schemas.microsoft.com/office/powerpoint/2010/main" val="622658853"/>
              </p:ext>
            </p:extLst>
          </p:nvPr>
        </p:nvGraphicFramePr>
        <p:xfrm>
          <a:off x="634796" y="2137431"/>
          <a:ext cx="8633232" cy="3815124"/>
        </p:xfrm>
        <a:graphic>
          <a:graphicData uri="http://schemas.openxmlformats.org/drawingml/2006/table">
            <a:tbl>
              <a:tblPr firstRow="1" bandRow="1">
                <a:tableStyleId>{5C22544A-7EE6-4342-B048-85BDC9FD1C3A}</a:tableStyleId>
              </a:tblPr>
              <a:tblGrid>
                <a:gridCol w="1237853">
                  <a:extLst>
                    <a:ext uri="{9D8B030D-6E8A-4147-A177-3AD203B41FA5}">
                      <a16:colId xmlns:a16="http://schemas.microsoft.com/office/drawing/2014/main" val="20000"/>
                    </a:ext>
                  </a:extLst>
                </a:gridCol>
                <a:gridCol w="4470781">
                  <a:extLst>
                    <a:ext uri="{9D8B030D-6E8A-4147-A177-3AD203B41FA5}">
                      <a16:colId xmlns:a16="http://schemas.microsoft.com/office/drawing/2014/main" val="20001"/>
                    </a:ext>
                  </a:extLst>
                </a:gridCol>
                <a:gridCol w="2924598">
                  <a:extLst>
                    <a:ext uri="{9D8B030D-6E8A-4147-A177-3AD203B41FA5}">
                      <a16:colId xmlns:a16="http://schemas.microsoft.com/office/drawing/2014/main" val="20004"/>
                    </a:ext>
                  </a:extLst>
                </a:gridCol>
              </a:tblGrid>
              <a:tr h="240946">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Tiêu chuẩn</a:t>
                      </a:r>
                    </a:p>
                  </a:txBody>
                  <a:tcPr marL="71977" marR="71977"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Tính năng</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Chú ý</a:t>
                      </a:r>
                    </a:p>
                  </a:txBody>
                  <a:tcPr marL="71977" marR="71977"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57592">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Bluetooth 1.X</a:t>
                      </a:r>
                    </a:p>
                  </a:txBody>
                  <a:tcPr marL="71977" marR="71977"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Bluetooth ra đời sớm nhất với tốc độ truyền tối đa là 723 kbps.</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Bluetooth thường (Classic Bluetooth)</a:t>
                      </a:r>
                    </a:p>
                  </a:txBody>
                  <a:tcPr marL="71977" marR="71977"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49219">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Bluetooth 2.X</a:t>
                      </a:r>
                    </a:p>
                  </a:txBody>
                  <a:tcPr marL="71977" marR="71977"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Tốc độ tối đa 3Mbps</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Bổ sung Ghép nối đơn giản an toàn (SSP).</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Lọc kết nối nâng cao với Phản hồi yêu cầu mở rộng (EIR)</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71450" indent="-171450" algn="l" rtl="0" latinLnBrk="1">
                        <a:buFont typeface="Arial" panose="020B0604020202020204" pitchFamily="34" charset="0"/>
                        <a:buChar char="•"/>
                      </a:pPr>
                      <a:endParaRPr lang="en-US" altLang="ko-KR" sz="1600" kern="1200">
                        <a:solidFill>
                          <a:schemeClr val="tx1"/>
                        </a:solidFill>
                        <a:effectLst/>
                        <a:latin typeface="Noto Sans CJK KR Medium" panose="020B0600000000000000" pitchFamily="34" charset="-127"/>
                        <a:ea typeface="Noto Sans CJK KR Medium" panose="020B0600000000000000"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010541">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Bluetooth 3.X</a:t>
                      </a:r>
                    </a:p>
                  </a:txBody>
                  <a:tcPr marL="71977" marR="71977"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Tốc độ tối đa 24Mbps </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Chỉ 3.0 + HS (Tốc độ cao) hỗ trợ tốc độ tối đa</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Liên kết Bluetooth chỉ được sử dụng để kết nối. </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Truyền WiFi tốc độ cao qua Lớp thích ứng giao thức (PAL)</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Bluetooth tốc độ cao (Bluetooth High Speed)</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Tập trung vào công nghệ tốc độ cao sử dụng WiFi</a:t>
                      </a:r>
                    </a:p>
                  </a:txBody>
                  <a:tcPr marL="71977" marR="71977"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749219">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Bluetooth 4.X</a:t>
                      </a:r>
                    </a:p>
                  </a:txBody>
                  <a:tcPr marL="71977" marR="71977"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Giảm tiêu thụ điện năng, kéo dài tuổi thọ pin</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Tăng cường kết nối của Internet vạn vật</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Tăng tính riêng tư</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Bluetooth năng lượng thấp (Bluetooth Low Energy)</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Tập trung giảm tiêu thụ điện năng và kéo dài tuổi thọ pin</a:t>
                      </a:r>
                    </a:p>
                  </a:txBody>
                  <a:tcPr marL="71977" marR="71977"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707607">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Bluetooth 5.X</a:t>
                      </a:r>
                    </a:p>
                  </a:txBody>
                  <a:tcPr marL="71977" marR="71977"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Tăng khoảng cách truyền/nhận, tốc độ và khả năng phát sóng so với phiên bản 4.X</a:t>
                      </a:r>
                    </a:p>
                    <a:p>
                      <a:pPr marL="92075" marR="0" indent="-92075" algn="l" defTabSz="914400" rtl="0" eaLnBrk="1" fontAlgn="base" latinLnBrk="0" hangingPunct="1">
                        <a:lnSpc>
                          <a:spcPct val="80000"/>
                        </a:lnSpc>
                        <a:spcBef>
                          <a:spcPts val="0"/>
                        </a:spcBef>
                        <a:spcAft>
                          <a:spcPts val="200"/>
                        </a:spcAft>
                        <a:buClrTx/>
                        <a:buSzTx/>
                        <a:buFont typeface="Arial" panose="020B0604020202020204" pitchFamily="34" charset="0"/>
                        <a:buChar char="•"/>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Tập trung cải thiện khả năng của IoT</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171450" indent="-171450" algn="l" rtl="0" latinLnBrk="1">
                        <a:buFont typeface="Arial" panose="020B0604020202020204" pitchFamily="34" charset="0"/>
                        <a:buChar char="•"/>
                      </a:pPr>
                      <a:endParaRPr lang="ko-KR" altLang="en-US" sz="1600" kern="1200" dirty="0">
                        <a:solidFill>
                          <a:schemeClr val="tx1"/>
                        </a:solidFill>
                        <a:effectLst/>
                        <a:latin typeface="Noto Sans CJK KR Medium" panose="020B0600000000000000" pitchFamily="34" charset="-127"/>
                        <a:ea typeface="Noto Sans CJK KR Medium" panose="020B0600000000000000"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484401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IoT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Short-range Communication Technology</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Khái niệm BLE</a:t>
            </a:r>
          </a:p>
        </p:txBody>
      </p:sp>
      <p:grpSp>
        <p:nvGrpSpPr>
          <p:cNvPr id="7" name="그룹 6">
            <a:extLst>
              <a:ext uri="{FF2B5EF4-FFF2-40B4-BE49-F238E27FC236}">
                <a16:creationId xmlns:a16="http://schemas.microsoft.com/office/drawing/2014/main" id="{07928334-32AF-46A2-97F3-006B536CB7A1}"/>
              </a:ext>
            </a:extLst>
          </p:cNvPr>
          <p:cNvGrpSpPr/>
          <p:nvPr/>
        </p:nvGrpSpPr>
        <p:grpSpPr>
          <a:xfrm>
            <a:off x="559817" y="1916113"/>
            <a:ext cx="8783191" cy="430887"/>
            <a:chOff x="1027113" y="2045624"/>
            <a:chExt cx="8785224" cy="430989"/>
          </a:xfrm>
        </p:grpSpPr>
        <p:sp>
          <p:nvSpPr>
            <p:cNvPr id="8" name="직사각형 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직사각형 8">
              <a:extLst>
                <a:ext uri="{FF2B5EF4-FFF2-40B4-BE49-F238E27FC236}">
                  <a16:creationId xmlns:a16="http://schemas.microsoft.com/office/drawing/2014/main" id="{C3CF9554-5E26-4DD4-876F-A237942CB6BA}"/>
                </a:ext>
              </a:extLst>
            </p:cNvPr>
            <p:cNvSpPr/>
            <p:nvPr/>
          </p:nvSpPr>
          <p:spPr>
            <a:xfrm>
              <a:off x="1179513" y="2045624"/>
              <a:ext cx="8632824" cy="430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BLE (Bluetooth năng lượng thấp) là công nghệ kết hợp công nghệ Năng lượng thấp vào phiên bản Bluetooth 4.0 hiện có, còn được gọi là Bluetooth Smart.</a:t>
              </a:r>
            </a:p>
          </p:txBody>
        </p:sp>
      </p:grpSp>
      <p:grpSp>
        <p:nvGrpSpPr>
          <p:cNvPr id="15" name="그룹 14">
            <a:extLst>
              <a:ext uri="{FF2B5EF4-FFF2-40B4-BE49-F238E27FC236}">
                <a16:creationId xmlns:a16="http://schemas.microsoft.com/office/drawing/2014/main" id="{FD36763A-1C73-4E48-9A2C-BD293D340757}"/>
              </a:ext>
            </a:extLst>
          </p:cNvPr>
          <p:cNvGrpSpPr/>
          <p:nvPr/>
        </p:nvGrpSpPr>
        <p:grpSpPr>
          <a:xfrm>
            <a:off x="559817" y="2408971"/>
            <a:ext cx="8783192" cy="1166164"/>
            <a:chOff x="558800" y="1842597"/>
            <a:chExt cx="8785225" cy="1166443"/>
          </a:xfrm>
        </p:grpSpPr>
        <p:grpSp>
          <p:nvGrpSpPr>
            <p:cNvPr id="19" name="그룹 18">
              <a:extLst>
                <a:ext uri="{FF2B5EF4-FFF2-40B4-BE49-F238E27FC236}">
                  <a16:creationId xmlns:a16="http://schemas.microsoft.com/office/drawing/2014/main" id="{07928334-32AF-46A2-97F3-006B536CB7A1}"/>
                </a:ext>
              </a:extLst>
            </p:cNvPr>
            <p:cNvGrpSpPr/>
            <p:nvPr/>
          </p:nvGrpSpPr>
          <p:grpSpPr>
            <a:xfrm>
              <a:off x="558800" y="1842597"/>
              <a:ext cx="8785224" cy="215495"/>
              <a:chOff x="1027113" y="2045624"/>
              <a:chExt cx="8785224" cy="215495"/>
            </a:xfrm>
          </p:grpSpPr>
          <p:sp>
            <p:nvSpPr>
              <p:cNvPr id="21" name="직사각형 2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직사각형 21">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Bluetooth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được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chia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Bluetooth Classic, Bluetooth smart.</a:t>
                </a:r>
              </a:p>
            </p:txBody>
          </p:sp>
        </p:grpSp>
        <p:sp>
          <p:nvSpPr>
            <p:cNvPr id="20" name="직사각형 19">
              <a:extLst>
                <a:ext uri="{FF2B5EF4-FFF2-40B4-BE49-F238E27FC236}">
                  <a16:creationId xmlns:a16="http://schemas.microsoft.com/office/drawing/2014/main" id="{439DCE1C-801F-43E7-9286-D60EB80C9FCA}"/>
                </a:ext>
              </a:extLst>
            </p:cNvPr>
            <p:cNvSpPr/>
            <p:nvPr/>
          </p:nvSpPr>
          <p:spPr>
            <a:xfrm>
              <a:off x="711200" y="2058092"/>
              <a:ext cx="8632825" cy="950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Bluetooth (Bluetooth Classic)</a:t>
              </a:r>
            </a:p>
            <a:p>
              <a:pPr marL="182526" indent="-182526" algn="just" fontAlgn="base">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Bluetooth Smart (Bluetooth Smart)</a:t>
              </a:r>
            </a:p>
            <a:p>
              <a:pPr marL="182526" indent="-182526" algn="just" fontAlgn="base">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Bluetooth Smart Ready (Bluetooth Classic, Bluetooth Smart)</a:t>
              </a:r>
            </a:p>
          </p:txBody>
        </p:sp>
      </p:grpSp>
    </p:spTree>
    <p:extLst>
      <p:ext uri="{BB962C8B-B14F-4D97-AF65-F5344CB8AC3E}">
        <p14:creationId xmlns:p14="http://schemas.microsoft.com/office/powerpoint/2010/main" val="15300922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모서리가 둥근 직사각형 4">
            <a:extLst>
              <a:ext uri="{FF2B5EF4-FFF2-40B4-BE49-F238E27FC236}">
                <a16:creationId xmlns:a16="http://schemas.microsoft.com/office/drawing/2014/main" id="{1F60B385-B163-4CFC-A3A9-F69F3A532B9E}"/>
              </a:ext>
            </a:extLst>
          </p:cNvPr>
          <p:cNvSpPr/>
          <p:nvPr/>
        </p:nvSpPr>
        <p:spPr>
          <a:xfrm>
            <a:off x="595809" y="2597009"/>
            <a:ext cx="4564770" cy="361705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 name="그룹 19"/>
          <p:cNvGrpSpPr/>
          <p:nvPr/>
        </p:nvGrpSpPr>
        <p:grpSpPr>
          <a:xfrm>
            <a:off x="416128" y="444866"/>
            <a:ext cx="9051872" cy="282133"/>
            <a:chOff x="416128" y="444866"/>
            <a:chExt cx="9051872" cy="282133"/>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47" name="직사각형 4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Bluetooth năng lượng thấp (BLE)</a:t>
            </a:r>
          </a:p>
        </p:txBody>
      </p:sp>
      <p:grpSp>
        <p:nvGrpSpPr>
          <p:cNvPr id="27" name="그룹 26"/>
          <p:cNvGrpSpPr/>
          <p:nvPr/>
        </p:nvGrpSpPr>
        <p:grpSpPr>
          <a:xfrm>
            <a:off x="722260" y="2730443"/>
            <a:ext cx="4311867" cy="3336017"/>
            <a:chOff x="5262113" y="2699850"/>
            <a:chExt cx="4571321" cy="3521834"/>
          </a:xfrm>
        </p:grpSpPr>
        <p:pic>
          <p:nvPicPr>
            <p:cNvPr id="29" name="Picture 10" descr="http://elec4.co.kr/photo/2015/1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113" y="2699850"/>
              <a:ext cx="4078737" cy="352183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zoyi.co/images/tech-blog/BLE/2015-11-02-BLE-intr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44" t="6353" r="15473" b="4180"/>
            <a:stretch/>
          </p:blipFill>
          <p:spPr bwMode="auto">
            <a:xfrm>
              <a:off x="8815517" y="2861868"/>
              <a:ext cx="1017917" cy="845389"/>
            </a:xfrm>
            <a:prstGeom prst="rect">
              <a:avLst/>
            </a:prstGeom>
            <a:noFill/>
            <a:extLst>
              <a:ext uri="{909E8E84-426E-40DD-AFC4-6F175D3DCCD1}">
                <a14:hiddenFill xmlns:a14="http://schemas.microsoft.com/office/drawing/2010/main">
                  <a:solidFill>
                    <a:srgbClr val="FFFFFF"/>
                  </a:solidFill>
                </a14:hiddenFill>
              </a:ext>
            </a:extLst>
          </p:spPr>
        </p:pic>
        <p:sp>
          <p:nvSpPr>
            <p:cNvPr id="40" name="모서리가 둥근 직사각형 39"/>
            <p:cNvSpPr/>
            <p:nvPr/>
          </p:nvSpPr>
          <p:spPr>
            <a:xfrm>
              <a:off x="6954332" y="3871119"/>
              <a:ext cx="318407" cy="95250"/>
            </a:xfrm>
            <a:prstGeom prst="roundRect">
              <a:avLst>
                <a:gd name="adj" fmla="val 2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1" name="모서리가 둥근 직사각형 40"/>
            <p:cNvSpPr/>
            <p:nvPr/>
          </p:nvSpPr>
          <p:spPr>
            <a:xfrm>
              <a:off x="7192457" y="4628356"/>
              <a:ext cx="318407" cy="95250"/>
            </a:xfrm>
            <a:prstGeom prst="roundRect">
              <a:avLst>
                <a:gd name="adj" fmla="val 2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2" name="모서리가 둥근 직사각형 41"/>
            <p:cNvSpPr/>
            <p:nvPr/>
          </p:nvSpPr>
          <p:spPr>
            <a:xfrm>
              <a:off x="7001137" y="5190331"/>
              <a:ext cx="85864" cy="95250"/>
            </a:xfrm>
            <a:prstGeom prst="roundRect">
              <a:avLst>
                <a:gd name="adj" fmla="val 2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3" name="모서리가 둥근 직사각형 42"/>
            <p:cNvSpPr/>
            <p:nvPr/>
          </p:nvSpPr>
          <p:spPr>
            <a:xfrm>
              <a:off x="6654683" y="5407025"/>
              <a:ext cx="84655" cy="95250"/>
            </a:xfrm>
            <a:prstGeom prst="roundRect">
              <a:avLst>
                <a:gd name="adj" fmla="val 2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grpSp>
          <p:nvGrpSpPr>
            <p:cNvPr id="44" name="그룹 43"/>
            <p:cNvGrpSpPr/>
            <p:nvPr/>
          </p:nvGrpSpPr>
          <p:grpSpPr>
            <a:xfrm>
              <a:off x="6323207" y="3248785"/>
              <a:ext cx="1190320" cy="2410262"/>
              <a:chOff x="6323207" y="3248785"/>
              <a:chExt cx="1190320" cy="2410262"/>
            </a:xfrm>
          </p:grpSpPr>
          <p:sp>
            <p:nvSpPr>
              <p:cNvPr id="45" name="타원 44">
                <a:extLst>
                  <a:ext uri="{FF2B5EF4-FFF2-40B4-BE49-F238E27FC236}">
                    <a16:creationId xmlns:a16="http://schemas.microsoft.com/office/drawing/2014/main" id="{E1EEC762-06BC-4B4B-9152-C8791F2D70D7}"/>
                  </a:ext>
                </a:extLst>
              </p:cNvPr>
              <p:cNvSpPr/>
              <p:nvPr/>
            </p:nvSpPr>
            <p:spPr>
              <a:xfrm>
                <a:off x="6387041" y="3248785"/>
                <a:ext cx="370900" cy="370760"/>
              </a:xfrm>
              <a:prstGeom prst="ellips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scene3d>
                  <a:camera prst="orthographicFront"/>
                  <a:lightRig rig="threePt" dir="t"/>
                </a:scene3d>
                <a:sp3d>
                  <a:bevelT w="0" h="6350"/>
                </a:sp3d>
              </a:bodyPr>
              <a:lstStyle/>
              <a:p>
                <a:pPr algn="ctr" defTabSz="457063"/>
                <a:r>
                  <a:rPr lang="en-US" altLang="ko-KR" sz="500" dirty="0">
                    <a:solidFill>
                      <a:prstClr val="white"/>
                    </a:solidFill>
                    <a:latin typeface="SamsungOne-700" panose="020B0803030303020204" pitchFamily="34" charset="0"/>
                    <a:ea typeface="SamsungOne-700" panose="020B0803030303020204" pitchFamily="34" charset="0"/>
                  </a:rPr>
                  <a:t>Healthcare</a:t>
                </a:r>
              </a:p>
              <a:p>
                <a:pPr algn="ctr" defTabSz="457063"/>
                <a:r>
                  <a:rPr lang="en-US" altLang="ko-KR" sz="500" dirty="0">
                    <a:solidFill>
                      <a:prstClr val="white"/>
                    </a:solidFill>
                    <a:latin typeface="SamsungOne-700" panose="020B0803030303020204" pitchFamily="34" charset="0"/>
                    <a:ea typeface="SamsungOne-700" panose="020B0803030303020204" pitchFamily="34" charset="0"/>
                  </a:rPr>
                  <a:t>/Medical</a:t>
                </a:r>
              </a:p>
            </p:txBody>
          </p:sp>
          <p:sp>
            <p:nvSpPr>
              <p:cNvPr id="46" name="타원 45">
                <a:extLst>
                  <a:ext uri="{FF2B5EF4-FFF2-40B4-BE49-F238E27FC236}">
                    <a16:creationId xmlns:a16="http://schemas.microsoft.com/office/drawing/2014/main" id="{28EC1BAA-3ED7-4AF9-8D4E-A81B6E4A05B9}"/>
                  </a:ext>
                </a:extLst>
              </p:cNvPr>
              <p:cNvSpPr/>
              <p:nvPr/>
            </p:nvSpPr>
            <p:spPr>
              <a:xfrm>
                <a:off x="6741101" y="3428028"/>
                <a:ext cx="370900" cy="370760"/>
              </a:xfrm>
              <a:prstGeom prst="ellips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scene3d>
                  <a:camera prst="orthographicFront"/>
                  <a:lightRig rig="threePt" dir="t"/>
                </a:scene3d>
                <a:sp3d>
                  <a:bevelT w="0" h="6350"/>
                </a:sp3d>
              </a:bodyPr>
              <a:lstStyle/>
              <a:p>
                <a:pPr algn="ctr" defTabSz="457063"/>
                <a:r>
                  <a:rPr lang="en-US" altLang="ko-KR" sz="500">
                    <a:solidFill>
                      <a:prstClr val="white"/>
                    </a:solidFill>
                    <a:latin typeface="SamsungOne-700" panose="020B0803030303020204" pitchFamily="34" charset="0"/>
                    <a:ea typeface="SamsungOne-700" panose="020B0803030303020204" pitchFamily="34" charset="0"/>
                  </a:rPr>
                  <a:t>Sports</a:t>
                </a:r>
              </a:p>
              <a:p>
                <a:pPr algn="ctr" defTabSz="457063"/>
                <a:r>
                  <a:rPr lang="en-US" altLang="ko-KR" sz="500">
                    <a:solidFill>
                      <a:prstClr val="white"/>
                    </a:solidFill>
                    <a:latin typeface="SamsungOne-700" panose="020B0803030303020204" pitchFamily="34" charset="0"/>
                    <a:ea typeface="SamsungOne-700" panose="020B0803030303020204" pitchFamily="34" charset="0"/>
                  </a:rPr>
                  <a:t>/Fitness</a:t>
                </a:r>
              </a:p>
            </p:txBody>
          </p:sp>
          <p:sp>
            <p:nvSpPr>
              <p:cNvPr id="54" name="타원 53">
                <a:extLst>
                  <a:ext uri="{FF2B5EF4-FFF2-40B4-BE49-F238E27FC236}">
                    <a16:creationId xmlns:a16="http://schemas.microsoft.com/office/drawing/2014/main" id="{7B7D7C23-9F55-4E76-92CF-18BCA3AAFEA9}"/>
                  </a:ext>
                </a:extLst>
              </p:cNvPr>
              <p:cNvSpPr/>
              <p:nvPr/>
            </p:nvSpPr>
            <p:spPr>
              <a:xfrm>
                <a:off x="7001137" y="3723546"/>
                <a:ext cx="370900" cy="370760"/>
              </a:xfrm>
              <a:prstGeom prst="ellips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scene3d>
                  <a:camera prst="orthographicFront"/>
                  <a:lightRig rig="threePt" dir="t"/>
                </a:scene3d>
                <a:sp3d>
                  <a:bevelT w="0" h="6350"/>
                </a:sp3d>
              </a:bodyPr>
              <a:lstStyle/>
              <a:p>
                <a:pPr algn="ctr" defTabSz="457063"/>
                <a:r>
                  <a:rPr lang="en-US" altLang="ko-KR" sz="500">
                    <a:solidFill>
                      <a:prstClr val="white"/>
                    </a:solidFill>
                    <a:latin typeface="SamsungOne-700" panose="020B0803030303020204" pitchFamily="34" charset="0"/>
                    <a:ea typeface="SamsungOne-700" panose="020B0803030303020204" pitchFamily="34" charset="0"/>
                  </a:rPr>
                  <a:t>Automotive</a:t>
                </a:r>
              </a:p>
              <a:p>
                <a:pPr algn="ctr" defTabSz="457063"/>
                <a:r>
                  <a:rPr lang="en-US" altLang="ko-KR" sz="500">
                    <a:solidFill>
                      <a:prstClr val="white"/>
                    </a:solidFill>
                    <a:latin typeface="SamsungOne-700" panose="020B0803030303020204" pitchFamily="34" charset="0"/>
                    <a:ea typeface="SamsungOne-700" panose="020B0803030303020204" pitchFamily="34" charset="0"/>
                  </a:rPr>
                  <a:t>/Electronics</a:t>
                </a:r>
              </a:p>
            </p:txBody>
          </p:sp>
          <p:sp>
            <p:nvSpPr>
              <p:cNvPr id="55" name="타원 54">
                <a:extLst>
                  <a:ext uri="{FF2B5EF4-FFF2-40B4-BE49-F238E27FC236}">
                    <a16:creationId xmlns:a16="http://schemas.microsoft.com/office/drawing/2014/main" id="{B2FF14EA-A40F-4793-8295-BB068E7139A8}"/>
                  </a:ext>
                </a:extLst>
              </p:cNvPr>
              <p:cNvSpPr/>
              <p:nvPr/>
            </p:nvSpPr>
            <p:spPr>
              <a:xfrm>
                <a:off x="6323207" y="5288287"/>
                <a:ext cx="370900" cy="370760"/>
              </a:xfrm>
              <a:prstGeom prst="ellips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scene3d>
                  <a:camera prst="orthographicFront"/>
                  <a:lightRig rig="threePt" dir="t"/>
                </a:scene3d>
                <a:sp3d>
                  <a:bevelT w="0" h="6350"/>
                </a:sp3d>
              </a:bodyPr>
              <a:lstStyle/>
              <a:p>
                <a:pPr algn="ctr" defTabSz="457063"/>
                <a:r>
                  <a:rPr lang="en-US" altLang="ko-KR" sz="500" dirty="0">
                    <a:solidFill>
                      <a:prstClr val="white"/>
                    </a:solidFill>
                    <a:latin typeface="SamsungOne-700" panose="020B0803030303020204" pitchFamily="34" charset="0"/>
                    <a:ea typeface="SamsungOne-700" panose="020B0803030303020204" pitchFamily="34" charset="0"/>
                  </a:rPr>
                  <a:t>Industrial</a:t>
                </a:r>
              </a:p>
              <a:p>
                <a:pPr algn="ctr" defTabSz="457063"/>
                <a:r>
                  <a:rPr lang="en-US" altLang="ko-KR" sz="500" dirty="0">
                    <a:solidFill>
                      <a:prstClr val="white"/>
                    </a:solidFill>
                    <a:latin typeface="SamsungOne-700" panose="020B0803030303020204" pitchFamily="34" charset="0"/>
                    <a:ea typeface="SamsungOne-700" panose="020B0803030303020204" pitchFamily="34" charset="0"/>
                  </a:rPr>
                  <a:t>Machinery</a:t>
                </a:r>
              </a:p>
              <a:p>
                <a:pPr algn="ctr" defTabSz="457063"/>
                <a:r>
                  <a:rPr lang="en-US" altLang="ko-KR" sz="500" dirty="0">
                    <a:solidFill>
                      <a:prstClr val="white"/>
                    </a:solidFill>
                    <a:latin typeface="SamsungOne-700" panose="020B0803030303020204" pitchFamily="34" charset="0"/>
                    <a:ea typeface="SamsungOne-700" panose="020B0803030303020204" pitchFamily="34" charset="0"/>
                  </a:rPr>
                  <a:t>/OA</a:t>
                </a:r>
              </a:p>
            </p:txBody>
          </p:sp>
          <p:sp>
            <p:nvSpPr>
              <p:cNvPr id="56" name="타원 55">
                <a:extLst>
                  <a:ext uri="{FF2B5EF4-FFF2-40B4-BE49-F238E27FC236}">
                    <a16:creationId xmlns:a16="http://schemas.microsoft.com/office/drawing/2014/main" id="{982E4F98-9FDC-4ACB-A38B-A405F0C12BDD}"/>
                  </a:ext>
                </a:extLst>
              </p:cNvPr>
              <p:cNvSpPr/>
              <p:nvPr/>
            </p:nvSpPr>
            <p:spPr>
              <a:xfrm>
                <a:off x="6685392" y="5130529"/>
                <a:ext cx="370900" cy="370760"/>
              </a:xfrm>
              <a:prstGeom prst="ellips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scene3d>
                  <a:camera prst="orthographicFront"/>
                  <a:lightRig rig="threePt" dir="t"/>
                </a:scene3d>
                <a:sp3d>
                  <a:bevelT w="0" h="6350"/>
                </a:sp3d>
              </a:bodyPr>
              <a:lstStyle/>
              <a:p>
                <a:pPr algn="ctr" defTabSz="457063"/>
                <a:r>
                  <a:rPr lang="en-US" altLang="ko-KR" sz="500">
                    <a:solidFill>
                      <a:prstClr val="white"/>
                    </a:solidFill>
                    <a:latin typeface="SamsungOne-700" panose="020B0803030303020204" pitchFamily="34" charset="0"/>
                    <a:ea typeface="SamsungOne-700" panose="020B0803030303020204" pitchFamily="34" charset="0"/>
                  </a:rPr>
                  <a:t>Wearable</a:t>
                </a:r>
              </a:p>
              <a:p>
                <a:pPr algn="ctr" defTabSz="457063"/>
                <a:r>
                  <a:rPr lang="en-US" altLang="ko-KR" sz="500">
                    <a:solidFill>
                      <a:prstClr val="white"/>
                    </a:solidFill>
                    <a:latin typeface="SamsungOne-700" panose="020B0803030303020204" pitchFamily="34" charset="0"/>
                    <a:ea typeface="SamsungOne-700" panose="020B0803030303020204" pitchFamily="34" charset="0"/>
                  </a:rPr>
                  <a:t>divices</a:t>
                </a:r>
              </a:p>
            </p:txBody>
          </p:sp>
          <p:sp>
            <p:nvSpPr>
              <p:cNvPr id="57" name="타원 56">
                <a:extLst>
                  <a:ext uri="{FF2B5EF4-FFF2-40B4-BE49-F238E27FC236}">
                    <a16:creationId xmlns:a16="http://schemas.microsoft.com/office/drawing/2014/main" id="{AC104DA2-D26C-4A82-AA2D-A8BC743A3121}"/>
                  </a:ext>
                </a:extLst>
              </p:cNvPr>
              <p:cNvSpPr/>
              <p:nvPr/>
            </p:nvSpPr>
            <p:spPr>
              <a:xfrm>
                <a:off x="6961476" y="4851231"/>
                <a:ext cx="370900" cy="370760"/>
              </a:xfrm>
              <a:prstGeom prst="ellips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scene3d>
                  <a:camera prst="orthographicFront"/>
                  <a:lightRig rig="threePt" dir="t"/>
                </a:scene3d>
                <a:sp3d>
                  <a:bevelT w="0" h="6350"/>
                </a:sp3d>
              </a:bodyPr>
              <a:lstStyle/>
              <a:p>
                <a:pPr algn="ctr" defTabSz="457063"/>
                <a:r>
                  <a:rPr lang="en-US" altLang="ko-KR" sz="500">
                    <a:solidFill>
                      <a:prstClr val="white"/>
                    </a:solidFill>
                    <a:latin typeface="SamsungOne-700" panose="020B0803030303020204" pitchFamily="34" charset="0"/>
                    <a:ea typeface="SamsungOne-700" panose="020B0803030303020204" pitchFamily="34" charset="0"/>
                  </a:rPr>
                  <a:t>Enter</a:t>
                </a:r>
              </a:p>
              <a:p>
                <a:pPr algn="ctr" defTabSz="457063"/>
                <a:r>
                  <a:rPr lang="en-US" altLang="ko-KR" sz="500">
                    <a:solidFill>
                      <a:prstClr val="white"/>
                    </a:solidFill>
                    <a:latin typeface="SamsungOne-700" panose="020B0803030303020204" pitchFamily="34" charset="0"/>
                    <a:ea typeface="SamsungOne-700" panose="020B0803030303020204" pitchFamily="34" charset="0"/>
                  </a:rPr>
                  <a:t>tainment</a:t>
                </a:r>
              </a:p>
            </p:txBody>
          </p:sp>
          <p:sp>
            <p:nvSpPr>
              <p:cNvPr id="61" name="타원 60">
                <a:extLst>
                  <a:ext uri="{FF2B5EF4-FFF2-40B4-BE49-F238E27FC236}">
                    <a16:creationId xmlns:a16="http://schemas.microsoft.com/office/drawing/2014/main" id="{6E103C2B-4FFF-405C-BB5F-F50695277A01}"/>
                  </a:ext>
                </a:extLst>
              </p:cNvPr>
              <p:cNvSpPr/>
              <p:nvPr/>
            </p:nvSpPr>
            <p:spPr>
              <a:xfrm>
                <a:off x="7133887" y="4089821"/>
                <a:ext cx="379640" cy="379498"/>
              </a:xfrm>
              <a:prstGeom prst="ellips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scene3d>
                  <a:camera prst="orthographicFront"/>
                  <a:lightRig rig="threePt" dir="t"/>
                </a:scene3d>
                <a:sp3d>
                  <a:bevelT w="0" h="6350"/>
                </a:sp3d>
              </a:bodyPr>
              <a:lstStyle/>
              <a:p>
                <a:pPr algn="ctr" defTabSz="457063"/>
                <a:r>
                  <a:rPr lang="en-US" altLang="ko-KR" sz="500">
                    <a:solidFill>
                      <a:prstClr val="white"/>
                    </a:solidFill>
                    <a:latin typeface="SamsungOne-700" panose="020B0803030303020204" pitchFamily="34" charset="0"/>
                    <a:ea typeface="SamsungOne-700" panose="020B0803030303020204" pitchFamily="34" charset="0"/>
                  </a:rPr>
                  <a:t>Home</a:t>
                </a:r>
              </a:p>
              <a:p>
                <a:pPr algn="ctr" defTabSz="457063"/>
                <a:r>
                  <a:rPr lang="en-US" altLang="ko-KR" sz="500">
                    <a:solidFill>
                      <a:prstClr val="white"/>
                    </a:solidFill>
                    <a:latin typeface="SamsungOne-700" panose="020B0803030303020204" pitchFamily="34" charset="0"/>
                    <a:ea typeface="SamsungOne-700" panose="020B0803030303020204" pitchFamily="34" charset="0"/>
                  </a:rPr>
                  <a:t>Security</a:t>
                </a:r>
              </a:p>
            </p:txBody>
          </p:sp>
          <p:sp>
            <p:nvSpPr>
              <p:cNvPr id="62" name="타원 61">
                <a:extLst>
                  <a:ext uri="{FF2B5EF4-FFF2-40B4-BE49-F238E27FC236}">
                    <a16:creationId xmlns:a16="http://schemas.microsoft.com/office/drawing/2014/main" id="{818FF80E-7E69-4E30-BCF1-80627105CB0D}"/>
                  </a:ext>
                </a:extLst>
              </p:cNvPr>
              <p:cNvSpPr/>
              <p:nvPr/>
            </p:nvSpPr>
            <p:spPr>
              <a:xfrm>
                <a:off x="7121004" y="4494070"/>
                <a:ext cx="370900" cy="370760"/>
              </a:xfrm>
              <a:prstGeom prst="ellips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scene3d>
                  <a:camera prst="orthographicFront"/>
                  <a:lightRig rig="threePt" dir="t"/>
                </a:scene3d>
                <a:sp3d>
                  <a:bevelT w="0" h="6350"/>
                </a:sp3d>
              </a:bodyPr>
              <a:lstStyle/>
              <a:p>
                <a:pPr algn="ctr" defTabSz="457063"/>
                <a:r>
                  <a:rPr lang="en-US" altLang="ko-KR" sz="500">
                    <a:solidFill>
                      <a:prstClr val="white"/>
                    </a:solidFill>
                    <a:latin typeface="SamsungOne-700" panose="020B0803030303020204" pitchFamily="34" charset="0"/>
                    <a:ea typeface="SamsungOne-700" panose="020B0803030303020204" pitchFamily="34" charset="0"/>
                  </a:rPr>
                  <a:t>Home</a:t>
                </a:r>
              </a:p>
              <a:p>
                <a:pPr algn="ctr" defTabSz="457063"/>
                <a:r>
                  <a:rPr lang="en-US" altLang="ko-KR" sz="500">
                    <a:solidFill>
                      <a:prstClr val="white"/>
                    </a:solidFill>
                    <a:latin typeface="SamsungOne-700" panose="020B0803030303020204" pitchFamily="34" charset="0"/>
                    <a:ea typeface="SamsungOne-700" panose="020B0803030303020204" pitchFamily="34" charset="0"/>
                  </a:rPr>
                  <a:t>Automation</a:t>
                </a:r>
              </a:p>
            </p:txBody>
          </p:sp>
        </p:grpSp>
      </p:grpSp>
      <p:grpSp>
        <p:nvGrpSpPr>
          <p:cNvPr id="63" name="그룹 62">
            <a:extLst>
              <a:ext uri="{FF2B5EF4-FFF2-40B4-BE49-F238E27FC236}">
                <a16:creationId xmlns:a16="http://schemas.microsoft.com/office/drawing/2014/main" id="{07928334-32AF-46A2-97F3-006B536CB7A1}"/>
              </a:ext>
            </a:extLst>
          </p:cNvPr>
          <p:cNvGrpSpPr/>
          <p:nvPr/>
        </p:nvGrpSpPr>
        <p:grpSpPr>
          <a:xfrm>
            <a:off x="559817" y="1813218"/>
            <a:ext cx="8783192" cy="646331"/>
            <a:chOff x="1027113" y="2045625"/>
            <a:chExt cx="8785225" cy="646481"/>
          </a:xfrm>
        </p:grpSpPr>
        <p:sp>
          <p:nvSpPr>
            <p:cNvPr id="64" name="직사각형 6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5" name="직사각형 64">
              <a:extLst>
                <a:ext uri="{FF2B5EF4-FFF2-40B4-BE49-F238E27FC236}">
                  <a16:creationId xmlns:a16="http://schemas.microsoft.com/office/drawing/2014/main" id="{C3CF9554-5E26-4DD4-876F-A237942CB6BA}"/>
                </a:ext>
              </a:extLst>
            </p:cNvPr>
            <p:cNvSpPr/>
            <p:nvPr/>
          </p:nvSpPr>
          <p:spPr>
            <a:xfrm>
              <a:off x="1179513" y="2045625"/>
              <a:ext cx="8632825" cy="646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Khi thị trường thiết bị di động phát triển, yêu cầu về việc các công nghệ không dây có mức tiêu thụ năng lượng thấp hơn cũng tăng lên. Năm 2012, Bluetooth năng lượng thấp 4.0 được ra mắt và trở thành chất xúc tác cho sự phát triển của Internet vạn vật.</a:t>
              </a:r>
            </a:p>
          </p:txBody>
        </p:sp>
      </p:grpSp>
      <p:sp>
        <p:nvSpPr>
          <p:cNvPr id="66" name="직사각형 65"/>
          <p:cNvSpPr/>
          <p:nvPr/>
        </p:nvSpPr>
        <p:spPr>
          <a:xfrm>
            <a:off x="5246221" y="2944195"/>
            <a:ext cx="3444336" cy="2961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BLE</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Mục tiêu của BLE là hoạt động bằng pin đồng xu (650mA)</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biến GFSK (Khóa dịch chuyển tần số Gaussian) giúp tiêu thụ năng lượng thấp</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Công suất truyền từ 10~20dBm</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Phạm vi 10~30M</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3 kênh thông báo, 37 kênh dữ liệu</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Tiêu thụ điện năng 0,01 ~ 0,5W</a:t>
            </a: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b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b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372821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모서리가 둥근 직사각형 4">
            <a:extLst>
              <a:ext uri="{FF2B5EF4-FFF2-40B4-BE49-F238E27FC236}">
                <a16:creationId xmlns:a16="http://schemas.microsoft.com/office/drawing/2014/main" id="{1F60B385-B163-4CFC-A3A9-F69F3A532B9E}"/>
              </a:ext>
            </a:extLst>
          </p:cNvPr>
          <p:cNvSpPr/>
          <p:nvPr/>
        </p:nvSpPr>
        <p:spPr>
          <a:xfrm>
            <a:off x="559816" y="2397669"/>
            <a:ext cx="8743393" cy="16200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So sánh Công nghệ Bluetooth</a:t>
            </a:r>
          </a:p>
        </p:txBody>
      </p:sp>
      <p:grpSp>
        <p:nvGrpSpPr>
          <p:cNvPr id="7" name="그룹 6">
            <a:extLst>
              <a:ext uri="{FF2B5EF4-FFF2-40B4-BE49-F238E27FC236}">
                <a16:creationId xmlns:a16="http://schemas.microsoft.com/office/drawing/2014/main" id="{07928334-32AF-46A2-97F3-006B536CB7A1}"/>
              </a:ext>
            </a:extLst>
          </p:cNvPr>
          <p:cNvGrpSpPr/>
          <p:nvPr/>
        </p:nvGrpSpPr>
        <p:grpSpPr>
          <a:xfrm>
            <a:off x="559817" y="1916113"/>
            <a:ext cx="8783191" cy="430887"/>
            <a:chOff x="1027113" y="2045624"/>
            <a:chExt cx="8785224" cy="430989"/>
          </a:xfrm>
        </p:grpSpPr>
        <p:sp>
          <p:nvSpPr>
            <p:cNvPr id="8" name="직사각형 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직사각형 8">
              <a:extLst>
                <a:ext uri="{FF2B5EF4-FFF2-40B4-BE49-F238E27FC236}">
                  <a16:creationId xmlns:a16="http://schemas.microsoft.com/office/drawing/2014/main" id="{C3CF9554-5E26-4DD4-876F-A237942CB6BA}"/>
                </a:ext>
              </a:extLst>
            </p:cNvPr>
            <p:cNvSpPr/>
            <p:nvPr/>
          </p:nvSpPr>
          <p:spPr>
            <a:xfrm>
              <a:off x="1179513" y="2045624"/>
              <a:ext cx="8632824" cy="430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Bluetooth Smart Ready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Bluetooth Classic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Bluetooth Smart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con chip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phía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14" name="그룹 13"/>
          <p:cNvGrpSpPr/>
          <p:nvPr/>
        </p:nvGrpSpPr>
        <p:grpSpPr>
          <a:xfrm>
            <a:off x="1303893" y="2926381"/>
            <a:ext cx="2404982" cy="424520"/>
            <a:chOff x="7343743" y="110103"/>
            <a:chExt cx="2405753" cy="424656"/>
          </a:xfrm>
        </p:grpSpPr>
        <p:pic>
          <p:nvPicPr>
            <p:cNvPr id="23" name="Picture 2" descr="http://www.tu.no/t2/mobil/2014/02/19/921_logo.jpg/alternates/h1080/921_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7488"/>
            <a:stretch/>
          </p:blipFill>
          <p:spPr bwMode="auto">
            <a:xfrm>
              <a:off x="7343743" y="119658"/>
              <a:ext cx="1220526" cy="4151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www.tu.no/t2/mobil/2014/02/19/921_logo.jpg/alternates/h1080/921_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8120"/>
            <a:stretch/>
          </p:blipFill>
          <p:spPr bwMode="auto">
            <a:xfrm>
              <a:off x="8569661" y="110103"/>
              <a:ext cx="1179835" cy="3952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
            <a:extLst>
              <a:ext uri="{FF2B5EF4-FFF2-40B4-BE49-F238E27FC236}">
                <a16:creationId xmlns:a16="http://schemas.microsoft.com/office/drawing/2014/main" id="{02B071E3-E133-4781-B596-8FF79B54DC31}"/>
              </a:ext>
            </a:extLst>
          </p:cNvPr>
          <p:cNvGrpSpPr/>
          <p:nvPr/>
        </p:nvGrpSpPr>
        <p:grpSpPr>
          <a:xfrm>
            <a:off x="4396901" y="2497885"/>
            <a:ext cx="3858637" cy="1445475"/>
            <a:chOff x="5003390" y="2243911"/>
            <a:chExt cx="4306255" cy="1699275"/>
          </a:xfrm>
        </p:grpSpPr>
        <p:grpSp>
          <p:nvGrpSpPr>
            <p:cNvPr id="26" name="그룹 25">
              <a:extLst>
                <a:ext uri="{FF2B5EF4-FFF2-40B4-BE49-F238E27FC236}">
                  <a16:creationId xmlns:a16="http://schemas.microsoft.com/office/drawing/2014/main" id="{2AA62FF8-F441-4CC4-8E24-50CAB0F8779B}"/>
                </a:ext>
              </a:extLst>
            </p:cNvPr>
            <p:cNvGrpSpPr/>
            <p:nvPr/>
          </p:nvGrpSpPr>
          <p:grpSpPr>
            <a:xfrm>
              <a:off x="5003390" y="2243911"/>
              <a:ext cx="4306255" cy="1699275"/>
              <a:chOff x="5003390" y="2243911"/>
              <a:chExt cx="4306255" cy="1699275"/>
            </a:xfrm>
          </p:grpSpPr>
          <p:pic>
            <p:nvPicPr>
              <p:cNvPr id="28" name="Picture 2" descr="http://m.eet.com/media/1177881/3%20flavorsl.jpg"/>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003390" y="2243911"/>
                <a:ext cx="4306255" cy="169927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dynamic white">
                <a:extLst>
                  <a:ext uri="{FF2B5EF4-FFF2-40B4-BE49-F238E27FC236}">
                    <a16:creationId xmlns:a16="http://schemas.microsoft.com/office/drawing/2014/main" id="{C0F51BEF-880D-4213-A485-B90C43FDD30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4272" y="3005565"/>
                <a:ext cx="482275" cy="4822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갤럭시 탭 S6 (LTE) 클라우드 블루 왼쪽 옆면">
                <a:extLst>
                  <a:ext uri="{FF2B5EF4-FFF2-40B4-BE49-F238E27FC236}">
                    <a16:creationId xmlns:a16="http://schemas.microsoft.com/office/drawing/2014/main" id="{6E35BE91-6911-44C9-AD3A-20F165FDC5E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60433" y="3062874"/>
                <a:ext cx="390207" cy="39020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갤럭시 S10 5G 크라운 실버 정면">
                <a:extLst>
                  <a:ext uri="{FF2B5EF4-FFF2-40B4-BE49-F238E27FC236}">
                    <a16:creationId xmlns:a16="http://schemas.microsoft.com/office/drawing/2014/main" id="{8E0DD011-600E-437B-B25E-45554F4ADE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00819" y="2517472"/>
                <a:ext cx="240968" cy="2409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제품 후면">
                <a:extLst>
                  <a:ext uri="{FF2B5EF4-FFF2-40B4-BE49-F238E27FC236}">
                    <a16:creationId xmlns:a16="http://schemas.microsoft.com/office/drawing/2014/main" id="{A6A6A910-C4A4-4387-B1EA-EE550B5232C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0703" y="2334428"/>
                <a:ext cx="607138" cy="607138"/>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Picture 2" descr="Image result for galaxy phone icon">
              <a:extLst>
                <a:ext uri="{FF2B5EF4-FFF2-40B4-BE49-F238E27FC236}">
                  <a16:creationId xmlns:a16="http://schemas.microsoft.com/office/drawing/2014/main" id="{3A98A95B-59C8-4A53-AA8A-EA372A4316E2}"/>
                </a:ext>
              </a:extLst>
            </p:cNvPr>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89467" y="3167954"/>
              <a:ext cx="300888" cy="3008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83929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So sánh Công nghệ Bluetooth</a:t>
            </a:r>
          </a:p>
        </p:txBody>
      </p:sp>
      <p:grpSp>
        <p:nvGrpSpPr>
          <p:cNvPr id="7" name="그룹 6">
            <a:extLst>
              <a:ext uri="{FF2B5EF4-FFF2-40B4-BE49-F238E27FC236}">
                <a16:creationId xmlns:a16="http://schemas.microsoft.com/office/drawing/2014/main" id="{07928334-32AF-46A2-97F3-006B536CB7A1}"/>
              </a:ext>
            </a:extLst>
          </p:cNvPr>
          <p:cNvGrpSpPr/>
          <p:nvPr/>
        </p:nvGrpSpPr>
        <p:grpSpPr>
          <a:xfrm>
            <a:off x="559817" y="1916113"/>
            <a:ext cx="8783191" cy="215444"/>
            <a:chOff x="1027113" y="2045624"/>
            <a:chExt cx="8785224" cy="215495"/>
          </a:xfrm>
        </p:grpSpPr>
        <p:sp>
          <p:nvSpPr>
            <p:cNvPr id="8" name="직사각형 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직사각형 8">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charset="0"/>
                </a:rPr>
                <a:t>Các đặc tính tiêu chuẩn của kỹ thuật Bluetooth</a:t>
              </a:r>
            </a:p>
          </p:txBody>
        </p:sp>
      </p:grpSp>
      <p:graphicFrame>
        <p:nvGraphicFramePr>
          <p:cNvPr id="2" name="Table 1">
            <a:extLst>
              <a:ext uri="{FF2B5EF4-FFF2-40B4-BE49-F238E27FC236}">
                <a16:creationId xmlns:a16="http://schemas.microsoft.com/office/drawing/2014/main" id="{39612270-6052-0EF8-360C-CD1FE76EED01}"/>
              </a:ext>
            </a:extLst>
          </p:cNvPr>
          <p:cNvGraphicFramePr/>
          <p:nvPr>
            <p:extLst>
              <p:ext uri="{D42A27DB-BD31-4B8C-83A1-F6EECF244321}">
                <p14:modId xmlns:p14="http://schemas.microsoft.com/office/powerpoint/2010/main" val="4192175929"/>
              </p:ext>
            </p:extLst>
          </p:nvPr>
        </p:nvGraphicFramePr>
        <p:xfrm>
          <a:off x="559817" y="2808182"/>
          <a:ext cx="8633229" cy="1576828"/>
        </p:xfrm>
        <a:graphic>
          <a:graphicData uri="http://schemas.openxmlformats.org/drawingml/2006/table">
            <a:tbl>
              <a:tblPr/>
              <a:tblGrid>
                <a:gridCol w="2877743">
                  <a:extLst>
                    <a:ext uri="{9D8B030D-6E8A-4147-A177-3AD203B41FA5}">
                      <a16:colId xmlns:a16="http://schemas.microsoft.com/office/drawing/2014/main" val="20000"/>
                    </a:ext>
                  </a:extLst>
                </a:gridCol>
                <a:gridCol w="2877743">
                  <a:extLst>
                    <a:ext uri="{9D8B030D-6E8A-4147-A177-3AD203B41FA5}">
                      <a16:colId xmlns:a16="http://schemas.microsoft.com/office/drawing/2014/main" val="20001"/>
                    </a:ext>
                  </a:extLst>
                </a:gridCol>
                <a:gridCol w="2877743">
                  <a:extLst>
                    <a:ext uri="{9D8B030D-6E8A-4147-A177-3AD203B41FA5}">
                      <a16:colId xmlns:a16="http://schemas.microsoft.com/office/drawing/2014/main" val="20002"/>
                    </a:ext>
                  </a:extLst>
                </a:gridCol>
              </a:tblGrid>
              <a:tr h="207131">
                <a:tc>
                  <a:txBody>
                    <a:bodyPr/>
                    <a:lstStyle/>
                    <a:p>
                      <a:pPr marL="0" marR="0" lvl="0" indent="0" algn="ctr" defTabSz="914400" rtl="0" eaLnBrk="1" fontAlgn="base" latinLnBrk="0" hangingPunct="1">
                        <a:lnSpc>
                          <a:spcPct val="100000"/>
                        </a:lnSpc>
                        <a:spcBef>
                          <a:spcPts val="0"/>
                        </a:spcBef>
                        <a:spcAft>
                          <a:spcPts val="0"/>
                        </a:spcAft>
                        <a:defRPr sz="2800"/>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Mục so sánh</a:t>
                      </a:r>
                    </a:p>
                  </a:txBody>
                  <a:tcPr marL="71977" marR="71977" marT="0" marB="0"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ts val="0"/>
                        </a:spcAft>
                        <a:defRPr>
                          <a:solidFill>
                            <a:srgbClr val="000000"/>
                          </a:solidFill>
                        </a:defRPr>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Smart</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ase" latinLnBrk="0" hangingPunct="1">
                        <a:lnSpc>
                          <a:spcPct val="100000"/>
                        </a:lnSpc>
                        <a:spcBef>
                          <a:spcPts val="0"/>
                        </a:spcBef>
                        <a:spcAft>
                          <a:spcPts val="0"/>
                        </a:spcAft>
                        <a:defRPr>
                          <a:solidFill>
                            <a:srgbClr val="000000"/>
                          </a:solidFill>
                        </a:defRPr>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Classic</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195671">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bảo mật</a:t>
                      </a:r>
                    </a:p>
                  </a:txBody>
                  <a:tcPr marL="71977" marR="71977" marT="0" marB="0"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trao đổi khóa đứt quãng*</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giao thức ghép nối an toàn (ECDH)</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95671">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lưu lượng</a:t>
                      </a:r>
                    </a:p>
                  </a:txBody>
                  <a:tcPr marL="71977" marR="71977" marT="0" marB="0"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0,2 Mbit/s</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2-3 Mbit/s</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95671">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phạm vi</a:t>
                      </a:r>
                    </a:p>
                  </a:txBody>
                  <a:tcPr marL="71977" marR="71977" marT="0" marB="0"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10 - 30m</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50 - 300m</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95671">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tiêu thụ điện năng</a:t>
                      </a:r>
                    </a:p>
                  </a:txBody>
                  <a:tcPr marL="71977" marR="71977" marT="0" marB="0"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0,01 đến 0,5W</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1W</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95671">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kết nối nhanh hơn</a:t>
                      </a:r>
                    </a:p>
                  </a:txBody>
                  <a:tcPr marL="71977" marR="71977" marT="0" marB="0"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0.1s</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5s</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95671">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kích thước nhỏ hơn</a:t>
                      </a:r>
                    </a:p>
                  </a:txBody>
                  <a:tcPr marL="71977" marR="71977" marT="0" marB="0"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rất nhỏ</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nhỏ</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195671">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giá thành rẻ hơn</a:t>
                      </a:r>
                    </a:p>
                  </a:txBody>
                  <a:tcPr marL="71977" marR="71977" marT="0" marB="0"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~$2 @ 5000</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~$7 @ 5000</a:t>
                      </a:r>
                    </a:p>
                  </a:txBody>
                  <a:tcPr marL="71977" marR="71977" marT="0" marB="0"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178785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모서리가 둥근 직사각형 4">
            <a:extLst>
              <a:ext uri="{FF2B5EF4-FFF2-40B4-BE49-F238E27FC236}">
                <a16:creationId xmlns:a16="http://schemas.microsoft.com/office/drawing/2014/main" id="{1F60B385-B163-4CFC-A3A9-F69F3A532B9E}"/>
              </a:ext>
            </a:extLst>
          </p:cNvPr>
          <p:cNvSpPr/>
          <p:nvPr/>
        </p:nvSpPr>
        <p:spPr>
          <a:xfrm>
            <a:off x="559817" y="2181896"/>
            <a:ext cx="8743393" cy="14270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Bluetooth 4.2</a:t>
            </a:r>
          </a:p>
        </p:txBody>
      </p:sp>
      <p:grpSp>
        <p:nvGrpSpPr>
          <p:cNvPr id="7" name="그룹 6">
            <a:extLst>
              <a:ext uri="{FF2B5EF4-FFF2-40B4-BE49-F238E27FC236}">
                <a16:creationId xmlns:a16="http://schemas.microsoft.com/office/drawing/2014/main" id="{07928334-32AF-46A2-97F3-006B536CB7A1}"/>
              </a:ext>
            </a:extLst>
          </p:cNvPr>
          <p:cNvGrpSpPr/>
          <p:nvPr/>
        </p:nvGrpSpPr>
        <p:grpSpPr>
          <a:xfrm>
            <a:off x="559817" y="1873909"/>
            <a:ext cx="8783191" cy="215444"/>
            <a:chOff x="1027113" y="2045624"/>
            <a:chExt cx="8785224" cy="215495"/>
          </a:xfrm>
        </p:grpSpPr>
        <p:sp>
          <p:nvSpPr>
            <p:cNvPr id="8" name="직사각형 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직사각형 8">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Bluetooth SIG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áp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kỹ</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thuật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Bluetooth 4.2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12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2014.</a:t>
              </a:r>
            </a:p>
          </p:txBody>
        </p:sp>
      </p:grpSp>
      <p:pic>
        <p:nvPicPr>
          <p:cNvPr id="35" name="Picture 2" descr="http://www.bangkokgis.com/bangkokgis_2008/news/-t1434502472.jp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129046" y="2409256"/>
            <a:ext cx="1568369" cy="9218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6" name="직사각형 35">
            <a:extLst>
              <a:ext uri="{FF2B5EF4-FFF2-40B4-BE49-F238E27FC236}">
                <a16:creationId xmlns:a16="http://schemas.microsoft.com/office/drawing/2014/main" id="{63CFEA5D-13A4-4869-9046-BEEF6B820D50}"/>
              </a:ext>
            </a:extLst>
          </p:cNvPr>
          <p:cNvSpPr/>
          <p:nvPr/>
        </p:nvSpPr>
        <p:spPr>
          <a:xfrm>
            <a:off x="449998" y="3887328"/>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GAP (Cấu hình truy cập chung)</a:t>
            </a:r>
          </a:p>
        </p:txBody>
      </p:sp>
      <p:grpSp>
        <p:nvGrpSpPr>
          <p:cNvPr id="37" name="그룹 36">
            <a:extLst>
              <a:ext uri="{FF2B5EF4-FFF2-40B4-BE49-F238E27FC236}">
                <a16:creationId xmlns:a16="http://schemas.microsoft.com/office/drawing/2014/main" id="{07928334-32AF-46A2-97F3-006B536CB7A1}"/>
              </a:ext>
            </a:extLst>
          </p:cNvPr>
          <p:cNvGrpSpPr/>
          <p:nvPr/>
        </p:nvGrpSpPr>
        <p:grpSpPr>
          <a:xfrm>
            <a:off x="559817" y="4428340"/>
            <a:ext cx="8783191" cy="215444"/>
            <a:chOff x="1027113" y="2045624"/>
            <a:chExt cx="8785224" cy="215495"/>
          </a:xfrm>
        </p:grpSpPr>
        <p:sp>
          <p:nvSpPr>
            <p:cNvPr id="39" name="직사각형 3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0" name="직사각형 39">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solidFill>
                  <a:latin typeface="SamsungOne-400" panose="020B0503030303020204" pitchFamily="34" charset="0"/>
                  <a:ea typeface="SamsungOne-400" panose="020B0503030303020204" pitchFamily="34" charset="0"/>
                </a:rPr>
                <a:t>Cung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grpSp>
        <p:nvGrpSpPr>
          <p:cNvPr id="41" name="그룹 40">
            <a:extLst>
              <a:ext uri="{FF2B5EF4-FFF2-40B4-BE49-F238E27FC236}">
                <a16:creationId xmlns:a16="http://schemas.microsoft.com/office/drawing/2014/main" id="{07928334-32AF-46A2-97F3-006B536CB7A1}"/>
              </a:ext>
            </a:extLst>
          </p:cNvPr>
          <p:cNvGrpSpPr/>
          <p:nvPr/>
        </p:nvGrpSpPr>
        <p:grpSpPr>
          <a:xfrm>
            <a:off x="559817" y="4719110"/>
            <a:ext cx="8783191" cy="215444"/>
            <a:chOff x="1027113" y="2045624"/>
            <a:chExt cx="8785224" cy="215495"/>
          </a:xfrm>
        </p:grpSpPr>
        <p:sp>
          <p:nvSpPr>
            <p:cNvPr id="42" name="직사각형 4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직사각형 42">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BLE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24024023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FD36763A-1C73-4E48-9A2C-BD293D340757}"/>
              </a:ext>
            </a:extLst>
          </p:cNvPr>
          <p:cNvGrpSpPr/>
          <p:nvPr/>
        </p:nvGrpSpPr>
        <p:grpSpPr>
          <a:xfrm>
            <a:off x="559817" y="1916111"/>
            <a:ext cx="8783191" cy="1133683"/>
            <a:chOff x="558800" y="1842597"/>
            <a:chExt cx="8785224" cy="1133955"/>
          </a:xfrm>
        </p:grpSpPr>
        <p:grpSp>
          <p:nvGrpSpPr>
            <p:cNvPr id="20" name="그룹 19">
              <a:extLst>
                <a:ext uri="{FF2B5EF4-FFF2-40B4-BE49-F238E27FC236}">
                  <a16:creationId xmlns:a16="http://schemas.microsoft.com/office/drawing/2014/main" id="{07928334-32AF-46A2-97F3-006B536CB7A1}"/>
                </a:ext>
              </a:extLst>
            </p:cNvPr>
            <p:cNvGrpSpPr/>
            <p:nvPr/>
          </p:nvGrpSpPr>
          <p:grpSpPr>
            <a:xfrm>
              <a:off x="558800" y="1842597"/>
              <a:ext cx="8785224" cy="430991"/>
              <a:chOff x="1027113" y="2045624"/>
              <a:chExt cx="8785224" cy="430991"/>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a:extLst>
                  <a:ext uri="{FF2B5EF4-FFF2-40B4-BE49-F238E27FC236}">
                    <a16:creationId xmlns:a16="http://schemas.microsoft.com/office/drawing/2014/main" id="{C3CF9554-5E26-4DD4-876F-A237942CB6BA}"/>
                  </a:ext>
                </a:extLst>
              </p:cNvPr>
              <p:cNvSpPr/>
              <p:nvPr/>
            </p:nvSpPr>
            <p:spPr>
              <a:xfrm>
                <a:off x="1179513" y="2045624"/>
                <a:ext cx="8632824" cy="430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Chế độ kết nối là một phương thức trao đổi dữ liệu 1: 1, và phân chia vai trò của thiết bị thành Trung tâm và Ngoại vi.</a:t>
                </a:r>
              </a:p>
            </p:txBody>
          </p:sp>
        </p:grpSp>
        <p:sp>
          <p:nvSpPr>
            <p:cNvPr id="21" name="직사각형 20">
              <a:extLst>
                <a:ext uri="{FF2B5EF4-FFF2-40B4-BE49-F238E27FC236}">
                  <a16:creationId xmlns:a16="http://schemas.microsoft.com/office/drawing/2014/main" id="{439DCE1C-801F-43E7-9286-D60EB80C9FCA}"/>
                </a:ext>
              </a:extLst>
            </p:cNvPr>
            <p:cNvSpPr/>
            <p:nvPr/>
          </p:nvSpPr>
          <p:spPr>
            <a:xfrm>
              <a:off x="711198" y="2328323"/>
              <a:ext cx="8632825" cy="648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tâm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lgn="just"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Tớ</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IoT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Short-range Communication Technology</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Chế độ giao tiếp BLE</a:t>
            </a:r>
          </a:p>
        </p:txBody>
      </p:sp>
      <p:grpSp>
        <p:nvGrpSpPr>
          <p:cNvPr id="24" name="그룹 23">
            <a:extLst>
              <a:ext uri="{FF2B5EF4-FFF2-40B4-BE49-F238E27FC236}">
                <a16:creationId xmlns:a16="http://schemas.microsoft.com/office/drawing/2014/main" id="{FD36763A-1C73-4E48-9A2C-BD293D340757}"/>
              </a:ext>
            </a:extLst>
          </p:cNvPr>
          <p:cNvGrpSpPr/>
          <p:nvPr/>
        </p:nvGrpSpPr>
        <p:grpSpPr>
          <a:xfrm>
            <a:off x="577813" y="3166139"/>
            <a:ext cx="8783191" cy="1153825"/>
            <a:chOff x="558800" y="2099265"/>
            <a:chExt cx="8785224" cy="1154110"/>
          </a:xfrm>
        </p:grpSpPr>
        <p:grpSp>
          <p:nvGrpSpPr>
            <p:cNvPr id="25" name="그룹 24">
              <a:extLst>
                <a:ext uri="{FF2B5EF4-FFF2-40B4-BE49-F238E27FC236}">
                  <a16:creationId xmlns:a16="http://schemas.microsoft.com/office/drawing/2014/main" id="{07928334-32AF-46A2-97F3-006B536CB7A1}"/>
                </a:ext>
              </a:extLst>
            </p:cNvPr>
            <p:cNvGrpSpPr/>
            <p:nvPr/>
          </p:nvGrpSpPr>
          <p:grpSpPr>
            <a:xfrm>
              <a:off x="558800" y="2099265"/>
              <a:ext cx="8785223" cy="430991"/>
              <a:chOff x="1027113" y="2302292"/>
              <a:chExt cx="8785223" cy="430991"/>
            </a:xfrm>
          </p:grpSpPr>
          <p:sp>
            <p:nvSpPr>
              <p:cNvPr id="27" name="직사각형 26">
                <a:extLst>
                  <a:ext uri="{FF2B5EF4-FFF2-40B4-BE49-F238E27FC236}">
                    <a16:creationId xmlns:a16="http://schemas.microsoft.com/office/drawing/2014/main" id="{70A5B5B7-540A-40DD-B934-E71D91AA82BF}"/>
                  </a:ext>
                </a:extLst>
              </p:cNvPr>
              <p:cNvSpPr/>
              <p:nvPr/>
            </p:nvSpPr>
            <p:spPr>
              <a:xfrm>
                <a:off x="1027113" y="2302292"/>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a:extLst>
                  <a:ext uri="{FF2B5EF4-FFF2-40B4-BE49-F238E27FC236}">
                    <a16:creationId xmlns:a16="http://schemas.microsoft.com/office/drawing/2014/main" id="{C3CF9554-5E26-4DD4-876F-A237942CB6BA}"/>
                  </a:ext>
                </a:extLst>
              </p:cNvPr>
              <p:cNvSpPr/>
              <p:nvPr/>
            </p:nvSpPr>
            <p:spPr>
              <a:xfrm>
                <a:off x="1179512" y="2302292"/>
                <a:ext cx="8632824" cy="430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Chế độ thông báo (= Chế độ phát tin) là một phương thức trao đổi dữ liệu 1: N, và phân chia vai trò của thiết bị thành Nơi thông báo (= Nơi phát tin) và Nơi nhận tin. </a:t>
                </a:r>
              </a:p>
            </p:txBody>
          </p:sp>
        </p:grpSp>
        <p:sp>
          <p:nvSpPr>
            <p:cNvPr id="26" name="직사각형 25">
              <a:extLst>
                <a:ext uri="{FF2B5EF4-FFF2-40B4-BE49-F238E27FC236}">
                  <a16:creationId xmlns:a16="http://schemas.microsoft.com/office/drawing/2014/main" id="{439DCE1C-801F-43E7-9286-D60EB80C9FCA}"/>
                </a:ext>
              </a:extLst>
            </p:cNvPr>
            <p:cNvSpPr/>
            <p:nvPr/>
          </p:nvSpPr>
          <p:spPr>
            <a:xfrm>
              <a:off x="711199" y="2605146"/>
              <a:ext cx="8632825" cy="648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Nơi phát tin</a:t>
              </a:r>
            </a:p>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Nơi nhận tin</a:t>
              </a:r>
            </a:p>
          </p:txBody>
        </p:sp>
      </p:grpSp>
    </p:spTree>
    <p:extLst>
      <p:ext uri="{BB962C8B-B14F-4D97-AF65-F5344CB8AC3E}">
        <p14:creationId xmlns:p14="http://schemas.microsoft.com/office/powerpoint/2010/main" val="27409110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7928334-32AF-46A2-97F3-006B536CB7A1}"/>
              </a:ext>
            </a:extLst>
          </p:cNvPr>
          <p:cNvGrpSpPr/>
          <p:nvPr/>
        </p:nvGrpSpPr>
        <p:grpSpPr>
          <a:xfrm>
            <a:off x="559817" y="1916112"/>
            <a:ext cx="8783191" cy="430888"/>
            <a:chOff x="1027113" y="2045624"/>
            <a:chExt cx="8785224" cy="430991"/>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a:extLst>
                <a:ext uri="{FF2B5EF4-FFF2-40B4-BE49-F238E27FC236}">
                  <a16:creationId xmlns:a16="http://schemas.microsoft.com/office/drawing/2014/main" id="{C3CF9554-5E26-4DD4-876F-A237942CB6BA}"/>
                </a:ext>
              </a:extLst>
            </p:cNvPr>
            <p:cNvSpPr/>
            <p:nvPr/>
          </p:nvSpPr>
          <p:spPr>
            <a:xfrm>
              <a:off x="1179513" y="2045624"/>
              <a:ext cx="8632824" cy="430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Quản lý trao đổi dữ liệu BLE và xác định mô hình và quy trình dữ liệu cơ bản để các thiết bị phát hiện, đọc và ghi dữ liệu</a:t>
              </a:r>
            </a:p>
          </p:txBody>
        </p:sp>
      </p:gr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GATT (Cấu hình thuộc tính chung)</a:t>
            </a:r>
          </a:p>
        </p:txBody>
      </p:sp>
      <p:grpSp>
        <p:nvGrpSpPr>
          <p:cNvPr id="24" name="그룹 23">
            <a:extLst>
              <a:ext uri="{FF2B5EF4-FFF2-40B4-BE49-F238E27FC236}">
                <a16:creationId xmlns:a16="http://schemas.microsoft.com/office/drawing/2014/main" id="{FD36763A-1C73-4E48-9A2C-BD293D340757}"/>
              </a:ext>
            </a:extLst>
          </p:cNvPr>
          <p:cNvGrpSpPr/>
          <p:nvPr/>
        </p:nvGrpSpPr>
        <p:grpSpPr>
          <a:xfrm>
            <a:off x="559817" y="2496515"/>
            <a:ext cx="8783192" cy="1068446"/>
            <a:chOff x="558800" y="1842597"/>
            <a:chExt cx="8785225" cy="1068709"/>
          </a:xfrm>
        </p:grpSpPr>
        <p:grpSp>
          <p:nvGrpSpPr>
            <p:cNvPr id="25" name="그룹 24">
              <a:extLst>
                <a:ext uri="{FF2B5EF4-FFF2-40B4-BE49-F238E27FC236}">
                  <a16:creationId xmlns:a16="http://schemas.microsoft.com/office/drawing/2014/main" id="{07928334-32AF-46A2-97F3-006B536CB7A1}"/>
                </a:ext>
              </a:extLst>
            </p:cNvPr>
            <p:cNvGrpSpPr/>
            <p:nvPr/>
          </p:nvGrpSpPr>
          <p:grpSpPr>
            <a:xfrm>
              <a:off x="558800" y="1842597"/>
              <a:ext cx="8785224" cy="430991"/>
              <a:chOff x="1027113" y="2045624"/>
              <a:chExt cx="8785224" cy="430991"/>
            </a:xfrm>
          </p:grpSpPr>
          <p:sp>
            <p:nvSpPr>
              <p:cNvPr id="27" name="직사각형 2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a:extLst>
                  <a:ext uri="{FF2B5EF4-FFF2-40B4-BE49-F238E27FC236}">
                    <a16:creationId xmlns:a16="http://schemas.microsoft.com/office/drawing/2014/main" id="{C3CF9554-5E26-4DD4-876F-A237942CB6BA}"/>
                  </a:ext>
                </a:extLst>
              </p:cNvPr>
              <p:cNvSpPr/>
              <p:nvPr/>
            </p:nvSpPr>
            <p:spPr>
              <a:xfrm>
                <a:off x="1179513" y="2045624"/>
                <a:ext cx="8632824" cy="430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Advertise Mode (= Broadcast Mode) is a method of exchanging data in a 1: N manner, and divides the device role into Advertiser (= Broadcaster) and Observer. </a:t>
                </a:r>
              </a:p>
            </p:txBody>
          </p:sp>
        </p:grpSp>
        <p:sp>
          <p:nvSpPr>
            <p:cNvPr id="26" name="직사각형 25">
              <a:extLst>
                <a:ext uri="{FF2B5EF4-FFF2-40B4-BE49-F238E27FC236}">
                  <a16:creationId xmlns:a16="http://schemas.microsoft.com/office/drawing/2014/main" id="{439DCE1C-801F-43E7-9286-D60EB80C9FCA}"/>
                </a:ext>
              </a:extLst>
            </p:cNvPr>
            <p:cNvSpPr/>
            <p:nvPr/>
          </p:nvSpPr>
          <p:spPr>
            <a:xfrm>
              <a:off x="711200" y="2263077"/>
              <a:ext cx="8632825" cy="648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Advertiser</a:t>
              </a:r>
            </a:p>
            <a:p>
              <a:pPr marL="182526" indent="-182526" algn="just" fontAlgn="base">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Observer</a:t>
              </a:r>
            </a:p>
          </p:txBody>
        </p:sp>
      </p:grpSp>
      <p:pic>
        <p:nvPicPr>
          <p:cNvPr id="5" name="Picture 4">
            <a:extLst>
              <a:ext uri="{FF2B5EF4-FFF2-40B4-BE49-F238E27FC236}">
                <a16:creationId xmlns:a16="http://schemas.microsoft.com/office/drawing/2014/main" id="{74BCE585-7443-D926-DDEE-0C1DEA458DE9}"/>
              </a:ext>
            </a:extLst>
          </p:cNvPr>
          <p:cNvPicPr>
            <a:picLocks noChangeAspect="1"/>
          </p:cNvPicPr>
          <p:nvPr/>
        </p:nvPicPr>
        <p:blipFill>
          <a:blip r:embed="rId3"/>
          <a:stretch>
            <a:fillRect/>
          </a:stretch>
        </p:blipFill>
        <p:spPr>
          <a:xfrm>
            <a:off x="3530331" y="3250434"/>
            <a:ext cx="2842162" cy="2973972"/>
          </a:xfrm>
          <a:prstGeom prst="rect">
            <a:avLst/>
          </a:prstGeom>
        </p:spPr>
      </p:pic>
    </p:spTree>
    <p:extLst>
      <p:ext uri="{BB962C8B-B14F-4D97-AF65-F5344CB8AC3E}">
        <p14:creationId xmlns:p14="http://schemas.microsoft.com/office/powerpoint/2010/main" val="2297277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M2M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móc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8" name="직사각형 17">
            <a:extLst>
              <a:ext uri="{FF2B5EF4-FFF2-40B4-BE49-F238E27FC236}">
                <a16:creationId xmlns:a16="http://schemas.microsoft.com/office/drawing/2014/main" id="{A723081D-DCA1-49DA-BB70-16D9367DD572}"/>
              </a:ext>
            </a:extLst>
          </p:cNvPr>
          <p:cNvSpPr/>
          <p:nvPr/>
        </p:nvSpPr>
        <p:spPr>
          <a:xfrm>
            <a:off x="8280401" y="480778"/>
            <a:ext cx="11876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Công nghệ M2M (Kết nối máy móc)</a:t>
            </a:r>
          </a:p>
        </p:txBody>
      </p:sp>
      <p:sp>
        <p:nvSpPr>
          <p:cNvPr id="24" name="직사각형 23">
            <a:extLst>
              <a:ext uri="{FF2B5EF4-FFF2-40B4-BE49-F238E27FC236}">
                <a16:creationId xmlns:a16="http://schemas.microsoft.com/office/drawing/2014/main" id="{439DCE1C-801F-43E7-9286-D60EB80C9FCA}"/>
              </a:ext>
            </a:extLst>
          </p:cNvPr>
          <p:cNvSpPr/>
          <p:nvPr/>
        </p:nvSpPr>
        <p:spPr>
          <a:xfrm>
            <a:off x="708780" y="2082830"/>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sản phẩm thông minh, được kết nối cho phép các danh mục khả năng mới, với mỗi công trình được xây dựng trên các lớp trước đó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C57ECE12-64FE-439E-A398-836D85CC7D91}"/>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Bốn bước của ứng dụng IoT</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graphicFrame>
        <p:nvGraphicFramePr>
          <p:cNvPr id="2" name="표 28">
            <a:extLst>
              <a:ext uri="{FF2B5EF4-FFF2-40B4-BE49-F238E27FC236}">
                <a16:creationId xmlns:a16="http://schemas.microsoft.com/office/drawing/2014/main" id="{E773F59A-D6E6-47BD-DDA0-0548948F37DA}"/>
              </a:ext>
            </a:extLst>
          </p:cNvPr>
          <p:cNvGraphicFramePr>
            <a:graphicFrameLocks noGrp="1"/>
          </p:cNvGraphicFramePr>
          <p:nvPr>
            <p:extLst>
              <p:ext uri="{D42A27DB-BD31-4B8C-83A1-F6EECF244321}">
                <p14:modId xmlns:p14="http://schemas.microsoft.com/office/powerpoint/2010/main" val="3699200425"/>
              </p:ext>
            </p:extLst>
          </p:nvPr>
        </p:nvGraphicFramePr>
        <p:xfrm>
          <a:off x="567688" y="2894650"/>
          <a:ext cx="8630828" cy="2905591"/>
        </p:xfrm>
        <a:graphic>
          <a:graphicData uri="http://schemas.openxmlformats.org/drawingml/2006/table">
            <a:tbl>
              <a:tblPr firstRow="1" bandRow="1">
                <a:tableStyleId>{5940675A-B579-460E-94D1-54222C63F5DA}</a:tableStyleId>
              </a:tblPr>
              <a:tblGrid>
                <a:gridCol w="2234218">
                  <a:extLst>
                    <a:ext uri="{9D8B030D-6E8A-4147-A177-3AD203B41FA5}">
                      <a16:colId xmlns:a16="http://schemas.microsoft.com/office/drawing/2014/main" val="654648398"/>
                    </a:ext>
                  </a:extLst>
                </a:gridCol>
                <a:gridCol w="304800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2777110">
                  <a:extLst>
                    <a:ext uri="{9D8B030D-6E8A-4147-A177-3AD203B41FA5}">
                      <a16:colId xmlns:a16="http://schemas.microsoft.com/office/drawing/2014/main" val="1286210499"/>
                    </a:ext>
                  </a:extLst>
                </a:gridCol>
              </a:tblGrid>
              <a:tr h="243965">
                <a:tc>
                  <a:txBody>
                    <a:bodyPr/>
                    <a:lstStyle/>
                    <a:p>
                      <a:pPr marL="0" marR="0" indent="0" algn="ctr" defTabSz="914400" rtl="0" eaLnBrk="1" fontAlgn="base" latinLnBrk="1" hangingPunct="1">
                        <a:lnSpc>
                          <a:spcPct val="100000"/>
                        </a:lnSpc>
                        <a:spcBef>
                          <a:spcPts val="0"/>
                        </a:spcBef>
                        <a:spcAft>
                          <a:spcPts val="0"/>
                        </a:spcAft>
                      </a:pPr>
                      <a:r>
                        <a:rPr lang="vi-VN" sz="14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Phân loại</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RFID/USN/M2M</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base" latinLnBrk="1" hangingPunct="1">
                        <a:lnSpc>
                          <a:spcPct val="100000"/>
                        </a:lnSpc>
                        <a:spcBef>
                          <a:spcPts val="0"/>
                        </a:spcBef>
                        <a:spcAft>
                          <a:spcPts val="0"/>
                        </a:spcAft>
                      </a:pPr>
                      <a:endPar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fontAlgn="base" latinLnBrk="0">
                        <a:lnSpc>
                          <a:spcPct val="100000"/>
                        </a:lnSpc>
                        <a:spcBef>
                          <a:spcPts val="0"/>
                        </a:spcBef>
                        <a:spcAft>
                          <a:spcPts val="0"/>
                        </a:spcAft>
                      </a:pPr>
                      <a:r>
                        <a:rPr lang="vi-VN" sz="14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IoT</a:t>
                      </a:r>
                    </a:p>
                  </a:txBody>
                  <a:tcPr marL="72000" marR="72000" marT="0" marB="0" anchor="ctr">
                    <a:lnL w="6350" cap="flat" cmpd="sng" algn="ctr">
                      <a:no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06616365"/>
                  </a:ext>
                </a:extLst>
              </a:tr>
              <a:tr h="453077">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Viễn thông/Mạng</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Mạng cục bộ, lấy mạng di động làm</a:t>
                      </a:r>
                      <a:endParaRPr lang="en-US"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trung tâm</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1" hangingPunct="1">
                        <a:lnSpc>
                          <a:spcPct val="100000"/>
                        </a:lnSpc>
                        <a:spcBef>
                          <a:spcPts val="0"/>
                        </a:spcBef>
                        <a:spcAft>
                          <a:spcPts val="0"/>
                        </a:spcAft>
                      </a:pP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Lấy Internet làm trung tâm</a:t>
                      </a:r>
                    </a:p>
                  </a:txBody>
                  <a:tcPr marL="72000" marR="72000" marT="0" marB="0"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0150697"/>
                  </a:ext>
                </a:extLst>
              </a:tr>
              <a:tr h="679616">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Loại thiết bị</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Lấy cảm biến làm trung tâm</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1" hangingPunct="1">
                        <a:lnSpc>
                          <a:spcPct val="100000"/>
                        </a:lnSpc>
                        <a:spcBef>
                          <a:spcPts val="0"/>
                        </a:spcBef>
                        <a:spcAft>
                          <a:spcPts val="0"/>
                        </a:spcAft>
                      </a:pP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Sự vật ảo bao gồm sự vật vật chất của cảm biến và máy truyền động, dữ</a:t>
                      </a:r>
                      <a:endParaRPr lang="en-US"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liệu và quy trình</a:t>
                      </a:r>
                    </a:p>
                  </a:txBody>
                  <a:tcPr marL="72000" marR="72000" marT="0" marB="0"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6229088"/>
                  </a:ext>
                </a:extLst>
              </a:tr>
              <a:tr h="453077">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Mức hoạt động của thiết bị</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Thu thập thông tin đơn giản/Bị động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1" hangingPunct="1">
                        <a:lnSpc>
                          <a:spcPct val="100000"/>
                        </a:lnSpc>
                        <a:spcBef>
                          <a:spcPts val="0"/>
                        </a:spcBef>
                        <a:spcAft>
                          <a:spcPts val="0"/>
                        </a:spcAft>
                      </a:pP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Sở hữu thông minh tự quyết/tự chủ</a:t>
                      </a:r>
                    </a:p>
                  </a:txBody>
                  <a:tcPr marL="72000" marR="72000" marT="0" marB="0"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3197834"/>
                  </a:ext>
                </a:extLst>
              </a:tr>
              <a:tr h="453077">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Nền tảng dịch vụ</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Giám sát xử lý thông tin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1" hangingPunct="1">
                        <a:lnSpc>
                          <a:spcPct val="100000"/>
                        </a:lnSpc>
                        <a:spcBef>
                          <a:spcPts val="0"/>
                        </a:spcBef>
                        <a:spcAft>
                          <a:spcPts val="0"/>
                        </a:spcAft>
                      </a:pP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Giám sát và kiểm soát tự chủ dựa </a:t>
                      </a:r>
                      <a:endParaRPr lang="en-US"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trên ngữ nghĩa</a:t>
                      </a:r>
                    </a:p>
                  </a:txBody>
                  <a:tcPr marL="72000" marR="72000" marT="0" marB="0"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26539">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Quy mô quản lý dịch vụ</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Hàng chục triệu đối tượng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1" hangingPunct="1">
                        <a:lnSpc>
                          <a:spcPct val="100000"/>
                        </a:lnSpc>
                        <a:spcBef>
                          <a:spcPts val="0"/>
                        </a:spcBef>
                        <a:spcAft>
                          <a:spcPts val="0"/>
                        </a:spcAft>
                      </a:pP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Hàng trăm tỷ đối tượng</a:t>
                      </a:r>
                    </a:p>
                  </a:txBody>
                  <a:tcPr marL="72000" marR="72000" marT="0" marB="0"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26539">
                <a:tc>
                  <a:txBody>
                    <a:bodyPr/>
                    <a:lstStyle/>
                    <a:p>
                      <a:pPr marL="0" algn="ctr" defTabSz="914400" rtl="0" eaLnBrk="1" latinLnBrk="1" hangingPunct="1">
                        <a:lnSpc>
                          <a:spcPct val="100000"/>
                        </a:lnSpc>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Khả năng thích ứng dịch vụ</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Dịch vụ tạm thời</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1" hangingPunct="1">
                        <a:lnSpc>
                          <a:spcPct val="100000"/>
                        </a:lnSpc>
                        <a:spcBef>
                          <a:spcPts val="0"/>
                        </a:spcBef>
                        <a:spcAft>
                          <a:spcPts val="0"/>
                        </a:spcAft>
                      </a:pP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Cung cấp dịch vụ thông minh </a:t>
                      </a:r>
                      <a:endParaRPr lang="en-US"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ctr" defTabSz="914400" rtl="0" eaLnBrk="1" fontAlgn="base" latinLnBrk="1" hangingPunct="1">
                        <a:lnSpc>
                          <a:spcPct val="100000"/>
                        </a:lnSpc>
                        <a:spcBef>
                          <a:spcPts val="0"/>
                        </a:spcBef>
                        <a:spcAft>
                          <a:spcPts val="0"/>
                        </a:spcAft>
                      </a:pPr>
                      <a:r>
                        <a:rPr lang="vi-VN" sz="13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tức thì</a:t>
                      </a:r>
                    </a:p>
                  </a:txBody>
                  <a:tcPr marL="72000" marR="72000" marT="0" marB="0"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5268573"/>
                  </a:ext>
                </a:extLst>
              </a:tr>
            </a:tbl>
          </a:graphicData>
        </a:graphic>
      </p:graphicFrame>
      <p:grpSp>
        <p:nvGrpSpPr>
          <p:cNvPr id="11" name="그룹 4">
            <a:extLst>
              <a:ext uri="{FF2B5EF4-FFF2-40B4-BE49-F238E27FC236}">
                <a16:creationId xmlns:a16="http://schemas.microsoft.com/office/drawing/2014/main" id="{950E35DF-ED27-BC71-DF50-53563E3DDBAB}"/>
              </a:ext>
            </a:extLst>
          </p:cNvPr>
          <p:cNvGrpSpPr/>
          <p:nvPr/>
        </p:nvGrpSpPr>
        <p:grpSpPr>
          <a:xfrm>
            <a:off x="6096258" y="3417269"/>
            <a:ext cx="262973" cy="2152650"/>
            <a:chOff x="6162675" y="3793829"/>
            <a:chExt cx="262973" cy="2152650"/>
          </a:xfrm>
        </p:grpSpPr>
        <p:cxnSp>
          <p:nvCxnSpPr>
            <p:cNvPr id="12" name="직선 화살표 연결선 29">
              <a:extLst>
                <a:ext uri="{FF2B5EF4-FFF2-40B4-BE49-F238E27FC236}">
                  <a16:creationId xmlns:a16="http://schemas.microsoft.com/office/drawing/2014/main" id="{0CAD6AC7-79F0-832F-A93F-60AE57364CF2}"/>
                </a:ext>
              </a:extLst>
            </p:cNvPr>
            <p:cNvCxnSpPr/>
            <p:nvPr/>
          </p:nvCxnSpPr>
          <p:spPr>
            <a:xfrm>
              <a:off x="6162675" y="3793829"/>
              <a:ext cx="262973" cy="0"/>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30">
              <a:extLst>
                <a:ext uri="{FF2B5EF4-FFF2-40B4-BE49-F238E27FC236}">
                  <a16:creationId xmlns:a16="http://schemas.microsoft.com/office/drawing/2014/main" id="{46059482-D224-5C47-E93E-EA915DAAD0AE}"/>
                </a:ext>
              </a:extLst>
            </p:cNvPr>
            <p:cNvCxnSpPr/>
            <p:nvPr/>
          </p:nvCxnSpPr>
          <p:spPr>
            <a:xfrm>
              <a:off x="6162675" y="4365329"/>
              <a:ext cx="262973" cy="0"/>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31">
              <a:extLst>
                <a:ext uri="{FF2B5EF4-FFF2-40B4-BE49-F238E27FC236}">
                  <a16:creationId xmlns:a16="http://schemas.microsoft.com/office/drawing/2014/main" id="{2B61D21F-543D-C95D-9A88-F53C5156E169}"/>
                </a:ext>
              </a:extLst>
            </p:cNvPr>
            <p:cNvCxnSpPr/>
            <p:nvPr/>
          </p:nvCxnSpPr>
          <p:spPr>
            <a:xfrm>
              <a:off x="6162675" y="4917779"/>
              <a:ext cx="262973" cy="0"/>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32">
              <a:extLst>
                <a:ext uri="{FF2B5EF4-FFF2-40B4-BE49-F238E27FC236}">
                  <a16:creationId xmlns:a16="http://schemas.microsoft.com/office/drawing/2014/main" id="{B465F26F-BF48-A7C8-7675-F85E34207A62}"/>
                </a:ext>
              </a:extLst>
            </p:cNvPr>
            <p:cNvCxnSpPr/>
            <p:nvPr/>
          </p:nvCxnSpPr>
          <p:spPr>
            <a:xfrm>
              <a:off x="6162675" y="5379741"/>
              <a:ext cx="262973" cy="0"/>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33">
              <a:extLst>
                <a:ext uri="{FF2B5EF4-FFF2-40B4-BE49-F238E27FC236}">
                  <a16:creationId xmlns:a16="http://schemas.microsoft.com/office/drawing/2014/main" id="{233EBD8D-55AE-9AB8-18AF-54E8C6E0D970}"/>
                </a:ext>
              </a:extLst>
            </p:cNvPr>
            <p:cNvCxnSpPr/>
            <p:nvPr/>
          </p:nvCxnSpPr>
          <p:spPr>
            <a:xfrm>
              <a:off x="6162675" y="5717879"/>
              <a:ext cx="262973" cy="0"/>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34">
              <a:extLst>
                <a:ext uri="{FF2B5EF4-FFF2-40B4-BE49-F238E27FC236}">
                  <a16:creationId xmlns:a16="http://schemas.microsoft.com/office/drawing/2014/main" id="{FBF39AE3-EF5B-78A9-5D12-B179875B9F04}"/>
                </a:ext>
              </a:extLst>
            </p:cNvPr>
            <p:cNvCxnSpPr/>
            <p:nvPr/>
          </p:nvCxnSpPr>
          <p:spPr>
            <a:xfrm>
              <a:off x="6162675" y="5946479"/>
              <a:ext cx="262973" cy="0"/>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79294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7928334-32AF-46A2-97F3-006B536CB7A1}"/>
              </a:ext>
            </a:extLst>
          </p:cNvPr>
          <p:cNvGrpSpPr/>
          <p:nvPr/>
        </p:nvGrpSpPr>
        <p:grpSpPr>
          <a:xfrm>
            <a:off x="559817" y="1916112"/>
            <a:ext cx="8783191" cy="215444"/>
            <a:chOff x="1027113" y="2045629"/>
            <a:chExt cx="8785224" cy="215496"/>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a:extLst>
                <a:ext uri="{FF2B5EF4-FFF2-40B4-BE49-F238E27FC236}">
                  <a16:creationId xmlns:a16="http://schemas.microsoft.com/office/drawing/2014/main" id="{C3CF9554-5E26-4DD4-876F-A237942CB6BA}"/>
                </a:ext>
              </a:extLst>
            </p:cNvPr>
            <p:cNvSpPr/>
            <p:nvPr/>
          </p:nvSpPr>
          <p:spPr>
            <a:xfrm>
              <a:off x="1179513" y="2045629"/>
              <a:ext cx="8632824"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mesh</a:t>
              </a:r>
            </a:p>
          </p:txBody>
        </p:sp>
      </p:gr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Mạng lưới Bluetooth</a:t>
            </a:r>
          </a:p>
        </p:txBody>
      </p:sp>
      <p:grpSp>
        <p:nvGrpSpPr>
          <p:cNvPr id="24" name="그룹 23">
            <a:extLst>
              <a:ext uri="{FF2B5EF4-FFF2-40B4-BE49-F238E27FC236}">
                <a16:creationId xmlns:a16="http://schemas.microsoft.com/office/drawing/2014/main" id="{FD36763A-1C73-4E48-9A2C-BD293D340757}"/>
              </a:ext>
            </a:extLst>
          </p:cNvPr>
          <p:cNvGrpSpPr/>
          <p:nvPr/>
        </p:nvGrpSpPr>
        <p:grpSpPr>
          <a:xfrm>
            <a:off x="559817" y="2496537"/>
            <a:ext cx="8783192" cy="721662"/>
            <a:chOff x="558800" y="1842597"/>
            <a:chExt cx="8785225" cy="721833"/>
          </a:xfrm>
        </p:grpSpPr>
        <p:grpSp>
          <p:nvGrpSpPr>
            <p:cNvPr id="25" name="그룹 24">
              <a:extLst>
                <a:ext uri="{FF2B5EF4-FFF2-40B4-BE49-F238E27FC236}">
                  <a16:creationId xmlns:a16="http://schemas.microsoft.com/office/drawing/2014/main" id="{07928334-32AF-46A2-97F3-006B536CB7A1}"/>
                </a:ext>
              </a:extLst>
            </p:cNvPr>
            <p:cNvGrpSpPr/>
            <p:nvPr/>
          </p:nvGrpSpPr>
          <p:grpSpPr>
            <a:xfrm>
              <a:off x="558800" y="1842597"/>
              <a:ext cx="8785224" cy="215497"/>
              <a:chOff x="1027113" y="2045624"/>
              <a:chExt cx="8785224" cy="215497"/>
            </a:xfrm>
          </p:grpSpPr>
          <p:sp>
            <p:nvSpPr>
              <p:cNvPr id="27" name="직사각형 2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a:extLst>
                  <a:ext uri="{FF2B5EF4-FFF2-40B4-BE49-F238E27FC236}">
                    <a16:creationId xmlns:a16="http://schemas.microsoft.com/office/drawing/2014/main" id="{C3CF9554-5E26-4DD4-876F-A237942CB6BA}"/>
                  </a:ext>
                </a:extLst>
              </p:cNvPr>
              <p:cNvSpPr/>
              <p:nvPr/>
            </p:nvSpPr>
            <p:spPr>
              <a:xfrm>
                <a:off x="1179513" y="2045624"/>
                <a:ext cx="8632824" cy="215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Bluetooh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Trục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nan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(Hub and spoke)</a:t>
                </a:r>
              </a:p>
            </p:txBody>
          </p:sp>
        </p:grpSp>
        <p:sp>
          <p:nvSpPr>
            <p:cNvPr id="26" name="직사각형 25">
              <a:extLst>
                <a:ext uri="{FF2B5EF4-FFF2-40B4-BE49-F238E27FC236}">
                  <a16:creationId xmlns:a16="http://schemas.microsoft.com/office/drawing/2014/main" id="{439DCE1C-801F-43E7-9286-D60EB80C9FCA}"/>
                </a:ext>
              </a:extLst>
            </p:cNvPr>
            <p:cNvSpPr/>
            <p:nvPr/>
          </p:nvSpPr>
          <p:spPr>
            <a:xfrm>
              <a:off x="711200" y="2018820"/>
              <a:ext cx="8632825" cy="545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tâm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tâm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nằm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ngoài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phủ</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sóng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5" name="직사각형 14">
            <a:extLst>
              <a:ext uri="{FF2B5EF4-FFF2-40B4-BE49-F238E27FC236}">
                <a16:creationId xmlns:a16="http://schemas.microsoft.com/office/drawing/2014/main" id="{439DCE1C-801F-43E7-9286-D60EB80C9FCA}"/>
              </a:ext>
            </a:extLst>
          </p:cNvPr>
          <p:cNvSpPr/>
          <p:nvPr/>
        </p:nvSpPr>
        <p:spPr>
          <a:xfrm>
            <a:off x="712182" y="2102056"/>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Internet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559818" y="3298874"/>
            <a:ext cx="8895166" cy="3010486"/>
            <a:chOff x="559818" y="3298874"/>
            <a:chExt cx="8895166" cy="3010486"/>
          </a:xfrm>
        </p:grpSpPr>
        <p:sp>
          <p:nvSpPr>
            <p:cNvPr id="21" name="모서리가 둥근 직사각형 4">
              <a:extLst>
                <a:ext uri="{FF2B5EF4-FFF2-40B4-BE49-F238E27FC236}">
                  <a16:creationId xmlns:a16="http://schemas.microsoft.com/office/drawing/2014/main" id="{1F60B385-B163-4CFC-A3A9-F69F3A532B9E}"/>
                </a:ext>
              </a:extLst>
            </p:cNvPr>
            <p:cNvSpPr/>
            <p:nvPr/>
          </p:nvSpPr>
          <p:spPr>
            <a:xfrm>
              <a:off x="559818" y="3298874"/>
              <a:ext cx="8895166" cy="301048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p:cNvSpPr txBox="1"/>
            <p:nvPr/>
          </p:nvSpPr>
          <p:spPr>
            <a:xfrm>
              <a:off x="5136203" y="4505032"/>
              <a:ext cx="3774331"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pPr algn="ctr" defTabSz="457063"/>
              <a:r>
                <a:rPr lang="vi-VN" altLang="ko-KR" sz="1300" dirty="0">
                  <a:solidFill>
                    <a:srgbClr val="1429A0"/>
                  </a:solidFill>
                </a:rPr>
                <a:t>Bluetooth SIG đã thành lập “Nhóm mạng mesh Bluetooth Smart” vào năm 2014 và thúc đẩy thương mại hóa công nghệ mạng mesh.</a:t>
              </a:r>
            </a:p>
          </p:txBody>
        </p:sp>
      </p:grpSp>
      <p:pic>
        <p:nvPicPr>
          <p:cNvPr id="4" name="Picture 3">
            <a:extLst>
              <a:ext uri="{FF2B5EF4-FFF2-40B4-BE49-F238E27FC236}">
                <a16:creationId xmlns:a16="http://schemas.microsoft.com/office/drawing/2014/main" id="{4B3916D6-0249-B00F-2C9B-7D6AC36350B8}"/>
              </a:ext>
            </a:extLst>
          </p:cNvPr>
          <p:cNvPicPr>
            <a:picLocks noChangeAspect="1"/>
          </p:cNvPicPr>
          <p:nvPr/>
        </p:nvPicPr>
        <p:blipFill>
          <a:blip r:embed="rId3"/>
          <a:stretch>
            <a:fillRect/>
          </a:stretch>
        </p:blipFill>
        <p:spPr>
          <a:xfrm>
            <a:off x="1197218" y="3443434"/>
            <a:ext cx="3394535" cy="2801480"/>
          </a:xfrm>
          <a:prstGeom prst="rect">
            <a:avLst/>
          </a:prstGeom>
        </p:spPr>
      </p:pic>
    </p:spTree>
    <p:extLst>
      <p:ext uri="{BB962C8B-B14F-4D97-AF65-F5344CB8AC3E}">
        <p14:creationId xmlns:p14="http://schemas.microsoft.com/office/powerpoint/2010/main" val="20902013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7928334-32AF-46A2-97F3-006B536CB7A1}"/>
              </a:ext>
            </a:extLst>
          </p:cNvPr>
          <p:cNvGrpSpPr/>
          <p:nvPr/>
        </p:nvGrpSpPr>
        <p:grpSpPr>
          <a:xfrm>
            <a:off x="559817" y="1916112"/>
            <a:ext cx="8783191" cy="430887"/>
            <a:chOff x="1027113" y="2045629"/>
            <a:chExt cx="8785224" cy="430991"/>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a:extLst>
                <a:ext uri="{FF2B5EF4-FFF2-40B4-BE49-F238E27FC236}">
                  <a16:creationId xmlns:a16="http://schemas.microsoft.com/office/drawing/2014/main" id="{C3CF9554-5E26-4DD4-876F-A237942CB6BA}"/>
                </a:ext>
              </a:extLst>
            </p:cNvPr>
            <p:cNvSpPr/>
            <p:nvPr/>
          </p:nvSpPr>
          <p:spPr>
            <a:xfrm>
              <a:off x="1179513" y="2045629"/>
              <a:ext cx="8632824" cy="430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Đèn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gửi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tàu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xe</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lửa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bay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nhằm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Đèn hiệu Bluetooth</a:t>
            </a:r>
          </a:p>
        </p:txBody>
      </p:sp>
      <p:grpSp>
        <p:nvGrpSpPr>
          <p:cNvPr id="2" name="그룹 1"/>
          <p:cNvGrpSpPr/>
          <p:nvPr/>
        </p:nvGrpSpPr>
        <p:grpSpPr>
          <a:xfrm>
            <a:off x="559817" y="2518678"/>
            <a:ext cx="4381833" cy="3548730"/>
            <a:chOff x="559818" y="2549615"/>
            <a:chExt cx="4381833" cy="3548730"/>
          </a:xfrm>
        </p:grpSpPr>
        <p:sp>
          <p:nvSpPr>
            <p:cNvPr id="40" name="모서리가 둥근 직사각형 4">
              <a:extLst>
                <a:ext uri="{FF2B5EF4-FFF2-40B4-BE49-F238E27FC236}">
                  <a16:creationId xmlns:a16="http://schemas.microsoft.com/office/drawing/2014/main" id="{1F60B385-B163-4CFC-A3A9-F69F3A532B9E}"/>
                </a:ext>
              </a:extLst>
            </p:cNvPr>
            <p:cNvSpPr/>
            <p:nvPr/>
          </p:nvSpPr>
          <p:spPr>
            <a:xfrm>
              <a:off x="559818" y="2651760"/>
              <a:ext cx="4381833" cy="34465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9" name="그룹 28">
              <a:extLst>
                <a:ext uri="{FF2B5EF4-FFF2-40B4-BE49-F238E27FC236}">
                  <a16:creationId xmlns:a16="http://schemas.microsoft.com/office/drawing/2014/main" id="{792AAB73-1885-49EA-8B76-6948F8BF002F}"/>
                </a:ext>
              </a:extLst>
            </p:cNvPr>
            <p:cNvGrpSpPr/>
            <p:nvPr/>
          </p:nvGrpSpPr>
          <p:grpSpPr>
            <a:xfrm>
              <a:off x="696600" y="2549615"/>
              <a:ext cx="4137610" cy="3415476"/>
              <a:chOff x="5370992" y="2481702"/>
              <a:chExt cx="4118398" cy="3399617"/>
            </a:xfrm>
          </p:grpSpPr>
          <p:grpSp>
            <p:nvGrpSpPr>
              <p:cNvPr id="31" name="그룹 30"/>
              <p:cNvGrpSpPr/>
              <p:nvPr/>
            </p:nvGrpSpPr>
            <p:grpSpPr>
              <a:xfrm>
                <a:off x="5370992" y="2939037"/>
                <a:ext cx="4118398" cy="2942282"/>
                <a:chOff x="5223290" y="2732876"/>
                <a:chExt cx="4119718" cy="2943225"/>
              </a:xfrm>
            </p:grpSpPr>
            <p:pic>
              <p:nvPicPr>
                <p:cNvPr id="33" name="_x243546816" descr="EMB000012742e2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290" y="2732876"/>
                  <a:ext cx="4119718" cy="2943225"/>
                </a:xfrm>
                <a:prstGeom prst="rect">
                  <a:avLst/>
                </a:prstGeom>
                <a:noFill/>
                <a:extLst>
                  <a:ext uri="{909E8E84-426E-40DD-AFC4-6F175D3DCCD1}">
                    <a14:hiddenFill xmlns:a14="http://schemas.microsoft.com/office/drawing/2010/main">
                      <a:solidFill>
                        <a:srgbClr val="FFFFFF"/>
                      </a:solidFill>
                    </a14:hiddenFill>
                  </a:ext>
                </a:extLst>
              </p:spPr>
            </p:pic>
            <p:sp>
              <p:nvSpPr>
                <p:cNvPr id="34" name="직사각형 33">
                  <a:extLst>
                    <a:ext uri="{FF2B5EF4-FFF2-40B4-BE49-F238E27FC236}">
                      <a16:creationId xmlns:a16="http://schemas.microsoft.com/office/drawing/2014/main" id="{6506CECE-052A-495B-A126-F56D332A67DF}"/>
                    </a:ext>
                  </a:extLst>
                </p:cNvPr>
                <p:cNvSpPr/>
                <p:nvPr/>
              </p:nvSpPr>
              <p:spPr>
                <a:xfrm>
                  <a:off x="5981258" y="3258715"/>
                  <a:ext cx="608256" cy="325278"/>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맑은 고딕" panose="020B0503020000020004" pitchFamily="50" charset="-127"/>
                    </a:rPr>
                    <a:t>phát cuống vé</a:t>
                  </a:r>
                </a:p>
              </p:txBody>
            </p:sp>
            <p:sp>
              <p:nvSpPr>
                <p:cNvPr id="35" name="직사각형 34">
                  <a:extLst>
                    <a:ext uri="{FF2B5EF4-FFF2-40B4-BE49-F238E27FC236}">
                      <a16:creationId xmlns:a16="http://schemas.microsoft.com/office/drawing/2014/main" id="{6506CECE-052A-495B-A126-F56D332A67DF}"/>
                    </a:ext>
                  </a:extLst>
                </p:cNvPr>
                <p:cNvSpPr/>
                <p:nvPr/>
              </p:nvSpPr>
              <p:spPr>
                <a:xfrm>
                  <a:off x="7517854" y="3044403"/>
                  <a:ext cx="870296" cy="325278"/>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맑은 고딕" panose="020B0503020000020004" pitchFamily="50" charset="-127"/>
                    </a:rPr>
                    <a:t>giải thích</a:t>
                  </a:r>
                </a:p>
              </p:txBody>
            </p:sp>
            <p:sp>
              <p:nvSpPr>
                <p:cNvPr id="36" name="직사각형 35">
                  <a:extLst>
                    <a:ext uri="{FF2B5EF4-FFF2-40B4-BE49-F238E27FC236}">
                      <a16:creationId xmlns:a16="http://schemas.microsoft.com/office/drawing/2014/main" id="{6506CECE-052A-495B-A126-F56D332A67DF}"/>
                    </a:ext>
                  </a:extLst>
                </p:cNvPr>
                <p:cNvSpPr/>
                <p:nvPr/>
              </p:nvSpPr>
              <p:spPr>
                <a:xfrm>
                  <a:off x="7457529" y="3968328"/>
                  <a:ext cx="689321" cy="325278"/>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맑은 고딕" panose="020B0503020000020004" pitchFamily="50" charset="-127"/>
                    </a:rPr>
                    <a:t>thanh toán</a:t>
                  </a:r>
                </a:p>
              </p:txBody>
            </p:sp>
            <p:sp>
              <p:nvSpPr>
                <p:cNvPr id="37" name="직사각형 36">
                  <a:extLst>
                    <a:ext uri="{FF2B5EF4-FFF2-40B4-BE49-F238E27FC236}">
                      <a16:creationId xmlns:a16="http://schemas.microsoft.com/office/drawing/2014/main" id="{6506CECE-052A-495B-A126-F56D332A67DF}"/>
                    </a:ext>
                  </a:extLst>
                </p:cNvPr>
                <p:cNvSpPr/>
                <p:nvPr/>
              </p:nvSpPr>
              <p:spPr>
                <a:xfrm>
                  <a:off x="5331867" y="3954269"/>
                  <a:ext cx="786158" cy="325278"/>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맑은 고딕" panose="020B0503020000020004" pitchFamily="50" charset="-127"/>
                    </a:rPr>
                    <a:t>khuyến mãi</a:t>
                  </a:r>
                </a:p>
              </p:txBody>
            </p:sp>
            <p:sp>
              <p:nvSpPr>
                <p:cNvPr id="39" name="직사각형 38">
                  <a:extLst>
                    <a:ext uri="{FF2B5EF4-FFF2-40B4-BE49-F238E27FC236}">
                      <a16:creationId xmlns:a16="http://schemas.microsoft.com/office/drawing/2014/main" id="{6506CECE-052A-495B-A126-F56D332A67DF}"/>
                    </a:ext>
                  </a:extLst>
                </p:cNvPr>
                <p:cNvSpPr/>
                <p:nvPr/>
              </p:nvSpPr>
              <p:spPr>
                <a:xfrm>
                  <a:off x="6950770" y="4806605"/>
                  <a:ext cx="848417" cy="325278"/>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맑은 고딕" panose="020B0503020000020004" pitchFamily="50" charset="-127"/>
                    </a:rPr>
                    <a:t>gom hàng</a:t>
                  </a:r>
                </a:p>
              </p:txBody>
            </p:sp>
          </p:grpSp>
          <p:sp>
            <p:nvSpPr>
              <p:cNvPr id="32" name="TextBox 31">
                <a:extLst>
                  <a:ext uri="{FF2B5EF4-FFF2-40B4-BE49-F238E27FC236}">
                    <a16:creationId xmlns:a16="http://schemas.microsoft.com/office/drawing/2014/main" id="{EBAC9BCB-9163-4156-A84F-C3B6CEFA6885}"/>
                  </a:ext>
                </a:extLst>
              </p:cNvPr>
              <p:cNvSpPr txBox="1"/>
              <p:nvPr/>
            </p:nvSpPr>
            <p:spPr>
              <a:xfrm>
                <a:off x="6212348" y="2481702"/>
                <a:ext cx="2407700" cy="214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9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457063"/>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Trường hợp ứng dụng đèn hiệu</a:t>
                </a:r>
              </a:p>
            </p:txBody>
          </p:sp>
        </p:grpSp>
      </p:grpSp>
      <p:sp>
        <p:nvSpPr>
          <p:cNvPr id="41" name="직사각형 40"/>
          <p:cNvSpPr/>
          <p:nvPr/>
        </p:nvSpPr>
        <p:spPr>
          <a:xfrm>
            <a:off x="5057734" y="2491009"/>
            <a:ext cx="4410266" cy="2156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đèn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Bluetooth</a:t>
            </a:r>
          </a:p>
          <a:p>
            <a:pPr marL="355529" lvl="1" indent="-179352" fontAlgn="base" latinLnBrk="1">
              <a:spcBef>
                <a:spcPct val="0"/>
              </a:spcBef>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Bluetooth 4.0</a:t>
            </a:r>
          </a:p>
          <a:p>
            <a:pPr marL="355529" lvl="1" indent="-179352" fontAlgn="base" latinLnBrk="1">
              <a:spcBef>
                <a:spcPct val="0"/>
              </a:spcBef>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Mô-đun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Bluetooth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nhỏ</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529" lvl="1" indent="-179352" fontAlgn="base" latinLnBrk="1">
              <a:spcBef>
                <a:spcPct val="0"/>
              </a:spcBef>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Mô-đun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đô</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la</a:t>
            </a:r>
          </a:p>
          <a:p>
            <a:pPr marL="355529" lvl="1" indent="-179352" fontAlgn="base" latinLnBrk="1">
              <a:spcBef>
                <a:spcPct val="0"/>
              </a:spcBef>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đèn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duyệt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42" name="직사각형 41"/>
          <p:cNvSpPr/>
          <p:nvPr/>
        </p:nvSpPr>
        <p:spPr>
          <a:xfrm>
            <a:off x="5057734" y="4847243"/>
            <a:ext cx="4410266"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Trường hợp sử dụng đèn hiệu Bluetooth</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Rất nhiều cách sử dụng như tiếp thị, thanh toán, quản lý khách hàng</a:t>
            </a:r>
          </a:p>
          <a:p>
            <a:pPr marL="355529" lvl="1" indent="-179352" fontAlgn="base" latinLnBrk="1">
              <a:spcBef>
                <a:spcPct val="0"/>
              </a:spcBef>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IBeacon Google Nearby của Apple, PayPal Beacon của PayPal</a:t>
            </a:r>
          </a:p>
        </p:txBody>
      </p:sp>
    </p:spTree>
    <p:extLst>
      <p:ext uri="{BB962C8B-B14F-4D97-AF65-F5344CB8AC3E}">
        <p14:creationId xmlns:p14="http://schemas.microsoft.com/office/powerpoint/2010/main" val="35954059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7928334-32AF-46A2-97F3-006B536CB7A1}"/>
              </a:ext>
            </a:extLst>
          </p:cNvPr>
          <p:cNvGrpSpPr/>
          <p:nvPr/>
        </p:nvGrpSpPr>
        <p:grpSpPr>
          <a:xfrm>
            <a:off x="559817" y="1916112"/>
            <a:ext cx="8783191" cy="430887"/>
            <a:chOff x="1027113" y="2045629"/>
            <a:chExt cx="8785224" cy="430991"/>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a:extLst>
                <a:ext uri="{FF2B5EF4-FFF2-40B4-BE49-F238E27FC236}">
                  <a16:creationId xmlns:a16="http://schemas.microsoft.com/office/drawing/2014/main" id="{C3CF9554-5E26-4DD4-876F-A237942CB6BA}"/>
                </a:ext>
              </a:extLst>
            </p:cNvPr>
            <p:cNvSpPr/>
            <p:nvPr/>
          </p:nvSpPr>
          <p:spPr>
            <a:xfrm>
              <a:off x="1179513" y="2045629"/>
              <a:ext cx="8632824" cy="430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rgbClr val="0559A6"/>
                  </a:solidFill>
                  <a:latin typeface="SamsungOne-400" panose="020B0503030303020204" pitchFamily="34" charset="0"/>
                  <a:ea typeface="SamsungOne-400" panose="020B0503030303020204" pitchFamily="34" charset="0"/>
                </a:rPr>
                <a:t>Cải thiện gấp 2 lần tốc độ truyền: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Tốc độ phản hồi được cải thiện bằng cách tăng tốc độ truyền. Đồng thời, có thể kết nối nhiều thiết bị hơn. Dự kiến sẽ mở rộng thành nền tảng truyền dữ liệu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Bluetooth 5</a:t>
            </a:r>
          </a:p>
        </p:txBody>
      </p:sp>
      <p:grpSp>
        <p:nvGrpSpPr>
          <p:cNvPr id="29" name="그룹 28">
            <a:extLst>
              <a:ext uri="{FF2B5EF4-FFF2-40B4-BE49-F238E27FC236}">
                <a16:creationId xmlns:a16="http://schemas.microsoft.com/office/drawing/2014/main" id="{07928334-32AF-46A2-97F3-006B536CB7A1}"/>
              </a:ext>
            </a:extLst>
          </p:cNvPr>
          <p:cNvGrpSpPr/>
          <p:nvPr/>
        </p:nvGrpSpPr>
        <p:grpSpPr>
          <a:xfrm>
            <a:off x="559817" y="2639202"/>
            <a:ext cx="8783191" cy="646331"/>
            <a:chOff x="1027113" y="2045629"/>
            <a:chExt cx="8785224" cy="646487"/>
          </a:xfrm>
        </p:grpSpPr>
        <p:sp>
          <p:nvSpPr>
            <p:cNvPr id="31" name="직사각형 3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직사각형 31">
              <a:extLst>
                <a:ext uri="{FF2B5EF4-FFF2-40B4-BE49-F238E27FC236}">
                  <a16:creationId xmlns:a16="http://schemas.microsoft.com/office/drawing/2014/main" id="{C3CF9554-5E26-4DD4-876F-A237942CB6BA}"/>
                </a:ext>
              </a:extLst>
            </p:cNvPr>
            <p:cNvSpPr/>
            <p:nvPr/>
          </p:nvSpPr>
          <p:spPr>
            <a:xfrm>
              <a:off x="1179513" y="2045629"/>
              <a:ext cx="8632824" cy="646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rgbClr val="1F45BC"/>
                  </a:solidFill>
                  <a:latin typeface="SamsungOne-400" panose="020B0503030303020204" pitchFamily="34" charset="0"/>
                  <a:ea typeface="SamsungOne-400" panose="020B0503030303020204" pitchFamily="34" charset="0"/>
                </a:rPr>
                <a:t>Khoảng cách truyền mở rộng gấp 4 lần </a:t>
              </a:r>
              <a:r>
                <a:rPr lang="vi-VN" altLang="ko-KR" sz="1400" dirty="0">
                  <a:solidFill>
                    <a:schemeClr val="tx1"/>
                  </a:solidFill>
                  <a:latin typeface="SamsungOne-400" panose="020B0503030303020204" pitchFamily="34" charset="0"/>
                  <a:ea typeface="SamsungOne-400" panose="020B0503030303020204" pitchFamily="34" charset="0"/>
                </a:rPr>
                <a:t>: Hỗ trợ khoảng cách truyền khoảng 40m ở chế độ năng lượng thấp. Ngoài các phụ kiện cá nhân, dự kiến sẽ mở rộng việc sử dụng Bluetooth trong các dịch vụ O2O (Trực tuyến đến Ngoại tuyến) khác nhau</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33" name="그룹 32">
            <a:extLst>
              <a:ext uri="{FF2B5EF4-FFF2-40B4-BE49-F238E27FC236}">
                <a16:creationId xmlns:a16="http://schemas.microsoft.com/office/drawing/2014/main" id="{07928334-32AF-46A2-97F3-006B536CB7A1}"/>
              </a:ext>
            </a:extLst>
          </p:cNvPr>
          <p:cNvGrpSpPr/>
          <p:nvPr/>
        </p:nvGrpSpPr>
        <p:grpSpPr>
          <a:xfrm>
            <a:off x="560895" y="3362292"/>
            <a:ext cx="8783191" cy="215444"/>
            <a:chOff x="1027113" y="2045629"/>
            <a:chExt cx="8785224" cy="215496"/>
          </a:xfrm>
        </p:grpSpPr>
        <p:sp>
          <p:nvSpPr>
            <p:cNvPr id="34" name="직사각형 3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a:extLst>
                <a:ext uri="{FF2B5EF4-FFF2-40B4-BE49-F238E27FC236}">
                  <a16:creationId xmlns:a16="http://schemas.microsoft.com/office/drawing/2014/main" id="{C3CF9554-5E26-4DD4-876F-A237942CB6BA}"/>
                </a:ext>
              </a:extLst>
            </p:cNvPr>
            <p:cNvSpPr/>
            <p:nvPr/>
          </p:nvSpPr>
          <p:spPr>
            <a:xfrm>
              <a:off x="1179513" y="2045629"/>
              <a:ext cx="8632824"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rgbClr val="1F45BC"/>
                  </a:solidFill>
                  <a:latin typeface="SamsungOne-400" panose="020B0503030303020204" pitchFamily="34" charset="0"/>
                  <a:ea typeface="SamsungOne-400" panose="020B0503030303020204" pitchFamily="34" charset="0"/>
                </a:rPr>
                <a:t>Mở</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rộng</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gấp</a:t>
              </a:r>
              <a:r>
                <a:rPr lang="en-US" altLang="ko-KR" sz="1400" dirty="0">
                  <a:solidFill>
                    <a:srgbClr val="1F45BC"/>
                  </a:solidFill>
                  <a:latin typeface="SamsungOne-400" panose="020B0503030303020204" pitchFamily="34" charset="0"/>
                  <a:ea typeface="SamsungOne-400" panose="020B0503030303020204" pitchFamily="34" charset="0"/>
                </a:rPr>
                <a:t> 8 </a:t>
              </a:r>
              <a:r>
                <a:rPr lang="en-US" altLang="ko-KR" sz="1400" dirty="0" err="1">
                  <a:solidFill>
                    <a:srgbClr val="1F45BC"/>
                  </a:solidFill>
                  <a:latin typeface="SamsungOne-400" panose="020B0503030303020204" pitchFamily="34" charset="0"/>
                  <a:ea typeface="SamsungOne-400" panose="020B0503030303020204" pitchFamily="34" charset="0"/>
                </a:rPr>
                <a:t>lần</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khả</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năng</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phát</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sóng</a:t>
              </a:r>
              <a:r>
                <a:rPr lang="en-US" altLang="ko-KR" sz="1400" dirty="0">
                  <a:solidFill>
                    <a:srgbClr val="1F45BC"/>
                  </a:solidFill>
                  <a:latin typeface="SamsungOne-400" panose="020B0503030303020204" pitchFamily="34" charset="0"/>
                  <a:ea typeface="SamsungOne-400" panose="020B0503030303020204" pitchFamily="34" charset="0"/>
                </a:rPr>
                <a:t> :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sẵn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dịch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đèn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nhau</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sp>
        <p:nvSpPr>
          <p:cNvPr id="36" name="직사각형 35">
            <a:extLst>
              <a:ext uri="{FF2B5EF4-FFF2-40B4-BE49-F238E27FC236}">
                <a16:creationId xmlns:a16="http://schemas.microsoft.com/office/drawing/2014/main" id="{439DCE1C-801F-43E7-9286-D60EB80C9FCA}"/>
              </a:ext>
            </a:extLst>
          </p:cNvPr>
          <p:cNvSpPr/>
          <p:nvPr/>
        </p:nvSpPr>
        <p:spPr>
          <a:xfrm>
            <a:off x="712182" y="3577736"/>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gửi nhiều dữ liệu hơn, chẳng hạn như thông tin vị trí (trong các tòa nhà không có GPS) hoặc URL, buộc phải xuất hiện các dịch vụ mới trong các lĩnh vực như mua sắm và 'xe không người lái'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37" name="그림 36"/>
          <p:cNvPicPr>
            <a:picLocks noChangeAspect="1"/>
          </p:cNvPicPr>
          <p:nvPr/>
        </p:nvPicPr>
        <p:blipFill>
          <a:blip r:embed="rId3"/>
          <a:stretch>
            <a:fillRect/>
          </a:stretch>
        </p:blipFill>
        <p:spPr>
          <a:xfrm>
            <a:off x="2588995" y="4205077"/>
            <a:ext cx="4998580" cy="2028627"/>
          </a:xfrm>
          <a:prstGeom prst="rect">
            <a:avLst/>
          </a:prstGeom>
          <a:noFill/>
          <a:ln>
            <a:noFill/>
          </a:ln>
        </p:spPr>
      </p:pic>
    </p:spTree>
    <p:extLst>
      <p:ext uri="{BB962C8B-B14F-4D97-AF65-F5344CB8AC3E}">
        <p14:creationId xmlns:p14="http://schemas.microsoft.com/office/powerpoint/2010/main" val="25976884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RFID</a:t>
            </a:r>
          </a:p>
        </p:txBody>
      </p:sp>
      <p:grpSp>
        <p:nvGrpSpPr>
          <p:cNvPr id="19" name="그룹 18">
            <a:extLst>
              <a:ext uri="{FF2B5EF4-FFF2-40B4-BE49-F238E27FC236}">
                <a16:creationId xmlns:a16="http://schemas.microsoft.com/office/drawing/2014/main" id="{FD36763A-1C73-4E48-9A2C-BD293D340757}"/>
              </a:ext>
            </a:extLst>
          </p:cNvPr>
          <p:cNvGrpSpPr/>
          <p:nvPr/>
        </p:nvGrpSpPr>
        <p:grpSpPr>
          <a:xfrm>
            <a:off x="559817" y="1916108"/>
            <a:ext cx="8783191" cy="760924"/>
            <a:chOff x="558800" y="1842597"/>
            <a:chExt cx="8785224" cy="761106"/>
          </a:xfrm>
        </p:grpSpPr>
        <p:grpSp>
          <p:nvGrpSpPr>
            <p:cNvPr id="21" name="그룹 20">
              <a:extLst>
                <a:ext uri="{FF2B5EF4-FFF2-40B4-BE49-F238E27FC236}">
                  <a16:creationId xmlns:a16="http://schemas.microsoft.com/office/drawing/2014/main" id="{07928334-32AF-46A2-97F3-006B536CB7A1}"/>
                </a:ext>
              </a:extLst>
            </p:cNvPr>
            <p:cNvGrpSpPr/>
            <p:nvPr/>
          </p:nvGrpSpPr>
          <p:grpSpPr>
            <a:xfrm>
              <a:off x="558800" y="1842597"/>
              <a:ext cx="8785224" cy="430991"/>
              <a:chOff x="1027113" y="2045624"/>
              <a:chExt cx="8785224" cy="430991"/>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45624"/>
                <a:ext cx="8632824" cy="430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charset="0"/>
                  </a:rPr>
                  <a:t>Bản chất của công nghệ RFID  </a:t>
                </a:r>
                <a:br>
                  <a:rPr lang="vi-VN" sz="1400" dirty="0">
                    <a:solidFill>
                      <a:prstClr val="black">
                        <a:lumMod val="85000"/>
                        <a:lumOff val="15000"/>
                      </a:prstClr>
                    </a:solidFill>
                    <a:latin typeface="SamsungOne-400" panose="020B0503030303020204" charset="0"/>
                    <a:ea typeface="SamsungOne-400" panose="020B0503030303020204" charset="0"/>
                  </a:rPr>
                </a:br>
                <a:endParaRPr lang="vi-VN" sz="1400" dirty="0">
                  <a:solidFill>
                    <a:prstClr val="black">
                      <a:lumMod val="85000"/>
                      <a:lumOff val="15000"/>
                    </a:prstClr>
                  </a:solidFill>
                  <a:latin typeface="SamsungOne-400" panose="020B0503030303020204" charset="0"/>
                  <a:ea typeface="SamsungOne-400" panose="020B0503030303020204" charset="0"/>
                </a:endParaRPr>
              </a:p>
            </p:txBody>
          </p:sp>
        </p:grpSp>
        <p:sp>
          <p:nvSpPr>
            <p:cNvPr id="24" name="직사각형 23">
              <a:extLst>
                <a:ext uri="{FF2B5EF4-FFF2-40B4-BE49-F238E27FC236}">
                  <a16:creationId xmlns:a16="http://schemas.microsoft.com/office/drawing/2014/main" id="{439DCE1C-801F-43E7-9286-D60EB80C9FCA}"/>
                </a:ext>
              </a:extLst>
            </p:cNvPr>
            <p:cNvSpPr/>
            <p:nvPr/>
          </p:nvSpPr>
          <p:spPr>
            <a:xfrm>
              <a:off x="711199" y="2058092"/>
              <a:ext cx="8632825" cy="545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gửi nhiều dữ liệu hơn, chẳng hạn như thông tin vị trí (trong các tòa nhà không có GPS) hoặc URL, buộc phải xuất hiện các dịch vụ mới trong các lĩnh vực như mua sắm và 'xe không người lái'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pic>
        <p:nvPicPr>
          <p:cNvPr id="27" name="Picture 5" descr="http://www.nx-id.com/web/images/default/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480" y="1293862"/>
            <a:ext cx="565043" cy="536791"/>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그룹 38">
            <a:extLst>
              <a:ext uri="{FF2B5EF4-FFF2-40B4-BE49-F238E27FC236}">
                <a16:creationId xmlns:a16="http://schemas.microsoft.com/office/drawing/2014/main" id="{07928334-32AF-46A2-97F3-006B536CB7A1}"/>
              </a:ext>
            </a:extLst>
          </p:cNvPr>
          <p:cNvGrpSpPr/>
          <p:nvPr/>
        </p:nvGrpSpPr>
        <p:grpSpPr>
          <a:xfrm>
            <a:off x="559817" y="4686938"/>
            <a:ext cx="8783191" cy="215444"/>
            <a:chOff x="1027113" y="2045624"/>
            <a:chExt cx="8785224" cy="215495"/>
          </a:xfrm>
        </p:grpSpPr>
        <p:sp>
          <p:nvSpPr>
            <p:cNvPr id="41" name="직사각형 4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직사각형 41">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solidFill>
                  <a:latin typeface="SamsungOne-400" panose="020B0503030303020204" pitchFamily="34" charset="0"/>
                  <a:ea typeface="SamsungOne-400" panose="020B0503030303020204" pitchFamily="34" charset="0"/>
                </a:rPr>
                <a:t>Đặc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RFID</a:t>
              </a:r>
            </a:p>
          </p:txBody>
        </p:sp>
      </p:grpSp>
      <p:pic>
        <p:nvPicPr>
          <p:cNvPr id="3" name="Picture 2">
            <a:extLst>
              <a:ext uri="{FF2B5EF4-FFF2-40B4-BE49-F238E27FC236}">
                <a16:creationId xmlns:a16="http://schemas.microsoft.com/office/drawing/2014/main" id="{77D1C2E8-A5A6-9449-5B8C-D16107681668}"/>
              </a:ext>
            </a:extLst>
          </p:cNvPr>
          <p:cNvPicPr>
            <a:picLocks noChangeAspect="1"/>
          </p:cNvPicPr>
          <p:nvPr/>
        </p:nvPicPr>
        <p:blipFill>
          <a:blip r:embed="rId4"/>
          <a:stretch>
            <a:fillRect/>
          </a:stretch>
        </p:blipFill>
        <p:spPr>
          <a:xfrm>
            <a:off x="1959428" y="2578601"/>
            <a:ext cx="5626183" cy="1869829"/>
          </a:xfrm>
          <a:prstGeom prst="rect">
            <a:avLst/>
          </a:prstGeom>
        </p:spPr>
      </p:pic>
      <p:graphicFrame>
        <p:nvGraphicFramePr>
          <p:cNvPr id="4" name="표 26">
            <a:extLst>
              <a:ext uri="{FF2B5EF4-FFF2-40B4-BE49-F238E27FC236}">
                <a16:creationId xmlns:a16="http://schemas.microsoft.com/office/drawing/2014/main" id="{08C381E9-E9FE-20D4-66C9-17B6D7F02AAE}"/>
              </a:ext>
            </a:extLst>
          </p:cNvPr>
          <p:cNvGraphicFramePr>
            <a:graphicFrameLocks noGrp="1"/>
          </p:cNvGraphicFramePr>
          <p:nvPr>
            <p:extLst>
              <p:ext uri="{D42A27DB-BD31-4B8C-83A1-F6EECF244321}">
                <p14:modId xmlns:p14="http://schemas.microsoft.com/office/powerpoint/2010/main" val="346765456"/>
              </p:ext>
            </p:extLst>
          </p:nvPr>
        </p:nvGraphicFramePr>
        <p:xfrm>
          <a:off x="416128" y="5140890"/>
          <a:ext cx="8464363" cy="1188828"/>
        </p:xfrm>
        <a:graphic>
          <a:graphicData uri="http://schemas.openxmlformats.org/drawingml/2006/table">
            <a:tbl>
              <a:tblPr/>
              <a:tblGrid>
                <a:gridCol w="1193783">
                  <a:extLst>
                    <a:ext uri="{9D8B030D-6E8A-4147-A177-3AD203B41FA5}">
                      <a16:colId xmlns:a16="http://schemas.microsoft.com/office/drawing/2014/main" val="20000"/>
                    </a:ext>
                  </a:extLst>
                </a:gridCol>
                <a:gridCol w="1454116">
                  <a:extLst>
                    <a:ext uri="{9D8B030D-6E8A-4147-A177-3AD203B41FA5}">
                      <a16:colId xmlns:a16="http://schemas.microsoft.com/office/drawing/2014/main" val="20001"/>
                    </a:ext>
                  </a:extLst>
                </a:gridCol>
                <a:gridCol w="1454116">
                  <a:extLst>
                    <a:ext uri="{9D8B030D-6E8A-4147-A177-3AD203B41FA5}">
                      <a16:colId xmlns:a16="http://schemas.microsoft.com/office/drawing/2014/main" val="20002"/>
                    </a:ext>
                  </a:extLst>
                </a:gridCol>
                <a:gridCol w="1454116">
                  <a:extLst>
                    <a:ext uri="{9D8B030D-6E8A-4147-A177-3AD203B41FA5}">
                      <a16:colId xmlns:a16="http://schemas.microsoft.com/office/drawing/2014/main" val="20003"/>
                    </a:ext>
                  </a:extLst>
                </a:gridCol>
                <a:gridCol w="1454116">
                  <a:extLst>
                    <a:ext uri="{9D8B030D-6E8A-4147-A177-3AD203B41FA5}">
                      <a16:colId xmlns:a16="http://schemas.microsoft.com/office/drawing/2014/main" val="20004"/>
                    </a:ext>
                  </a:extLst>
                </a:gridCol>
                <a:gridCol w="1454116">
                  <a:extLst>
                    <a:ext uri="{9D8B030D-6E8A-4147-A177-3AD203B41FA5}">
                      <a16:colId xmlns:a16="http://schemas.microsoft.com/office/drawing/2014/main" val="20005"/>
                    </a:ext>
                  </a:extLst>
                </a:gridCol>
              </a:tblGrid>
              <a:tr h="225133">
                <a:tc>
                  <a:txBody>
                    <a:bodyPr/>
                    <a:lstStyle/>
                    <a:p>
                      <a:pPr marL="0" marR="0" lvl="0" indent="0" algn="ctr" defTabSz="914400" rtl="0" eaLnBrk="1" fontAlgn="base" latinLnBrk="0" hangingPunct="1">
                        <a:lnSpc>
                          <a:spcPct val="100000"/>
                        </a:lnSpc>
                        <a:spcBef>
                          <a:spcPts val="0"/>
                        </a:spcBef>
                        <a:spcAft>
                          <a:spcPts val="0"/>
                        </a:spcAft>
                        <a:defRPr>
                          <a:solidFill>
                            <a:srgbClr val="000000"/>
                          </a:solidFill>
                        </a:defRPr>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Tần số</a:t>
                      </a:r>
                    </a:p>
                  </a:txBody>
                  <a:tcPr marL="35988" marR="35988" marT="17901" marB="17901"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Dưới 135KHz</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13,56 MHz</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433MHz</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860MHz-960MHz</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2,45GHz</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3451">
                <a:tc>
                  <a:txBody>
                    <a:bodyPr/>
                    <a:lstStyle/>
                    <a:p>
                      <a:pPr marL="0" marR="0" lvl="0" indent="0" algn="ctr" defTabSz="914400" rtl="0" eaLnBrk="1" fontAlgn="base" latinLnBrk="0" hangingPunct="1">
                        <a:lnSpc>
                          <a:spcPct val="100000"/>
                        </a:lnSpc>
                        <a:spcBef>
                          <a:spcPts val="0"/>
                        </a:spcBef>
                        <a:spcAft>
                          <a:spcPts val="0"/>
                        </a:spcAft>
                        <a:defRPr>
                          <a:solidFill>
                            <a:srgbClr val="000000"/>
                          </a:solidFill>
                        </a:defRPr>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Ứng dụng</a:t>
                      </a:r>
                    </a:p>
                  </a:txBody>
                  <a:tcPr marL="35988" marR="35988" marT="17901" marB="17901"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Bảo mật</a:t>
                      </a:r>
                    </a:p>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/Chăm sóc vật nuôi</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Giao thông vận tải</a:t>
                      </a:r>
                    </a:p>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/Quản lý sách</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Công-te-nơ</a:t>
                      </a:r>
                    </a:p>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/Ô tô</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Phân phối</a:t>
                      </a:r>
                    </a:p>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/Logistics</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Hộ chiếu</a:t>
                      </a:r>
                    </a:p>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/Chứng minh thư</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25133">
                <a:tc>
                  <a:txBody>
                    <a:bodyPr/>
                    <a:lstStyle/>
                    <a:p>
                      <a:pPr marL="0" marR="0" lvl="0" indent="0" algn="ctr" defTabSz="914400" rtl="0" eaLnBrk="1" fontAlgn="base" latinLnBrk="0" hangingPunct="1">
                        <a:lnSpc>
                          <a:spcPct val="100000"/>
                        </a:lnSpc>
                        <a:spcBef>
                          <a:spcPts val="0"/>
                        </a:spcBef>
                        <a:spcAft>
                          <a:spcPts val="0"/>
                        </a:spcAft>
                        <a:defRPr>
                          <a:solidFill>
                            <a:srgbClr val="000000"/>
                          </a:solidFill>
                        </a:defRPr>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Chủ động/Thụ động</a:t>
                      </a:r>
                    </a:p>
                  </a:txBody>
                  <a:tcPr marL="35988" marR="35988" marT="17901" marB="17901"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Chủ động</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Thụ động</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Chủ động</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Thụ động</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Thụ động/Chủ động</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9148">
                <a:tc>
                  <a:txBody>
                    <a:bodyPr/>
                    <a:lstStyle/>
                    <a:p>
                      <a:pPr marL="0" marR="0" lvl="0" indent="0" algn="ctr" defTabSz="914400" rtl="0" eaLnBrk="1" fontAlgn="base" latinLnBrk="0" hangingPunct="1">
                        <a:lnSpc>
                          <a:spcPct val="100000"/>
                        </a:lnSpc>
                        <a:spcBef>
                          <a:spcPts val="0"/>
                        </a:spcBef>
                        <a:spcAft>
                          <a:spcPts val="0"/>
                        </a:spcAft>
                        <a:defRPr>
                          <a:solidFill>
                            <a:srgbClr val="000000"/>
                          </a:solidFill>
                        </a:defRPr>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Tiêu chuẩn</a:t>
                      </a:r>
                    </a:p>
                  </a:txBody>
                  <a:tcPr marL="35988" marR="35988" marT="17901" marB="17901"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ISO 18000-2</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ISO 18000-3</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ISO 18000-7</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ISO 18000-6</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80000"/>
                        </a:lnSpc>
                        <a:spcBef>
                          <a:spcPts val="0"/>
                        </a:spcBef>
                        <a:spcAft>
                          <a:spcPts val="200"/>
                        </a:spcAft>
                        <a:buClrTx/>
                        <a:buSzTx/>
                        <a:buFont typeface="Arial" panose="020B0604020202020204" pitchFamily="34" charset="0"/>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ISO 18000-4</a:t>
                      </a:r>
                    </a:p>
                  </a:txBody>
                  <a:tcPr marL="35988" marR="35988" marT="17901" marB="1790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13502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모서리가 둥근 직사각형 4">
            <a:extLst>
              <a:ext uri="{FF2B5EF4-FFF2-40B4-BE49-F238E27FC236}">
                <a16:creationId xmlns:a16="http://schemas.microsoft.com/office/drawing/2014/main" id="{3E293C62-7670-4EE5-A8CE-FB87BD3AFF88}"/>
              </a:ext>
            </a:extLst>
          </p:cNvPr>
          <p:cNvSpPr/>
          <p:nvPr/>
        </p:nvSpPr>
        <p:spPr>
          <a:xfrm>
            <a:off x="560895" y="2762655"/>
            <a:ext cx="8783191" cy="34987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0" name="Picture 4" descr="https://rapidnfc.com/imgs/nfc_logos_10_things_blo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910" y="1272335"/>
            <a:ext cx="1159225" cy="53028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NFC</a:t>
            </a:r>
          </a:p>
        </p:txBody>
      </p:sp>
      <p:grpSp>
        <p:nvGrpSpPr>
          <p:cNvPr id="19" name="그룹 18">
            <a:extLst>
              <a:ext uri="{FF2B5EF4-FFF2-40B4-BE49-F238E27FC236}">
                <a16:creationId xmlns:a16="http://schemas.microsoft.com/office/drawing/2014/main" id="{FD36763A-1C73-4E48-9A2C-BD293D340757}"/>
              </a:ext>
            </a:extLst>
          </p:cNvPr>
          <p:cNvGrpSpPr/>
          <p:nvPr/>
        </p:nvGrpSpPr>
        <p:grpSpPr>
          <a:xfrm>
            <a:off x="559817" y="1916111"/>
            <a:ext cx="9221821" cy="568333"/>
            <a:chOff x="558800" y="1842597"/>
            <a:chExt cx="9223956" cy="568468"/>
          </a:xfrm>
        </p:grpSpPr>
        <p:grpSp>
          <p:nvGrpSpPr>
            <p:cNvPr id="21" name="그룹 20">
              <a:extLst>
                <a:ext uri="{FF2B5EF4-FFF2-40B4-BE49-F238E27FC236}">
                  <a16:creationId xmlns:a16="http://schemas.microsoft.com/office/drawing/2014/main" id="{07928334-32AF-46A2-97F3-006B536CB7A1}"/>
                </a:ext>
              </a:extLst>
            </p:cNvPr>
            <p:cNvGrpSpPr/>
            <p:nvPr/>
          </p:nvGrpSpPr>
          <p:grpSpPr>
            <a:xfrm>
              <a:off x="558800" y="1842597"/>
              <a:ext cx="8785224" cy="215495"/>
              <a:chOff x="1027113" y="2045624"/>
              <a:chExt cx="8785224" cy="215495"/>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NFC</a:t>
                </a:r>
              </a:p>
            </p:txBody>
          </p:sp>
        </p:grpSp>
        <p:sp>
          <p:nvSpPr>
            <p:cNvPr id="24" name="직사각형 23">
              <a:extLst>
                <a:ext uri="{FF2B5EF4-FFF2-40B4-BE49-F238E27FC236}">
                  <a16:creationId xmlns:a16="http://schemas.microsoft.com/office/drawing/2014/main" id="{439DCE1C-801F-43E7-9286-D60EB80C9FCA}"/>
                </a:ext>
              </a:extLst>
            </p:cNvPr>
            <p:cNvSpPr/>
            <p:nvPr/>
          </p:nvSpPr>
          <p:spPr>
            <a:xfrm>
              <a:off x="711200" y="2065556"/>
              <a:ext cx="9071556" cy="345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NFC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RFID 13,56MHz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tiệm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29" name="TextBox 28">
            <a:extLst>
              <a:ext uri="{FF2B5EF4-FFF2-40B4-BE49-F238E27FC236}">
                <a16:creationId xmlns:a16="http://schemas.microsoft.com/office/drawing/2014/main" id="{BF2727DE-DAE1-4018-BA4B-FCCE37FDDC75}"/>
              </a:ext>
            </a:extLst>
          </p:cNvPr>
          <p:cNvSpPr txBox="1"/>
          <p:nvPr/>
        </p:nvSpPr>
        <p:spPr>
          <a:xfrm>
            <a:off x="2768563" y="2599881"/>
            <a:ext cx="3884397" cy="307777"/>
          </a:xfrm>
          <a:prstGeom prst="rect">
            <a:avLst/>
          </a:prstGeom>
          <a:solidFill>
            <a:schemeClr val="bg1"/>
          </a:solidFill>
        </p:spPr>
        <p:txBody>
          <a:bodyPr wrap="none" rtlCol="0">
            <a:spAutoFit/>
            <a:scene3d>
              <a:camera prst="orthographicFront"/>
              <a:lightRig rig="threePt" dir="t"/>
            </a:scene3d>
            <a:sp3d>
              <a:bevelT w="0" h="6350"/>
              <a:bevelB w="0" h="0"/>
            </a:sp3d>
          </a:bodyPr>
          <a:lstStyle/>
          <a:p>
            <a:pPr algn="ctr" defTabSz="457063">
              <a:defRPr/>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Kiến</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trúc</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đặc</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điểm</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kỹ</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thuật</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trong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Diễn</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đàn</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NFC</a:t>
            </a:r>
          </a:p>
        </p:txBody>
      </p:sp>
      <p:grpSp>
        <p:nvGrpSpPr>
          <p:cNvPr id="9" name="그룹 8"/>
          <p:cNvGrpSpPr/>
          <p:nvPr/>
        </p:nvGrpSpPr>
        <p:grpSpPr>
          <a:xfrm>
            <a:off x="1824480" y="3038335"/>
            <a:ext cx="6256020" cy="3032032"/>
            <a:chOff x="2324100" y="3044677"/>
            <a:chExt cx="6256020" cy="3401668"/>
          </a:xfrm>
        </p:grpSpPr>
        <p:sp>
          <p:nvSpPr>
            <p:cNvPr id="3" name="직사각형 2"/>
            <p:cNvSpPr/>
            <p:nvPr/>
          </p:nvSpPr>
          <p:spPr>
            <a:xfrm>
              <a:off x="2509627" y="3044677"/>
              <a:ext cx="1844040" cy="30797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4521307" y="3044677"/>
              <a:ext cx="1844040" cy="30797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6532987" y="3044677"/>
              <a:ext cx="1844040" cy="30797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2636396" y="3070432"/>
              <a:ext cx="1590500" cy="328033"/>
            </a:xfrm>
            <a:prstGeom prst="rect">
              <a:avLst/>
            </a:prstGeom>
            <a:noFill/>
          </p:spPr>
          <p:txBody>
            <a:bodyPr wrap="none" rtlCol="0">
              <a:spAutoFit/>
            </a:bodyPr>
            <a:lstStyle/>
            <a:p>
              <a:pPr algn="ctr"/>
              <a:r>
                <a:rPr lang="en-US" altLang="ko-KR" sz="1300" b="1" dirty="0" err="1">
                  <a:latin typeface="SamsungOne-400" panose="020B0503030303020204" pitchFamily="34" charset="0"/>
                  <a:ea typeface="SamsungOne-400" panose="020B0503030303020204" pitchFamily="34" charset="0"/>
                </a:rPr>
                <a:t>Chế</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độ</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ngang</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hàng</a:t>
              </a:r>
              <a:endParaRPr lang="en-US" altLang="ko-KR" sz="1300" b="1" dirty="0">
                <a:latin typeface="SamsungOne-400" panose="020B0503030303020204" pitchFamily="34" charset="0"/>
                <a:ea typeface="SamsungOne-400" panose="020B0503030303020204" pitchFamily="34" charset="0"/>
              </a:endParaRPr>
            </a:p>
          </p:txBody>
        </p:sp>
        <p:sp>
          <p:nvSpPr>
            <p:cNvPr id="28" name="TextBox 27"/>
            <p:cNvSpPr txBox="1"/>
            <p:nvPr/>
          </p:nvSpPr>
          <p:spPr>
            <a:xfrm>
              <a:off x="4480564" y="3070432"/>
              <a:ext cx="1925527" cy="328033"/>
            </a:xfrm>
            <a:prstGeom prst="rect">
              <a:avLst/>
            </a:prstGeom>
            <a:noFill/>
          </p:spPr>
          <p:txBody>
            <a:bodyPr wrap="none" rtlCol="0">
              <a:spAutoFit/>
            </a:bodyPr>
            <a:lstStyle/>
            <a:p>
              <a:pPr algn="ctr"/>
              <a:r>
                <a:rPr lang="en-US" altLang="ko-KR" sz="1300" b="1" dirty="0" err="1">
                  <a:latin typeface="SamsungOne-400" panose="020B0503030303020204" pitchFamily="34" charset="0"/>
                  <a:ea typeface="SamsungOne-400" panose="020B0503030303020204" pitchFamily="34" charset="0"/>
                </a:rPr>
                <a:t>Chế</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độ</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Đầu</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đọc</a:t>
              </a:r>
              <a:r>
                <a:rPr lang="en-US" altLang="ko-KR" sz="1300" b="1" dirty="0">
                  <a:latin typeface="SamsungOne-400" panose="020B0503030303020204" pitchFamily="34" charset="0"/>
                  <a:ea typeface="SamsungOne-400" panose="020B0503030303020204" pitchFamily="34" charset="0"/>
                </a:rPr>
                <a:t>/</a:t>
              </a:r>
              <a:r>
                <a:rPr lang="en-US" altLang="ko-KR" sz="1300" b="1" dirty="0" err="1">
                  <a:latin typeface="SamsungOne-400" panose="020B0503030303020204" pitchFamily="34" charset="0"/>
                  <a:ea typeface="SamsungOne-400" panose="020B0503030303020204" pitchFamily="34" charset="0"/>
                </a:rPr>
                <a:t>Đầu</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ghi</a:t>
              </a:r>
              <a:endParaRPr lang="en-US" altLang="ko-KR" sz="1300" b="1" dirty="0">
                <a:latin typeface="SamsungOne-400" panose="020B0503030303020204" pitchFamily="34" charset="0"/>
                <a:ea typeface="SamsungOne-400" panose="020B0503030303020204" pitchFamily="34" charset="0"/>
              </a:endParaRPr>
            </a:p>
          </p:txBody>
        </p:sp>
        <p:sp>
          <p:nvSpPr>
            <p:cNvPr id="31" name="TextBox 30"/>
            <p:cNvSpPr txBox="1"/>
            <p:nvPr/>
          </p:nvSpPr>
          <p:spPr>
            <a:xfrm>
              <a:off x="6585217" y="3070432"/>
              <a:ext cx="1739579" cy="328033"/>
            </a:xfrm>
            <a:prstGeom prst="rect">
              <a:avLst/>
            </a:prstGeom>
            <a:noFill/>
          </p:spPr>
          <p:txBody>
            <a:bodyPr wrap="none" rtlCol="0">
              <a:spAutoFit/>
            </a:bodyPr>
            <a:lstStyle/>
            <a:p>
              <a:pPr algn="ctr"/>
              <a:r>
                <a:rPr lang="en-US" altLang="ko-KR" sz="1300" b="1" dirty="0" err="1">
                  <a:latin typeface="SamsungOne-400" panose="020B0503030303020204" pitchFamily="34" charset="0"/>
                  <a:ea typeface="SamsungOne-400" panose="020B0503030303020204" pitchFamily="34" charset="0"/>
                </a:rPr>
                <a:t>Chế</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độ</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mô</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phỏng</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thẻ</a:t>
              </a:r>
              <a:endParaRPr lang="en-US" altLang="ko-KR" sz="1300" b="1" dirty="0">
                <a:latin typeface="SamsungOne-400" panose="020B0503030303020204" pitchFamily="34" charset="0"/>
                <a:ea typeface="SamsungOne-400" panose="020B0503030303020204" pitchFamily="34" charset="0"/>
              </a:endParaRPr>
            </a:p>
          </p:txBody>
        </p:sp>
        <p:sp>
          <p:nvSpPr>
            <p:cNvPr id="6" name="직사각형 5"/>
            <p:cNvSpPr/>
            <p:nvPr/>
          </p:nvSpPr>
          <p:spPr>
            <a:xfrm>
              <a:off x="2509627" y="3388575"/>
              <a:ext cx="5867400" cy="445134"/>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2" name="TextBox 31"/>
            <p:cNvSpPr txBox="1"/>
            <p:nvPr/>
          </p:nvSpPr>
          <p:spPr>
            <a:xfrm>
              <a:off x="6951146" y="3457518"/>
              <a:ext cx="910826" cy="328033"/>
            </a:xfrm>
            <a:prstGeom prst="rect">
              <a:avLst/>
            </a:prstGeom>
            <a:noFill/>
          </p:spPr>
          <p:txBody>
            <a:bodyPr wrap="none" rtlCol="0">
              <a:spAutoFit/>
            </a:bodyP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Ứng</a:t>
              </a:r>
              <a:r>
                <a:rPr lang="en-US" altLang="ko-KR" sz="1300" b="1" dirty="0">
                  <a:solidFill>
                    <a:schemeClr val="bg1"/>
                  </a:solidFill>
                  <a:latin typeface="SamsungOne-400" panose="020B0503030303020204" pitchFamily="34" charset="0"/>
                  <a:ea typeface="SamsungOne-400" panose="020B0503030303020204" pitchFamily="34" charset="0"/>
                </a:rPr>
                <a:t> </a:t>
              </a:r>
              <a:r>
                <a:rPr lang="en-US" altLang="ko-KR" sz="1300" b="1" dirty="0" err="1">
                  <a:solidFill>
                    <a:schemeClr val="bg1"/>
                  </a:solidFill>
                  <a:latin typeface="SamsungOne-400" panose="020B0503030303020204" pitchFamily="34" charset="0"/>
                  <a:ea typeface="SamsungOne-400" panose="020B0503030303020204" pitchFamily="34" charset="0"/>
                </a:rPr>
                <a:t>dụng</a:t>
              </a:r>
              <a:endParaRPr lang="en-US" altLang="ko-KR" sz="1300" b="1" dirty="0">
                <a:solidFill>
                  <a:schemeClr val="bg1"/>
                </a:solidFill>
                <a:latin typeface="SamsungOne-400" panose="020B0503030303020204" pitchFamily="34" charset="0"/>
                <a:ea typeface="SamsungOne-400" panose="020B0503030303020204" pitchFamily="34" charset="0"/>
              </a:endParaRPr>
            </a:p>
          </p:txBody>
        </p:sp>
        <p:sp>
          <p:nvSpPr>
            <p:cNvPr id="7" name="직사각형 6"/>
            <p:cNvSpPr/>
            <p:nvPr/>
          </p:nvSpPr>
          <p:spPr>
            <a:xfrm>
              <a:off x="2618752" y="3472757"/>
              <a:ext cx="4246868" cy="2915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SamsungOne-400" panose="020B0503030303020204" pitchFamily="34" charset="0"/>
                </a:rPr>
                <a:t>Tài</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liệu</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ứng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dụng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ví</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dụ</a:t>
              </a:r>
              <a:r>
                <a:rPr lang="en-US" altLang="ko-KR" sz="1200" dirty="0">
                  <a:solidFill>
                    <a:schemeClr val="tx1"/>
                  </a:solidFill>
                  <a:latin typeface="SamsungOne-400" panose="020B0503030303020204" pitchFamily="34" charset="0"/>
                  <a:ea typeface="SamsungOne-400" panose="020B0503030303020204" pitchFamily="34" charset="0"/>
                </a:rPr>
                <a:t>, SSP Bluetooth </a:t>
              </a:r>
              <a:r>
                <a:rPr lang="en-US" altLang="ko-KR" sz="1200" dirty="0" err="1">
                  <a:solidFill>
                    <a:schemeClr val="tx1"/>
                  </a:solidFill>
                  <a:latin typeface="SamsungOne-400" panose="020B0503030303020204" pitchFamily="34" charset="0"/>
                  <a:ea typeface="SamsungOne-400" panose="020B0503030303020204" pitchFamily="34" charset="0"/>
                </a:rPr>
                <a:t>sử</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dụng</a:t>
              </a:r>
              <a:r>
                <a:rPr lang="en-US" altLang="ko-KR" sz="1200" dirty="0">
                  <a:solidFill>
                    <a:schemeClr val="tx1"/>
                  </a:solidFill>
                  <a:latin typeface="SamsungOne-400" panose="020B0503030303020204" pitchFamily="34" charset="0"/>
                  <a:ea typeface="SamsungOne-400" panose="020B0503030303020204" pitchFamily="34" charset="0"/>
                </a:rPr>
                <a:t> NFC)</a:t>
              </a:r>
            </a:p>
          </p:txBody>
        </p:sp>
        <p:sp>
          <p:nvSpPr>
            <p:cNvPr id="33" name="직사각형 32"/>
            <p:cNvSpPr/>
            <p:nvPr/>
          </p:nvSpPr>
          <p:spPr>
            <a:xfrm>
              <a:off x="3428999" y="3981398"/>
              <a:ext cx="1970157" cy="2369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RTD (</a:t>
              </a:r>
              <a:r>
                <a:rPr lang="en-US" altLang="ko-KR" sz="1200" dirty="0" err="1">
                  <a:solidFill>
                    <a:schemeClr val="tx1"/>
                  </a:solidFill>
                  <a:latin typeface="SamsungOne-400" panose="020B0503030303020204" pitchFamily="34" charset="0"/>
                  <a:ea typeface="SamsungOne-400" panose="020B0503030303020204" pitchFamily="34" charset="0"/>
                </a:rPr>
                <a:t>Áp</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phích</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minh</a:t>
              </a:r>
              <a:r>
                <a:rPr lang="en-US" altLang="ko-KR" sz="1200" dirty="0">
                  <a:solidFill>
                    <a:schemeClr val="tx1"/>
                  </a:solidFill>
                  <a:latin typeface="SamsungOne-400" panose="020B0503030303020204" pitchFamily="34" charset="0"/>
                  <a:ea typeface="SamsungOne-400" panose="020B0503030303020204" pitchFamily="34" charset="0"/>
                </a:rPr>
                <a:t>)</a:t>
              </a:r>
            </a:p>
          </p:txBody>
        </p:sp>
        <p:sp>
          <p:nvSpPr>
            <p:cNvPr id="8" name="직사각형 7"/>
            <p:cNvSpPr/>
            <p:nvPr/>
          </p:nvSpPr>
          <p:spPr>
            <a:xfrm>
              <a:off x="2324100" y="3340322"/>
              <a:ext cx="6256020" cy="568738"/>
            </a:xfrm>
            <a:prstGeom prst="rect">
              <a:avLst/>
            </a:prstGeom>
            <a:noFill/>
            <a:ln>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p:cNvSpPr/>
            <p:nvPr/>
          </p:nvSpPr>
          <p:spPr>
            <a:xfrm>
              <a:off x="3429001" y="4272921"/>
              <a:ext cx="1970156" cy="2915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RTD (</a:t>
              </a:r>
              <a:r>
                <a:rPr lang="en-US" altLang="ko-KR" sz="1200" dirty="0" err="1">
                  <a:solidFill>
                    <a:schemeClr val="tx1"/>
                  </a:solidFill>
                  <a:latin typeface="SamsungOne-400" panose="020B0503030303020204" pitchFamily="34" charset="0"/>
                  <a:ea typeface="SamsungOne-400" panose="020B0503030303020204" pitchFamily="34" charset="0"/>
                </a:rPr>
                <a:t>Văn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bản</a:t>
              </a:r>
              <a:r>
                <a:rPr lang="en-US" altLang="ko-KR" sz="1200" dirty="0">
                  <a:solidFill>
                    <a:schemeClr val="tx1"/>
                  </a:solidFill>
                  <a:latin typeface="SamsungOne-400" panose="020B0503030303020204" pitchFamily="34" charset="0"/>
                  <a:ea typeface="SamsungOne-400" panose="020B0503030303020204" pitchFamily="34" charset="0"/>
                </a:rPr>
                <a:t>, URL, </a:t>
              </a:r>
              <a:r>
                <a:rPr lang="en-US" altLang="ko-KR" sz="1200" dirty="0" err="1">
                  <a:solidFill>
                    <a:schemeClr val="tx1"/>
                  </a:solidFill>
                  <a:latin typeface="SamsungOne-400" panose="020B0503030303020204" pitchFamily="34" charset="0"/>
                  <a:ea typeface="SamsungOne-400" panose="020B0503030303020204" pitchFamily="34" charset="0"/>
                </a:rPr>
                <a:t>Chữ</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ký</a:t>
              </a:r>
              <a:r>
                <a:rPr lang="en-US" altLang="ko-KR" sz="1200" dirty="0">
                  <a:solidFill>
                    <a:schemeClr val="tx1"/>
                  </a:solidFill>
                  <a:latin typeface="SamsungOne-400" panose="020B0503030303020204" pitchFamily="34" charset="0"/>
                  <a:ea typeface="SamsungOne-400" panose="020B0503030303020204" pitchFamily="34" charset="0"/>
                </a:rPr>
                <a:t>)</a:t>
              </a:r>
            </a:p>
          </p:txBody>
        </p:sp>
        <p:sp>
          <p:nvSpPr>
            <p:cNvPr id="35" name="직사각형 34"/>
            <p:cNvSpPr/>
            <p:nvPr/>
          </p:nvSpPr>
          <p:spPr>
            <a:xfrm>
              <a:off x="3428999" y="4562919"/>
              <a:ext cx="2441783" cy="2915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NDEF</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36" name="직사각형 35"/>
            <p:cNvSpPr/>
            <p:nvPr/>
          </p:nvSpPr>
          <p:spPr>
            <a:xfrm>
              <a:off x="3114010" y="4856929"/>
              <a:ext cx="993170" cy="2915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SNEP</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37" name="직사각형 36"/>
            <p:cNvSpPr/>
            <p:nvPr/>
          </p:nvSpPr>
          <p:spPr>
            <a:xfrm>
              <a:off x="2705100" y="5151658"/>
              <a:ext cx="1402080" cy="2915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LLCP</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39" name="직사각형 38"/>
            <p:cNvSpPr/>
            <p:nvPr/>
          </p:nvSpPr>
          <p:spPr>
            <a:xfrm>
              <a:off x="4783691" y="4854442"/>
              <a:ext cx="1402080" cy="5887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Thao </a:t>
              </a:r>
              <a:r>
                <a:rPr lang="en-US" altLang="ko-KR" sz="1200" dirty="0" err="1">
                  <a:solidFill>
                    <a:schemeClr val="tx1"/>
                  </a:solidFill>
                  <a:latin typeface="SamsungOne-400" panose="020B0503030303020204" pitchFamily="34" charset="0"/>
                  <a:ea typeface="SamsungOne-400" panose="020B0503030303020204" pitchFamily="34" charset="0"/>
                </a:rPr>
                <a:t>tác</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loại</a:t>
              </a:r>
              <a:r>
                <a:rPr lang="en-US" altLang="ko-KR" sz="1200" dirty="0">
                  <a:solidFill>
                    <a:schemeClr val="tx1"/>
                  </a:solidFill>
                  <a:latin typeface="SamsungOne-400" panose="020B0503030303020204" pitchFamily="34" charset="0"/>
                  <a:ea typeface="SamsungOne-400" panose="020B0503030303020204" pitchFamily="34" charset="0"/>
                </a:rPr>
                <a:t> tag 1-4</a:t>
              </a:r>
            </a:p>
          </p:txBody>
        </p:sp>
        <p:sp>
          <p:nvSpPr>
            <p:cNvPr id="40" name="직사각형 39"/>
            <p:cNvSpPr/>
            <p:nvPr/>
          </p:nvSpPr>
          <p:spPr>
            <a:xfrm>
              <a:off x="2520974" y="5575630"/>
              <a:ext cx="5856053" cy="2915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SamsungOne-400" panose="020B0503030303020204" pitchFamily="34" charset="0"/>
                </a:rPr>
                <a:t>Hoạt</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động</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41" name="직사각형 40"/>
            <p:cNvSpPr/>
            <p:nvPr/>
          </p:nvSpPr>
          <p:spPr>
            <a:xfrm>
              <a:off x="2520974" y="5865226"/>
              <a:ext cx="5856053" cy="2915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Giao </a:t>
              </a:r>
              <a:r>
                <a:rPr lang="en-US" altLang="ko-KR" sz="1200" dirty="0" err="1">
                  <a:solidFill>
                    <a:schemeClr val="tx1"/>
                  </a:solidFill>
                  <a:latin typeface="SamsungOne-400" panose="020B0503030303020204" pitchFamily="34" charset="0"/>
                  <a:ea typeface="SamsungOne-400" panose="020B0503030303020204" pitchFamily="34" charset="0"/>
                </a:rPr>
                <a:t>thức</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đố</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42" name="직사각형 41"/>
            <p:cNvSpPr/>
            <p:nvPr/>
          </p:nvSpPr>
          <p:spPr>
            <a:xfrm>
              <a:off x="2520974" y="6154822"/>
              <a:ext cx="5856053" cy="2915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RF Analog</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43" name="직사각형 42"/>
            <p:cNvSpPr/>
            <p:nvPr/>
          </p:nvSpPr>
          <p:spPr>
            <a:xfrm>
              <a:off x="3281680" y="3924300"/>
              <a:ext cx="2733040" cy="923912"/>
            </a:xfrm>
            <a:prstGeom prst="rect">
              <a:avLst/>
            </a:prstGeom>
            <a:noFill/>
            <a:ln>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2509627" y="4851418"/>
              <a:ext cx="1844039" cy="594274"/>
            </a:xfrm>
            <a:prstGeom prst="rect">
              <a:avLst/>
            </a:prstGeom>
            <a:noFill/>
            <a:ln>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p:cNvSpPr/>
            <p:nvPr/>
          </p:nvSpPr>
          <p:spPr>
            <a:xfrm>
              <a:off x="4711563" y="4852328"/>
              <a:ext cx="1653784" cy="720790"/>
            </a:xfrm>
            <a:prstGeom prst="rect">
              <a:avLst/>
            </a:prstGeom>
            <a:noFill/>
            <a:ln>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p:cNvSpPr/>
            <p:nvPr/>
          </p:nvSpPr>
          <p:spPr>
            <a:xfrm>
              <a:off x="2324100" y="5432939"/>
              <a:ext cx="6256020" cy="1013405"/>
            </a:xfrm>
            <a:prstGeom prst="rect">
              <a:avLst/>
            </a:prstGeom>
            <a:noFill/>
            <a:ln>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223580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descr="https://rapidnfc.com/imgs/nfc_logos_10_things_blo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910" y="1272335"/>
            <a:ext cx="1159225" cy="53028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NFC</a:t>
            </a:r>
          </a:p>
        </p:txBody>
      </p:sp>
      <p:grpSp>
        <p:nvGrpSpPr>
          <p:cNvPr id="21" name="그룹 20">
            <a:extLst>
              <a:ext uri="{FF2B5EF4-FFF2-40B4-BE49-F238E27FC236}">
                <a16:creationId xmlns:a16="http://schemas.microsoft.com/office/drawing/2014/main" id="{07928334-32AF-46A2-97F3-006B536CB7A1}"/>
              </a:ext>
            </a:extLst>
          </p:cNvPr>
          <p:cNvGrpSpPr/>
          <p:nvPr/>
        </p:nvGrpSpPr>
        <p:grpSpPr>
          <a:xfrm>
            <a:off x="559817" y="1916113"/>
            <a:ext cx="8783190" cy="215444"/>
            <a:chOff x="1027113" y="2045624"/>
            <a:chExt cx="8785224" cy="215495"/>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NFC</a:t>
              </a:r>
            </a:p>
          </p:txBody>
        </p:sp>
      </p:grpSp>
      <p:graphicFrame>
        <p:nvGraphicFramePr>
          <p:cNvPr id="15" name="표 14">
            <a:extLst>
              <a:ext uri="{FF2B5EF4-FFF2-40B4-BE49-F238E27FC236}">
                <a16:creationId xmlns:a16="http://schemas.microsoft.com/office/drawing/2014/main" id="{221825D9-B8EC-47FC-B5C8-F5A9FB6F58A2}"/>
              </a:ext>
            </a:extLst>
          </p:cNvPr>
          <p:cNvGraphicFramePr>
            <a:graphicFrameLocks noGrp="1"/>
          </p:cNvGraphicFramePr>
          <p:nvPr>
            <p:extLst>
              <p:ext uri="{D42A27DB-BD31-4B8C-83A1-F6EECF244321}">
                <p14:modId xmlns:p14="http://schemas.microsoft.com/office/powerpoint/2010/main" val="4088242021"/>
              </p:ext>
            </p:extLst>
          </p:nvPr>
        </p:nvGraphicFramePr>
        <p:xfrm>
          <a:off x="559817" y="2258769"/>
          <a:ext cx="8778039" cy="3456467"/>
        </p:xfrm>
        <a:graphic>
          <a:graphicData uri="http://schemas.openxmlformats.org/drawingml/2006/table">
            <a:tbl>
              <a:tblPr/>
              <a:tblGrid>
                <a:gridCol w="2410273">
                  <a:extLst>
                    <a:ext uri="{9D8B030D-6E8A-4147-A177-3AD203B41FA5}">
                      <a16:colId xmlns:a16="http://schemas.microsoft.com/office/drawing/2014/main" val="20000"/>
                    </a:ext>
                  </a:extLst>
                </a:gridCol>
                <a:gridCol w="6367766">
                  <a:extLst>
                    <a:ext uri="{9D8B030D-6E8A-4147-A177-3AD203B41FA5}">
                      <a16:colId xmlns:a16="http://schemas.microsoft.com/office/drawing/2014/main" val="20001"/>
                    </a:ext>
                  </a:extLst>
                </a:gridCol>
              </a:tblGrid>
              <a:tr h="381473">
                <a:tc>
                  <a:txBody>
                    <a:bodyPr/>
                    <a:lstStyle/>
                    <a:p>
                      <a:pPr marL="0" marR="0" indent="0" algn="ctr" defTabSz="914400" rtl="0" eaLnBrk="1" fontAlgn="base" latinLnBrk="0" hangingPunct="1">
                        <a:lnSpc>
                          <a:spcPct val="160000"/>
                        </a:lnSpc>
                        <a:spcBef>
                          <a:spcPts val="0"/>
                        </a:spcBef>
                        <a:spcAft>
                          <a:spcPts val="0"/>
                        </a:spcAft>
                      </a:pPr>
                      <a:r>
                        <a:rPr lang="vi-VN" altLang="ko-KR" sz="14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Chế độ</a:t>
                      </a:r>
                      <a:endParaRPr lang="ko-KR" altLang="en-US" sz="1400" b="0" kern="1200" dirty="0">
                        <a:solidFill>
                          <a:schemeClr val="tx1"/>
                        </a:solidFill>
                        <a:latin typeface="SamsungOne-400" panose="020B0503030303020204" pitchFamily="34" charset="0"/>
                        <a:ea typeface="+mn-ea"/>
                        <a:cs typeface="Times New Roman" panose="02020603050405020304" pitchFamily="18" charset="0"/>
                      </a:endParaRPr>
                    </a:p>
                  </a:txBody>
                  <a:tcPr marL="35988" marR="35988" marT="14794" marB="1479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60000"/>
                        </a:lnSpc>
                        <a:spcBef>
                          <a:spcPts val="0"/>
                        </a:spcBef>
                        <a:spcAft>
                          <a:spcPts val="0"/>
                        </a:spcAft>
                      </a:pPr>
                      <a:r>
                        <a:rPr lang="vi-VN" altLang="ko-KR" sz="14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Mô tả</a:t>
                      </a:r>
                      <a:endParaRPr lang="ko-KR" altLang="en-US" sz="1400" b="0" kern="1200" dirty="0">
                        <a:solidFill>
                          <a:schemeClr val="tx1"/>
                        </a:solidFill>
                        <a:latin typeface="SamsungOne-400" panose="020B0503030303020204" pitchFamily="34" charset="0"/>
                        <a:ea typeface="+mn-ea"/>
                        <a:cs typeface="Times New Roman" panose="02020603050405020304" pitchFamily="18" charset="0"/>
                      </a:endParaRPr>
                    </a:p>
                  </a:txBody>
                  <a:tcPr marL="35988" marR="35988" marT="14794" marB="14794"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0"/>
                  </a:ext>
                </a:extLst>
              </a:tr>
              <a:tr h="1024998">
                <a:tc>
                  <a:txBody>
                    <a:bodyPr/>
                    <a:lstStyle/>
                    <a:p>
                      <a:pPr marL="0" marR="0" indent="0" algn="ctr" defTabSz="914400" rtl="0" eaLnBrk="1" fontAlgn="base" latinLnBrk="0" hangingPunct="1">
                        <a:lnSpc>
                          <a:spcPct val="13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ngang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hàng</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35988" marR="35988" marT="14794" marB="1479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266700" indent="-177800" algn="l" defTabSz="914400" rtl="0" eaLnBrk="1" latinLnBrk="0" hangingPunct="1">
                        <a:lnSpc>
                          <a:spcPct val="130000"/>
                        </a:lnSpc>
                        <a:buClr>
                          <a:schemeClr val="tx1">
                            <a:lumMod val="85000"/>
                            <a:lumOff val="15000"/>
                          </a:schemeClr>
                        </a:buClr>
                        <a:buSzPct val="90000"/>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Hai thiết bị NFC có thể gửi và nhận dữ liệu với nhau</a:t>
                      </a:r>
                    </a:p>
                    <a:p>
                      <a:pPr marL="266700" indent="-177800" algn="l" defTabSz="914400" rtl="0" eaLnBrk="1" latinLnBrk="0" hangingPunct="1">
                        <a:lnSpc>
                          <a:spcPct val="130000"/>
                        </a:lnSpc>
                        <a:buClr>
                          <a:schemeClr val="tx1">
                            <a:lumMod val="85000"/>
                            <a:lumOff val="15000"/>
                          </a:schemeClr>
                        </a:buClr>
                        <a:buSzPct val="90000"/>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Vì mỗi trường RF phải được tạo nên mức tiêu thụ điện năng lớn Ví dụ) Ứng dụng trao đổi danh thiếp, chuyển tiền cá nhân, v.v.</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35988" marR="35988" marT="14794" marB="14794"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024998">
                <a:tc>
                  <a:txBody>
                    <a:bodyPr/>
                    <a:lstStyle/>
                    <a:p>
                      <a:pPr marL="0" marR="0" indent="0" algn="ctr" defTabSz="914400" rtl="0" eaLnBrk="1" fontAlgn="base" latinLnBrk="0" hangingPunct="1">
                        <a:lnSpc>
                          <a:spcPct val="13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Người đọc/Người viết</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35988" marR="35988" marT="14794" marB="1479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266700" indent="-177800" algn="l" defTabSz="914400" rtl="0" eaLnBrk="1" latinLnBrk="0" hangingPunct="1">
                        <a:lnSpc>
                          <a:spcPct val="130000"/>
                        </a:lnSpc>
                        <a:buClr>
                          <a:schemeClr val="tx1">
                            <a:lumMod val="85000"/>
                            <a:lumOff val="15000"/>
                          </a:schemeClr>
                        </a:buClr>
                        <a:buSzPct val="90000"/>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Đầu đọc để nhận dạng thẻ RFID</a:t>
                      </a:r>
                    </a:p>
                    <a:p>
                      <a:pPr marL="266700" indent="-177800" algn="l" defTabSz="914400" rtl="0" eaLnBrk="1" latinLnBrk="0" hangingPunct="1">
                        <a:lnSpc>
                          <a:spcPct val="130000"/>
                        </a:lnSpc>
                        <a:buClr>
                          <a:schemeClr val="tx1">
                            <a:lumMod val="85000"/>
                            <a:lumOff val="15000"/>
                          </a:schemeClr>
                        </a:buClr>
                        <a:buSzPct val="90000"/>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Yêu cầu năng lượng để nhận dạng thẻ RFID</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35988" marR="35988" marT="14794" marB="14794"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024998">
                <a:tc>
                  <a:txBody>
                    <a:bodyPr/>
                    <a:lstStyle/>
                    <a:p>
                      <a:pPr marL="0" marR="0" indent="0" algn="ctr" defTabSz="914400" rtl="0" eaLnBrk="1" fontAlgn="base" latinLnBrk="0" hangingPunct="1">
                        <a:lnSpc>
                          <a:spcPct val="130000"/>
                        </a:lnSpc>
                        <a:spcBef>
                          <a:spcPts val="0"/>
                        </a:spcBef>
                        <a:spcAft>
                          <a:spcPts val="0"/>
                        </a:spcAft>
                        <a:buClrTx/>
                        <a:buSzTx/>
                        <a:buFontTx/>
                        <a:buNone/>
                        <a:tabLst/>
                        <a:defRP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Thẻ thi đua</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35988" marR="35988" marT="14794" marB="14794"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266700" indent="-177800" algn="l" defTabSz="914400" rtl="0" eaLnBrk="1" latinLnBrk="0" hangingPunct="1">
                        <a:lnSpc>
                          <a:spcPct val="130000"/>
                        </a:lnSpc>
                        <a:buClr>
                          <a:schemeClr val="tx1">
                            <a:lumMod val="85000"/>
                            <a:lumOff val="15000"/>
                          </a:schemeClr>
                        </a:buClr>
                        <a:buSzPct val="90000"/>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Hoạt động giống như thẻ RFID truyền thống.</a:t>
                      </a:r>
                    </a:p>
                    <a:p>
                      <a:pPr marL="266700" indent="-177800" algn="l" defTabSz="914400" rtl="0" eaLnBrk="1" latinLnBrk="0" hangingPunct="1">
                        <a:lnSpc>
                          <a:spcPct val="130000"/>
                        </a:lnSpc>
                        <a:buClr>
                          <a:schemeClr val="tx1">
                            <a:lumMod val="85000"/>
                            <a:lumOff val="15000"/>
                          </a:schemeClr>
                        </a:buClr>
                        <a:buSzPct val="90000"/>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 cần nguồn điện</a:t>
                      </a:r>
                    </a:p>
                    <a:p>
                      <a:pPr marL="266700" indent="-177800" algn="l" defTabSz="914400" rtl="0" eaLnBrk="1" latinLnBrk="0" hangingPunct="1">
                        <a:lnSpc>
                          <a:spcPct val="130000"/>
                        </a:lnSpc>
                        <a:buClr>
                          <a:schemeClr val="tx1">
                            <a:lumMod val="85000"/>
                            <a:lumOff val="15000"/>
                          </a:schemeClr>
                        </a:buClr>
                        <a:buSzPct val="90000"/>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Ví dụ) ứng dụng thẻ tín dụng, thẻ giao thông, chứng minh thư, v.v.</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35988" marR="35988" marT="14794" marB="14794"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414656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07928334-32AF-46A2-97F3-006B536CB7A1}"/>
              </a:ext>
            </a:extLst>
          </p:cNvPr>
          <p:cNvGrpSpPr/>
          <p:nvPr/>
        </p:nvGrpSpPr>
        <p:grpSpPr>
          <a:xfrm>
            <a:off x="559817" y="1916112"/>
            <a:ext cx="8783191" cy="430888"/>
            <a:chOff x="1027113" y="2045624"/>
            <a:chExt cx="8785224" cy="430991"/>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직사각형 22">
              <a:extLst>
                <a:ext uri="{FF2B5EF4-FFF2-40B4-BE49-F238E27FC236}">
                  <a16:creationId xmlns:a16="http://schemas.microsoft.com/office/drawing/2014/main" id="{C3CF9554-5E26-4DD4-876F-A237942CB6BA}"/>
                </a:ext>
              </a:extLst>
            </p:cNvPr>
            <p:cNvSpPr/>
            <p:nvPr/>
          </p:nvSpPr>
          <p:spPr>
            <a:xfrm>
              <a:off x="1179513" y="2045624"/>
              <a:ext cx="8632824" cy="430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UWB đã được tiêu chuẩn hóa cho truyền thông băng rộng tầm ngắn, cho phép sử dụng thương mại các tần số radar quân sự và phát hiện từ xa.</a:t>
              </a:r>
            </a:p>
          </p:txBody>
        </p:sp>
      </p:gr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UWB </a:t>
            </a:r>
          </a:p>
        </p:txBody>
      </p:sp>
      <p:grpSp>
        <p:nvGrpSpPr>
          <p:cNvPr id="24" name="그룹 23">
            <a:extLst>
              <a:ext uri="{FF2B5EF4-FFF2-40B4-BE49-F238E27FC236}">
                <a16:creationId xmlns:a16="http://schemas.microsoft.com/office/drawing/2014/main" id="{FD36763A-1C73-4E48-9A2C-BD293D340757}"/>
              </a:ext>
            </a:extLst>
          </p:cNvPr>
          <p:cNvGrpSpPr/>
          <p:nvPr/>
        </p:nvGrpSpPr>
        <p:grpSpPr>
          <a:xfrm>
            <a:off x="559817" y="2496518"/>
            <a:ext cx="8783192" cy="1366219"/>
            <a:chOff x="558800" y="1842597"/>
            <a:chExt cx="8785225" cy="1366553"/>
          </a:xfrm>
        </p:grpSpPr>
        <p:grpSp>
          <p:nvGrpSpPr>
            <p:cNvPr id="25" name="그룹 24">
              <a:extLst>
                <a:ext uri="{FF2B5EF4-FFF2-40B4-BE49-F238E27FC236}">
                  <a16:creationId xmlns:a16="http://schemas.microsoft.com/office/drawing/2014/main" id="{07928334-32AF-46A2-97F3-006B536CB7A1}"/>
                </a:ext>
              </a:extLst>
            </p:cNvPr>
            <p:cNvGrpSpPr/>
            <p:nvPr/>
          </p:nvGrpSpPr>
          <p:grpSpPr>
            <a:xfrm>
              <a:off x="558800" y="1842597"/>
              <a:ext cx="8785224" cy="215497"/>
              <a:chOff x="1027113" y="2045624"/>
              <a:chExt cx="8785224" cy="215497"/>
            </a:xfrm>
          </p:grpSpPr>
          <p:sp>
            <p:nvSpPr>
              <p:cNvPr id="27" name="직사각형 2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a:extLst>
                  <a:ext uri="{FF2B5EF4-FFF2-40B4-BE49-F238E27FC236}">
                    <a16:creationId xmlns:a16="http://schemas.microsoft.com/office/drawing/2014/main" id="{C3CF9554-5E26-4DD4-876F-A237942CB6BA}"/>
                  </a:ext>
                </a:extLst>
              </p:cNvPr>
              <p:cNvSpPr/>
              <p:nvPr/>
            </p:nvSpPr>
            <p:spPr>
              <a:xfrm>
                <a:off x="1179513" y="2045624"/>
                <a:ext cx="8632824" cy="215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FCC</a:t>
                </a:r>
              </a:p>
            </p:txBody>
          </p:sp>
        </p:grpSp>
        <p:sp>
          <p:nvSpPr>
            <p:cNvPr id="26" name="직사각형 25">
              <a:extLst>
                <a:ext uri="{FF2B5EF4-FFF2-40B4-BE49-F238E27FC236}">
                  <a16:creationId xmlns:a16="http://schemas.microsoft.com/office/drawing/2014/main" id="{439DCE1C-801F-43E7-9286-D60EB80C9FCA}"/>
                </a:ext>
              </a:extLst>
            </p:cNvPr>
            <p:cNvSpPr/>
            <p:nvPr/>
          </p:nvSpPr>
          <p:spPr>
            <a:xfrm>
              <a:off x="711200" y="2058094"/>
              <a:ext cx="8632825" cy="1151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khi vẫn cho phép thương mại hóa công nghệ UWB, đây lại là công nghệ truyền dẫn không dây có băng tần bằng 20% tần số trung tâm UWB trở lên hoặc băng tần 500MHz trở lên.</a:t>
              </a:r>
            </a:p>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Nhờ có công nghệ UWB, bộ thu phát có kích thước nhỏ hơn, tốn ít năng lượng hơn và chi phí thấp hơn. </a:t>
              </a:r>
            </a:p>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được sử dụng rộng rãi cho hệ thống nhận diện vị trí theo thời gian thực.</a:t>
              </a:r>
            </a:p>
          </p:txBody>
        </p:sp>
      </p:grpSp>
    </p:spTree>
    <p:extLst>
      <p:ext uri="{BB962C8B-B14F-4D97-AF65-F5344CB8AC3E}">
        <p14:creationId xmlns:p14="http://schemas.microsoft.com/office/powerpoint/2010/main" val="23382669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ZigBee</a:t>
            </a:r>
          </a:p>
        </p:txBody>
      </p:sp>
      <p:grpSp>
        <p:nvGrpSpPr>
          <p:cNvPr id="21" name="그룹 20">
            <a:extLst>
              <a:ext uri="{FF2B5EF4-FFF2-40B4-BE49-F238E27FC236}">
                <a16:creationId xmlns:a16="http://schemas.microsoft.com/office/drawing/2014/main" id="{07928334-32AF-46A2-97F3-006B536CB7A1}"/>
              </a:ext>
            </a:extLst>
          </p:cNvPr>
          <p:cNvGrpSpPr/>
          <p:nvPr/>
        </p:nvGrpSpPr>
        <p:grpSpPr>
          <a:xfrm>
            <a:off x="559817" y="1916113"/>
            <a:ext cx="8783190" cy="646331"/>
            <a:chOff x="1027113" y="2045624"/>
            <a:chExt cx="8785224" cy="646484"/>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45624"/>
              <a:ext cx="8632824" cy="646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Công nghệ tiêu chuẩn được phát triển ổn định ngay từ đầu, đáp ứng các yêu cầu đặc biệt về giao tiếp giữa các thiết bị IoT. Hướng tới kích thước nhỏ/năng lượng thấp/chi phí thấp/giao tiếp tầm gần và dựa trên IEEE 802.15.4.</a:t>
              </a:r>
            </a:p>
          </p:txBody>
        </p:sp>
      </p:grpSp>
      <p:sp>
        <p:nvSpPr>
          <p:cNvPr id="12" name="모서리가 둥근 직사각형 4">
            <a:extLst>
              <a:ext uri="{FF2B5EF4-FFF2-40B4-BE49-F238E27FC236}">
                <a16:creationId xmlns:a16="http://schemas.microsoft.com/office/drawing/2014/main" id="{3E293C62-7670-4EE5-A8CE-FB87BD3AFF88}"/>
              </a:ext>
            </a:extLst>
          </p:cNvPr>
          <p:cNvSpPr/>
          <p:nvPr/>
        </p:nvSpPr>
        <p:spPr>
          <a:xfrm>
            <a:off x="560895" y="2762655"/>
            <a:ext cx="8783191" cy="34987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F2727DE-DAE1-4018-BA4B-FCCE37FDDC75}"/>
              </a:ext>
            </a:extLst>
          </p:cNvPr>
          <p:cNvSpPr txBox="1"/>
          <p:nvPr/>
        </p:nvSpPr>
        <p:spPr>
          <a:xfrm>
            <a:off x="3741586" y="2599881"/>
            <a:ext cx="1938351" cy="307777"/>
          </a:xfrm>
          <a:prstGeom prst="rect">
            <a:avLst/>
          </a:prstGeom>
          <a:solidFill>
            <a:schemeClr val="bg1"/>
          </a:solidFill>
        </p:spPr>
        <p:txBody>
          <a:bodyPr wrap="none" rtlCol="0">
            <a:spAutoFit/>
            <a:scene3d>
              <a:camera prst="orthographicFront"/>
              <a:lightRig rig="threePt" dir="t"/>
            </a:scene3d>
            <a:sp3d>
              <a:bevelT w="0" h="6350"/>
              <a:bevelB w="0" h="0"/>
            </a:sp3d>
          </a:bodyPr>
          <a:lstStyle/>
          <a:p>
            <a:pPr algn="ctr" defTabSz="457063">
              <a:defRPr/>
            </a:pP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ZigBee Protocol Stack</a:t>
            </a:r>
          </a:p>
        </p:txBody>
      </p:sp>
      <p:pic>
        <p:nvPicPr>
          <p:cNvPr id="15" name="Picture 4" descr="http://kocoafab.cc/data/14111802224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6308" y="5833221"/>
            <a:ext cx="1016309" cy="3771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7622D57-A0C3-09B1-8B66-8597DF1DD9EC}"/>
              </a:ext>
            </a:extLst>
          </p:cNvPr>
          <p:cNvPicPr>
            <a:picLocks noChangeAspect="1"/>
          </p:cNvPicPr>
          <p:nvPr/>
        </p:nvPicPr>
        <p:blipFill>
          <a:blip r:embed="rId4"/>
          <a:stretch>
            <a:fillRect/>
          </a:stretch>
        </p:blipFill>
        <p:spPr>
          <a:xfrm>
            <a:off x="2352891" y="3036012"/>
            <a:ext cx="4715739" cy="2952042"/>
          </a:xfrm>
          <a:prstGeom prst="rect">
            <a:avLst/>
          </a:prstGeom>
        </p:spPr>
      </p:pic>
    </p:spTree>
    <p:extLst>
      <p:ext uri="{BB962C8B-B14F-4D97-AF65-F5344CB8AC3E}">
        <p14:creationId xmlns:p14="http://schemas.microsoft.com/office/powerpoint/2010/main" val="42318202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IEEE 802.15.4 và Công nghệ tiêu chuẩn ZigBee</a:t>
            </a:r>
          </a:p>
        </p:txBody>
      </p:sp>
      <p:grpSp>
        <p:nvGrpSpPr>
          <p:cNvPr id="21" name="그룹 20">
            <a:extLst>
              <a:ext uri="{FF2B5EF4-FFF2-40B4-BE49-F238E27FC236}">
                <a16:creationId xmlns:a16="http://schemas.microsoft.com/office/drawing/2014/main" id="{07928334-32AF-46A2-97F3-006B536CB7A1}"/>
              </a:ext>
            </a:extLst>
          </p:cNvPr>
          <p:cNvGrpSpPr/>
          <p:nvPr/>
        </p:nvGrpSpPr>
        <p:grpSpPr>
          <a:xfrm>
            <a:off x="559817" y="1916113"/>
            <a:ext cx="8783190" cy="215444"/>
            <a:chOff x="1027113" y="2045624"/>
            <a:chExt cx="8785224" cy="215495"/>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ZigBee</a:t>
              </a:r>
            </a:p>
          </p:txBody>
        </p:sp>
      </p:grpSp>
      <p:pic>
        <p:nvPicPr>
          <p:cNvPr id="11" name="Picture 4" descr="http://kocoafab.cc/data/14111802224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6308" y="5833221"/>
            <a:ext cx="1016309" cy="377164"/>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22BD6323-BB52-4725-9DF0-257E5E98C3E6}"/>
              </a:ext>
            </a:extLst>
          </p:cNvPr>
          <p:cNvSpPr/>
          <p:nvPr/>
        </p:nvSpPr>
        <p:spPr>
          <a:xfrm>
            <a:off x="4828898" y="2201975"/>
            <a:ext cx="4626085"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Tầng ZigBee</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Tiêu chuẩn xác định các tầng vật lý và MAC để giao tiếp giữa các thiết bị năng lượng thấp, tốc độ thấp, chi phí thấp</a:t>
            </a:r>
          </a:p>
        </p:txBody>
      </p:sp>
      <p:sp>
        <p:nvSpPr>
          <p:cNvPr id="23" name="직사각형 22">
            <a:extLst>
              <a:ext uri="{FF2B5EF4-FFF2-40B4-BE49-F238E27FC236}">
                <a16:creationId xmlns:a16="http://schemas.microsoft.com/office/drawing/2014/main" id="{22BD6323-BB52-4725-9DF0-257E5E98C3E6}"/>
              </a:ext>
            </a:extLst>
          </p:cNvPr>
          <p:cNvSpPr/>
          <p:nvPr/>
        </p:nvSpPr>
        <p:spPr>
          <a:xfrm>
            <a:off x="4828898" y="3198773"/>
            <a:ext cx="4626085" cy="1643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Định nghĩa ZigBee</a:t>
            </a:r>
          </a:p>
          <a:p>
            <a:pPr marL="182526" indent="-182526">
              <a:spcAft>
                <a:spcPts val="800"/>
              </a:spcAft>
              <a:buClr>
                <a:srgbClr val="193EB0"/>
              </a:buClr>
              <a:buFont typeface="SamsungOne 400" panose="020B0503030303020204" pitchFamily="34" charset="0"/>
              <a:buChar cha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Là công nghệ tiêu chuẩn theo định nghĩa của ZigBee Alliance, được sử dụng cho các tầng bên trên dựa trên công nghệ tiêu chuẩn IEEE 802.15.4.</a:t>
            </a:r>
          </a:p>
          <a:p>
            <a:pPr marL="182526" indent="-182526">
              <a:spcAft>
                <a:spcPts val="800"/>
              </a:spcAft>
              <a:buClr>
                <a:srgbClr val="193EB0"/>
              </a:buClr>
              <a:buFont typeface="SamsungOne 400" panose="020B0503030303020204" pitchFamily="34" charset="0"/>
              <a:buChar cha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Công nghệ tiêu chuẩn cho mạng lưới không dây, năng lượng thấp, chi phí thấp</a:t>
            </a:r>
          </a:p>
        </p:txBody>
      </p:sp>
      <p:graphicFrame>
        <p:nvGraphicFramePr>
          <p:cNvPr id="2" name="표 43">
            <a:extLst>
              <a:ext uri="{FF2B5EF4-FFF2-40B4-BE49-F238E27FC236}">
                <a16:creationId xmlns:a16="http://schemas.microsoft.com/office/drawing/2014/main" id="{6F2C57F4-8668-59E4-0CAA-7B7994E44FB4}"/>
              </a:ext>
            </a:extLst>
          </p:cNvPr>
          <p:cNvGraphicFramePr>
            <a:graphicFrameLocks noGrp="1"/>
          </p:cNvGraphicFramePr>
          <p:nvPr>
            <p:extLst>
              <p:ext uri="{D42A27DB-BD31-4B8C-83A1-F6EECF244321}">
                <p14:modId xmlns:p14="http://schemas.microsoft.com/office/powerpoint/2010/main" val="2574738057"/>
              </p:ext>
            </p:extLst>
          </p:nvPr>
        </p:nvGraphicFramePr>
        <p:xfrm>
          <a:off x="447842" y="3475597"/>
          <a:ext cx="1667158" cy="1366394"/>
        </p:xfrm>
        <a:graphic>
          <a:graphicData uri="http://schemas.openxmlformats.org/drawingml/2006/table">
            <a:tbl>
              <a:tblPr firstRow="1" bandRow="1">
                <a:tableStyleId>{5C22544A-7EE6-4342-B048-85BDC9FD1C3A}</a:tableStyleId>
              </a:tblPr>
              <a:tblGrid>
                <a:gridCol w="1667158">
                  <a:extLst>
                    <a:ext uri="{9D8B030D-6E8A-4147-A177-3AD203B41FA5}">
                      <a16:colId xmlns:a16="http://schemas.microsoft.com/office/drawing/2014/main" val="2539611869"/>
                    </a:ext>
                  </a:extLst>
                </a:gridCol>
              </a:tblGrid>
              <a:tr h="466794">
                <a:tc>
                  <a:txBody>
                    <a:bodyPr/>
                    <a:lstStyle/>
                    <a:p>
                      <a:pPr algn="l" rtl="0" latinLnBrk="1"/>
                      <a:endParaRPr lang="en-US" altLang="ko-KR" sz="900" b="0" dirty="0">
                        <a:gradFill>
                          <a:gsLst>
                            <a:gs pos="0">
                              <a:schemeClr val="bg1"/>
                            </a:gs>
                            <a:gs pos="100000">
                              <a:schemeClr val="bg1"/>
                            </a:gs>
                          </a:gsLst>
                          <a:lin ang="5400000" scaled="1"/>
                        </a:gradFill>
                        <a:latin typeface="SamsungOne-700" panose="020B0803030303020204" pitchFamily="34" charset="0"/>
                        <a:ea typeface="SamsungOne-700" panose="020B0803030303020204" pitchFamily="34" charset="0"/>
                      </a:endParaRPr>
                    </a:p>
                    <a:p>
                      <a:pPr algn="ctr" latinLnBrk="1"/>
                      <a:r>
                        <a:rPr lang="vi-VN" sz="900" b="0" dirty="0">
                          <a:gradFill>
                            <a:gsLst>
                              <a:gs pos="0">
                                <a:schemeClr val="bg1"/>
                              </a:gs>
                              <a:gs pos="100000">
                                <a:schemeClr val="bg1"/>
                              </a:gs>
                            </a:gsLst>
                            <a:lin ang="5400000" scaled="1"/>
                          </a:gradFill>
                          <a:latin typeface="SamsungOne-400" panose="020B0503030303020204" charset="0"/>
                          <a:ea typeface="SamsungOne-700" panose="020B0803030303020204" pitchFamily="34" charset="0"/>
                        </a:rPr>
                        <a:t>Ứng dụng</a:t>
                      </a:r>
                    </a:p>
                    <a:p>
                      <a:pPr algn="l" rtl="0" latinLnBrk="1"/>
                      <a:endParaRPr lang="ko-KR" altLang="en-US" sz="900" b="0" dirty="0">
                        <a:gradFill>
                          <a:gsLst>
                            <a:gs pos="0">
                              <a:schemeClr val="bg1"/>
                            </a:gs>
                            <a:gs pos="100000">
                              <a:schemeClr val="bg1"/>
                            </a:gs>
                          </a:gsLst>
                          <a:lin ang="5400000" scaled="1"/>
                        </a:gradFill>
                        <a:latin typeface="SamsungOne-700" panose="020B0803030303020204" pitchFamily="34" charset="0"/>
                        <a:ea typeface="-윤고딕330" panose="02030504000101010101" pitchFamily="18" charset="-127"/>
                      </a:endParaRPr>
                    </a:p>
                  </a:txBody>
                  <a:tcPr marL="55446" marR="55446" marT="27723" marB="2772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33CC"/>
                    </a:solidFill>
                  </a:tcPr>
                </a:tc>
                <a:extLst>
                  <a:ext uri="{0D108BD9-81ED-4DB2-BD59-A6C34878D82A}">
                    <a16:rowId xmlns:a16="http://schemas.microsoft.com/office/drawing/2014/main" val="943015048"/>
                  </a:ext>
                </a:extLst>
              </a:tr>
              <a:tr h="224867">
                <a:tc>
                  <a:txBody>
                    <a:bodyPr/>
                    <a:lstStyle/>
                    <a:p>
                      <a:pPr algn="ctr" latinLnBrk="1"/>
                      <a:r>
                        <a:rPr lang="vi-VN" sz="900" b="0" dirty="0">
                          <a:gradFill>
                            <a:gsLst>
                              <a:gs pos="0">
                                <a:schemeClr val="bg1"/>
                              </a:gs>
                              <a:gs pos="100000">
                                <a:schemeClr val="bg1"/>
                              </a:gs>
                            </a:gsLst>
                            <a:lin ang="5400000" scaled="1"/>
                          </a:gradFill>
                          <a:latin typeface="SamsungOne-400" panose="020B0503030303020204" charset="0"/>
                          <a:ea typeface="SamsungOne-700" panose="020B0803030303020204" pitchFamily="34" charset="0"/>
                        </a:rPr>
                        <a:t>Khung ứng dụng</a:t>
                      </a:r>
                    </a:p>
                  </a:txBody>
                  <a:tcPr marL="55446" marR="55446" marT="27723" marB="2772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3E3"/>
                    </a:solidFill>
                  </a:tcPr>
                </a:tc>
                <a:extLst>
                  <a:ext uri="{0D108BD9-81ED-4DB2-BD59-A6C34878D82A}">
                    <a16:rowId xmlns:a16="http://schemas.microsoft.com/office/drawing/2014/main" val="2768200293"/>
                  </a:ext>
                </a:extLst>
              </a:tr>
              <a:tr h="224867">
                <a:tc>
                  <a:txBody>
                    <a:bodyPr/>
                    <a:lstStyle/>
                    <a:p>
                      <a:pPr algn="ctr" latinLnBrk="1"/>
                      <a:r>
                        <a:rPr lang="vi-VN" sz="900" b="0" dirty="0">
                          <a:gradFill>
                            <a:gsLst>
                              <a:gs pos="0">
                                <a:schemeClr val="bg1"/>
                              </a:gs>
                              <a:gs pos="100000">
                                <a:schemeClr val="bg1"/>
                              </a:gs>
                            </a:gsLst>
                            <a:lin ang="5400000" scaled="1"/>
                          </a:gradFill>
                          <a:latin typeface="SamsungOne-400" panose="020B0503030303020204" charset="0"/>
                          <a:ea typeface="SamsungOne-700" panose="020B0803030303020204" pitchFamily="34" charset="0"/>
                        </a:rPr>
                        <a:t>Mạng và Bảo mật</a:t>
                      </a:r>
                    </a:p>
                  </a:txBody>
                  <a:tcPr marL="55446" marR="55446" marT="27723" marB="2772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3E3"/>
                    </a:solidFill>
                  </a:tcPr>
                </a:tc>
                <a:extLst>
                  <a:ext uri="{0D108BD9-81ED-4DB2-BD59-A6C34878D82A}">
                    <a16:rowId xmlns:a16="http://schemas.microsoft.com/office/drawing/2014/main" val="2248959191"/>
                  </a:ext>
                </a:extLst>
              </a:tr>
              <a:tr h="224867">
                <a:tc>
                  <a:txBody>
                    <a:bodyPr/>
                    <a:lstStyle/>
                    <a:p>
                      <a:pPr algn="ctr" latinLnBrk="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rPr>
                        <a:t>Tầng</a:t>
                      </a:r>
                      <a:r>
                        <a:rPr lang="vi-VN" sz="900" b="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rPr>
                        <a:t> MAC</a:t>
                      </a:r>
                    </a:p>
                  </a:txBody>
                  <a:tcPr marL="55446" marR="55446" marT="27723" marB="2772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4312681"/>
                  </a:ext>
                </a:extLst>
              </a:tr>
              <a:tr h="224867">
                <a:tc>
                  <a:txBody>
                    <a:bodyPr/>
                    <a:lstStyle/>
                    <a:p>
                      <a:pPr marL="0" algn="ctr" defTabSz="914400" rtl="0" eaLnBrk="1" latinLnBrk="1"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mn-cs"/>
                        </a:rPr>
                        <a:t>Tầng vật lý</a:t>
                      </a:r>
                    </a:p>
                  </a:txBody>
                  <a:tcPr marL="55446" marR="55446" marT="27723" marB="2772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7105670"/>
                  </a:ext>
                </a:extLst>
              </a:tr>
            </a:tbl>
          </a:graphicData>
        </a:graphic>
      </p:graphicFrame>
      <p:grpSp>
        <p:nvGrpSpPr>
          <p:cNvPr id="3" name="그룹 52">
            <a:extLst>
              <a:ext uri="{FF2B5EF4-FFF2-40B4-BE49-F238E27FC236}">
                <a16:creationId xmlns:a16="http://schemas.microsoft.com/office/drawing/2014/main" id="{CAD56009-2AB8-8C81-52D3-DCC1DBA58646}"/>
              </a:ext>
            </a:extLst>
          </p:cNvPr>
          <p:cNvGrpSpPr/>
          <p:nvPr/>
        </p:nvGrpSpPr>
        <p:grpSpPr>
          <a:xfrm>
            <a:off x="416129" y="2453029"/>
            <a:ext cx="1233014" cy="785162"/>
            <a:chOff x="6266346" y="4983731"/>
            <a:chExt cx="1636245" cy="1041935"/>
          </a:xfrm>
        </p:grpSpPr>
        <p:sp>
          <p:nvSpPr>
            <p:cNvPr id="4" name="직사각형 53">
              <a:extLst>
                <a:ext uri="{FF2B5EF4-FFF2-40B4-BE49-F238E27FC236}">
                  <a16:creationId xmlns:a16="http://schemas.microsoft.com/office/drawing/2014/main" id="{1F7D4058-A466-BE93-9183-3B11EE5FA161}"/>
                </a:ext>
              </a:extLst>
            </p:cNvPr>
            <p:cNvSpPr/>
            <p:nvPr/>
          </p:nvSpPr>
          <p:spPr>
            <a:xfrm>
              <a:off x="6266346" y="4986552"/>
              <a:ext cx="211537" cy="211537"/>
            </a:xfrm>
            <a:prstGeom prst="rect">
              <a:avLst/>
            </a:prstGeom>
            <a:solidFill>
              <a:srgbClr val="0033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defRPr/>
              </a:pPr>
              <a:endParaRPr lang="ko-KR" altLang="en-US" sz="1400">
                <a:solidFill>
                  <a:prstClr val="white"/>
                </a:solidFill>
                <a:latin typeface="SamsungOne-400" panose="020B0503030303020204" pitchFamily="34" charset="0"/>
                <a:ea typeface="KoPub돋움체 Bold" panose="02020603020101020101" pitchFamily="18" charset="-127"/>
              </a:endParaRPr>
            </a:p>
          </p:txBody>
        </p:sp>
        <p:sp>
          <p:nvSpPr>
            <p:cNvPr id="5" name="직사각형 54">
              <a:extLst>
                <a:ext uri="{FF2B5EF4-FFF2-40B4-BE49-F238E27FC236}">
                  <a16:creationId xmlns:a16="http://schemas.microsoft.com/office/drawing/2014/main" id="{26D41128-557C-2011-B686-0EE5140E2E2E}"/>
                </a:ext>
              </a:extLst>
            </p:cNvPr>
            <p:cNvSpPr/>
            <p:nvPr/>
          </p:nvSpPr>
          <p:spPr>
            <a:xfrm>
              <a:off x="6266346" y="5400341"/>
              <a:ext cx="211536" cy="211537"/>
            </a:xfrm>
            <a:prstGeom prst="rect">
              <a:avLst/>
            </a:prstGeom>
            <a:solidFill>
              <a:srgbClr val="00B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defRPr/>
              </a:pPr>
              <a:endParaRPr lang="ko-KR" altLang="en-US" sz="1400">
                <a:solidFill>
                  <a:prstClr val="white"/>
                </a:solidFill>
                <a:latin typeface="SamsungOne-400" panose="020B0503030303020204" pitchFamily="34" charset="0"/>
                <a:ea typeface="KoPub돋움체 Bold" panose="02020603020101020101" pitchFamily="18" charset="-127"/>
              </a:endParaRPr>
            </a:p>
          </p:txBody>
        </p:sp>
        <p:sp>
          <p:nvSpPr>
            <p:cNvPr id="6" name="직사각형 55">
              <a:extLst>
                <a:ext uri="{FF2B5EF4-FFF2-40B4-BE49-F238E27FC236}">
                  <a16:creationId xmlns:a16="http://schemas.microsoft.com/office/drawing/2014/main" id="{39BE7AAF-7F2E-01F9-BA6D-A4A750E46DBC}"/>
                </a:ext>
              </a:extLst>
            </p:cNvPr>
            <p:cNvSpPr/>
            <p:nvPr/>
          </p:nvSpPr>
          <p:spPr>
            <a:xfrm>
              <a:off x="6266346" y="5814129"/>
              <a:ext cx="211537" cy="211537"/>
            </a:xfrm>
            <a:prstGeom prst="rect">
              <a:avLst/>
            </a:prstGeom>
            <a:solidFill>
              <a:srgbClr val="FFFFFF"/>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defRPr/>
              </a:pPr>
              <a:endParaRPr lang="ko-KR" altLang="en-US" sz="1400">
                <a:solidFill>
                  <a:prstClr val="white"/>
                </a:solidFill>
                <a:latin typeface="SamsungOne-400" panose="020B0503030303020204" pitchFamily="34" charset="0"/>
                <a:ea typeface="KoPub돋움체 Bold" panose="02020603020101020101" pitchFamily="18" charset="-127"/>
              </a:endParaRPr>
            </a:p>
          </p:txBody>
        </p:sp>
        <p:sp>
          <p:nvSpPr>
            <p:cNvPr id="7" name="TextBox 6">
              <a:extLst>
                <a:ext uri="{FF2B5EF4-FFF2-40B4-BE49-F238E27FC236}">
                  <a16:creationId xmlns:a16="http://schemas.microsoft.com/office/drawing/2014/main" id="{77637124-D2DE-F9E2-FC6A-A87083471003}"/>
                </a:ext>
              </a:extLst>
            </p:cNvPr>
            <p:cNvSpPr txBox="1"/>
            <p:nvPr/>
          </p:nvSpPr>
          <p:spPr>
            <a:xfrm>
              <a:off x="6587962" y="4983731"/>
              <a:ext cx="767932" cy="214426"/>
            </a:xfrm>
            <a:prstGeom prst="rect">
              <a:avLst/>
            </a:prstGeom>
            <a:noFill/>
          </p:spPr>
          <p:txBody>
            <a:bodyPr wrap="none" lIns="0" tIns="0" rIns="0" bIns="0" rtlCol="0">
              <a:spAutoFit/>
              <a:scene3d>
                <a:camera prst="orthographicFront"/>
                <a:lightRig rig="threePt" dir="t"/>
              </a:scene3d>
              <a:sp3d>
                <a:bevelT w="0" h="6350"/>
                <a:bevelB w="0" h="0"/>
              </a:sp3d>
            </a:bodyPr>
            <a:lstStyle/>
            <a:p>
              <a:pPr defTabSz="914126">
                <a:defRPr/>
              </a:pPr>
              <a:r>
                <a:rPr lang="vi-VN" sz="1050" dirty="0">
                  <a:solidFill>
                    <a:prstClr val="black">
                      <a:lumMod val="85000"/>
                      <a:lumOff val="15000"/>
                    </a:prstClr>
                  </a:solidFill>
                  <a:latin typeface="SamsungOne-400" panose="020B0503030303020204" charset="0"/>
                  <a:ea typeface="SamsungOne-400" panose="020B0503030303020204" pitchFamily="34" charset="0"/>
                </a:rPr>
                <a:t>Ứng dụng</a:t>
              </a:r>
            </a:p>
          </p:txBody>
        </p:sp>
        <p:sp>
          <p:nvSpPr>
            <p:cNvPr id="8" name="TextBox 7">
              <a:extLst>
                <a:ext uri="{FF2B5EF4-FFF2-40B4-BE49-F238E27FC236}">
                  <a16:creationId xmlns:a16="http://schemas.microsoft.com/office/drawing/2014/main" id="{E35D8525-77B0-DE88-4B8B-12B5B486BCA6}"/>
                </a:ext>
              </a:extLst>
            </p:cNvPr>
            <p:cNvSpPr txBox="1"/>
            <p:nvPr/>
          </p:nvSpPr>
          <p:spPr>
            <a:xfrm>
              <a:off x="6587962" y="5395760"/>
              <a:ext cx="1314629" cy="214426"/>
            </a:xfrm>
            <a:prstGeom prst="rect">
              <a:avLst/>
            </a:prstGeom>
            <a:noFill/>
          </p:spPr>
          <p:txBody>
            <a:bodyPr wrap="none" lIns="0" tIns="0" rIns="0" bIns="0" rtlCol="0">
              <a:spAutoFit/>
              <a:scene3d>
                <a:camera prst="orthographicFront"/>
                <a:lightRig rig="threePt" dir="t"/>
              </a:scene3d>
              <a:sp3d>
                <a:bevelT w="0" h="6350"/>
                <a:bevelB w="0" h="0"/>
              </a:sp3d>
            </a:bodyPr>
            <a:lstStyle/>
            <a:p>
              <a:pPr defTabSz="914126">
                <a:defRPr/>
              </a:pPr>
              <a:r>
                <a:rPr lang="vi-VN" sz="1050" dirty="0">
                  <a:solidFill>
                    <a:prstClr val="black">
                      <a:lumMod val="85000"/>
                      <a:lumOff val="15000"/>
                    </a:prstClr>
                  </a:solidFill>
                  <a:latin typeface="SamsungOne-400" panose="020B0503030303020204" charset="0"/>
                  <a:ea typeface="SamsungOne-400" panose="020B0503030303020204" pitchFamily="34" charset="0"/>
                </a:rPr>
                <a:t>Ngăn xếp ZigBee</a:t>
              </a:r>
            </a:p>
          </p:txBody>
        </p:sp>
        <p:sp>
          <p:nvSpPr>
            <p:cNvPr id="9" name="TextBox 8">
              <a:extLst>
                <a:ext uri="{FF2B5EF4-FFF2-40B4-BE49-F238E27FC236}">
                  <a16:creationId xmlns:a16="http://schemas.microsoft.com/office/drawing/2014/main" id="{8C2F9F88-CE92-C387-BE85-4D05EC658AB4}"/>
                </a:ext>
              </a:extLst>
            </p:cNvPr>
            <p:cNvSpPr txBox="1"/>
            <p:nvPr/>
          </p:nvSpPr>
          <p:spPr>
            <a:xfrm>
              <a:off x="6587962" y="5807790"/>
              <a:ext cx="827494" cy="214426"/>
            </a:xfrm>
            <a:prstGeom prst="rect">
              <a:avLst/>
            </a:prstGeom>
            <a:noFill/>
          </p:spPr>
          <p:txBody>
            <a:bodyPr wrap="none" lIns="0" tIns="0" rIns="0" bIns="0" rtlCol="0">
              <a:spAutoFit/>
              <a:scene3d>
                <a:camera prst="orthographicFront"/>
                <a:lightRig rig="threePt" dir="t"/>
              </a:scene3d>
              <a:sp3d>
                <a:bevelT w="0" h="6350"/>
                <a:bevelB w="0" h="0"/>
              </a:sp3d>
            </a:bodyPr>
            <a:lstStyle/>
            <a:p>
              <a:pPr defTabSz="914126">
                <a:defRPr/>
              </a:pPr>
              <a:r>
                <a:rPr lang="vi-VN" sz="1050" dirty="0">
                  <a:solidFill>
                    <a:prstClr val="black">
                      <a:lumMod val="85000"/>
                      <a:lumOff val="15000"/>
                    </a:prstClr>
                  </a:solidFill>
                  <a:latin typeface="SamsungOne-400" panose="020B0503030303020204" charset="0"/>
                  <a:ea typeface="SamsungOne-400" panose="020B0503030303020204" pitchFamily="34" charset="0"/>
                </a:rPr>
                <a:t>Phần cứng</a:t>
              </a:r>
            </a:p>
          </p:txBody>
        </p:sp>
      </p:grpSp>
      <p:grpSp>
        <p:nvGrpSpPr>
          <p:cNvPr id="10" name="그룹 44">
            <a:extLst>
              <a:ext uri="{FF2B5EF4-FFF2-40B4-BE49-F238E27FC236}">
                <a16:creationId xmlns:a16="http://schemas.microsoft.com/office/drawing/2014/main" id="{56DA6FA6-23E4-2932-3317-782A2B40EC9E}"/>
              </a:ext>
            </a:extLst>
          </p:cNvPr>
          <p:cNvGrpSpPr/>
          <p:nvPr/>
        </p:nvGrpSpPr>
        <p:grpSpPr>
          <a:xfrm>
            <a:off x="2303177" y="3892519"/>
            <a:ext cx="2380781" cy="892892"/>
            <a:chOff x="4142110" y="4621510"/>
            <a:chExt cx="2381544" cy="1445149"/>
          </a:xfrm>
        </p:grpSpPr>
        <p:cxnSp>
          <p:nvCxnSpPr>
            <p:cNvPr id="12" name="직선 화살표 연결선 45">
              <a:extLst>
                <a:ext uri="{FF2B5EF4-FFF2-40B4-BE49-F238E27FC236}">
                  <a16:creationId xmlns:a16="http://schemas.microsoft.com/office/drawing/2014/main" id="{B31E3025-32EF-2D4A-D677-0BCBED8A5762}"/>
                </a:ext>
              </a:extLst>
            </p:cNvPr>
            <p:cNvCxnSpPr/>
            <p:nvPr/>
          </p:nvCxnSpPr>
          <p:spPr>
            <a:xfrm>
              <a:off x="4317938" y="5341590"/>
              <a:ext cx="0" cy="722715"/>
            </a:xfrm>
            <a:prstGeom prst="straightConnector1">
              <a:avLst/>
            </a:prstGeom>
            <a:ln w="127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46">
              <a:extLst>
                <a:ext uri="{FF2B5EF4-FFF2-40B4-BE49-F238E27FC236}">
                  <a16:creationId xmlns:a16="http://schemas.microsoft.com/office/drawing/2014/main" id="{C65F321D-B197-2AAC-D1D8-3D79D9127E28}"/>
                </a:ext>
              </a:extLst>
            </p:cNvPr>
            <p:cNvCxnSpPr/>
            <p:nvPr/>
          </p:nvCxnSpPr>
          <p:spPr>
            <a:xfrm>
              <a:off x="4142110" y="5341590"/>
              <a:ext cx="348783" cy="0"/>
            </a:xfrm>
            <a:prstGeom prst="line">
              <a:avLst/>
            </a:prstGeom>
            <a:ln w="12700">
              <a:solidFill>
                <a:schemeClr val="tx1">
                  <a:lumMod val="85000"/>
                  <a:lumOff val="1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직선 연결선 47">
              <a:extLst>
                <a:ext uri="{FF2B5EF4-FFF2-40B4-BE49-F238E27FC236}">
                  <a16:creationId xmlns:a16="http://schemas.microsoft.com/office/drawing/2014/main" id="{F626F3C5-31A3-F765-1F05-6C83C6AF90DC}"/>
                </a:ext>
              </a:extLst>
            </p:cNvPr>
            <p:cNvCxnSpPr/>
            <p:nvPr/>
          </p:nvCxnSpPr>
          <p:spPr>
            <a:xfrm>
              <a:off x="4142110" y="6066659"/>
              <a:ext cx="1224136" cy="0"/>
            </a:xfrm>
            <a:prstGeom prst="line">
              <a:avLst/>
            </a:prstGeom>
            <a:ln w="12700">
              <a:solidFill>
                <a:schemeClr val="tx1">
                  <a:lumMod val="85000"/>
                  <a:lumOff val="1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48">
              <a:extLst>
                <a:ext uri="{FF2B5EF4-FFF2-40B4-BE49-F238E27FC236}">
                  <a16:creationId xmlns:a16="http://schemas.microsoft.com/office/drawing/2014/main" id="{0A532105-07C4-E7C9-83A4-E6B20FC28841}"/>
                </a:ext>
              </a:extLst>
            </p:cNvPr>
            <p:cNvCxnSpPr/>
            <p:nvPr/>
          </p:nvCxnSpPr>
          <p:spPr>
            <a:xfrm>
              <a:off x="5114218" y="4621510"/>
              <a:ext cx="0" cy="1442795"/>
            </a:xfrm>
            <a:prstGeom prst="straightConnector1">
              <a:avLst/>
            </a:prstGeom>
            <a:ln w="127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직선 연결선 49">
              <a:extLst>
                <a:ext uri="{FF2B5EF4-FFF2-40B4-BE49-F238E27FC236}">
                  <a16:creationId xmlns:a16="http://schemas.microsoft.com/office/drawing/2014/main" id="{A4B88171-9965-F55C-7FF0-421CEB075C11}"/>
                </a:ext>
              </a:extLst>
            </p:cNvPr>
            <p:cNvCxnSpPr/>
            <p:nvPr/>
          </p:nvCxnSpPr>
          <p:spPr>
            <a:xfrm>
              <a:off x="4826186" y="4621510"/>
              <a:ext cx="540060" cy="0"/>
            </a:xfrm>
            <a:prstGeom prst="line">
              <a:avLst/>
            </a:prstGeom>
            <a:ln w="12700">
              <a:solidFill>
                <a:schemeClr val="tx1">
                  <a:lumMod val="85000"/>
                  <a:lumOff val="1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B3D6AB-DF3C-50F3-B35F-5EAC1F84900D}"/>
                </a:ext>
              </a:extLst>
            </p:cNvPr>
            <p:cNvSpPr txBox="1"/>
            <p:nvPr/>
          </p:nvSpPr>
          <p:spPr>
            <a:xfrm>
              <a:off x="4308894" y="5512337"/>
              <a:ext cx="766557" cy="448180"/>
            </a:xfrm>
            <a:prstGeom prst="rect">
              <a:avLst/>
            </a:prstGeom>
            <a:noFill/>
          </p:spPr>
          <p:txBody>
            <a:bodyPr wrap="none" rtlCol="0">
              <a:spAutoFit/>
              <a:scene3d>
                <a:camera prst="orthographicFront"/>
                <a:lightRig rig="threePt" dir="t"/>
              </a:scene3d>
              <a:sp3d>
                <a:bevelT w="0" h="6350"/>
                <a:bevelB w="0" h="0"/>
              </a:sp3d>
            </a:bodyPr>
            <a:lstStyle/>
            <a:p>
              <a:pPr defTabSz="914126">
                <a:defRPr/>
              </a:pPr>
              <a:r>
                <a:rPr lang="vi-VN" sz="1200" dirty="0">
                  <a:solidFill>
                    <a:prstClr val="black">
                      <a:lumMod val="85000"/>
                      <a:lumOff val="15000"/>
                    </a:prstClr>
                  </a:solidFill>
                  <a:latin typeface="SamsungOne-400" panose="020B0503030303020204" charset="0"/>
                  <a:ea typeface="SamsungOne-700" panose="020B0803030303020204" pitchFamily="34" charset="0"/>
                </a:rPr>
                <a:t>802.15.4</a:t>
              </a:r>
            </a:p>
          </p:txBody>
        </p:sp>
        <p:sp>
          <p:nvSpPr>
            <p:cNvPr id="24" name="TextBox 23">
              <a:extLst>
                <a:ext uri="{FF2B5EF4-FFF2-40B4-BE49-F238E27FC236}">
                  <a16:creationId xmlns:a16="http://schemas.microsoft.com/office/drawing/2014/main" id="{5ADEB985-BD7F-BE33-9BE4-541524741A41}"/>
                </a:ext>
              </a:extLst>
            </p:cNvPr>
            <p:cNvSpPr txBox="1"/>
            <p:nvPr/>
          </p:nvSpPr>
          <p:spPr>
            <a:xfrm>
              <a:off x="5117049" y="5203089"/>
              <a:ext cx="1406605" cy="747207"/>
            </a:xfrm>
            <a:prstGeom prst="rect">
              <a:avLst/>
            </a:prstGeom>
            <a:noFill/>
          </p:spPr>
          <p:txBody>
            <a:bodyPr wrap="none" rtlCol="0">
              <a:spAutoFit/>
              <a:scene3d>
                <a:camera prst="orthographicFront"/>
                <a:lightRig rig="threePt" dir="t"/>
              </a:scene3d>
              <a:sp3d>
                <a:bevelT w="0" h="6350"/>
                <a:bevelB w="0" h="0"/>
              </a:sp3d>
            </a:bodyPr>
            <a:lstStyle/>
            <a:p>
              <a:pPr defTabSz="914126">
                <a:defRPr/>
              </a:pPr>
              <a:r>
                <a:rPr lang="vi-VN" sz="1200" dirty="0">
                  <a:solidFill>
                    <a:prstClr val="black">
                      <a:lumMod val="85000"/>
                      <a:lumOff val="15000"/>
                    </a:prstClr>
                  </a:solidFill>
                  <a:latin typeface="SamsungOne-400" panose="020B0503030303020204" charset="0"/>
                  <a:ea typeface="SamsungOne-700" panose="020B0803030303020204" pitchFamily="34" charset="0"/>
                </a:rPr>
                <a:t>ZigBee</a:t>
              </a:r>
            </a:p>
            <a:p>
              <a:pPr defTabSz="914126">
                <a:defRPr/>
              </a:pPr>
              <a:r>
                <a:rPr lang="vi-VN" sz="1200" dirty="0">
                  <a:solidFill>
                    <a:prstClr val="black">
                      <a:lumMod val="85000"/>
                      <a:lumOff val="15000"/>
                    </a:prstClr>
                  </a:solidFill>
                  <a:latin typeface="SamsungOne-400" panose="020B0503030303020204" charset="0"/>
                  <a:ea typeface="SamsungOne-700" panose="020B0803030303020204" pitchFamily="34" charset="0"/>
                </a:rPr>
                <a:t>Thông số kỹ thuật</a:t>
              </a:r>
            </a:p>
          </p:txBody>
        </p:sp>
      </p:grpSp>
    </p:spTree>
    <p:extLst>
      <p:ext uri="{BB962C8B-B14F-4D97-AF65-F5344CB8AC3E}">
        <p14:creationId xmlns:p14="http://schemas.microsoft.com/office/powerpoint/2010/main" val="29648656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IEEE 802.15.4 và Công nghệ tiêu chuẩn ZigBee</a:t>
            </a:r>
          </a:p>
        </p:txBody>
      </p:sp>
      <p:grpSp>
        <p:nvGrpSpPr>
          <p:cNvPr id="21" name="그룹 20">
            <a:extLst>
              <a:ext uri="{FF2B5EF4-FFF2-40B4-BE49-F238E27FC236}">
                <a16:creationId xmlns:a16="http://schemas.microsoft.com/office/drawing/2014/main" id="{07928334-32AF-46A2-97F3-006B536CB7A1}"/>
              </a:ext>
            </a:extLst>
          </p:cNvPr>
          <p:cNvGrpSpPr/>
          <p:nvPr/>
        </p:nvGrpSpPr>
        <p:grpSpPr>
          <a:xfrm>
            <a:off x="559817" y="1916113"/>
            <a:ext cx="8783190" cy="215444"/>
            <a:chOff x="1027113" y="2045624"/>
            <a:chExt cx="8785224" cy="215495"/>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ZigBee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IEEE 802.15.4</a:t>
              </a:r>
            </a:p>
          </p:txBody>
        </p:sp>
      </p:grpSp>
      <p:sp>
        <p:nvSpPr>
          <p:cNvPr id="15" name="직사각형 14">
            <a:extLst>
              <a:ext uri="{FF2B5EF4-FFF2-40B4-BE49-F238E27FC236}">
                <a16:creationId xmlns:a16="http://schemas.microsoft.com/office/drawing/2014/main" id="{22BD6323-BB52-4725-9DF0-257E5E98C3E6}"/>
              </a:ext>
            </a:extLst>
          </p:cNvPr>
          <p:cNvSpPr/>
          <p:nvPr/>
        </p:nvSpPr>
        <p:spPr>
          <a:xfrm>
            <a:off x="712180" y="2133108"/>
            <a:ext cx="8630827"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ZigBee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IEEE 802.15.4</a:t>
            </a:r>
          </a:p>
          <a:p>
            <a:pPr marL="355600" lvl="1" indent="-179388" defTabSz="914400">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ZigBee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thủ</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IEEE 802.15.4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ổn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600" lvl="1" indent="-179388" defTabSz="914400">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bổ</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logic,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IEEE 802.15.4.</a:t>
            </a:r>
          </a:p>
        </p:txBody>
      </p:sp>
      <p:sp>
        <p:nvSpPr>
          <p:cNvPr id="23" name="직사각형 22">
            <a:extLst>
              <a:ext uri="{FF2B5EF4-FFF2-40B4-BE49-F238E27FC236}">
                <a16:creationId xmlns:a16="http://schemas.microsoft.com/office/drawing/2014/main" id="{22BD6323-BB52-4725-9DF0-257E5E98C3E6}"/>
              </a:ext>
            </a:extLst>
          </p:cNvPr>
          <p:cNvSpPr/>
          <p:nvPr/>
        </p:nvSpPr>
        <p:spPr>
          <a:xfrm>
            <a:off x="712180" y="3271203"/>
            <a:ext cx="8630827" cy="1571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ZigBee</a:t>
            </a:r>
          </a:p>
          <a:p>
            <a:pPr marL="355600" lvl="1" indent="-179388" defTabSz="914400">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Mạng lưới cảm biến - Năng lượng thấp, chi phí thấp, tốc độ dữ liệu thấp, hỗ trợ nhiều nút mạng</a:t>
            </a:r>
          </a:p>
          <a:p>
            <a:pPr marL="355600" lvl="1" indent="-179388" defTabSz="914400">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Hỗ trợ đa bước nhảy - Hỗ trợ cấu trúc liên kết sao, cụm và lưới, với tỷ lệ truyền dữ liệu thành công cao</a:t>
            </a:r>
          </a:p>
          <a:p>
            <a:pPr marL="355600" lvl="1" indent="-179388" defTabSz="914400">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Nhận biết tình hình - Nhận biết về tình hình mạng và dịch vụ theo vị trí</a:t>
            </a:r>
          </a:p>
          <a:p>
            <a:pPr marL="355600" lvl="1" indent="-179388" defTabSz="914400">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Dễ phát triển chip - Cấu trúc giao thức đơn giản có thể mở rộng</a:t>
            </a:r>
          </a:p>
        </p:txBody>
      </p:sp>
      <p:pic>
        <p:nvPicPr>
          <p:cNvPr id="12" name="Picture 4" descr="http://kocoafab.cc/data/14111802224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6308" y="5833221"/>
            <a:ext cx="1016309" cy="37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944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Tổng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quan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1.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22" name="직사각형 21">
            <a:extLst>
              <a:ext uri="{FF2B5EF4-FFF2-40B4-BE49-F238E27FC236}">
                <a16:creationId xmlns:a16="http://schemas.microsoft.com/office/drawing/2014/main" id="{4F5F852D-A0A6-4383-B90F-EFA097AB90A5}"/>
              </a:ext>
            </a:extLst>
          </p:cNvPr>
          <p:cNvSpPr/>
          <p:nvPr/>
        </p:nvSpPr>
        <p:spPr>
          <a:xfrm>
            <a:off x="1054112" y="3883135"/>
            <a:ext cx="4354796"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Cách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mạng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công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nghiệp</a:t>
            </a:r>
            <a:r>
              <a:rPr lang="en-US" altLang="ko-KR" dirty="0">
                <a:solidFill>
                  <a:srgbClr val="A6A6A6"/>
                </a:solidFill>
                <a:latin typeface="SamsungOne-400" panose="020B0503030303020204" pitchFamily="34" charset="0"/>
                <a:ea typeface="SamsungOne-400" panose="020B0503030303020204" pitchFamily="34" charset="0"/>
              </a:rPr>
              <a:t> 4.0</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Định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nghĩa</a:t>
            </a:r>
            <a:r>
              <a:rPr lang="en-US" altLang="ko-KR" dirty="0">
                <a:solidFill>
                  <a:srgbClr val="A6A6A6"/>
                </a:solidFill>
                <a:latin typeface="SamsungOne-400" panose="020B0503030303020204" pitchFamily="34" charset="0"/>
                <a:ea typeface="SamsungOne-400" panose="020B0503030303020204" pitchFamily="34" charset="0"/>
              </a:rPr>
              <a:t> IoT</a:t>
            </a: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Công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nghệ</a:t>
            </a:r>
            <a:r>
              <a:rPr lang="en-US" altLang="ko-KR" dirty="0">
                <a:solidFill>
                  <a:srgbClr val="A6A6A6"/>
                </a:solidFill>
                <a:latin typeface="SamsungOne-400" panose="020B0503030303020204" pitchFamily="34" charset="0"/>
                <a:ea typeface="SamsungOne-400" panose="020B0503030303020204" pitchFamily="34" charset="0"/>
              </a:rPr>
              <a:t> M2M (</a:t>
            </a:r>
            <a:r>
              <a:rPr lang="en-US" altLang="ko-KR" dirty="0" err="1">
                <a:solidFill>
                  <a:srgbClr val="A6A6A6"/>
                </a:solidFill>
                <a:latin typeface="SamsungOne-400" panose="020B0503030303020204" pitchFamily="34" charset="0"/>
                <a:ea typeface="SamsungOne-400" panose="020B0503030303020204" pitchFamily="34" charset="0"/>
              </a:rPr>
              <a:t>Kết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nối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móc</a:t>
            </a:r>
            <a:r>
              <a:rPr lang="en-US" altLang="ko-KR" dirty="0">
                <a:solidFill>
                  <a:srgbClr val="A6A6A6"/>
                </a:solidFill>
                <a:latin typeface="SamsungOne-400" panose="020B0503030303020204" pitchFamily="34" charset="0"/>
                <a:ea typeface="SamsungOne-400" panose="020B0503030303020204" pitchFamily="34" charset="0"/>
              </a:rPr>
              <a:t>)</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Nguồn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gốc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ra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đời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của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IoT</a:t>
            </a:r>
          </a:p>
        </p:txBody>
      </p:sp>
    </p:spTree>
    <p:extLst>
      <p:ext uri="{BB962C8B-B14F-4D97-AF65-F5344CB8AC3E}">
        <p14:creationId xmlns:p14="http://schemas.microsoft.com/office/powerpoint/2010/main" val="136703526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7" y="1375101"/>
            <a:ext cx="9733093"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quan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IEEE 802.15.4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nghệ</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tiêu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chuẩn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ZigBee</a:t>
            </a:r>
          </a:p>
        </p:txBody>
      </p:sp>
      <p:grpSp>
        <p:nvGrpSpPr>
          <p:cNvPr id="21" name="그룹 20">
            <a:extLst>
              <a:ext uri="{FF2B5EF4-FFF2-40B4-BE49-F238E27FC236}">
                <a16:creationId xmlns:a16="http://schemas.microsoft.com/office/drawing/2014/main" id="{07928334-32AF-46A2-97F3-006B536CB7A1}"/>
              </a:ext>
            </a:extLst>
          </p:cNvPr>
          <p:cNvGrpSpPr/>
          <p:nvPr/>
        </p:nvGrpSpPr>
        <p:grpSpPr>
          <a:xfrm>
            <a:off x="559817" y="1916113"/>
            <a:ext cx="8783190" cy="215444"/>
            <a:chOff x="1027113" y="2045624"/>
            <a:chExt cx="8785224" cy="215495"/>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ZigaBee</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89" name="직사각형 88">
            <a:extLst>
              <a:ext uri="{FF2B5EF4-FFF2-40B4-BE49-F238E27FC236}">
                <a16:creationId xmlns:a16="http://schemas.microsoft.com/office/drawing/2014/main" id="{A7A2B47F-BE01-48E3-9717-74B4F63DEB0E}"/>
              </a:ext>
            </a:extLst>
          </p:cNvPr>
          <p:cNvSpPr/>
          <p:nvPr/>
        </p:nvSpPr>
        <p:spPr>
          <a:xfrm>
            <a:off x="712183" y="2143622"/>
            <a:ext cx="8755818" cy="345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Hỗ trợ cấu trúc liên kết sao, cấu trúc liên kết lưới và cụm</a:t>
            </a:r>
          </a:p>
        </p:txBody>
      </p:sp>
      <p:grpSp>
        <p:nvGrpSpPr>
          <p:cNvPr id="2" name="그룹 1"/>
          <p:cNvGrpSpPr/>
          <p:nvPr/>
        </p:nvGrpSpPr>
        <p:grpSpPr>
          <a:xfrm>
            <a:off x="1814258" y="2888191"/>
            <a:ext cx="6551668" cy="2889584"/>
            <a:chOff x="554253" y="2262935"/>
            <a:chExt cx="6011466" cy="2705305"/>
          </a:xfrm>
        </p:grpSpPr>
        <p:sp>
          <p:nvSpPr>
            <p:cNvPr id="88" name="모서리가 둥근 직사각형 4">
              <a:extLst>
                <a:ext uri="{FF2B5EF4-FFF2-40B4-BE49-F238E27FC236}">
                  <a16:creationId xmlns:a16="http://schemas.microsoft.com/office/drawing/2014/main" id="{3E293C62-7670-4EE5-A8CE-FB87BD3AFF88}"/>
                </a:ext>
              </a:extLst>
            </p:cNvPr>
            <p:cNvSpPr/>
            <p:nvPr/>
          </p:nvSpPr>
          <p:spPr>
            <a:xfrm>
              <a:off x="554253" y="2262935"/>
              <a:ext cx="5809602" cy="27053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p:cNvGrpSpPr/>
            <p:nvPr/>
          </p:nvGrpSpPr>
          <p:grpSpPr>
            <a:xfrm>
              <a:off x="926812" y="2599242"/>
              <a:ext cx="5638907" cy="2161844"/>
              <a:chOff x="1732763" y="3573103"/>
              <a:chExt cx="6505522" cy="2562586"/>
            </a:xfrm>
          </p:grpSpPr>
          <p:grpSp>
            <p:nvGrpSpPr>
              <p:cNvPr id="13" name="그룹 12">
                <a:extLst>
                  <a:ext uri="{FF2B5EF4-FFF2-40B4-BE49-F238E27FC236}">
                    <a16:creationId xmlns:a16="http://schemas.microsoft.com/office/drawing/2014/main" id="{093A2C3A-B108-491E-9D92-0363871FF34A}"/>
                  </a:ext>
                </a:extLst>
              </p:cNvPr>
              <p:cNvGrpSpPr/>
              <p:nvPr/>
            </p:nvGrpSpPr>
            <p:grpSpPr>
              <a:xfrm>
                <a:off x="1757709" y="3615947"/>
                <a:ext cx="1300747" cy="1145793"/>
                <a:chOff x="1736690" y="2203524"/>
                <a:chExt cx="1877357" cy="1653712"/>
              </a:xfrm>
            </p:grpSpPr>
            <p:cxnSp>
              <p:nvCxnSpPr>
                <p:cNvPr id="77" name="직선 연결선 76">
                  <a:extLst>
                    <a:ext uri="{FF2B5EF4-FFF2-40B4-BE49-F238E27FC236}">
                      <a16:creationId xmlns:a16="http://schemas.microsoft.com/office/drawing/2014/main" id="{10CBFFF5-1495-4640-ACC4-497D286BD2F3}"/>
                    </a:ext>
                  </a:extLst>
                </p:cNvPr>
                <p:cNvCxnSpPr/>
                <p:nvPr/>
              </p:nvCxnSpPr>
              <p:spPr>
                <a:xfrm flipV="1">
                  <a:off x="1837622" y="2923514"/>
                  <a:ext cx="824841" cy="28869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32E10F9E-E55A-437A-A96E-FFE90A4F2DD8}"/>
                    </a:ext>
                  </a:extLst>
                </p:cNvPr>
                <p:cNvCxnSpPr/>
                <p:nvPr/>
              </p:nvCxnSpPr>
              <p:spPr>
                <a:xfrm flipV="1">
                  <a:off x="2483748" y="2916642"/>
                  <a:ext cx="178716" cy="8385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A62E336E-53C4-4BE6-B98C-2FE6E4C95D62}"/>
                    </a:ext>
                  </a:extLst>
                </p:cNvPr>
                <p:cNvCxnSpPr/>
                <p:nvPr/>
              </p:nvCxnSpPr>
              <p:spPr>
                <a:xfrm flipH="1" flipV="1">
                  <a:off x="2662463" y="2923514"/>
                  <a:ext cx="845463" cy="45366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E87BE41A-6953-4624-A634-846977AFB9B3}"/>
                    </a:ext>
                  </a:extLst>
                </p:cNvPr>
                <p:cNvCxnSpPr/>
                <p:nvPr/>
              </p:nvCxnSpPr>
              <p:spPr>
                <a:xfrm flipH="1">
                  <a:off x="2662465" y="2304883"/>
                  <a:ext cx="598009" cy="60488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3A7A0816-2817-41F4-AA8C-66F7C3FF69CA}"/>
                    </a:ext>
                  </a:extLst>
                </p:cNvPr>
                <p:cNvCxnSpPr/>
                <p:nvPr/>
              </p:nvCxnSpPr>
              <p:spPr>
                <a:xfrm>
                  <a:off x="2174433" y="2304883"/>
                  <a:ext cx="488030" cy="61863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2" name="타원 81">
                  <a:extLst>
                    <a:ext uri="{FF2B5EF4-FFF2-40B4-BE49-F238E27FC236}">
                      <a16:creationId xmlns:a16="http://schemas.microsoft.com/office/drawing/2014/main" id="{1CC3EB76-CB3A-4C88-A4BF-0AC62FEB1020}"/>
                    </a:ext>
                  </a:extLst>
                </p:cNvPr>
                <p:cNvSpPr/>
                <p:nvPr/>
              </p:nvSpPr>
              <p:spPr>
                <a:xfrm>
                  <a:off x="2377912" y="3649402"/>
                  <a:ext cx="207834" cy="207834"/>
                </a:xfrm>
                <a:prstGeom prst="ellipse">
                  <a:avLst/>
                </a:prstGeom>
                <a:solidFill>
                  <a:srgbClr val="00B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83" name="타원 82">
                  <a:extLst>
                    <a:ext uri="{FF2B5EF4-FFF2-40B4-BE49-F238E27FC236}">
                      <a16:creationId xmlns:a16="http://schemas.microsoft.com/office/drawing/2014/main" id="{E8E2CE37-5AA2-4EF6-B480-A674E081F0DF}"/>
                    </a:ext>
                  </a:extLst>
                </p:cNvPr>
                <p:cNvSpPr/>
                <p:nvPr/>
              </p:nvSpPr>
              <p:spPr>
                <a:xfrm>
                  <a:off x="3406213" y="3278210"/>
                  <a:ext cx="207834" cy="207834"/>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84" name="타원 83">
                  <a:extLst>
                    <a:ext uri="{FF2B5EF4-FFF2-40B4-BE49-F238E27FC236}">
                      <a16:creationId xmlns:a16="http://schemas.microsoft.com/office/drawing/2014/main" id="{4455A848-9134-4695-8BEA-14D262B440D9}"/>
                    </a:ext>
                  </a:extLst>
                </p:cNvPr>
                <p:cNvSpPr/>
                <p:nvPr/>
              </p:nvSpPr>
              <p:spPr>
                <a:xfrm>
                  <a:off x="2066304" y="2203524"/>
                  <a:ext cx="207834" cy="207834"/>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85" name="타원 84">
                  <a:extLst>
                    <a:ext uri="{FF2B5EF4-FFF2-40B4-BE49-F238E27FC236}">
                      <a16:creationId xmlns:a16="http://schemas.microsoft.com/office/drawing/2014/main" id="{C133556D-2DCD-4480-B715-3828B16DD175}"/>
                    </a:ext>
                  </a:extLst>
                </p:cNvPr>
                <p:cNvSpPr/>
                <p:nvPr/>
              </p:nvSpPr>
              <p:spPr>
                <a:xfrm>
                  <a:off x="3155392" y="2203524"/>
                  <a:ext cx="207834" cy="207834"/>
                </a:xfrm>
                <a:prstGeom prst="ellipse">
                  <a:avLst/>
                </a:prstGeom>
                <a:solidFill>
                  <a:srgbClr val="00B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86" name="타원 85">
                  <a:extLst>
                    <a:ext uri="{FF2B5EF4-FFF2-40B4-BE49-F238E27FC236}">
                      <a16:creationId xmlns:a16="http://schemas.microsoft.com/office/drawing/2014/main" id="{6877D439-D76C-4F64-99C6-6625444876FF}"/>
                    </a:ext>
                  </a:extLst>
                </p:cNvPr>
                <p:cNvSpPr/>
                <p:nvPr/>
              </p:nvSpPr>
              <p:spPr>
                <a:xfrm>
                  <a:off x="2557934" y="2821309"/>
                  <a:ext cx="207834" cy="207834"/>
                </a:xfrm>
                <a:prstGeom prst="ellipse">
                  <a:avLst/>
                </a:prstGeom>
                <a:solidFill>
                  <a:srgbClr val="0033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87" name="타원 86">
                  <a:extLst>
                    <a:ext uri="{FF2B5EF4-FFF2-40B4-BE49-F238E27FC236}">
                      <a16:creationId xmlns:a16="http://schemas.microsoft.com/office/drawing/2014/main" id="{FD1B3E1D-96F1-49ED-9849-56E9DA74032B}"/>
                    </a:ext>
                  </a:extLst>
                </p:cNvPr>
                <p:cNvSpPr/>
                <p:nvPr/>
              </p:nvSpPr>
              <p:spPr>
                <a:xfrm>
                  <a:off x="1736690" y="3109340"/>
                  <a:ext cx="207834" cy="207834"/>
                </a:xfrm>
                <a:prstGeom prst="ellipse">
                  <a:avLst/>
                </a:prstGeom>
                <a:solidFill>
                  <a:srgbClr val="00B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grpSp>
          <p:grpSp>
            <p:nvGrpSpPr>
              <p:cNvPr id="14" name="그룹 13">
                <a:extLst>
                  <a:ext uri="{FF2B5EF4-FFF2-40B4-BE49-F238E27FC236}">
                    <a16:creationId xmlns:a16="http://schemas.microsoft.com/office/drawing/2014/main" id="{4CB53E7A-2663-4E4B-AED5-76A2DF93FD82}"/>
                  </a:ext>
                </a:extLst>
              </p:cNvPr>
              <p:cNvGrpSpPr/>
              <p:nvPr/>
            </p:nvGrpSpPr>
            <p:grpSpPr>
              <a:xfrm>
                <a:off x="3407113" y="4347550"/>
                <a:ext cx="1756394" cy="1394818"/>
                <a:chOff x="1909780" y="3684545"/>
                <a:chExt cx="2534987" cy="2089999"/>
              </a:xfrm>
            </p:grpSpPr>
            <p:cxnSp>
              <p:nvCxnSpPr>
                <p:cNvPr id="54" name="직선 연결선 53">
                  <a:extLst>
                    <a:ext uri="{FF2B5EF4-FFF2-40B4-BE49-F238E27FC236}">
                      <a16:creationId xmlns:a16="http://schemas.microsoft.com/office/drawing/2014/main" id="{C1549407-A584-43D7-B0F4-FD4C35B82739}"/>
                    </a:ext>
                  </a:extLst>
                </p:cNvPr>
                <p:cNvCxnSpPr/>
                <p:nvPr/>
              </p:nvCxnSpPr>
              <p:spPr>
                <a:xfrm flipH="1" flipV="1">
                  <a:off x="3774969" y="5112692"/>
                  <a:ext cx="570513" cy="28544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D272D542-5F07-42D3-A211-CB325C06681D}"/>
                    </a:ext>
                  </a:extLst>
                </p:cNvPr>
                <p:cNvCxnSpPr/>
                <p:nvPr/>
              </p:nvCxnSpPr>
              <p:spPr>
                <a:xfrm>
                  <a:off x="3774968" y="5119828"/>
                  <a:ext cx="34368" cy="53521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EF8C6BAD-0D86-4779-944D-6F9A8C691FB6}"/>
                    </a:ext>
                  </a:extLst>
                </p:cNvPr>
                <p:cNvCxnSpPr/>
                <p:nvPr/>
              </p:nvCxnSpPr>
              <p:spPr>
                <a:xfrm flipH="1">
                  <a:off x="2737042" y="3828186"/>
                  <a:ext cx="323065" cy="42816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1723EB5E-8687-4B2F-AD8C-5F3501B9F5FA}"/>
                    </a:ext>
                  </a:extLst>
                </p:cNvPr>
                <p:cNvCxnSpPr/>
                <p:nvPr/>
              </p:nvCxnSpPr>
              <p:spPr>
                <a:xfrm>
                  <a:off x="2544579" y="3792505"/>
                  <a:ext cx="192463" cy="44957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5CD17F0B-FB11-448D-AD87-380993C1D21A}"/>
                    </a:ext>
                  </a:extLst>
                </p:cNvPr>
                <p:cNvCxnSpPr/>
                <p:nvPr/>
              </p:nvCxnSpPr>
              <p:spPr>
                <a:xfrm>
                  <a:off x="2166528" y="4142177"/>
                  <a:ext cx="563641" cy="9990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0AFAFAF6-FCFD-487D-A681-642C0B1D3795}"/>
                    </a:ext>
                  </a:extLst>
                </p:cNvPr>
                <p:cNvCxnSpPr/>
                <p:nvPr/>
              </p:nvCxnSpPr>
              <p:spPr>
                <a:xfrm flipV="1">
                  <a:off x="2221518" y="5084148"/>
                  <a:ext cx="357431" cy="4353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EF73F7E8-1B4A-4D5F-AA76-D50EC4B923A2}"/>
                    </a:ext>
                  </a:extLst>
                </p:cNvPr>
                <p:cNvCxnSpPr/>
                <p:nvPr/>
              </p:nvCxnSpPr>
              <p:spPr>
                <a:xfrm flipV="1">
                  <a:off x="2572074" y="4855791"/>
                  <a:ext cx="653000" cy="21408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F0863AD6-0660-4F5E-BC63-D667E205C7AF}"/>
                    </a:ext>
                  </a:extLst>
                </p:cNvPr>
                <p:cNvCxnSpPr/>
                <p:nvPr/>
              </p:nvCxnSpPr>
              <p:spPr>
                <a:xfrm flipH="1" flipV="1">
                  <a:off x="3225075" y="4870065"/>
                  <a:ext cx="556765" cy="24976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D4EED5A6-9EC0-4BA8-AB93-6FDF1452A17C}"/>
                    </a:ext>
                  </a:extLst>
                </p:cNvPr>
                <p:cNvCxnSpPr/>
                <p:nvPr/>
              </p:nvCxnSpPr>
              <p:spPr>
                <a:xfrm flipH="1">
                  <a:off x="3218201" y="4299172"/>
                  <a:ext cx="549892" cy="56375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FF38AC8-3432-4F0B-9329-A36238B95EFB}"/>
                    </a:ext>
                  </a:extLst>
                </p:cNvPr>
                <p:cNvCxnSpPr/>
                <p:nvPr/>
              </p:nvCxnSpPr>
              <p:spPr>
                <a:xfrm>
                  <a:off x="2743917" y="4256355"/>
                  <a:ext cx="481157" cy="61370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8F03EFB9-211E-4820-894C-6C3AF58E8A9D}"/>
                    </a:ext>
                  </a:extLst>
                </p:cNvPr>
                <p:cNvSpPr/>
                <p:nvPr/>
              </p:nvSpPr>
              <p:spPr>
                <a:xfrm>
                  <a:off x="3673133" y="5006402"/>
                  <a:ext cx="207834" cy="215770"/>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cxnSp>
              <p:nvCxnSpPr>
                <p:cNvPr id="65" name="직선 연결선 64">
                  <a:extLst>
                    <a:ext uri="{FF2B5EF4-FFF2-40B4-BE49-F238E27FC236}">
                      <a16:creationId xmlns:a16="http://schemas.microsoft.com/office/drawing/2014/main" id="{645EDD56-5AAB-4D7A-9B04-E38D113C884B}"/>
                    </a:ext>
                  </a:extLst>
                </p:cNvPr>
                <p:cNvCxnSpPr/>
                <p:nvPr/>
              </p:nvCxnSpPr>
              <p:spPr>
                <a:xfrm>
                  <a:off x="2022181" y="4870063"/>
                  <a:ext cx="563641" cy="20694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6" name="타원 65">
                  <a:extLst>
                    <a:ext uri="{FF2B5EF4-FFF2-40B4-BE49-F238E27FC236}">
                      <a16:creationId xmlns:a16="http://schemas.microsoft.com/office/drawing/2014/main" id="{DB86F5ED-8857-43DB-AD84-BA0CE45FB899}"/>
                    </a:ext>
                  </a:extLst>
                </p:cNvPr>
                <p:cNvSpPr/>
                <p:nvPr/>
              </p:nvSpPr>
              <p:spPr>
                <a:xfrm>
                  <a:off x="2474773" y="4970398"/>
                  <a:ext cx="207834" cy="215770"/>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67" name="타원 66">
                  <a:extLst>
                    <a:ext uri="{FF2B5EF4-FFF2-40B4-BE49-F238E27FC236}">
                      <a16:creationId xmlns:a16="http://schemas.microsoft.com/office/drawing/2014/main" id="{564F5E7D-8F7F-4C64-93B3-92C3CF905D4A}"/>
                    </a:ext>
                  </a:extLst>
                </p:cNvPr>
                <p:cNvSpPr/>
                <p:nvPr/>
              </p:nvSpPr>
              <p:spPr>
                <a:xfrm>
                  <a:off x="1909780" y="4765526"/>
                  <a:ext cx="207834" cy="215770"/>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68" name="타원 67">
                  <a:extLst>
                    <a:ext uri="{FF2B5EF4-FFF2-40B4-BE49-F238E27FC236}">
                      <a16:creationId xmlns:a16="http://schemas.microsoft.com/office/drawing/2014/main" id="{F6208541-B142-4809-B453-5CAF0EB65F22}"/>
                    </a:ext>
                  </a:extLst>
                </p:cNvPr>
                <p:cNvSpPr/>
                <p:nvPr/>
              </p:nvSpPr>
              <p:spPr>
                <a:xfrm>
                  <a:off x="2110856" y="5414073"/>
                  <a:ext cx="207834" cy="215770"/>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69" name="타원 68">
                  <a:extLst>
                    <a:ext uri="{FF2B5EF4-FFF2-40B4-BE49-F238E27FC236}">
                      <a16:creationId xmlns:a16="http://schemas.microsoft.com/office/drawing/2014/main" id="{2957E135-D88B-48FE-A4BA-84EEB2158BCF}"/>
                    </a:ext>
                  </a:extLst>
                </p:cNvPr>
                <p:cNvSpPr/>
                <p:nvPr/>
              </p:nvSpPr>
              <p:spPr>
                <a:xfrm>
                  <a:off x="2966489" y="3717261"/>
                  <a:ext cx="207834" cy="215770"/>
                </a:xfrm>
                <a:prstGeom prst="ellipse">
                  <a:avLst/>
                </a:prstGeom>
                <a:solidFill>
                  <a:srgbClr val="00B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70" name="타원 69">
                  <a:extLst>
                    <a:ext uri="{FF2B5EF4-FFF2-40B4-BE49-F238E27FC236}">
                      <a16:creationId xmlns:a16="http://schemas.microsoft.com/office/drawing/2014/main" id="{E2418AA6-917D-41BC-B988-28174D80FF5F}"/>
                    </a:ext>
                  </a:extLst>
                </p:cNvPr>
                <p:cNvSpPr/>
                <p:nvPr/>
              </p:nvSpPr>
              <p:spPr>
                <a:xfrm>
                  <a:off x="2439203" y="3684545"/>
                  <a:ext cx="207834" cy="215770"/>
                </a:xfrm>
                <a:prstGeom prst="ellipse">
                  <a:avLst/>
                </a:prstGeom>
                <a:solidFill>
                  <a:srgbClr val="00B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71" name="타원 70">
                  <a:extLst>
                    <a:ext uri="{FF2B5EF4-FFF2-40B4-BE49-F238E27FC236}">
                      <a16:creationId xmlns:a16="http://schemas.microsoft.com/office/drawing/2014/main" id="{14F2C950-9C83-48B1-BDED-7F08FA73ADD2}"/>
                    </a:ext>
                  </a:extLst>
                </p:cNvPr>
                <p:cNvSpPr/>
                <p:nvPr/>
              </p:nvSpPr>
              <p:spPr>
                <a:xfrm>
                  <a:off x="2062646" y="4034295"/>
                  <a:ext cx="207834" cy="215770"/>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72" name="타원 71">
                  <a:extLst>
                    <a:ext uri="{FF2B5EF4-FFF2-40B4-BE49-F238E27FC236}">
                      <a16:creationId xmlns:a16="http://schemas.microsoft.com/office/drawing/2014/main" id="{BA1EF6F7-6441-4F54-82C4-C62CE17D910B}"/>
                    </a:ext>
                  </a:extLst>
                </p:cNvPr>
                <p:cNvSpPr/>
                <p:nvPr/>
              </p:nvSpPr>
              <p:spPr>
                <a:xfrm>
                  <a:off x="3662906" y="4188017"/>
                  <a:ext cx="207834" cy="215770"/>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73" name="타원 72">
                  <a:extLst>
                    <a:ext uri="{FF2B5EF4-FFF2-40B4-BE49-F238E27FC236}">
                      <a16:creationId xmlns:a16="http://schemas.microsoft.com/office/drawing/2014/main" id="{EC3EB0EE-EDB1-4AF3-BCE9-95CC290DB17E}"/>
                    </a:ext>
                  </a:extLst>
                </p:cNvPr>
                <p:cNvSpPr/>
                <p:nvPr/>
              </p:nvSpPr>
              <p:spPr>
                <a:xfrm>
                  <a:off x="4236933" y="5293271"/>
                  <a:ext cx="207834" cy="215770"/>
                </a:xfrm>
                <a:prstGeom prst="ellipse">
                  <a:avLst/>
                </a:prstGeom>
                <a:solidFill>
                  <a:srgbClr val="00B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74" name="타원 73">
                  <a:extLst>
                    <a:ext uri="{FF2B5EF4-FFF2-40B4-BE49-F238E27FC236}">
                      <a16:creationId xmlns:a16="http://schemas.microsoft.com/office/drawing/2014/main" id="{9BF44E3A-BE7A-4478-8C88-B9834219EF3C}"/>
                    </a:ext>
                  </a:extLst>
                </p:cNvPr>
                <p:cNvSpPr/>
                <p:nvPr/>
              </p:nvSpPr>
              <p:spPr>
                <a:xfrm>
                  <a:off x="3710061" y="5558774"/>
                  <a:ext cx="207834" cy="215770"/>
                </a:xfrm>
                <a:prstGeom prst="ellipse">
                  <a:avLst/>
                </a:prstGeom>
                <a:solidFill>
                  <a:srgbClr val="00B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75" name="타원 74">
                  <a:extLst>
                    <a:ext uri="{FF2B5EF4-FFF2-40B4-BE49-F238E27FC236}">
                      <a16:creationId xmlns:a16="http://schemas.microsoft.com/office/drawing/2014/main" id="{0AF6E328-A4D2-4A12-89AC-E5C8A62394B9}"/>
                    </a:ext>
                  </a:extLst>
                </p:cNvPr>
                <p:cNvSpPr/>
                <p:nvPr/>
              </p:nvSpPr>
              <p:spPr>
                <a:xfrm>
                  <a:off x="2626045" y="4139447"/>
                  <a:ext cx="207834" cy="215770"/>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76" name="타원 75">
                  <a:extLst>
                    <a:ext uri="{FF2B5EF4-FFF2-40B4-BE49-F238E27FC236}">
                      <a16:creationId xmlns:a16="http://schemas.microsoft.com/office/drawing/2014/main" id="{37567FB0-179B-470A-BF72-E68C3FBE44ED}"/>
                    </a:ext>
                  </a:extLst>
                </p:cNvPr>
                <p:cNvSpPr/>
                <p:nvPr/>
              </p:nvSpPr>
              <p:spPr>
                <a:xfrm>
                  <a:off x="3117672" y="4757231"/>
                  <a:ext cx="207834" cy="215770"/>
                </a:xfrm>
                <a:prstGeom prst="ellipse">
                  <a:avLst/>
                </a:prstGeom>
                <a:solidFill>
                  <a:srgbClr val="0033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grpSp>
          <p:grpSp>
            <p:nvGrpSpPr>
              <p:cNvPr id="19" name="그룹 18">
                <a:extLst>
                  <a:ext uri="{FF2B5EF4-FFF2-40B4-BE49-F238E27FC236}">
                    <a16:creationId xmlns:a16="http://schemas.microsoft.com/office/drawing/2014/main" id="{904D9F8E-340A-453F-9DC5-B646D89A338E}"/>
                  </a:ext>
                </a:extLst>
              </p:cNvPr>
              <p:cNvGrpSpPr/>
              <p:nvPr/>
            </p:nvGrpSpPr>
            <p:grpSpPr>
              <a:xfrm>
                <a:off x="5106750" y="3573103"/>
                <a:ext cx="1545103" cy="1275249"/>
                <a:chOff x="6008343" y="3912984"/>
                <a:chExt cx="2230033" cy="1840555"/>
              </a:xfrm>
            </p:grpSpPr>
            <p:cxnSp>
              <p:nvCxnSpPr>
                <p:cNvPr id="37" name="직선 연결선 36">
                  <a:extLst>
                    <a:ext uri="{FF2B5EF4-FFF2-40B4-BE49-F238E27FC236}">
                      <a16:creationId xmlns:a16="http://schemas.microsoft.com/office/drawing/2014/main" id="{7FD84ED6-71FA-45A3-BA2B-49A1040B5052}"/>
                    </a:ext>
                  </a:extLst>
                </p:cNvPr>
                <p:cNvCxnSpPr/>
                <p:nvPr/>
              </p:nvCxnSpPr>
              <p:spPr>
                <a:xfrm flipH="1" flipV="1">
                  <a:off x="7592539" y="5107229"/>
                  <a:ext cx="538930" cy="27007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DCCE5ED8-A5B5-4619-BCC8-52A5B39D9FBF}"/>
                    </a:ext>
                  </a:extLst>
                </p:cNvPr>
                <p:cNvCxnSpPr/>
                <p:nvPr/>
              </p:nvCxnSpPr>
              <p:spPr>
                <a:xfrm>
                  <a:off x="7590976" y="5056688"/>
                  <a:ext cx="15310" cy="58668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589C52EB-4184-4B1E-ABF0-035E3E4C566F}"/>
                    </a:ext>
                  </a:extLst>
                </p:cNvPr>
                <p:cNvCxnSpPr/>
                <p:nvPr/>
              </p:nvCxnSpPr>
              <p:spPr>
                <a:xfrm flipV="1">
                  <a:off x="6470591" y="4574636"/>
                  <a:ext cx="323151" cy="73744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타원 40">
                  <a:extLst>
                    <a:ext uri="{FF2B5EF4-FFF2-40B4-BE49-F238E27FC236}">
                      <a16:creationId xmlns:a16="http://schemas.microsoft.com/office/drawing/2014/main" id="{5D6A923A-8996-4491-912B-3D5D58C46CF2}"/>
                    </a:ext>
                  </a:extLst>
                </p:cNvPr>
                <p:cNvSpPr/>
                <p:nvPr/>
              </p:nvSpPr>
              <p:spPr>
                <a:xfrm>
                  <a:off x="8030542" y="5280202"/>
                  <a:ext cx="207834" cy="207834"/>
                </a:xfrm>
                <a:prstGeom prst="ellipse">
                  <a:avLst/>
                </a:prstGeom>
                <a:solidFill>
                  <a:srgbClr val="00B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42" name="타원 41">
                  <a:extLst>
                    <a:ext uri="{FF2B5EF4-FFF2-40B4-BE49-F238E27FC236}">
                      <a16:creationId xmlns:a16="http://schemas.microsoft.com/office/drawing/2014/main" id="{B8B1FE6E-A6D4-406B-8520-0D885C26F935}"/>
                    </a:ext>
                  </a:extLst>
                </p:cNvPr>
                <p:cNvSpPr/>
                <p:nvPr/>
              </p:nvSpPr>
              <p:spPr>
                <a:xfrm>
                  <a:off x="7503670" y="5545705"/>
                  <a:ext cx="207834" cy="207834"/>
                </a:xfrm>
                <a:prstGeom prst="ellipse">
                  <a:avLst/>
                </a:prstGeom>
                <a:solidFill>
                  <a:srgbClr val="00B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cxnSp>
              <p:nvCxnSpPr>
                <p:cNvPr id="43" name="직선 연결선 42">
                  <a:extLst>
                    <a:ext uri="{FF2B5EF4-FFF2-40B4-BE49-F238E27FC236}">
                      <a16:creationId xmlns:a16="http://schemas.microsoft.com/office/drawing/2014/main" id="{9D0FAFA3-BEA7-4D62-B135-C1702C196F2E}"/>
                    </a:ext>
                  </a:extLst>
                </p:cNvPr>
                <p:cNvCxnSpPr/>
                <p:nvPr/>
              </p:nvCxnSpPr>
              <p:spPr>
                <a:xfrm flipV="1">
                  <a:off x="6793742" y="4028661"/>
                  <a:ext cx="654580" cy="55094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자유형 52">
                  <a:extLst>
                    <a:ext uri="{FF2B5EF4-FFF2-40B4-BE49-F238E27FC236}">
                      <a16:creationId xmlns:a16="http://schemas.microsoft.com/office/drawing/2014/main" id="{9816B3F7-4F8E-40AD-8A2A-A1A40E82BD92}"/>
                    </a:ext>
                  </a:extLst>
                </p:cNvPr>
                <p:cNvSpPr/>
                <p:nvPr/>
              </p:nvSpPr>
              <p:spPr>
                <a:xfrm>
                  <a:off x="6129016" y="3999760"/>
                  <a:ext cx="1475714" cy="1312752"/>
                </a:xfrm>
                <a:custGeom>
                  <a:avLst/>
                  <a:gdLst>
                    <a:gd name="connsiteX0" fmla="*/ 307817 w 1475714"/>
                    <a:gd name="connsiteY0" fmla="*/ 63374 h 1312752"/>
                    <a:gd name="connsiteX1" fmla="*/ 0 w 1475714"/>
                    <a:gd name="connsiteY1" fmla="*/ 706170 h 1312752"/>
                    <a:gd name="connsiteX2" fmla="*/ 344031 w 1475714"/>
                    <a:gd name="connsiteY2" fmla="*/ 1312752 h 1312752"/>
                    <a:gd name="connsiteX3" fmla="*/ 1475714 w 1475714"/>
                    <a:gd name="connsiteY3" fmla="*/ 1122629 h 1312752"/>
                    <a:gd name="connsiteX4" fmla="*/ 1330859 w 1475714"/>
                    <a:gd name="connsiteY4" fmla="*/ 0 h 1312752"/>
                    <a:gd name="connsiteX5" fmla="*/ 307817 w 1475714"/>
                    <a:gd name="connsiteY5" fmla="*/ 63374 h 131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5714" h="1312752">
                      <a:moveTo>
                        <a:pt x="307817" y="63374"/>
                      </a:moveTo>
                      <a:lnTo>
                        <a:pt x="0" y="706170"/>
                      </a:lnTo>
                      <a:lnTo>
                        <a:pt x="344031" y="1312752"/>
                      </a:lnTo>
                      <a:lnTo>
                        <a:pt x="1475714" y="1122629"/>
                      </a:lnTo>
                      <a:lnTo>
                        <a:pt x="1330859" y="0"/>
                      </a:lnTo>
                      <a:lnTo>
                        <a:pt x="307817" y="63374"/>
                      </a:lnTo>
                      <a:close/>
                    </a:path>
                  </a:pathLst>
                </a:cu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bevelB w="0" h="0"/>
                  </a:sp3d>
                </a:bodyPr>
                <a:lstStyle/>
                <a:p>
                  <a:pPr algn="ctr" defTabSz="914126">
                    <a:defRPr/>
                  </a:pPr>
                  <a:endParaRPr lang="ko-KR" altLang="en-US" sz="1799" dirty="0">
                    <a:solidFill>
                      <a:srgbClr val="000000"/>
                    </a:solidFill>
                    <a:latin typeface="SamsungOne-400" panose="020B0503030303020204" pitchFamily="34" charset="0"/>
                    <a:ea typeface="KoPub돋움체 Bold" panose="02020603020101020101" pitchFamily="18" charset="-127"/>
                  </a:endParaRPr>
                </a:p>
              </p:txBody>
            </p:sp>
            <p:cxnSp>
              <p:nvCxnSpPr>
                <p:cNvPr id="45" name="직선 연결선 44">
                  <a:extLst>
                    <a:ext uri="{FF2B5EF4-FFF2-40B4-BE49-F238E27FC236}">
                      <a16:creationId xmlns:a16="http://schemas.microsoft.com/office/drawing/2014/main" id="{60C22D91-73B5-4285-B7A3-3A8CFDDA5CA5}"/>
                    </a:ext>
                  </a:extLst>
                </p:cNvPr>
                <p:cNvCxnSpPr>
                  <a:stCxn id="44" idx="1"/>
                </p:cNvCxnSpPr>
                <p:nvPr/>
              </p:nvCxnSpPr>
              <p:spPr>
                <a:xfrm flipV="1">
                  <a:off x="6129016" y="4580454"/>
                  <a:ext cx="664726" cy="1254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9C3B8050-9D3F-4FFB-BD25-AE69BAD784F1}"/>
                    </a:ext>
                  </a:extLst>
                </p:cNvPr>
                <p:cNvCxnSpPr>
                  <a:stCxn id="44" idx="0"/>
                </p:cNvCxnSpPr>
                <p:nvPr/>
              </p:nvCxnSpPr>
              <p:spPr>
                <a:xfrm>
                  <a:off x="6436833" y="4063134"/>
                  <a:ext cx="363994" cy="53290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C4C79DE4-94A6-4721-9264-4B24AB47BDF5}"/>
                    </a:ext>
                  </a:extLst>
                </p:cNvPr>
                <p:cNvCxnSpPr>
                  <a:endCxn id="44" idx="3"/>
                </p:cNvCxnSpPr>
                <p:nvPr/>
              </p:nvCxnSpPr>
              <p:spPr>
                <a:xfrm>
                  <a:off x="6800827" y="4596040"/>
                  <a:ext cx="803903" cy="52634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타원 47">
                  <a:extLst>
                    <a:ext uri="{FF2B5EF4-FFF2-40B4-BE49-F238E27FC236}">
                      <a16:creationId xmlns:a16="http://schemas.microsoft.com/office/drawing/2014/main" id="{016AC1EF-4C56-4E60-9E79-52BDD8666C85}"/>
                    </a:ext>
                  </a:extLst>
                </p:cNvPr>
                <p:cNvSpPr/>
                <p:nvPr/>
              </p:nvSpPr>
              <p:spPr>
                <a:xfrm>
                  <a:off x="6662390" y="4474234"/>
                  <a:ext cx="207834" cy="207834"/>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49" name="타원 48">
                  <a:extLst>
                    <a:ext uri="{FF2B5EF4-FFF2-40B4-BE49-F238E27FC236}">
                      <a16:creationId xmlns:a16="http://schemas.microsoft.com/office/drawing/2014/main" id="{173A7937-57DE-4980-97B2-53805F6C688D}"/>
                    </a:ext>
                  </a:extLst>
                </p:cNvPr>
                <p:cNvSpPr/>
                <p:nvPr/>
              </p:nvSpPr>
              <p:spPr>
                <a:xfrm>
                  <a:off x="6366838" y="5179359"/>
                  <a:ext cx="207834" cy="207834"/>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50" name="타원 49">
                  <a:extLst>
                    <a:ext uri="{FF2B5EF4-FFF2-40B4-BE49-F238E27FC236}">
                      <a16:creationId xmlns:a16="http://schemas.microsoft.com/office/drawing/2014/main" id="{FAB47193-B48A-46F3-B52F-A5F9A91C1FB1}"/>
                    </a:ext>
                  </a:extLst>
                </p:cNvPr>
                <p:cNvSpPr/>
                <p:nvPr/>
              </p:nvSpPr>
              <p:spPr>
                <a:xfrm>
                  <a:off x="6008343" y="4599104"/>
                  <a:ext cx="207834" cy="207834"/>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51" name="타원 50">
                  <a:extLst>
                    <a:ext uri="{FF2B5EF4-FFF2-40B4-BE49-F238E27FC236}">
                      <a16:creationId xmlns:a16="http://schemas.microsoft.com/office/drawing/2014/main" id="{45FD7BAA-5E7E-4D8C-8037-347E7836EC3C}"/>
                    </a:ext>
                  </a:extLst>
                </p:cNvPr>
                <p:cNvSpPr/>
                <p:nvPr/>
              </p:nvSpPr>
              <p:spPr>
                <a:xfrm>
                  <a:off x="7308336" y="3912984"/>
                  <a:ext cx="207834" cy="207834"/>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52" name="타원 51">
                  <a:extLst>
                    <a:ext uri="{FF2B5EF4-FFF2-40B4-BE49-F238E27FC236}">
                      <a16:creationId xmlns:a16="http://schemas.microsoft.com/office/drawing/2014/main" id="{83D980F9-4E3E-4D18-8873-2A33F5DC019E}"/>
                    </a:ext>
                  </a:extLst>
                </p:cNvPr>
                <p:cNvSpPr/>
                <p:nvPr/>
              </p:nvSpPr>
              <p:spPr>
                <a:xfrm>
                  <a:off x="6340933" y="3973220"/>
                  <a:ext cx="207834" cy="207834"/>
                </a:xfrm>
                <a:prstGeom prst="ellipse">
                  <a:avLst/>
                </a:prstGeom>
                <a:solidFill>
                  <a:srgbClr val="0033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53" name="타원 52">
                  <a:extLst>
                    <a:ext uri="{FF2B5EF4-FFF2-40B4-BE49-F238E27FC236}">
                      <a16:creationId xmlns:a16="http://schemas.microsoft.com/office/drawing/2014/main" id="{1BD54ECC-D2F4-480C-B1FE-C193A1F186C7}"/>
                    </a:ext>
                  </a:extLst>
                </p:cNvPr>
                <p:cNvSpPr/>
                <p:nvPr/>
              </p:nvSpPr>
              <p:spPr>
                <a:xfrm>
                  <a:off x="7466742" y="4993330"/>
                  <a:ext cx="207834" cy="207834"/>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endParaRPr lang="ko-KR" altLang="en-US" sz="1400" dirty="0">
                    <a:solidFill>
                      <a:prstClr val="white"/>
                    </a:solidFill>
                    <a:latin typeface="SamsungOne-400" panose="020B0503030303020204" pitchFamily="34" charset="0"/>
                    <a:ea typeface="KoPub돋움체 Bold" panose="02020603020101020101" pitchFamily="18" charset="-127"/>
                  </a:endParaRPr>
                </a:p>
              </p:txBody>
            </p:sp>
          </p:grpSp>
          <p:sp>
            <p:nvSpPr>
              <p:cNvPr id="20" name="직사각형 19">
                <a:extLst>
                  <a:ext uri="{FF2B5EF4-FFF2-40B4-BE49-F238E27FC236}">
                    <a16:creationId xmlns:a16="http://schemas.microsoft.com/office/drawing/2014/main" id="{3C1B451D-0227-4F11-AA15-02754CEEAEA2}"/>
                  </a:ext>
                </a:extLst>
              </p:cNvPr>
              <p:cNvSpPr/>
              <p:nvPr/>
            </p:nvSpPr>
            <p:spPr>
              <a:xfrm>
                <a:off x="1732763" y="4592794"/>
                <a:ext cx="547781" cy="364830"/>
              </a:xfrm>
              <a:prstGeom prst="rect">
                <a:avLst/>
              </a:prstGeom>
            </p:spPr>
            <p:txBody>
              <a:bodyPr wrap="none">
                <a:spAutoFit/>
                <a:scene3d>
                  <a:camera prst="orthographicFront"/>
                  <a:lightRig rig="threePt" dir="t"/>
                </a:scene3d>
                <a:sp3d>
                  <a:bevelT w="0" h="6350"/>
                  <a:bevelB w="0" h="0"/>
                </a:sp3d>
              </a:bodyPr>
              <a:lstStyle/>
              <a:p>
                <a:pPr defTabSz="914126">
                  <a:defRPr/>
                </a:pP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Sao</a:t>
                </a:r>
                <a:endParaRPr lang="ko-KR" altLang="en-US" sz="140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sp>
            <p:nvSpPr>
              <p:cNvPr id="22" name="직사각형 21">
                <a:extLst>
                  <a:ext uri="{FF2B5EF4-FFF2-40B4-BE49-F238E27FC236}">
                    <a16:creationId xmlns:a16="http://schemas.microsoft.com/office/drawing/2014/main" id="{7693F430-8260-49B0-A5E3-6BFBBC881034}"/>
                  </a:ext>
                </a:extLst>
              </p:cNvPr>
              <p:cNvSpPr/>
              <p:nvPr/>
            </p:nvSpPr>
            <p:spPr>
              <a:xfrm>
                <a:off x="3856137" y="5770859"/>
                <a:ext cx="623605" cy="364830"/>
              </a:xfrm>
              <a:prstGeom prst="rect">
                <a:avLst/>
              </a:prstGeom>
            </p:spPr>
            <p:txBody>
              <a:bodyPr wrap="none">
                <a:spAutoFit/>
                <a:scene3d>
                  <a:camera prst="orthographicFront"/>
                  <a:lightRig rig="threePt" dir="t"/>
                </a:scene3d>
                <a:sp3d>
                  <a:bevelT w="0" h="6350"/>
                  <a:bevelB w="0" h="0"/>
                </a:sp3d>
              </a:bodyPr>
              <a:lstStyle/>
              <a:p>
                <a:pPr defTabSz="914126">
                  <a:defRPr/>
                </a:pP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Cụm</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id="{E746D44D-12E5-495A-ACC2-452077878B56}"/>
                  </a:ext>
                </a:extLst>
              </p:cNvPr>
              <p:cNvSpPr/>
              <p:nvPr/>
            </p:nvSpPr>
            <p:spPr>
              <a:xfrm>
                <a:off x="4666829" y="3729433"/>
                <a:ext cx="619906" cy="364830"/>
              </a:xfrm>
              <a:prstGeom prst="rect">
                <a:avLst/>
              </a:prstGeom>
            </p:spPr>
            <p:txBody>
              <a:bodyPr wrap="none">
                <a:spAutoFit/>
                <a:scene3d>
                  <a:camera prst="orthographicFront"/>
                  <a:lightRig rig="threePt" dir="t"/>
                </a:scene3d>
                <a:sp3d>
                  <a:bevelT w="0" h="6350"/>
                  <a:bevelB w="0" h="0"/>
                </a:sp3d>
              </a:bodyPr>
              <a:lstStyle/>
              <a:p>
                <a:pPr defTabSz="914126">
                  <a:defRPr/>
                </a:pPr>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Lưới</a:t>
                </a:r>
              </a:p>
            </p:txBody>
          </p:sp>
          <p:grpSp>
            <p:nvGrpSpPr>
              <p:cNvPr id="27" name="그룹 26">
                <a:extLst>
                  <a:ext uri="{FF2B5EF4-FFF2-40B4-BE49-F238E27FC236}">
                    <a16:creationId xmlns:a16="http://schemas.microsoft.com/office/drawing/2014/main" id="{E2FA9E72-3EB2-4F1B-B62F-C1FBC5AA12A5}"/>
                  </a:ext>
                </a:extLst>
              </p:cNvPr>
              <p:cNvGrpSpPr/>
              <p:nvPr/>
            </p:nvGrpSpPr>
            <p:grpSpPr>
              <a:xfrm>
                <a:off x="5865632" y="5361264"/>
                <a:ext cx="2372653" cy="746641"/>
                <a:chOff x="7401207" y="5236497"/>
                <a:chExt cx="2372653" cy="746641"/>
              </a:xfrm>
            </p:grpSpPr>
            <p:grpSp>
              <p:nvGrpSpPr>
                <p:cNvPr id="28" name="그룹 27">
                  <a:extLst>
                    <a:ext uri="{FF2B5EF4-FFF2-40B4-BE49-F238E27FC236}">
                      <a16:creationId xmlns:a16="http://schemas.microsoft.com/office/drawing/2014/main" id="{5999319D-CE82-40CC-BD4A-0113483C1388}"/>
                    </a:ext>
                  </a:extLst>
                </p:cNvPr>
                <p:cNvGrpSpPr/>
                <p:nvPr/>
              </p:nvGrpSpPr>
              <p:grpSpPr>
                <a:xfrm>
                  <a:off x="7402066" y="5236497"/>
                  <a:ext cx="1559925" cy="300984"/>
                  <a:chOff x="7402066" y="5236497"/>
                  <a:chExt cx="1559925" cy="300984"/>
                </a:xfrm>
              </p:grpSpPr>
              <p:sp>
                <p:nvSpPr>
                  <p:cNvPr id="35" name="타원 34">
                    <a:extLst>
                      <a:ext uri="{FF2B5EF4-FFF2-40B4-BE49-F238E27FC236}">
                        <a16:creationId xmlns:a16="http://schemas.microsoft.com/office/drawing/2014/main" id="{81C90676-B90B-4CB1-B163-DABB9EE1D979}"/>
                      </a:ext>
                    </a:extLst>
                  </p:cNvPr>
                  <p:cNvSpPr/>
                  <p:nvPr/>
                </p:nvSpPr>
                <p:spPr>
                  <a:xfrm>
                    <a:off x="7402066" y="5296439"/>
                    <a:ext cx="141727" cy="141727"/>
                  </a:xfrm>
                  <a:prstGeom prst="ellipse">
                    <a:avLst/>
                  </a:prstGeom>
                  <a:solidFill>
                    <a:srgbClr val="0033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defRPr/>
                    </a:pPr>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36" name="직사각형 35">
                    <a:extLst>
                      <a:ext uri="{FF2B5EF4-FFF2-40B4-BE49-F238E27FC236}">
                        <a16:creationId xmlns:a16="http://schemas.microsoft.com/office/drawing/2014/main" id="{16CA421F-4FBA-444F-BAB1-DD3D0EBA8ED6}"/>
                      </a:ext>
                    </a:extLst>
                  </p:cNvPr>
                  <p:cNvSpPr/>
                  <p:nvPr/>
                </p:nvSpPr>
                <p:spPr>
                  <a:xfrm>
                    <a:off x="7574600" y="5236497"/>
                    <a:ext cx="1387391" cy="300984"/>
                  </a:xfrm>
                  <a:prstGeom prst="rect">
                    <a:avLst/>
                  </a:prstGeom>
                </p:spPr>
                <p:txBody>
                  <a:bodyPr wrap="none">
                    <a:spAutoFit/>
                    <a:scene3d>
                      <a:camera prst="orthographicFront"/>
                      <a:lightRig rig="threePt" dir="t"/>
                    </a:scene3d>
                    <a:sp3d>
                      <a:bevelT w="0" h="6350"/>
                      <a:bevelB w="0" h="0"/>
                    </a:sp3d>
                  </a:bodyPr>
                  <a:lstStyle/>
                  <a:p>
                    <a:pPr defTabSz="914126">
                      <a:defRPr/>
                    </a:pP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Bộ</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điều</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phối</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PAN</a:t>
                    </a:r>
                  </a:p>
                </p:txBody>
              </p:sp>
            </p:grpSp>
            <p:grpSp>
              <p:nvGrpSpPr>
                <p:cNvPr id="29" name="그룹 28">
                  <a:extLst>
                    <a:ext uri="{FF2B5EF4-FFF2-40B4-BE49-F238E27FC236}">
                      <a16:creationId xmlns:a16="http://schemas.microsoft.com/office/drawing/2014/main" id="{5DB82E2F-E4D4-439C-8C89-3639ACE870AE}"/>
                    </a:ext>
                  </a:extLst>
                </p:cNvPr>
                <p:cNvGrpSpPr/>
                <p:nvPr/>
              </p:nvGrpSpPr>
              <p:grpSpPr>
                <a:xfrm>
                  <a:off x="7401207" y="5682153"/>
                  <a:ext cx="2372653" cy="300985"/>
                  <a:chOff x="7401207" y="5682153"/>
                  <a:chExt cx="2372653" cy="300985"/>
                </a:xfrm>
              </p:grpSpPr>
              <p:sp>
                <p:nvSpPr>
                  <p:cNvPr id="33" name="타원 32">
                    <a:extLst>
                      <a:ext uri="{FF2B5EF4-FFF2-40B4-BE49-F238E27FC236}">
                        <a16:creationId xmlns:a16="http://schemas.microsoft.com/office/drawing/2014/main" id="{A72C9F95-1F60-43AC-BB00-393B8719F161}"/>
                      </a:ext>
                    </a:extLst>
                  </p:cNvPr>
                  <p:cNvSpPr/>
                  <p:nvPr/>
                </p:nvSpPr>
                <p:spPr>
                  <a:xfrm>
                    <a:off x="7401207" y="5738248"/>
                    <a:ext cx="141727" cy="141727"/>
                  </a:xfrm>
                  <a:prstGeom prst="ellipse">
                    <a:avLst/>
                  </a:prstGeom>
                  <a:solidFill>
                    <a:srgbClr val="00B3E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defRPr/>
                    </a:pPr>
                    <a:endParaRPr lang="ko-KR" altLang="en-US" sz="1400" dirty="0">
                      <a:solidFill>
                        <a:prstClr val="white"/>
                      </a:solidFill>
                      <a:latin typeface="SamsungOne-400" panose="020B0503030303020204" pitchFamily="34" charset="0"/>
                      <a:ea typeface="KoPub돋움체 Bold" panose="02020603020101020101" pitchFamily="18" charset="-127"/>
                    </a:endParaRPr>
                  </a:p>
                </p:txBody>
              </p:sp>
              <p:sp>
                <p:nvSpPr>
                  <p:cNvPr id="34" name="직사각형 33">
                    <a:extLst>
                      <a:ext uri="{FF2B5EF4-FFF2-40B4-BE49-F238E27FC236}">
                        <a16:creationId xmlns:a16="http://schemas.microsoft.com/office/drawing/2014/main" id="{6C967532-C104-4DBF-A283-44E18D657302}"/>
                      </a:ext>
                    </a:extLst>
                  </p:cNvPr>
                  <p:cNvSpPr/>
                  <p:nvPr/>
                </p:nvSpPr>
                <p:spPr>
                  <a:xfrm>
                    <a:off x="7574600" y="5682153"/>
                    <a:ext cx="2199260" cy="300985"/>
                  </a:xfrm>
                  <a:prstGeom prst="rect">
                    <a:avLst/>
                  </a:prstGeom>
                </p:spPr>
                <p:txBody>
                  <a:bodyPr wrap="none">
                    <a:spAutoFit/>
                    <a:scene3d>
                      <a:camera prst="orthographicFront"/>
                      <a:lightRig rig="threePt" dir="t"/>
                    </a:scene3d>
                    <a:sp3d>
                      <a:bevelT w="0" h="6350"/>
                      <a:bevelB w="0" h="0"/>
                    </a:sp3d>
                  </a:bodyPr>
                  <a:lstStyle/>
                  <a:p>
                    <a:pPr defTabSz="914126">
                      <a:defRPr/>
                    </a:pP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Thiết</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bị</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có</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chức</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năng</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hạn</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chế</a:t>
                    </a:r>
                    <a:endParaRPr lang="en-US" altLang="ko-KR" sz="1050" dirty="0">
                      <a:solidFill>
                        <a:prstClr val="black">
                          <a:lumMod val="75000"/>
                          <a:lumOff val="25000"/>
                        </a:prstClr>
                      </a:solidFill>
                      <a:latin typeface="SamsungOne-400" panose="020B0503030303020204" pitchFamily="34" charset="0"/>
                      <a:ea typeface="SamsungOne-400" panose="020B0503030303020204" pitchFamily="34" charset="0"/>
                    </a:endParaRPr>
                  </a:p>
                </p:txBody>
              </p:sp>
            </p:grpSp>
            <p:grpSp>
              <p:nvGrpSpPr>
                <p:cNvPr id="30" name="그룹 29">
                  <a:extLst>
                    <a:ext uri="{FF2B5EF4-FFF2-40B4-BE49-F238E27FC236}">
                      <a16:creationId xmlns:a16="http://schemas.microsoft.com/office/drawing/2014/main" id="{6D110625-AB42-49D4-A62F-55D424D9498A}"/>
                    </a:ext>
                  </a:extLst>
                </p:cNvPr>
                <p:cNvGrpSpPr/>
                <p:nvPr/>
              </p:nvGrpSpPr>
              <p:grpSpPr>
                <a:xfrm>
                  <a:off x="7402066" y="5459325"/>
                  <a:ext cx="1824382" cy="300984"/>
                  <a:chOff x="7402066" y="5452783"/>
                  <a:chExt cx="1824382" cy="300984"/>
                </a:xfrm>
              </p:grpSpPr>
              <p:sp>
                <p:nvSpPr>
                  <p:cNvPr id="31" name="직사각형 30">
                    <a:extLst>
                      <a:ext uri="{FF2B5EF4-FFF2-40B4-BE49-F238E27FC236}">
                        <a16:creationId xmlns:a16="http://schemas.microsoft.com/office/drawing/2014/main" id="{4DD9A63A-9B9C-4A01-9CB0-5C13721B20D7}"/>
                      </a:ext>
                    </a:extLst>
                  </p:cNvPr>
                  <p:cNvSpPr/>
                  <p:nvPr/>
                </p:nvSpPr>
                <p:spPr>
                  <a:xfrm>
                    <a:off x="7574600" y="5452783"/>
                    <a:ext cx="1651848" cy="300984"/>
                  </a:xfrm>
                  <a:prstGeom prst="rect">
                    <a:avLst/>
                  </a:prstGeom>
                </p:spPr>
                <p:txBody>
                  <a:bodyPr wrap="none">
                    <a:spAutoFit/>
                    <a:scene3d>
                      <a:camera prst="orthographicFront"/>
                      <a:lightRig rig="threePt" dir="t"/>
                    </a:scene3d>
                    <a:sp3d>
                      <a:bevelT w="0" h="6350"/>
                      <a:bevelB w="0" h="0"/>
                    </a:sp3d>
                  </a:bodyPr>
                  <a:lstStyle/>
                  <a:p>
                    <a:pPr defTabSz="914126">
                      <a:defRPr/>
                    </a:pP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Thiết</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bị</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đủ</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chức</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năng</a:t>
                    </a:r>
                    <a:endParaRPr lang="en-US" altLang="ko-KR" sz="105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32" name="타원 31">
                    <a:extLst>
                      <a:ext uri="{FF2B5EF4-FFF2-40B4-BE49-F238E27FC236}">
                        <a16:creationId xmlns:a16="http://schemas.microsoft.com/office/drawing/2014/main" id="{C205686D-68EA-400F-9DAC-FD2867A20B2A}"/>
                      </a:ext>
                    </a:extLst>
                  </p:cNvPr>
                  <p:cNvSpPr/>
                  <p:nvPr/>
                </p:nvSpPr>
                <p:spPr>
                  <a:xfrm>
                    <a:off x="7402066" y="5512725"/>
                    <a:ext cx="141727" cy="141727"/>
                  </a:xfrm>
                  <a:prstGeom prst="ellipse">
                    <a:avLst/>
                  </a:prstGeom>
                  <a:solidFill>
                    <a:srgbClr val="0077C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a:defRPr/>
                    </a:pPr>
                    <a:endParaRPr lang="ko-KR" altLang="en-US" sz="1400" dirty="0">
                      <a:solidFill>
                        <a:prstClr val="white"/>
                      </a:solidFill>
                      <a:latin typeface="SamsungOne-400" panose="020B0503030303020204" pitchFamily="34" charset="0"/>
                      <a:ea typeface="KoPub돋움체 Bold" panose="02020603020101020101" pitchFamily="18" charset="-127"/>
                    </a:endParaRPr>
                  </a:p>
                </p:txBody>
              </p:sp>
            </p:grpSp>
          </p:grpSp>
        </p:grpSp>
      </p:grpSp>
    </p:spTree>
    <p:extLst>
      <p:ext uri="{BB962C8B-B14F-4D97-AF65-F5344CB8AC3E}">
        <p14:creationId xmlns:p14="http://schemas.microsoft.com/office/powerpoint/2010/main" val="38509062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직사각형 87">
            <a:extLst>
              <a:ext uri="{FF2B5EF4-FFF2-40B4-BE49-F238E27FC236}">
                <a16:creationId xmlns:a16="http://schemas.microsoft.com/office/drawing/2014/main" id="{A7A2B47F-BE01-48E3-9717-74B4F63DEB0E}"/>
              </a:ext>
            </a:extLst>
          </p:cNvPr>
          <p:cNvSpPr/>
          <p:nvPr/>
        </p:nvSpPr>
        <p:spPr>
          <a:xfrm>
            <a:off x="717106" y="2131557"/>
            <a:ext cx="8625901" cy="3371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đủ</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493" lvl="1" indent="-179334" defTabSz="914126">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dẫn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đèn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493" lvl="1" indent="-179334" defTabSz="914126">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ZigBee.</a:t>
            </a:r>
          </a:p>
          <a:p>
            <a:pPr marL="355493" lvl="1" indent="-179334" defTabSz="914126">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tuyến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đủ</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493" lvl="1" indent="-179334" defTabSz="914126">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Giao tiếp với tất cả các thành phần của mạng và chuyển tiếp các gói tin.</a:t>
            </a:r>
          </a:p>
          <a:p>
            <a:pPr marL="355493" lvl="1" indent="-179334" defTabSz="914126">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Hỗ trợ mạng lưới đa bước nhảy.</a:t>
            </a:r>
          </a:p>
          <a:p>
            <a:pPr marL="355493" lvl="1" indent="-179334" defTabSz="914126">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Hỗ trợ hoạt động của bộ điều phối mạng</a:t>
            </a:r>
          </a:p>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55493" lvl="1" indent="-179334" defTabSz="914126">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các thiết bị năng lượng thấp và có giới hạn.</a:t>
            </a:r>
          </a:p>
          <a:p>
            <a:pPr marL="355493" lvl="1" indent="-179334" defTabSz="914126">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Chỉ giao tiếp với bộ điều phối mạng.</a:t>
            </a:r>
          </a:p>
        </p:txBody>
      </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quan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IEEE 802.15.4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nghệ</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tiêu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chuẩn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ZigBee</a:t>
            </a:r>
          </a:p>
        </p:txBody>
      </p:sp>
      <p:grpSp>
        <p:nvGrpSpPr>
          <p:cNvPr id="21" name="그룹 20">
            <a:extLst>
              <a:ext uri="{FF2B5EF4-FFF2-40B4-BE49-F238E27FC236}">
                <a16:creationId xmlns:a16="http://schemas.microsoft.com/office/drawing/2014/main" id="{07928334-32AF-46A2-97F3-006B536CB7A1}"/>
              </a:ext>
            </a:extLst>
          </p:cNvPr>
          <p:cNvGrpSpPr/>
          <p:nvPr/>
        </p:nvGrpSpPr>
        <p:grpSpPr>
          <a:xfrm>
            <a:off x="559817" y="1916113"/>
            <a:ext cx="8783190" cy="215444"/>
            <a:chOff x="1027113" y="2045624"/>
            <a:chExt cx="8785224" cy="215495"/>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ZigBee</a:t>
              </a:r>
            </a:p>
          </p:txBody>
        </p:sp>
      </p:grpSp>
    </p:spTree>
    <p:extLst>
      <p:ext uri="{BB962C8B-B14F-4D97-AF65-F5344CB8AC3E}">
        <p14:creationId xmlns:p14="http://schemas.microsoft.com/office/powerpoint/2010/main" val="15256344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직사각형 87">
            <a:extLst>
              <a:ext uri="{FF2B5EF4-FFF2-40B4-BE49-F238E27FC236}">
                <a16:creationId xmlns:a16="http://schemas.microsoft.com/office/drawing/2014/main" id="{A7A2B47F-BE01-48E3-9717-74B4F63DEB0E}"/>
              </a:ext>
            </a:extLst>
          </p:cNvPr>
          <p:cNvSpPr/>
          <p:nvPr/>
        </p:nvSpPr>
        <p:spPr>
          <a:xfrm>
            <a:off x="5635130" y="2232455"/>
            <a:ext cx="3529694" cy="1555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NLDE: Thực thể dữ liệu tầng mạng</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NLME: Thực thể quản lý tầng mạng</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NLDE-SAP: NLDE – Điểm truy cập dịch vụ</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NLME-SAP: NLME – Điểm truy cập dịch vụ</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NWK IB: Cơ sở thông tin mạng</a:t>
            </a:r>
          </a:p>
        </p:txBody>
      </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8" name="직사각형 37">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quan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IEEE 802.15.4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nghệ</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tiêu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chuẩn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ZigBee</a:t>
            </a:r>
          </a:p>
        </p:txBody>
      </p:sp>
      <p:grpSp>
        <p:nvGrpSpPr>
          <p:cNvPr id="21" name="그룹 20">
            <a:extLst>
              <a:ext uri="{FF2B5EF4-FFF2-40B4-BE49-F238E27FC236}">
                <a16:creationId xmlns:a16="http://schemas.microsoft.com/office/drawing/2014/main" id="{07928334-32AF-46A2-97F3-006B536CB7A1}"/>
              </a:ext>
            </a:extLst>
          </p:cNvPr>
          <p:cNvGrpSpPr/>
          <p:nvPr/>
        </p:nvGrpSpPr>
        <p:grpSpPr>
          <a:xfrm>
            <a:off x="559817" y="1916113"/>
            <a:ext cx="8783190" cy="215444"/>
            <a:chOff x="1027113" y="2045624"/>
            <a:chExt cx="8785224" cy="215495"/>
          </a:xfrm>
        </p:grpSpPr>
        <p:sp>
          <p:nvSpPr>
            <p:cNvPr id="25" name="직사각형 2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C3CF9554-5E26-4DD4-876F-A237942CB6BA}"/>
                </a:ext>
              </a:extLst>
            </p:cNvPr>
            <p:cNvSpPr/>
            <p:nvPr/>
          </p:nvSpPr>
          <p:spPr>
            <a:xfrm>
              <a:off x="1179513" y="2045624"/>
              <a:ext cx="8632824" cy="21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ZigBee</a:t>
              </a:r>
            </a:p>
          </p:txBody>
        </p:sp>
      </p:grpSp>
      <p:grpSp>
        <p:nvGrpSpPr>
          <p:cNvPr id="2" name="그룹 1"/>
          <p:cNvGrpSpPr/>
          <p:nvPr/>
        </p:nvGrpSpPr>
        <p:grpSpPr>
          <a:xfrm>
            <a:off x="554253" y="2232455"/>
            <a:ext cx="4981310" cy="2510980"/>
            <a:chOff x="554253" y="2232455"/>
            <a:chExt cx="4981310" cy="2510980"/>
          </a:xfrm>
        </p:grpSpPr>
        <p:sp>
          <p:nvSpPr>
            <p:cNvPr id="28" name="모서리가 둥근 직사각형 4">
              <a:extLst>
                <a:ext uri="{FF2B5EF4-FFF2-40B4-BE49-F238E27FC236}">
                  <a16:creationId xmlns:a16="http://schemas.microsoft.com/office/drawing/2014/main" id="{3E293C62-7670-4EE5-A8CE-FB87BD3AFF88}"/>
                </a:ext>
              </a:extLst>
            </p:cNvPr>
            <p:cNvSpPr/>
            <p:nvPr/>
          </p:nvSpPr>
          <p:spPr>
            <a:xfrm>
              <a:off x="554253" y="2232455"/>
              <a:ext cx="4981310" cy="25109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CF8EA61-3DE6-4208-A4D9-859D6A8BA8EE}"/>
                </a:ext>
              </a:extLst>
            </p:cNvPr>
            <p:cNvGrpSpPr/>
            <p:nvPr/>
          </p:nvGrpSpPr>
          <p:grpSpPr>
            <a:xfrm>
              <a:off x="653820" y="2418944"/>
              <a:ext cx="4782175" cy="2154408"/>
              <a:chOff x="-970458" y="1705187"/>
              <a:chExt cx="3276364" cy="2159234"/>
            </a:xfrm>
          </p:grpSpPr>
          <p:sp>
            <p:nvSpPr>
              <p:cNvPr id="11" name="직사각형 10">
                <a:extLst>
                  <a:ext uri="{FF2B5EF4-FFF2-40B4-BE49-F238E27FC236}">
                    <a16:creationId xmlns:a16="http://schemas.microsoft.com/office/drawing/2014/main" id="{CC31147D-ED00-4825-8C6C-0A573D1FBF1C}"/>
                  </a:ext>
                </a:extLst>
              </p:cNvPr>
              <p:cNvSpPr/>
              <p:nvPr/>
            </p:nvSpPr>
            <p:spPr>
              <a:xfrm>
                <a:off x="-970458" y="1705187"/>
                <a:ext cx="3276364" cy="360691"/>
              </a:xfrm>
              <a:prstGeom prst="rect">
                <a:avLst/>
              </a:prstGeom>
              <a:solidFill>
                <a:srgbClr val="00B3E3"/>
              </a:solidFill>
              <a:ln w="635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r>
                  <a:rPr kumimoji="1" lang="vi-VN" altLang="ko-KR" sz="1400" kern="0" dirty="0">
                    <a:solidFill>
                      <a:prstClr val="black">
                        <a:lumMod val="85000"/>
                        <a:lumOff val="15000"/>
                      </a:prstClr>
                    </a:solidFill>
                    <a:latin typeface="SamsungOne-700" panose="020B0803030303020204" pitchFamily="34" charset="0"/>
                    <a:ea typeface="SamsungOne-700" panose="020B0803030303020204" pitchFamily="34" charset="0"/>
                  </a:rPr>
                  <a:t>Thực thể tầng cao hơn tiếp theo</a:t>
                </a:r>
              </a:p>
            </p:txBody>
          </p:sp>
          <p:sp>
            <p:nvSpPr>
              <p:cNvPr id="12" name="직사각형 11">
                <a:extLst>
                  <a:ext uri="{FF2B5EF4-FFF2-40B4-BE49-F238E27FC236}">
                    <a16:creationId xmlns:a16="http://schemas.microsoft.com/office/drawing/2014/main" id="{6BD760FE-3F5B-4F2B-B7A5-74DFEEB3B1C3}"/>
                  </a:ext>
                </a:extLst>
              </p:cNvPr>
              <p:cNvSpPr/>
              <p:nvPr/>
            </p:nvSpPr>
            <p:spPr>
              <a:xfrm>
                <a:off x="-970458" y="3503730"/>
                <a:ext cx="3276364" cy="360691"/>
              </a:xfrm>
              <a:prstGeom prst="rect">
                <a:avLst/>
              </a:prstGeom>
              <a:solidFill>
                <a:srgbClr val="00B3E3"/>
              </a:solidFill>
              <a:ln w="635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400" kern="0" dirty="0" err="1">
                    <a:solidFill>
                      <a:prstClr val="black">
                        <a:lumMod val="85000"/>
                        <a:lumOff val="15000"/>
                      </a:prstClr>
                    </a:solidFill>
                    <a:latin typeface="SamsungOne-700" panose="020B0803030303020204" pitchFamily="34" charset="0"/>
                    <a:ea typeface="SamsungOne-700" panose="020B0803030303020204" pitchFamily="34" charset="0"/>
                  </a:rPr>
                  <a:t>Thực</a:t>
                </a:r>
                <a:r>
                  <a:rPr kumimoji="1" lang="en-US" altLang="ko-KR" sz="1400" kern="0" dirty="0">
                    <a:solidFill>
                      <a:prstClr val="black">
                        <a:lumMod val="85000"/>
                        <a:lumOff val="15000"/>
                      </a:prstClr>
                    </a:solidFill>
                    <a:latin typeface="SamsungOne-700" panose="020B0803030303020204" pitchFamily="34" charset="0"/>
                    <a:ea typeface="SamsungOne-700" panose="020B0803030303020204" pitchFamily="34" charset="0"/>
                  </a:rPr>
                  <a:t> </a:t>
                </a:r>
                <a:r>
                  <a:rPr kumimoji="1" lang="en-US" altLang="ko-KR" sz="1400" kern="0" dirty="0" err="1">
                    <a:solidFill>
                      <a:prstClr val="black">
                        <a:lumMod val="85000"/>
                        <a:lumOff val="15000"/>
                      </a:prstClr>
                    </a:solidFill>
                    <a:latin typeface="SamsungOne-700" panose="020B0803030303020204" pitchFamily="34" charset="0"/>
                    <a:ea typeface="SamsungOne-700" panose="020B0803030303020204" pitchFamily="34" charset="0"/>
                  </a:rPr>
                  <a:t>thể</a:t>
                </a:r>
                <a:r>
                  <a:rPr kumimoji="1" lang="en-US" altLang="ko-KR" sz="1400" kern="0" dirty="0">
                    <a:solidFill>
                      <a:prstClr val="black">
                        <a:lumMod val="85000"/>
                        <a:lumOff val="15000"/>
                      </a:prstClr>
                    </a:solidFill>
                    <a:latin typeface="SamsungOne-700" panose="020B0803030303020204" pitchFamily="34" charset="0"/>
                    <a:ea typeface="SamsungOne-700" panose="020B0803030303020204" pitchFamily="34" charset="0"/>
                  </a:rPr>
                  <a:t> </a:t>
                </a:r>
                <a:r>
                  <a:rPr kumimoji="1" lang="en-US" altLang="ko-KR" sz="1400" kern="0" dirty="0" err="1">
                    <a:solidFill>
                      <a:prstClr val="black">
                        <a:lumMod val="85000"/>
                        <a:lumOff val="15000"/>
                      </a:prstClr>
                    </a:solidFill>
                    <a:latin typeface="SamsungOne-700" panose="020B0803030303020204" pitchFamily="34" charset="0"/>
                    <a:ea typeface="SamsungOne-700" panose="020B0803030303020204" pitchFamily="34" charset="0"/>
                  </a:rPr>
                  <a:t>tầng</a:t>
                </a:r>
                <a:r>
                  <a:rPr kumimoji="1" lang="en-US" altLang="ko-KR" sz="1400" kern="0" dirty="0">
                    <a:solidFill>
                      <a:prstClr val="black">
                        <a:lumMod val="85000"/>
                        <a:lumOff val="15000"/>
                      </a:prstClr>
                    </a:solidFill>
                    <a:latin typeface="SamsungOne-700" panose="020B0803030303020204" pitchFamily="34" charset="0"/>
                    <a:ea typeface="SamsungOne-700" panose="020B0803030303020204" pitchFamily="34" charset="0"/>
                  </a:rPr>
                  <a:t> con MAC</a:t>
                </a:r>
              </a:p>
            </p:txBody>
          </p:sp>
          <p:sp>
            <p:nvSpPr>
              <p:cNvPr id="13" name="직사각형 12">
                <a:extLst>
                  <a:ext uri="{FF2B5EF4-FFF2-40B4-BE49-F238E27FC236}">
                    <a16:creationId xmlns:a16="http://schemas.microsoft.com/office/drawing/2014/main" id="{D8D47228-062C-4FD4-ADB8-43A3A177F1D6}"/>
                  </a:ext>
                </a:extLst>
              </p:cNvPr>
              <p:cNvSpPr/>
              <p:nvPr/>
            </p:nvSpPr>
            <p:spPr>
              <a:xfrm>
                <a:off x="-970458" y="2209242"/>
                <a:ext cx="3276364" cy="1152128"/>
              </a:xfrm>
              <a:prstGeom prst="rect">
                <a:avLst/>
              </a:prstGeom>
              <a:solidFill>
                <a:srgbClr val="BDD7EE"/>
              </a:solidFill>
              <a:ln w="635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400" kern="0" dirty="0">
                  <a:solidFill>
                    <a:prstClr val="white"/>
                  </a:solidFill>
                  <a:latin typeface="SamsungOne-400" panose="020B0503030303020204" pitchFamily="34" charset="0"/>
                  <a:ea typeface="KoPub돋움체 Bold" panose="02020603020101020101" pitchFamily="18" charset="-127"/>
                </a:endParaRPr>
              </a:p>
            </p:txBody>
          </p:sp>
          <p:sp>
            <p:nvSpPr>
              <p:cNvPr id="14" name="직사각형 13">
                <a:extLst>
                  <a:ext uri="{FF2B5EF4-FFF2-40B4-BE49-F238E27FC236}">
                    <a16:creationId xmlns:a16="http://schemas.microsoft.com/office/drawing/2014/main" id="{A515A89F-89A9-4558-98EA-B03BF8A99EDE}"/>
                  </a:ext>
                </a:extLst>
              </p:cNvPr>
              <p:cNvSpPr/>
              <p:nvPr/>
            </p:nvSpPr>
            <p:spPr>
              <a:xfrm>
                <a:off x="-826442" y="2389262"/>
                <a:ext cx="1368152" cy="792088"/>
              </a:xfrm>
              <a:prstGeom prst="rect">
                <a:avLst/>
              </a:prstGeom>
              <a:solidFill>
                <a:sysClr val="window" lastClr="FFFFFF"/>
              </a:solidFill>
              <a:ln w="635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400" kern="0" dirty="0">
                  <a:solidFill>
                    <a:prstClr val="white"/>
                  </a:solidFill>
                  <a:latin typeface="SamsungOne-400" panose="020B0503030303020204" pitchFamily="34" charset="0"/>
                  <a:ea typeface="KoPub돋움체 Bold" panose="02020603020101020101" pitchFamily="18" charset="-127"/>
                </a:endParaRPr>
              </a:p>
            </p:txBody>
          </p:sp>
          <p:sp>
            <p:nvSpPr>
              <p:cNvPr id="15" name="직사각형 14">
                <a:extLst>
                  <a:ext uri="{FF2B5EF4-FFF2-40B4-BE49-F238E27FC236}">
                    <a16:creationId xmlns:a16="http://schemas.microsoft.com/office/drawing/2014/main" id="{2E5B3AC8-8981-4510-8BE8-DD53A7B38A74}"/>
                  </a:ext>
                </a:extLst>
              </p:cNvPr>
              <p:cNvSpPr/>
              <p:nvPr/>
            </p:nvSpPr>
            <p:spPr>
              <a:xfrm>
                <a:off x="793116" y="2389262"/>
                <a:ext cx="1368152" cy="792088"/>
              </a:xfrm>
              <a:prstGeom prst="rect">
                <a:avLst/>
              </a:prstGeom>
              <a:solidFill>
                <a:sysClr val="window" lastClr="FFFFFF"/>
              </a:solidFill>
              <a:ln w="635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400" kern="0" dirty="0">
                  <a:solidFill>
                    <a:prstClr val="white"/>
                  </a:solidFill>
                  <a:latin typeface="SamsungOne-400" panose="020B0503030303020204" pitchFamily="34" charset="0"/>
                  <a:ea typeface="KoPub돋움체 Bold" panose="02020603020101020101" pitchFamily="18" charset="-127"/>
                </a:endParaRPr>
              </a:p>
            </p:txBody>
          </p:sp>
          <p:sp>
            <p:nvSpPr>
              <p:cNvPr id="19" name="모서리가 둥근 직사각형 25">
                <a:extLst>
                  <a:ext uri="{FF2B5EF4-FFF2-40B4-BE49-F238E27FC236}">
                    <a16:creationId xmlns:a16="http://schemas.microsoft.com/office/drawing/2014/main" id="{2A81A8F9-3097-4425-BDCA-9D9A87B2C396}"/>
                  </a:ext>
                </a:extLst>
              </p:cNvPr>
              <p:cNvSpPr/>
              <p:nvPr/>
            </p:nvSpPr>
            <p:spPr>
              <a:xfrm>
                <a:off x="-628420" y="2134019"/>
                <a:ext cx="972108" cy="333483"/>
              </a:xfrm>
              <a:prstGeom prst="roundRect">
                <a:avLst/>
              </a:prstGeom>
              <a:solidFill>
                <a:srgbClr val="0033CC"/>
              </a:solidFill>
              <a:ln w="635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400" kern="0" dirty="0">
                    <a:solidFill>
                      <a:prstClr val="white"/>
                    </a:solidFill>
                    <a:latin typeface="SamsungOne-400" panose="020B0503030303020204" pitchFamily="34" charset="0"/>
                    <a:ea typeface="SamsungOne-400" panose="020B0503030303020204" pitchFamily="34" charset="0"/>
                  </a:rPr>
                  <a:t>NLDE-SAP</a:t>
                </a:r>
                <a:endParaRPr kumimoji="1" lang="ko-KR" altLang="en-US" sz="1400" kern="0" dirty="0">
                  <a:solidFill>
                    <a:prstClr val="white"/>
                  </a:solidFill>
                  <a:latin typeface="SamsungOne-400" panose="020B0503030303020204" pitchFamily="34" charset="0"/>
                  <a:ea typeface="KoPub돋움체 Bold" panose="02020603020101020101" pitchFamily="18" charset="-127"/>
                </a:endParaRPr>
              </a:p>
            </p:txBody>
          </p:sp>
          <p:sp>
            <p:nvSpPr>
              <p:cNvPr id="20" name="모서리가 둥근 직사각형 26">
                <a:extLst>
                  <a:ext uri="{FF2B5EF4-FFF2-40B4-BE49-F238E27FC236}">
                    <a16:creationId xmlns:a16="http://schemas.microsoft.com/office/drawing/2014/main" id="{C1E101D4-811F-421D-9676-7A634285F0AA}"/>
                  </a:ext>
                </a:extLst>
              </p:cNvPr>
              <p:cNvSpPr/>
              <p:nvPr/>
            </p:nvSpPr>
            <p:spPr>
              <a:xfrm>
                <a:off x="-628420" y="3112559"/>
                <a:ext cx="972108" cy="320819"/>
              </a:xfrm>
              <a:prstGeom prst="roundRect">
                <a:avLst/>
              </a:prstGeom>
              <a:solidFill>
                <a:srgbClr val="0033CC"/>
              </a:solidFill>
              <a:ln w="635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400" kern="0" dirty="0">
                    <a:solidFill>
                      <a:prstClr val="white"/>
                    </a:solidFill>
                    <a:latin typeface="SamsungOne-400" panose="020B0503030303020204" pitchFamily="34" charset="0"/>
                    <a:ea typeface="SamsungOne-400" panose="020B0503030303020204" pitchFamily="34" charset="0"/>
                  </a:rPr>
                  <a:t>MCPS-SAP</a:t>
                </a:r>
                <a:endParaRPr kumimoji="1" lang="ko-KR" altLang="en-US" sz="1400" kern="0" dirty="0">
                  <a:solidFill>
                    <a:prstClr val="white"/>
                  </a:solidFill>
                  <a:latin typeface="SamsungOne-400" panose="020B0503030303020204" pitchFamily="34" charset="0"/>
                  <a:ea typeface="KoPub돋움체 Bold" panose="02020603020101020101" pitchFamily="18" charset="-127"/>
                </a:endParaRPr>
              </a:p>
            </p:txBody>
          </p:sp>
          <p:sp>
            <p:nvSpPr>
              <p:cNvPr id="22" name="모서리가 둥근 직사각형 27">
                <a:extLst>
                  <a:ext uri="{FF2B5EF4-FFF2-40B4-BE49-F238E27FC236}">
                    <a16:creationId xmlns:a16="http://schemas.microsoft.com/office/drawing/2014/main" id="{B5F7D6A7-1221-4423-B9B6-42E498A508E6}"/>
                  </a:ext>
                </a:extLst>
              </p:cNvPr>
              <p:cNvSpPr/>
              <p:nvPr/>
            </p:nvSpPr>
            <p:spPr>
              <a:xfrm>
                <a:off x="991138" y="3112559"/>
                <a:ext cx="972108" cy="320819"/>
              </a:xfrm>
              <a:prstGeom prst="roundRect">
                <a:avLst/>
              </a:prstGeom>
              <a:solidFill>
                <a:srgbClr val="0033CC"/>
              </a:solidFill>
              <a:ln w="635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400" kern="0" dirty="0">
                    <a:solidFill>
                      <a:prstClr val="white"/>
                    </a:solidFill>
                    <a:latin typeface="SamsungOne-400" panose="020B0503030303020204" pitchFamily="34" charset="0"/>
                    <a:ea typeface="SamsungOne-400" panose="020B0503030303020204" pitchFamily="34" charset="0"/>
                  </a:rPr>
                  <a:t>MLME-SAP</a:t>
                </a:r>
                <a:endParaRPr kumimoji="1" lang="ko-KR" altLang="en-US" sz="1400" kern="0" dirty="0">
                  <a:solidFill>
                    <a:prstClr val="white"/>
                  </a:solidFill>
                  <a:latin typeface="SamsungOne-400" panose="020B0503030303020204" pitchFamily="34" charset="0"/>
                  <a:ea typeface="KoPub돋움체 Bold" panose="02020603020101020101" pitchFamily="18" charset="-127"/>
                </a:endParaRPr>
              </a:p>
            </p:txBody>
          </p:sp>
          <p:sp>
            <p:nvSpPr>
              <p:cNvPr id="23" name="모서리가 둥근 직사각형 28">
                <a:extLst>
                  <a:ext uri="{FF2B5EF4-FFF2-40B4-BE49-F238E27FC236}">
                    <a16:creationId xmlns:a16="http://schemas.microsoft.com/office/drawing/2014/main" id="{5D25525B-DFE5-45CD-808B-AB2DD094D8ED}"/>
                  </a:ext>
                </a:extLst>
              </p:cNvPr>
              <p:cNvSpPr/>
              <p:nvPr/>
            </p:nvSpPr>
            <p:spPr>
              <a:xfrm>
                <a:off x="991138" y="2128513"/>
                <a:ext cx="972108" cy="338989"/>
              </a:xfrm>
              <a:prstGeom prst="roundRect">
                <a:avLst/>
              </a:prstGeom>
              <a:solidFill>
                <a:srgbClr val="0033CC"/>
              </a:solidFill>
              <a:ln w="635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400" kern="0" dirty="0">
                    <a:solidFill>
                      <a:prstClr val="white"/>
                    </a:solidFill>
                    <a:latin typeface="SamsungOne-400" panose="020B0503030303020204" pitchFamily="34" charset="0"/>
                    <a:ea typeface="SamsungOne-400" panose="020B0503030303020204" pitchFamily="34" charset="0"/>
                  </a:rPr>
                  <a:t>NLME-SAP</a:t>
                </a:r>
                <a:endParaRPr kumimoji="1" lang="ko-KR" altLang="en-US" sz="1400" kern="0" dirty="0">
                  <a:solidFill>
                    <a:prstClr val="white"/>
                  </a:solidFill>
                  <a:latin typeface="SamsungOne-400" panose="020B0503030303020204" pitchFamily="34" charset="0"/>
                  <a:ea typeface="KoPub돋움체 Bold" panose="02020603020101020101" pitchFamily="18" charset="-127"/>
                </a:endParaRPr>
              </a:p>
            </p:txBody>
          </p:sp>
          <p:sp>
            <p:nvSpPr>
              <p:cNvPr id="24" name="왼쪽/오른쪽 화살표 29">
                <a:extLst>
                  <a:ext uri="{FF2B5EF4-FFF2-40B4-BE49-F238E27FC236}">
                    <a16:creationId xmlns:a16="http://schemas.microsoft.com/office/drawing/2014/main" id="{A458DB45-3F86-4E61-885A-C373FD13BAE6}"/>
                  </a:ext>
                </a:extLst>
              </p:cNvPr>
              <p:cNvSpPr/>
              <p:nvPr/>
            </p:nvSpPr>
            <p:spPr>
              <a:xfrm>
                <a:off x="361690" y="2655278"/>
                <a:ext cx="600406" cy="288032"/>
              </a:xfrm>
              <a:prstGeom prst="leftRightArrow">
                <a:avLst/>
              </a:prstGeom>
              <a:gradFill>
                <a:gsLst>
                  <a:gs pos="50000">
                    <a:srgbClr val="0033CC">
                      <a:alpha val="0"/>
                    </a:srgbClr>
                  </a:gs>
                  <a:gs pos="0">
                    <a:srgbClr val="0033CC"/>
                  </a:gs>
                  <a:gs pos="100000">
                    <a:srgbClr val="0033CC"/>
                  </a:gs>
                </a:gsLst>
                <a:lin ang="0" scaled="0"/>
              </a:gradFill>
              <a:ln w="635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400" kern="0" dirty="0">
                  <a:solidFill>
                    <a:prstClr val="white"/>
                  </a:solidFill>
                  <a:latin typeface="SamsungOne-400" panose="020B0503030303020204" pitchFamily="34" charset="0"/>
                  <a:ea typeface="KoPub돋움체 Bold" panose="02020603020101020101" pitchFamily="18" charset="-127"/>
                </a:endParaRPr>
              </a:p>
            </p:txBody>
          </p:sp>
          <p:sp>
            <p:nvSpPr>
              <p:cNvPr id="27" name="모서리가 둥근 직사각형 30">
                <a:extLst>
                  <a:ext uri="{FF2B5EF4-FFF2-40B4-BE49-F238E27FC236}">
                    <a16:creationId xmlns:a16="http://schemas.microsoft.com/office/drawing/2014/main" id="{9740D21F-88E5-4480-9E0E-ADACD8517682}"/>
                  </a:ext>
                </a:extLst>
              </p:cNvPr>
              <p:cNvSpPr/>
              <p:nvPr/>
            </p:nvSpPr>
            <p:spPr>
              <a:xfrm>
                <a:off x="1243166" y="2586238"/>
                <a:ext cx="468052" cy="426113"/>
              </a:xfrm>
              <a:prstGeom prst="roundRect">
                <a:avLst/>
              </a:prstGeom>
              <a:solidFill>
                <a:srgbClr val="FFC000"/>
              </a:solidFill>
              <a:ln w="635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400" kern="0" dirty="0">
                    <a:solidFill>
                      <a:prstClr val="black">
                        <a:lumMod val="85000"/>
                        <a:lumOff val="15000"/>
                      </a:prstClr>
                    </a:solidFill>
                    <a:latin typeface="SamsungOne-400" panose="020B0503030303020204" pitchFamily="34" charset="0"/>
                    <a:ea typeface="SamsungOne-400" panose="020B0503030303020204" pitchFamily="34" charset="0"/>
                  </a:rPr>
                  <a:t>NWK</a:t>
                </a:r>
              </a:p>
              <a:p>
                <a:pPr algn="ctr" defTabSz="1139483" fontAlgn="base">
                  <a:spcBef>
                    <a:spcPct val="0"/>
                  </a:spcBef>
                  <a:spcAft>
                    <a:spcPct val="0"/>
                  </a:spcAft>
                  <a:defRPr/>
                </a:pPr>
                <a:r>
                  <a:rPr kumimoji="1" lang="en-US" altLang="ko-KR" sz="1400" kern="0" dirty="0">
                    <a:solidFill>
                      <a:prstClr val="black">
                        <a:lumMod val="85000"/>
                        <a:lumOff val="15000"/>
                      </a:prstClr>
                    </a:solidFill>
                    <a:latin typeface="SamsungOne-400" panose="020B0503030303020204" pitchFamily="34" charset="0"/>
                    <a:ea typeface="SamsungOne-400" panose="020B0503030303020204" pitchFamily="34" charset="0"/>
                  </a:rPr>
                  <a:t>IB</a:t>
                </a:r>
                <a:endParaRPr kumimoji="1" lang="ko-KR" altLang="en-US" sz="1400"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grpSp>
      </p:grpSp>
    </p:spTree>
    <p:extLst>
      <p:ext uri="{BB962C8B-B14F-4D97-AF65-F5344CB8AC3E}">
        <p14:creationId xmlns:p14="http://schemas.microsoft.com/office/powerpoint/2010/main" val="25773425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E588BBD5-03C9-418A-B77E-4DE426C9CB8D}"/>
              </a:ext>
            </a:extLst>
          </p:cNvPr>
          <p:cNvSpPr/>
          <p:nvPr/>
        </p:nvSpPr>
        <p:spPr>
          <a:xfrm>
            <a:off x="714113" y="2142886"/>
            <a:ext cx="8625901" cy="3069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(NLDE)</a:t>
            </a:r>
          </a:p>
          <a:p>
            <a:pPr marL="355493" lvl="1" indent="-179334" defTabSz="914126">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PDU (NPDU)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493" lvl="1" indent="-179334" defTabSz="914126">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tuyến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NPDU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(NLME)</a:t>
            </a:r>
          </a:p>
          <a:p>
            <a:pPr marL="355493" lvl="1" indent="-179334" defTabSz="914126">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Thiết lập một thiết bị mới</a:t>
            </a:r>
          </a:p>
          <a:p>
            <a:pPr marL="355493" lvl="1" indent="-179334" defTabSz="914126">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Bắt đầu hoạt động của mạng</a:t>
            </a:r>
          </a:p>
          <a:p>
            <a:pPr marL="355493" lvl="1" indent="-179334" defTabSz="914126">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Tham gia và rời khỏi mạng thiết bị</a:t>
            </a:r>
          </a:p>
          <a:p>
            <a:pPr marL="355493" lvl="1" indent="-179334" defTabSz="914126">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Gán địa chỉ</a:t>
            </a:r>
          </a:p>
          <a:p>
            <a:pPr marL="355493" lvl="1" indent="-179334" defTabSz="914126">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Phát hiện lân cận</a:t>
            </a:r>
          </a:p>
          <a:p>
            <a:pPr marL="355493" lvl="1" indent="-179334" defTabSz="914126">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hướng định tuyến</a:t>
            </a:r>
          </a:p>
        </p:txBody>
      </p:sp>
      <p:sp>
        <p:nvSpPr>
          <p:cNvPr id="13" name="직사각형 12">
            <a:extLst>
              <a:ext uri="{FF2B5EF4-FFF2-40B4-BE49-F238E27FC236}">
                <a16:creationId xmlns:a16="http://schemas.microsoft.com/office/drawing/2014/main" id="{DADFA096-BF7C-4F30-A4A4-FCE75D907BB8}"/>
              </a:ext>
            </a:extLst>
          </p:cNvPr>
          <p:cNvSpPr/>
          <p:nvPr/>
        </p:nvSpPr>
        <p:spPr>
          <a:xfrm>
            <a:off x="709187" y="5156695"/>
            <a:ext cx="7965274" cy="648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Cơ sở thông tin NWK (NIB)</a:t>
            </a:r>
          </a:p>
          <a:p>
            <a:pPr marL="355493" lvl="1" indent="-179334" defTabSz="914126">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0" name="그룹 9"/>
          <p:cNvGrpSpPr/>
          <p:nvPr/>
        </p:nvGrpSpPr>
        <p:grpSpPr>
          <a:xfrm>
            <a:off x="416128" y="444866"/>
            <a:ext cx="9051872" cy="282133"/>
            <a:chOff x="416128" y="444866"/>
            <a:chExt cx="9051872" cy="282133"/>
          </a:xfrm>
        </p:grpSpPr>
        <p:sp>
          <p:nvSpPr>
            <p:cNvPr id="12" name="직사각형 1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5" name="직사각형 14">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quan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IEEE 802.15.4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nghệ</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tiêu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chuẩn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ZigBee</a:t>
            </a:r>
          </a:p>
        </p:txBody>
      </p:sp>
      <p:grpSp>
        <p:nvGrpSpPr>
          <p:cNvPr id="22" name="그룹 21">
            <a:extLst>
              <a:ext uri="{FF2B5EF4-FFF2-40B4-BE49-F238E27FC236}">
                <a16:creationId xmlns:a16="http://schemas.microsoft.com/office/drawing/2014/main" id="{5489FE4B-8894-4D0F-8CA0-B650892F13B7}"/>
              </a:ext>
            </a:extLst>
          </p:cNvPr>
          <p:cNvGrpSpPr/>
          <p:nvPr/>
        </p:nvGrpSpPr>
        <p:grpSpPr>
          <a:xfrm>
            <a:off x="556822" y="1911547"/>
            <a:ext cx="8783192" cy="215444"/>
            <a:chOff x="1027113" y="2045625"/>
            <a:chExt cx="8785225" cy="215494"/>
          </a:xfrm>
        </p:grpSpPr>
        <p:sp>
          <p:nvSpPr>
            <p:cNvPr id="23" name="직사각형 22">
              <a:extLst>
                <a:ext uri="{FF2B5EF4-FFF2-40B4-BE49-F238E27FC236}">
                  <a16:creationId xmlns:a16="http://schemas.microsoft.com/office/drawing/2014/main" id="{377411F4-5E04-469F-AE02-3BD7B8C23C9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직사각형 23">
              <a:extLst>
                <a:ext uri="{FF2B5EF4-FFF2-40B4-BE49-F238E27FC236}">
                  <a16:creationId xmlns:a16="http://schemas.microsoft.com/office/drawing/2014/main" id="{7C207ACC-934F-4191-B06B-206B59AD7688}"/>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ZigBee</a:t>
              </a:r>
            </a:p>
          </p:txBody>
        </p:sp>
      </p:grpSp>
    </p:spTree>
    <p:extLst>
      <p:ext uri="{BB962C8B-B14F-4D97-AF65-F5344CB8AC3E}">
        <p14:creationId xmlns:p14="http://schemas.microsoft.com/office/powerpoint/2010/main" val="208714259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282133"/>
            <a:chOff x="416128" y="444866"/>
            <a:chExt cx="9051872" cy="282133"/>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8" name="직사각형 17">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quan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IEEE 802.15.4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nghệ</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tiêu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chuẩn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ZigBee</a:t>
            </a:r>
          </a:p>
        </p:txBody>
      </p:sp>
      <p:grpSp>
        <p:nvGrpSpPr>
          <p:cNvPr id="19" name="그룹 18">
            <a:extLst>
              <a:ext uri="{FF2B5EF4-FFF2-40B4-BE49-F238E27FC236}">
                <a16:creationId xmlns:a16="http://schemas.microsoft.com/office/drawing/2014/main" id="{5489FE4B-8894-4D0F-8CA0-B650892F13B7}"/>
              </a:ext>
            </a:extLst>
          </p:cNvPr>
          <p:cNvGrpSpPr/>
          <p:nvPr/>
        </p:nvGrpSpPr>
        <p:grpSpPr>
          <a:xfrm>
            <a:off x="556822" y="1911547"/>
            <a:ext cx="8783192" cy="215444"/>
            <a:chOff x="1027113" y="2045625"/>
            <a:chExt cx="8785225" cy="215494"/>
          </a:xfrm>
        </p:grpSpPr>
        <p:sp>
          <p:nvSpPr>
            <p:cNvPr id="27" name="직사각형 26">
              <a:extLst>
                <a:ext uri="{FF2B5EF4-FFF2-40B4-BE49-F238E27FC236}">
                  <a16:creationId xmlns:a16="http://schemas.microsoft.com/office/drawing/2014/main" id="{377411F4-5E04-469F-AE02-3BD7B8C23C9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직사각형 27">
              <a:extLst>
                <a:ext uri="{FF2B5EF4-FFF2-40B4-BE49-F238E27FC236}">
                  <a16:creationId xmlns:a16="http://schemas.microsoft.com/office/drawing/2014/main" id="{7C207ACC-934F-4191-B06B-206B59AD7688}"/>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ZigBee</a:t>
              </a:r>
            </a:p>
          </p:txBody>
        </p:sp>
      </p:grpSp>
      <p:sp>
        <p:nvSpPr>
          <p:cNvPr id="29" name="직사각형 28">
            <a:extLst>
              <a:ext uri="{FF2B5EF4-FFF2-40B4-BE49-F238E27FC236}">
                <a16:creationId xmlns:a16="http://schemas.microsoft.com/office/drawing/2014/main" id="{DADFA096-BF7C-4F30-A4A4-FCE75D907BB8}"/>
              </a:ext>
            </a:extLst>
          </p:cNvPr>
          <p:cNvSpPr/>
          <p:nvPr/>
        </p:nvSpPr>
        <p:spPr>
          <a:xfrm>
            <a:off x="711953" y="2142886"/>
            <a:ext cx="4239459" cy="345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NPDU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0" name="직사각형 29">
            <a:extLst>
              <a:ext uri="{FF2B5EF4-FFF2-40B4-BE49-F238E27FC236}">
                <a16:creationId xmlns:a16="http://schemas.microsoft.com/office/drawing/2014/main" id="{DADFA096-BF7C-4F30-A4A4-FCE75D907BB8}"/>
              </a:ext>
            </a:extLst>
          </p:cNvPr>
          <p:cNvSpPr/>
          <p:nvPr/>
        </p:nvSpPr>
        <p:spPr>
          <a:xfrm>
            <a:off x="711953" y="4170155"/>
            <a:ext cx="4239459" cy="345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Trường điều khiển khung</a:t>
            </a:r>
          </a:p>
        </p:txBody>
      </p:sp>
      <p:graphicFrame>
        <p:nvGraphicFramePr>
          <p:cNvPr id="2" name="표 19">
            <a:extLst>
              <a:ext uri="{FF2B5EF4-FFF2-40B4-BE49-F238E27FC236}">
                <a16:creationId xmlns:a16="http://schemas.microsoft.com/office/drawing/2014/main" id="{69BDDA70-D9B4-E354-91E2-28883A709B4D}"/>
              </a:ext>
            </a:extLst>
          </p:cNvPr>
          <p:cNvGraphicFramePr>
            <a:graphicFrameLocks noGrp="1"/>
          </p:cNvGraphicFramePr>
          <p:nvPr>
            <p:extLst>
              <p:ext uri="{D42A27DB-BD31-4B8C-83A1-F6EECF244321}">
                <p14:modId xmlns:p14="http://schemas.microsoft.com/office/powerpoint/2010/main" val="2323683555"/>
              </p:ext>
            </p:extLst>
          </p:nvPr>
        </p:nvGraphicFramePr>
        <p:xfrm>
          <a:off x="592814" y="2687845"/>
          <a:ext cx="8628060" cy="1386720"/>
        </p:xfrm>
        <a:graphic>
          <a:graphicData uri="http://schemas.openxmlformats.org/drawingml/2006/table">
            <a:tbl>
              <a:tblPr firstRow="1" bandRow="1">
                <a:tableStyleId>{5C22544A-7EE6-4342-B048-85BDC9FD1C3A}</a:tableStyleId>
              </a:tblPr>
              <a:tblGrid>
                <a:gridCol w="1438010">
                  <a:extLst>
                    <a:ext uri="{9D8B030D-6E8A-4147-A177-3AD203B41FA5}">
                      <a16:colId xmlns:a16="http://schemas.microsoft.com/office/drawing/2014/main" val="177927845"/>
                    </a:ext>
                  </a:extLst>
                </a:gridCol>
                <a:gridCol w="1438010">
                  <a:extLst>
                    <a:ext uri="{9D8B030D-6E8A-4147-A177-3AD203B41FA5}">
                      <a16:colId xmlns:a16="http://schemas.microsoft.com/office/drawing/2014/main" val="2888160548"/>
                    </a:ext>
                  </a:extLst>
                </a:gridCol>
                <a:gridCol w="1438010">
                  <a:extLst>
                    <a:ext uri="{9D8B030D-6E8A-4147-A177-3AD203B41FA5}">
                      <a16:colId xmlns:a16="http://schemas.microsoft.com/office/drawing/2014/main" val="2266640075"/>
                    </a:ext>
                  </a:extLst>
                </a:gridCol>
                <a:gridCol w="1438010">
                  <a:extLst>
                    <a:ext uri="{9D8B030D-6E8A-4147-A177-3AD203B41FA5}">
                      <a16:colId xmlns:a16="http://schemas.microsoft.com/office/drawing/2014/main" val="2866939266"/>
                    </a:ext>
                  </a:extLst>
                </a:gridCol>
                <a:gridCol w="1438010">
                  <a:extLst>
                    <a:ext uri="{9D8B030D-6E8A-4147-A177-3AD203B41FA5}">
                      <a16:colId xmlns:a16="http://schemas.microsoft.com/office/drawing/2014/main" val="1717760917"/>
                    </a:ext>
                  </a:extLst>
                </a:gridCol>
                <a:gridCol w="1438010">
                  <a:extLst>
                    <a:ext uri="{9D8B030D-6E8A-4147-A177-3AD203B41FA5}">
                      <a16:colId xmlns:a16="http://schemas.microsoft.com/office/drawing/2014/main" val="2704464134"/>
                    </a:ext>
                  </a:extLst>
                </a:gridCol>
              </a:tblGrid>
              <a:tr h="274232">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Octet: 2</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2</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2</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0/1</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0/1</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Biến</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633298833"/>
                  </a:ext>
                </a:extLst>
              </a:tr>
              <a:tr h="594170">
                <a:tc rowSpan="2">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Điều khiển</a:t>
                      </a:r>
                    </a:p>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Điều khiển</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Địa chỉ đích</a:t>
                      </a:r>
                    </a:p>
                    <a:p>
                      <a:pPr marL="0" algn="ctr" defTabSz="914400" rtl="0" eaLnBrk="1" latinLnBrk="0" hangingPunct="1"/>
                      <a:endPar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Địa chỉ nguồn</a:t>
                      </a:r>
                    </a:p>
                    <a:p>
                      <a:pPr marL="0" algn="ctr" defTabSz="914400" rtl="0" eaLnBrk="1" latinLnBrk="0" hangingPunct="1"/>
                      <a:endPar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Bán kính</a:t>
                      </a:r>
                    </a:p>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phát sóng</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Số</a:t>
                      </a:r>
                    </a:p>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trình tự</a:t>
                      </a:r>
                    </a:p>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phát sóng</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Tải khung</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9931760"/>
                  </a:ext>
                </a:extLst>
              </a:tr>
              <a:tr h="258997">
                <a:tc vMerge="1">
                  <a:txBody>
                    <a:bodyPr/>
                    <a:lstStyle/>
                    <a:p>
                      <a:pPr algn="l" rtl="0" latinLnBrk="1"/>
                      <a:endParaRPr lang="ko-KR" altLang="en-US" sz="100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gridSpan="4">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Trường định tuyến</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rtl="0" latinLnBrk="1"/>
                      <a:endParaRPr lang="ko-KR" altLang="en-US" sz="100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l" rtl="0" latinLnBrk="1"/>
                      <a:endParaRPr lang="ko-KR" altLang="en-US" sz="100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l" rtl="0" latinLnBrk="1"/>
                      <a:endParaRPr lang="ko-KR" altLang="en-US" sz="100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algn="l" defTabSz="914400" rtl="0" eaLnBrk="1" latinLnBrk="0" hangingPunct="1"/>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KoPub돋움체 Bold" panose="02020603020101020101" pitchFamily="18" charset="-127"/>
                        <a:cs typeface="Times New Roman" panose="02020603050405020304" pitchFamily="18" charset="0"/>
                      </a:endParaRP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2665222"/>
                  </a:ext>
                </a:extLst>
              </a:tr>
              <a:tr h="258997">
                <a:tc gridSpan="5">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Tiêu đề NWK</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rtl="0" latinLnBrk="1"/>
                      <a:endParaRPr lang="ko-KR" altLang="en-US" sz="100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l" rtl="0" latinLnBrk="1"/>
                      <a:endParaRPr lang="ko-KR" altLang="en-US" sz="100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l" rtl="0" latinLnBrk="1"/>
                      <a:endParaRPr lang="ko-KR" altLang="en-US" sz="100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l" rtl="0" latinLnBrk="1"/>
                      <a:endParaRPr lang="ko-KR" altLang="en-US" sz="100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Tải NWK</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0624839"/>
                  </a:ext>
                </a:extLst>
              </a:tr>
            </a:tbl>
          </a:graphicData>
        </a:graphic>
      </p:graphicFrame>
      <p:graphicFrame>
        <p:nvGraphicFramePr>
          <p:cNvPr id="3" name="표 20">
            <a:extLst>
              <a:ext uri="{FF2B5EF4-FFF2-40B4-BE49-F238E27FC236}">
                <a16:creationId xmlns:a16="http://schemas.microsoft.com/office/drawing/2014/main" id="{B93BF8EE-827C-53A5-FCB0-F00C779029F0}"/>
              </a:ext>
            </a:extLst>
          </p:cNvPr>
          <p:cNvGraphicFramePr>
            <a:graphicFrameLocks noGrp="1"/>
          </p:cNvGraphicFramePr>
          <p:nvPr>
            <p:extLst>
              <p:ext uri="{D42A27DB-BD31-4B8C-83A1-F6EECF244321}">
                <p14:modId xmlns:p14="http://schemas.microsoft.com/office/powerpoint/2010/main" val="3117036002"/>
              </p:ext>
            </p:extLst>
          </p:nvPr>
        </p:nvGraphicFramePr>
        <p:xfrm>
          <a:off x="632798" y="4781919"/>
          <a:ext cx="8637228" cy="700980"/>
        </p:xfrm>
        <a:graphic>
          <a:graphicData uri="http://schemas.openxmlformats.org/drawingml/2006/table">
            <a:tbl>
              <a:tblPr firstRow="1" bandRow="1">
                <a:tableStyleId>{5C22544A-7EE6-4342-B048-85BDC9FD1C3A}</a:tableStyleId>
              </a:tblPr>
              <a:tblGrid>
                <a:gridCol w="1439538">
                  <a:extLst>
                    <a:ext uri="{9D8B030D-6E8A-4147-A177-3AD203B41FA5}">
                      <a16:colId xmlns:a16="http://schemas.microsoft.com/office/drawing/2014/main" val="177927845"/>
                    </a:ext>
                  </a:extLst>
                </a:gridCol>
                <a:gridCol w="1439538">
                  <a:extLst>
                    <a:ext uri="{9D8B030D-6E8A-4147-A177-3AD203B41FA5}">
                      <a16:colId xmlns:a16="http://schemas.microsoft.com/office/drawing/2014/main" val="2888160548"/>
                    </a:ext>
                  </a:extLst>
                </a:gridCol>
                <a:gridCol w="1439538">
                  <a:extLst>
                    <a:ext uri="{9D8B030D-6E8A-4147-A177-3AD203B41FA5}">
                      <a16:colId xmlns:a16="http://schemas.microsoft.com/office/drawing/2014/main" val="2266640075"/>
                    </a:ext>
                  </a:extLst>
                </a:gridCol>
                <a:gridCol w="1439538">
                  <a:extLst>
                    <a:ext uri="{9D8B030D-6E8A-4147-A177-3AD203B41FA5}">
                      <a16:colId xmlns:a16="http://schemas.microsoft.com/office/drawing/2014/main" val="2866939266"/>
                    </a:ext>
                  </a:extLst>
                </a:gridCol>
                <a:gridCol w="1439538">
                  <a:extLst>
                    <a:ext uri="{9D8B030D-6E8A-4147-A177-3AD203B41FA5}">
                      <a16:colId xmlns:a16="http://schemas.microsoft.com/office/drawing/2014/main" val="1717760917"/>
                    </a:ext>
                  </a:extLst>
                </a:gridCol>
                <a:gridCol w="1439538">
                  <a:extLst>
                    <a:ext uri="{9D8B030D-6E8A-4147-A177-3AD203B41FA5}">
                      <a16:colId xmlns:a16="http://schemas.microsoft.com/office/drawing/2014/main" val="2704464134"/>
                    </a:ext>
                  </a:extLst>
                </a:gridCol>
              </a:tblGrid>
              <a:tr h="274232">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Bit: 0-1</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2-5</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6</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7-8</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9</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10-15</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633298833"/>
                  </a:ext>
                </a:extLst>
              </a:tr>
              <a:tr h="426583">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Loại</a:t>
                      </a:r>
                    </a:p>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khung</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Phiên bản</a:t>
                      </a:r>
                    </a:p>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giao thức</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Khám phá</a:t>
                      </a:r>
                    </a:p>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tuyến</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Dùng sau</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Bảo mật</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Dùng sau</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9931760"/>
                  </a:ext>
                </a:extLst>
              </a:tr>
            </a:tbl>
          </a:graphicData>
        </a:graphic>
      </p:graphicFrame>
    </p:spTree>
    <p:extLst>
      <p:ext uri="{BB962C8B-B14F-4D97-AF65-F5344CB8AC3E}">
        <p14:creationId xmlns:p14="http://schemas.microsoft.com/office/powerpoint/2010/main" val="20613352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0" name="직사각형 1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quan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IEEE 802.15.4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nghệ</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tiêu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chuẩn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ZigBee</a:t>
            </a:r>
          </a:p>
        </p:txBody>
      </p:sp>
      <p:grpSp>
        <p:nvGrpSpPr>
          <p:cNvPr id="23" name="그룹 22">
            <a:extLst>
              <a:ext uri="{FF2B5EF4-FFF2-40B4-BE49-F238E27FC236}">
                <a16:creationId xmlns:a16="http://schemas.microsoft.com/office/drawing/2014/main" id="{5489FE4B-8894-4D0F-8CA0-B650892F13B7}"/>
              </a:ext>
            </a:extLst>
          </p:cNvPr>
          <p:cNvGrpSpPr/>
          <p:nvPr/>
        </p:nvGrpSpPr>
        <p:grpSpPr>
          <a:xfrm>
            <a:off x="556822" y="1911547"/>
            <a:ext cx="8783192" cy="215444"/>
            <a:chOff x="1027113" y="2045625"/>
            <a:chExt cx="8785225" cy="215494"/>
          </a:xfrm>
        </p:grpSpPr>
        <p:sp>
          <p:nvSpPr>
            <p:cNvPr id="24" name="직사각형 23">
              <a:extLst>
                <a:ext uri="{FF2B5EF4-FFF2-40B4-BE49-F238E27FC236}">
                  <a16:creationId xmlns:a16="http://schemas.microsoft.com/office/drawing/2014/main" id="{377411F4-5E04-469F-AE02-3BD7B8C23C9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직사각형 29">
              <a:extLst>
                <a:ext uri="{FF2B5EF4-FFF2-40B4-BE49-F238E27FC236}">
                  <a16:creationId xmlns:a16="http://schemas.microsoft.com/office/drawing/2014/main" id="{7C207ACC-934F-4191-B06B-206B59AD7688}"/>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ZigBee</a:t>
              </a:r>
            </a:p>
          </p:txBody>
        </p:sp>
      </p:grpSp>
      <p:sp>
        <p:nvSpPr>
          <p:cNvPr id="33" name="직사각형 32">
            <a:extLst>
              <a:ext uri="{FF2B5EF4-FFF2-40B4-BE49-F238E27FC236}">
                <a16:creationId xmlns:a16="http://schemas.microsoft.com/office/drawing/2014/main" id="{DADFA096-BF7C-4F30-A4A4-FCE75D907BB8}"/>
              </a:ext>
            </a:extLst>
          </p:cNvPr>
          <p:cNvSpPr/>
          <p:nvPr/>
        </p:nvSpPr>
        <p:spPr>
          <a:xfrm>
            <a:off x="711953" y="2142886"/>
            <a:ext cx="4239459" cy="345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4" name="직사각형 33">
            <a:extLst>
              <a:ext uri="{FF2B5EF4-FFF2-40B4-BE49-F238E27FC236}">
                <a16:creationId xmlns:a16="http://schemas.microsoft.com/office/drawing/2014/main" id="{DADFA096-BF7C-4F30-A4A4-FCE75D907BB8}"/>
              </a:ext>
            </a:extLst>
          </p:cNvPr>
          <p:cNvSpPr/>
          <p:nvPr/>
        </p:nvSpPr>
        <p:spPr>
          <a:xfrm>
            <a:off x="5098395" y="2142886"/>
            <a:ext cx="4239459" cy="345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NWK</a:t>
            </a:r>
          </a:p>
        </p:txBody>
      </p:sp>
      <p:sp>
        <p:nvSpPr>
          <p:cNvPr id="35" name="직사각형 34">
            <a:extLst>
              <a:ext uri="{FF2B5EF4-FFF2-40B4-BE49-F238E27FC236}">
                <a16:creationId xmlns:a16="http://schemas.microsoft.com/office/drawing/2014/main" id="{DADFA096-BF7C-4F30-A4A4-FCE75D907BB8}"/>
              </a:ext>
            </a:extLst>
          </p:cNvPr>
          <p:cNvSpPr/>
          <p:nvPr/>
        </p:nvSpPr>
        <p:spPr>
          <a:xfrm>
            <a:off x="709187" y="3668452"/>
            <a:ext cx="4239459" cy="345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NWK </a:t>
            </a:r>
          </a:p>
        </p:txBody>
      </p:sp>
      <p:graphicFrame>
        <p:nvGraphicFramePr>
          <p:cNvPr id="2" name="표 25">
            <a:extLst>
              <a:ext uri="{FF2B5EF4-FFF2-40B4-BE49-F238E27FC236}">
                <a16:creationId xmlns:a16="http://schemas.microsoft.com/office/drawing/2014/main" id="{7190B8AA-7252-643D-0B77-2069352B81B0}"/>
              </a:ext>
            </a:extLst>
          </p:cNvPr>
          <p:cNvGraphicFramePr>
            <a:graphicFrameLocks noGrp="1"/>
          </p:cNvGraphicFramePr>
          <p:nvPr>
            <p:extLst>
              <p:ext uri="{D42A27DB-BD31-4B8C-83A1-F6EECF244321}">
                <p14:modId xmlns:p14="http://schemas.microsoft.com/office/powerpoint/2010/main" val="1019167214"/>
              </p:ext>
            </p:extLst>
          </p:nvPr>
        </p:nvGraphicFramePr>
        <p:xfrm>
          <a:off x="592814" y="2608642"/>
          <a:ext cx="4239459" cy="864866"/>
        </p:xfrm>
        <a:graphic>
          <a:graphicData uri="http://schemas.openxmlformats.org/drawingml/2006/table">
            <a:tbl>
              <a:tblPr firstRow="1" bandRow="1">
                <a:tableStyleId>{5C22544A-7EE6-4342-B048-85BDC9FD1C3A}</a:tableStyleId>
              </a:tblPr>
              <a:tblGrid>
                <a:gridCol w="1413153">
                  <a:extLst>
                    <a:ext uri="{9D8B030D-6E8A-4147-A177-3AD203B41FA5}">
                      <a16:colId xmlns:a16="http://schemas.microsoft.com/office/drawing/2014/main" val="177927845"/>
                    </a:ext>
                  </a:extLst>
                </a:gridCol>
                <a:gridCol w="1413153">
                  <a:extLst>
                    <a:ext uri="{9D8B030D-6E8A-4147-A177-3AD203B41FA5}">
                      <a16:colId xmlns:a16="http://schemas.microsoft.com/office/drawing/2014/main" val="2888160548"/>
                    </a:ext>
                  </a:extLst>
                </a:gridCol>
                <a:gridCol w="1413153">
                  <a:extLst>
                    <a:ext uri="{9D8B030D-6E8A-4147-A177-3AD203B41FA5}">
                      <a16:colId xmlns:a16="http://schemas.microsoft.com/office/drawing/2014/main" val="2266640075"/>
                    </a:ext>
                  </a:extLst>
                </a:gridCol>
              </a:tblGrid>
              <a:tr h="230326">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Octet: 2</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Xem Hình 7</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Biến</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633298833"/>
                  </a:ext>
                </a:extLst>
              </a:tr>
              <a:tr h="317270">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Điều khiển khung</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Trường định tuyến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Tải dữ liệu</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9931760"/>
                  </a:ext>
                </a:extLst>
              </a:tr>
              <a:tr h="317270">
                <a:tc gridSpan="2">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Tiêu đề NWK</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rtl="0" latinLnBrk="1"/>
                      <a:endParaRPr lang="ko-KR" altLang="en-US" sz="100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Tải NWK</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5567559"/>
                  </a:ext>
                </a:extLst>
              </a:tr>
            </a:tbl>
          </a:graphicData>
        </a:graphic>
      </p:graphicFrame>
      <p:graphicFrame>
        <p:nvGraphicFramePr>
          <p:cNvPr id="3" name="표 26">
            <a:extLst>
              <a:ext uri="{FF2B5EF4-FFF2-40B4-BE49-F238E27FC236}">
                <a16:creationId xmlns:a16="http://schemas.microsoft.com/office/drawing/2014/main" id="{C43019DD-36E3-D2F4-2B40-420D08996D0F}"/>
              </a:ext>
            </a:extLst>
          </p:cNvPr>
          <p:cNvGraphicFramePr>
            <a:graphicFrameLocks noGrp="1"/>
          </p:cNvGraphicFramePr>
          <p:nvPr>
            <p:extLst>
              <p:ext uri="{D42A27DB-BD31-4B8C-83A1-F6EECF244321}">
                <p14:modId xmlns:p14="http://schemas.microsoft.com/office/powerpoint/2010/main" val="550396504"/>
              </p:ext>
            </p:extLst>
          </p:nvPr>
        </p:nvGraphicFramePr>
        <p:xfrm>
          <a:off x="5070553" y="2618037"/>
          <a:ext cx="4239461" cy="946449"/>
        </p:xfrm>
        <a:graphic>
          <a:graphicData uri="http://schemas.openxmlformats.org/drawingml/2006/table">
            <a:tbl>
              <a:tblPr firstRow="1" bandRow="1">
                <a:tableStyleId>{5C22544A-7EE6-4342-B048-85BDC9FD1C3A}</a:tableStyleId>
              </a:tblPr>
              <a:tblGrid>
                <a:gridCol w="886842">
                  <a:extLst>
                    <a:ext uri="{9D8B030D-6E8A-4147-A177-3AD203B41FA5}">
                      <a16:colId xmlns:a16="http://schemas.microsoft.com/office/drawing/2014/main" val="177927845"/>
                    </a:ext>
                  </a:extLst>
                </a:gridCol>
                <a:gridCol w="1058841">
                  <a:extLst>
                    <a:ext uri="{9D8B030D-6E8A-4147-A177-3AD203B41FA5}">
                      <a16:colId xmlns:a16="http://schemas.microsoft.com/office/drawing/2014/main" val="2888160548"/>
                    </a:ext>
                  </a:extLst>
                </a:gridCol>
                <a:gridCol w="1112163">
                  <a:extLst>
                    <a:ext uri="{9D8B030D-6E8A-4147-A177-3AD203B41FA5}">
                      <a16:colId xmlns:a16="http://schemas.microsoft.com/office/drawing/2014/main" val="2965715967"/>
                    </a:ext>
                  </a:extLst>
                </a:gridCol>
                <a:gridCol w="1181615">
                  <a:extLst>
                    <a:ext uri="{9D8B030D-6E8A-4147-A177-3AD203B41FA5}">
                      <a16:colId xmlns:a16="http://schemas.microsoft.com/office/drawing/2014/main" val="2266640075"/>
                    </a:ext>
                  </a:extLst>
                </a:gridCol>
              </a:tblGrid>
              <a:tr h="231406">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Octet: 2</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Xem Hình 7</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Biến</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633298833"/>
                  </a:ext>
                </a:extLst>
              </a:tr>
              <a:tr h="424245">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Điều khiển</a:t>
                      </a:r>
                    </a:p>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khung</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Trường định tuyến</a:t>
                      </a:r>
                    </a:p>
                    <a:p>
                      <a:pPr marL="0" algn="ctr" defTabSz="914400" rtl="0" eaLnBrk="1" latinLnBrk="0" hangingPunct="1"/>
                      <a:endPar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Mã nhận diện lệnh NWK</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Tải lệnh NWK</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9931760"/>
                  </a:ext>
                </a:extLst>
              </a:tr>
              <a:tr h="212123">
                <a:tc gridSpan="2">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Tiêu đề NWK</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rtl="0" latinLnBrk="1"/>
                      <a:endParaRPr lang="ko-KR" altLang="en-US" sz="100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gridSpan="2">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Tải NWK</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rtl="0" latinLnBrk="1"/>
                      <a:endParaRPr lang="ko-KR" altLang="en-US" sz="100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55567559"/>
                  </a:ext>
                </a:extLst>
              </a:tr>
            </a:tbl>
          </a:graphicData>
        </a:graphic>
      </p:graphicFrame>
      <p:graphicFrame>
        <p:nvGraphicFramePr>
          <p:cNvPr id="4" name="표 27">
            <a:extLst>
              <a:ext uri="{FF2B5EF4-FFF2-40B4-BE49-F238E27FC236}">
                <a16:creationId xmlns:a16="http://schemas.microsoft.com/office/drawing/2014/main" id="{4FD338D6-58A8-5CDF-143C-066D22852E8C}"/>
              </a:ext>
            </a:extLst>
          </p:cNvPr>
          <p:cNvGraphicFramePr>
            <a:graphicFrameLocks noGrp="1"/>
          </p:cNvGraphicFramePr>
          <p:nvPr>
            <p:extLst>
              <p:ext uri="{D42A27DB-BD31-4B8C-83A1-F6EECF244321}">
                <p14:modId xmlns:p14="http://schemas.microsoft.com/office/powerpoint/2010/main" val="106086131"/>
              </p:ext>
            </p:extLst>
          </p:nvPr>
        </p:nvGraphicFramePr>
        <p:xfrm>
          <a:off x="634616" y="4208712"/>
          <a:ext cx="8628060" cy="1310490"/>
        </p:xfrm>
        <a:graphic>
          <a:graphicData uri="http://schemas.openxmlformats.org/drawingml/2006/table">
            <a:tbl>
              <a:tblPr firstRow="1" bandRow="1">
                <a:tableStyleId>{5C22544A-7EE6-4342-B048-85BDC9FD1C3A}</a:tableStyleId>
              </a:tblPr>
              <a:tblGrid>
                <a:gridCol w="2876020">
                  <a:extLst>
                    <a:ext uri="{9D8B030D-6E8A-4147-A177-3AD203B41FA5}">
                      <a16:colId xmlns:a16="http://schemas.microsoft.com/office/drawing/2014/main" val="177927845"/>
                    </a:ext>
                  </a:extLst>
                </a:gridCol>
                <a:gridCol w="2876020">
                  <a:extLst>
                    <a:ext uri="{9D8B030D-6E8A-4147-A177-3AD203B41FA5}">
                      <a16:colId xmlns:a16="http://schemas.microsoft.com/office/drawing/2014/main" val="2888160548"/>
                    </a:ext>
                  </a:extLst>
                </a:gridCol>
                <a:gridCol w="2876020">
                  <a:extLst>
                    <a:ext uri="{9D8B030D-6E8A-4147-A177-3AD203B41FA5}">
                      <a16:colId xmlns:a16="http://schemas.microsoft.com/office/drawing/2014/main" val="2965715967"/>
                    </a:ext>
                  </a:extLst>
                </a:gridCol>
              </a:tblGrid>
              <a:tr h="274232">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Mã nhận diện khung lệnh</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Tên lệnh</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Tham khảo</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633298833"/>
                  </a:ext>
                </a:extLst>
              </a:tr>
              <a:tr h="258997">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0x01</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Yêu cầu định tuyến</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8,1</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9931760"/>
                  </a:ext>
                </a:extLst>
              </a:tr>
              <a:tr h="258997">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0x02</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Phản hồi định tuyến</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8,2</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9385269"/>
                  </a:ext>
                </a:extLst>
              </a:tr>
              <a:tr h="258997">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0x03</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Lỗi định tuyến</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8,3</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6939538"/>
                  </a:ext>
                </a:extLst>
              </a:tr>
              <a:tr h="258997">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0x00. 0x04 – 0xff</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Dùng sau</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a:t>
                      </a:r>
                    </a:p>
                  </a:txBody>
                  <a:tcPr marL="91411" marR="91411" marT="45705" marB="45705"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0770001"/>
                  </a:ext>
                </a:extLst>
              </a:tr>
            </a:tbl>
          </a:graphicData>
        </a:graphic>
      </p:graphicFrame>
    </p:spTree>
    <p:extLst>
      <p:ext uri="{BB962C8B-B14F-4D97-AF65-F5344CB8AC3E}">
        <p14:creationId xmlns:p14="http://schemas.microsoft.com/office/powerpoint/2010/main" val="41080135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모서리가 둥근 직사각형 4">
            <a:extLst>
              <a:ext uri="{FF2B5EF4-FFF2-40B4-BE49-F238E27FC236}">
                <a16:creationId xmlns:a16="http://schemas.microsoft.com/office/drawing/2014/main" id="{1F60B385-B163-4CFC-A3A9-F69F3A532B9E}"/>
              </a:ext>
            </a:extLst>
          </p:cNvPr>
          <p:cNvSpPr/>
          <p:nvPr/>
        </p:nvSpPr>
        <p:spPr>
          <a:xfrm>
            <a:off x="559817" y="2242567"/>
            <a:ext cx="4206736" cy="241325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DADFA096-BF7C-4F30-A4A4-FCE75D907BB8}"/>
              </a:ext>
            </a:extLst>
          </p:cNvPr>
          <p:cNvSpPr/>
          <p:nvPr/>
        </p:nvSpPr>
        <p:spPr>
          <a:xfrm>
            <a:off x="4933456" y="2189227"/>
            <a:ext cx="4521528" cy="226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marR="0" lvl="0" indent="-182471" algn="l" defTabSz="457063"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vi-VN" sz="13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400" panose="020B0503030303020204" charset="0"/>
              </a:rPr>
              <a:t>Dịch vụ đã xác nhận</a:t>
            </a:r>
          </a:p>
          <a:p>
            <a:pPr marL="355493" marR="0" lvl="1" indent="-179334" algn="l" defTabSz="914126" rtl="0" eaLnBrk="1" fontAlgn="auto" latinLnBrk="0" hangingPunct="1">
              <a:lnSpc>
                <a:spcPct val="100000"/>
              </a:lnSpc>
              <a:spcBef>
                <a:spcPts val="0"/>
              </a:spcBef>
              <a:spcAft>
                <a:spcPts val="800"/>
              </a:spcAft>
              <a:buClr>
                <a:srgbClr val="193EB0"/>
              </a:buClr>
              <a:buSzTx/>
              <a:buFont typeface="Arial" panose="020B0604020202020204" pitchFamily="34" charset="0"/>
              <a:buChar char="•"/>
              <a:tabLst/>
              <a:defRPr/>
            </a:pPr>
            <a:r>
              <a:rPr kumimoji="0" lang="vi-VN" sz="12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400" panose="020B0503030303020204" charset="0"/>
              </a:rPr>
              <a:t>Yêu cầu: Yêu cầu tính năng từ tầng cao hơn</a:t>
            </a:r>
          </a:p>
          <a:p>
            <a:pPr marL="355493" marR="0" lvl="1" indent="-179334" algn="l" defTabSz="914126" rtl="0" eaLnBrk="1" fontAlgn="auto" latinLnBrk="0" hangingPunct="1">
              <a:lnSpc>
                <a:spcPct val="100000"/>
              </a:lnSpc>
              <a:spcBef>
                <a:spcPts val="0"/>
              </a:spcBef>
              <a:spcAft>
                <a:spcPts val="800"/>
              </a:spcAft>
              <a:buClr>
                <a:srgbClr val="193EB0"/>
              </a:buClr>
              <a:buSzTx/>
              <a:buFont typeface="Arial" panose="020B0604020202020204" pitchFamily="34" charset="0"/>
              <a:buChar char="•"/>
              <a:tabLst/>
              <a:defRPr/>
            </a:pPr>
            <a:r>
              <a:rPr kumimoji="0" lang="vi-VN" sz="12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400" panose="020B0503030303020204" charset="0"/>
              </a:rPr>
              <a:t>Xác nhận: Nếu được yêu cầu, xác nhận và gửi lại xác nhận</a:t>
            </a:r>
          </a:p>
          <a:p>
            <a:pPr marL="355493" marR="0" lvl="1" indent="-179334" algn="l" defTabSz="914126" rtl="0" eaLnBrk="1" fontAlgn="auto" latinLnBrk="0" hangingPunct="1">
              <a:lnSpc>
                <a:spcPct val="100000"/>
              </a:lnSpc>
              <a:spcBef>
                <a:spcPts val="0"/>
              </a:spcBef>
              <a:spcAft>
                <a:spcPts val="800"/>
              </a:spcAft>
              <a:buClr>
                <a:srgbClr val="193EB0"/>
              </a:buClr>
              <a:buSzTx/>
              <a:buFont typeface="Arial" panose="020B0604020202020204" pitchFamily="34" charset="0"/>
              <a:buChar char="•"/>
              <a:tabLst/>
              <a:defRPr/>
            </a:pPr>
            <a:r>
              <a:rPr kumimoji="0" lang="vi-VN" sz="12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400" panose="020B0503030303020204" charset="0"/>
              </a:rPr>
              <a:t>Phản hồi: phản hồi cho một sự kiện</a:t>
            </a:r>
          </a:p>
          <a:p>
            <a:pPr marL="355493" marR="0" lvl="1" indent="-179334" algn="l" defTabSz="914126" rtl="0" eaLnBrk="1" fontAlgn="auto" latinLnBrk="0" hangingPunct="1">
              <a:lnSpc>
                <a:spcPct val="100000"/>
              </a:lnSpc>
              <a:spcBef>
                <a:spcPts val="0"/>
              </a:spcBef>
              <a:spcAft>
                <a:spcPts val="800"/>
              </a:spcAft>
              <a:buClr>
                <a:srgbClr val="193EB0"/>
              </a:buClr>
              <a:buSzTx/>
              <a:buFont typeface="Arial" panose="020B0604020202020204" pitchFamily="34" charset="0"/>
              <a:buChar char="•"/>
              <a:tabLst/>
              <a:defRPr/>
            </a:pPr>
            <a:r>
              <a:rPr kumimoji="0" lang="vi-VN" sz="12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400" panose="020B0503030303020204" charset="0"/>
              </a:rPr>
              <a:t>Thông báo: Thông báo cho tầng cao hơn khi một sự kiện cụ thể xảy ra</a:t>
            </a:r>
          </a:p>
          <a:p>
            <a:pPr marL="182471" marR="0" lvl="0" indent="-182471" algn="l" defTabSz="457063" rtl="0" eaLnBrk="1" fontAlgn="auto" latinLnBrk="0" hangingPunct="1">
              <a:lnSpc>
                <a:spcPct val="100000"/>
              </a:lnSpc>
              <a:spcBef>
                <a:spcPts val="0"/>
              </a:spcBef>
              <a:spcAft>
                <a:spcPts val="800"/>
              </a:spcAft>
              <a:buClr>
                <a:srgbClr val="193EB0"/>
              </a:buClr>
              <a:buSzTx/>
              <a:buFont typeface="SamsungOne 400" panose="020B0503030303020204" pitchFamily="34" charset="0"/>
              <a:buChar char="‣"/>
              <a:tabLst/>
              <a:defRPr/>
            </a:pPr>
            <a:r>
              <a:rPr kumimoji="0" lang="vi-VN" sz="13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400" panose="020B0503030303020204" charset="0"/>
              </a:rPr>
              <a:t>Dịch vụ chưa xác nhận</a:t>
            </a:r>
          </a:p>
          <a:p>
            <a:pPr marL="355493" marR="0" lvl="1" indent="-179334" algn="l" defTabSz="914126" rtl="0" eaLnBrk="1" fontAlgn="auto" latinLnBrk="0" hangingPunct="1">
              <a:lnSpc>
                <a:spcPct val="100000"/>
              </a:lnSpc>
              <a:spcBef>
                <a:spcPts val="0"/>
              </a:spcBef>
              <a:spcAft>
                <a:spcPts val="800"/>
              </a:spcAft>
              <a:buClr>
                <a:srgbClr val="193EB0"/>
              </a:buClr>
              <a:buSzTx/>
              <a:buFont typeface="Arial" panose="020B0604020202020204" pitchFamily="34" charset="0"/>
              <a:buChar char="•"/>
              <a:tabLst/>
              <a:defRPr/>
            </a:pPr>
            <a:r>
              <a:rPr kumimoji="0" lang="vi-VN" sz="12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400" panose="020B0503030303020204" charset="0"/>
              </a:rPr>
              <a:t>Không cần phản hồi</a:t>
            </a:r>
          </a:p>
        </p:txBody>
      </p:sp>
      <p:grpSp>
        <p:nvGrpSpPr>
          <p:cNvPr id="29" name="그룹 28">
            <a:extLst>
              <a:ext uri="{FF2B5EF4-FFF2-40B4-BE49-F238E27FC236}">
                <a16:creationId xmlns:a16="http://schemas.microsoft.com/office/drawing/2014/main" id="{8EBD60CB-48E5-4B79-9BD0-D00B391B4292}"/>
              </a:ext>
            </a:extLst>
          </p:cNvPr>
          <p:cNvGrpSpPr/>
          <p:nvPr/>
        </p:nvGrpSpPr>
        <p:grpSpPr>
          <a:xfrm>
            <a:off x="819262" y="2896386"/>
            <a:ext cx="3687845" cy="1370135"/>
            <a:chOff x="2921001" y="2854306"/>
            <a:chExt cx="4061793" cy="1509066"/>
          </a:xfrm>
        </p:grpSpPr>
        <p:cxnSp>
          <p:nvCxnSpPr>
            <p:cNvPr id="30" name="꺾인 연결선 9">
              <a:extLst>
                <a:ext uri="{FF2B5EF4-FFF2-40B4-BE49-F238E27FC236}">
                  <a16:creationId xmlns:a16="http://schemas.microsoft.com/office/drawing/2014/main" id="{0393605A-C6BD-4B04-B2AD-47A1EA75A63E}"/>
                </a:ext>
              </a:extLst>
            </p:cNvPr>
            <p:cNvCxnSpPr/>
            <p:nvPr/>
          </p:nvCxnSpPr>
          <p:spPr>
            <a:xfrm rot="16200000" flipH="1">
              <a:off x="4934376" y="1431206"/>
              <a:ext cx="9537" cy="3379551"/>
            </a:xfrm>
            <a:prstGeom prst="bentConnector3">
              <a:avLst>
                <a:gd name="adj1" fmla="val 8358417"/>
              </a:avLst>
            </a:prstGeom>
            <a:noFill/>
            <a:ln w="12700">
              <a:solidFill>
                <a:schemeClr val="tx1">
                  <a:lumMod val="85000"/>
                  <a:lumOff val="15000"/>
                </a:schemeClr>
              </a:solidFill>
              <a:tailEnd type="triangle"/>
            </a:ln>
          </p:spPr>
        </p:cxnSp>
        <p:cxnSp>
          <p:nvCxnSpPr>
            <p:cNvPr id="31" name="꺾인 연결선 11">
              <a:extLst>
                <a:ext uri="{FF2B5EF4-FFF2-40B4-BE49-F238E27FC236}">
                  <a16:creationId xmlns:a16="http://schemas.microsoft.com/office/drawing/2014/main" id="{5DA1BE05-C4FA-4FFB-85B8-C8A120D8B8D9}"/>
                </a:ext>
              </a:extLst>
            </p:cNvPr>
            <p:cNvCxnSpPr/>
            <p:nvPr/>
          </p:nvCxnSpPr>
          <p:spPr>
            <a:xfrm rot="5400000">
              <a:off x="4919915" y="2078461"/>
              <a:ext cx="28922" cy="2083481"/>
            </a:xfrm>
            <a:prstGeom prst="bentConnector3">
              <a:avLst>
                <a:gd name="adj1" fmla="val 2268459"/>
              </a:avLst>
            </a:prstGeom>
            <a:noFill/>
            <a:ln w="12700">
              <a:solidFill>
                <a:schemeClr val="tx1">
                  <a:lumMod val="85000"/>
                  <a:lumOff val="15000"/>
                </a:schemeClr>
              </a:solidFill>
              <a:tailEnd type="triangle"/>
            </a:ln>
          </p:spPr>
        </p:cxnSp>
        <p:sp>
          <p:nvSpPr>
            <p:cNvPr id="32" name="TextBox 31">
              <a:extLst>
                <a:ext uri="{FF2B5EF4-FFF2-40B4-BE49-F238E27FC236}">
                  <a16:creationId xmlns:a16="http://schemas.microsoft.com/office/drawing/2014/main" id="{EDE445FF-8131-4CC3-AF06-F1614A511719}"/>
                </a:ext>
              </a:extLst>
            </p:cNvPr>
            <p:cNvSpPr txBox="1"/>
            <p:nvPr/>
          </p:nvSpPr>
          <p:spPr>
            <a:xfrm>
              <a:off x="5597607" y="3323082"/>
              <a:ext cx="1370099" cy="288045"/>
            </a:xfrm>
            <a:prstGeom prst="rect">
              <a:avLst/>
            </a:prstGeom>
            <a:solidFill>
              <a:schemeClr val="bg1"/>
            </a:solidFill>
            <a:ln w="12700">
              <a:solidFill>
                <a:schemeClr val="tx1">
                  <a:lumMod val="85000"/>
                  <a:lumOff val="15000"/>
                </a:schemeClr>
              </a:solidFill>
            </a:ln>
          </p:spPr>
          <p:txBody>
            <a:bodyPr wrap="square" rtlCol="0" anchor="ctr">
              <a:spAutoFit/>
              <a:scene3d>
                <a:camera prst="orthographicFront"/>
                <a:lightRig rig="threePt" dir="t"/>
              </a:scene3d>
              <a:sp3d>
                <a:bevelT w="0" h="6350"/>
                <a:bevelB w="0" h="0"/>
              </a:sp3d>
            </a:bodyPr>
            <a:lstStyle/>
            <a:p>
              <a:pPr algn="ctr" defTabSz="914126">
                <a:defRPr/>
              </a:pPr>
              <a:r>
                <a:rPr lang="en-US" altLang="ko-KR" sz="1100" b="1" dirty="0" err="1">
                  <a:solidFill>
                    <a:prstClr val="black">
                      <a:lumMod val="85000"/>
                      <a:lumOff val="15000"/>
                    </a:prstClr>
                  </a:solidFill>
                  <a:latin typeface="SamsungOne-700" panose="020B0803030303020204" pitchFamily="34" charset="0"/>
                  <a:ea typeface="SamsungOne-700" panose="020B0803030303020204" pitchFamily="34" charset="0"/>
                </a:rPr>
                <a:t>Tầng</a:t>
              </a:r>
              <a:r>
                <a:rPr lang="en-US" altLang="ko-KR" sz="1100" b="1"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b="1" dirty="0" err="1">
                  <a:solidFill>
                    <a:prstClr val="black">
                      <a:lumMod val="85000"/>
                      <a:lumOff val="15000"/>
                    </a:prstClr>
                  </a:solidFill>
                  <a:latin typeface="SamsungOne-700" panose="020B0803030303020204" pitchFamily="34" charset="0"/>
                  <a:ea typeface="SamsungOne-700" panose="020B0803030303020204" pitchFamily="34" charset="0"/>
                </a:rPr>
                <a:t>mạng</a:t>
              </a:r>
              <a:endParaRPr lang="en-US" altLang="ko-KR" sz="1100" b="1"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33" name="TextBox 32">
              <a:extLst>
                <a:ext uri="{FF2B5EF4-FFF2-40B4-BE49-F238E27FC236}">
                  <a16:creationId xmlns:a16="http://schemas.microsoft.com/office/drawing/2014/main" id="{B76B0834-6915-44BE-B1F6-CC8CE33CFDD1}"/>
                </a:ext>
              </a:extLst>
            </p:cNvPr>
            <p:cNvSpPr txBox="1"/>
            <p:nvPr/>
          </p:nvSpPr>
          <p:spPr>
            <a:xfrm>
              <a:off x="2921001" y="3323082"/>
              <a:ext cx="1370099" cy="288045"/>
            </a:xfrm>
            <a:prstGeom prst="rect">
              <a:avLst/>
            </a:prstGeom>
            <a:solidFill>
              <a:schemeClr val="bg1"/>
            </a:solidFill>
            <a:ln w="12700">
              <a:solidFill>
                <a:schemeClr val="tx1">
                  <a:lumMod val="85000"/>
                  <a:lumOff val="15000"/>
                </a:schemeClr>
              </a:solidFill>
            </a:ln>
          </p:spPr>
          <p:txBody>
            <a:bodyPr wrap="square" rtlCol="0" anchor="ctr">
              <a:spAutoFit/>
              <a:scene3d>
                <a:camera prst="orthographicFront"/>
                <a:lightRig rig="threePt" dir="t"/>
              </a:scene3d>
              <a:sp3d>
                <a:bevelT w="0" h="6350"/>
                <a:bevelB w="0" h="0"/>
              </a:sp3d>
            </a:bodyPr>
            <a:lstStyle>
              <a:defPPr>
                <a:defRPr lang="ko-KR"/>
              </a:defPPr>
              <a:lvl1pPr algn="ctr">
                <a:defRPr sz="1400" b="1"/>
              </a:lvl1pPr>
            </a:lstStyle>
            <a:p>
              <a:pPr defTabSz="914126">
                <a:defRPr/>
              </a:pP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Tầng</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mạng</a:t>
              </a:r>
              <a:endParaRPr lang="en-US" altLang="ko-KR" sz="11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34" name="TextBox 33">
              <a:extLst>
                <a:ext uri="{FF2B5EF4-FFF2-40B4-BE49-F238E27FC236}">
                  <a16:creationId xmlns:a16="http://schemas.microsoft.com/office/drawing/2014/main" id="{025133C2-E4ED-4EF0-8FF6-2D9238149EFB}"/>
                </a:ext>
              </a:extLst>
            </p:cNvPr>
            <p:cNvSpPr txBox="1"/>
            <p:nvPr/>
          </p:nvSpPr>
          <p:spPr>
            <a:xfrm>
              <a:off x="2945522" y="3084042"/>
              <a:ext cx="358644" cy="288045"/>
            </a:xfrm>
            <a:prstGeom prst="rect">
              <a:avLst/>
            </a:prstGeom>
            <a:noFill/>
            <a:ln w="12700">
              <a:noFill/>
            </a:ln>
          </p:spPr>
          <p:txBody>
            <a:bodyPr wrap="none" rtlCol="0">
              <a:spAutoFit/>
              <a:scene3d>
                <a:camera prst="orthographicFront"/>
                <a:lightRig rig="threePt" dir="t"/>
              </a:scene3d>
              <a:sp3d>
                <a:bevelT w="0" h="6350"/>
                <a:bevelB w="0" h="0"/>
              </a:sp3d>
            </a:bodyPr>
            <a:lstStyle/>
            <a:p>
              <a:pPr defTabSz="914126">
                <a:defRPr/>
              </a:pP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①</a:t>
              </a:r>
              <a:endParaRPr lang="ko-KR" altLang="en-US" sz="110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sp>
          <p:nvSpPr>
            <p:cNvPr id="35" name="TextBox 34">
              <a:extLst>
                <a:ext uri="{FF2B5EF4-FFF2-40B4-BE49-F238E27FC236}">
                  <a16:creationId xmlns:a16="http://schemas.microsoft.com/office/drawing/2014/main" id="{93AA3809-9164-43CA-93EF-E02C020CDDC0}"/>
                </a:ext>
              </a:extLst>
            </p:cNvPr>
            <p:cNvSpPr txBox="1"/>
            <p:nvPr/>
          </p:nvSpPr>
          <p:spPr>
            <a:xfrm>
              <a:off x="3873972" y="3084042"/>
              <a:ext cx="358644" cy="288045"/>
            </a:xfrm>
            <a:prstGeom prst="rect">
              <a:avLst/>
            </a:prstGeom>
            <a:noFill/>
            <a:ln w="12700">
              <a:noFill/>
            </a:ln>
          </p:spPr>
          <p:txBody>
            <a:bodyPr wrap="none" rtlCol="0">
              <a:spAutoFit/>
              <a:scene3d>
                <a:camera prst="orthographicFront"/>
                <a:lightRig rig="threePt" dir="t"/>
              </a:scene3d>
              <a:sp3d>
                <a:bevelT w="0" h="6350"/>
                <a:bevelB w="0" h="0"/>
              </a:sp3d>
            </a:bodyPr>
            <a:lstStyle/>
            <a:p>
              <a:pPr defTabSz="914126">
                <a:defRPr/>
              </a:pP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④</a:t>
              </a:r>
              <a:endParaRPr lang="ko-KR" altLang="en-US" sz="110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sp>
          <p:nvSpPr>
            <p:cNvPr id="36" name="TextBox 35">
              <a:extLst>
                <a:ext uri="{FF2B5EF4-FFF2-40B4-BE49-F238E27FC236}">
                  <a16:creationId xmlns:a16="http://schemas.microsoft.com/office/drawing/2014/main" id="{34D57AB8-E6C5-4D22-8FD4-E791EB4E926C}"/>
                </a:ext>
              </a:extLst>
            </p:cNvPr>
            <p:cNvSpPr txBox="1"/>
            <p:nvPr/>
          </p:nvSpPr>
          <p:spPr>
            <a:xfrm>
              <a:off x="5697069" y="3084042"/>
              <a:ext cx="358644" cy="288045"/>
            </a:xfrm>
            <a:prstGeom prst="rect">
              <a:avLst/>
            </a:prstGeom>
            <a:noFill/>
            <a:ln w="12700">
              <a:noFill/>
            </a:ln>
          </p:spPr>
          <p:txBody>
            <a:bodyPr wrap="none" rtlCol="0">
              <a:spAutoFit/>
              <a:scene3d>
                <a:camera prst="orthographicFront"/>
                <a:lightRig rig="threePt" dir="t"/>
              </a:scene3d>
              <a:sp3d>
                <a:bevelT w="0" h="6350"/>
                <a:bevelB w="0" h="0"/>
              </a:sp3d>
            </a:bodyPr>
            <a:lstStyle/>
            <a:p>
              <a:pPr defTabSz="914126">
                <a:defRPr/>
              </a:pP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③</a:t>
              </a:r>
              <a:endParaRPr lang="ko-KR" altLang="en-US" sz="110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sp>
          <p:nvSpPr>
            <p:cNvPr id="37" name="TextBox 36">
              <a:extLst>
                <a:ext uri="{FF2B5EF4-FFF2-40B4-BE49-F238E27FC236}">
                  <a16:creationId xmlns:a16="http://schemas.microsoft.com/office/drawing/2014/main" id="{1F6B97AA-1920-4561-8D1B-4DC1C6CA75D7}"/>
                </a:ext>
              </a:extLst>
            </p:cNvPr>
            <p:cNvSpPr txBox="1"/>
            <p:nvPr/>
          </p:nvSpPr>
          <p:spPr>
            <a:xfrm>
              <a:off x="6624150" y="3084042"/>
              <a:ext cx="358644" cy="288045"/>
            </a:xfrm>
            <a:prstGeom prst="rect">
              <a:avLst/>
            </a:prstGeom>
            <a:noFill/>
            <a:ln w="12700">
              <a:noFill/>
            </a:ln>
          </p:spPr>
          <p:txBody>
            <a:bodyPr wrap="none" rtlCol="0">
              <a:spAutoFit/>
              <a:scene3d>
                <a:camera prst="orthographicFront"/>
                <a:lightRig rig="threePt" dir="t"/>
              </a:scene3d>
              <a:sp3d>
                <a:bevelT w="0" h="6350"/>
                <a:bevelB w="0" h="0"/>
              </a:sp3d>
            </a:bodyPr>
            <a:lstStyle/>
            <a:p>
              <a:pPr defTabSz="914126">
                <a:defRPr/>
              </a:pP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②</a:t>
              </a:r>
              <a:endParaRPr lang="ko-KR" altLang="en-US" sz="110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sp>
          <p:nvSpPr>
            <p:cNvPr id="38" name="TextBox 37">
              <a:extLst>
                <a:ext uri="{FF2B5EF4-FFF2-40B4-BE49-F238E27FC236}">
                  <a16:creationId xmlns:a16="http://schemas.microsoft.com/office/drawing/2014/main" id="{F6B08AEE-A4F9-4F31-8E4B-9E4E933E408C}"/>
                </a:ext>
              </a:extLst>
            </p:cNvPr>
            <p:cNvSpPr txBox="1"/>
            <p:nvPr/>
          </p:nvSpPr>
          <p:spPr>
            <a:xfrm>
              <a:off x="3427933" y="3922832"/>
              <a:ext cx="3050136" cy="440540"/>
            </a:xfrm>
            <a:prstGeom prst="rect">
              <a:avLst/>
            </a:prstGeom>
            <a:noFill/>
            <a:ln w="12700">
              <a:noFill/>
            </a:ln>
          </p:spPr>
          <p:txBody>
            <a:bodyPr wrap="square" rtlCol="0">
              <a:spAutoFit/>
              <a:scene3d>
                <a:camera prst="orthographicFront"/>
                <a:lightRig rig="threePt" dir="t"/>
              </a:scene3d>
              <a:sp3d>
                <a:bevelT w="0" h="6350"/>
                <a:bevelB w="0" h="0"/>
              </a:sp3d>
            </a:bodyPr>
            <a:lstStyle/>
            <a:p>
              <a:pPr defTabSz="914126">
                <a:defRPr/>
              </a:pPr>
              <a:r>
                <a:rPr lang="en-US" altLang="ko-KR" sz="1000" dirty="0">
                  <a:solidFill>
                    <a:prstClr val="black">
                      <a:lumMod val="85000"/>
                      <a:lumOff val="15000"/>
                    </a:prstClr>
                  </a:solidFill>
                  <a:latin typeface="SamsungOne-700" panose="020B0803030303020204" pitchFamily="34" charset="0"/>
                  <a:ea typeface="SamsungOne-700" panose="020B0803030303020204" pitchFamily="34" charset="0"/>
                </a:rPr>
                <a:t>1. </a:t>
              </a:r>
              <a:r>
                <a:rPr lang="en-US" altLang="ko-KR" sz="1000" dirty="0" err="1">
                  <a:solidFill>
                    <a:prstClr val="black">
                      <a:lumMod val="85000"/>
                      <a:lumOff val="15000"/>
                    </a:prstClr>
                  </a:solidFill>
                  <a:latin typeface="SamsungOne-700" panose="020B0803030303020204" pitchFamily="34" charset="0"/>
                  <a:ea typeface="SamsungOne-700" panose="020B0803030303020204" pitchFamily="34" charset="0"/>
                </a:rPr>
                <a:t>Yêu</a:t>
              </a:r>
              <a:r>
                <a:rPr lang="en-US" altLang="ko-KR" sz="10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000" dirty="0" err="1">
                  <a:solidFill>
                    <a:prstClr val="black">
                      <a:lumMod val="85000"/>
                      <a:lumOff val="15000"/>
                    </a:prstClr>
                  </a:solidFill>
                  <a:latin typeface="SamsungOne-700" panose="020B0803030303020204" pitchFamily="34" charset="0"/>
                  <a:ea typeface="SamsungOne-700" panose="020B0803030303020204" pitchFamily="34" charset="0"/>
                </a:rPr>
                <a:t>cầu</a:t>
              </a:r>
              <a:r>
                <a:rPr lang="en-US" altLang="ko-KR" sz="1000" dirty="0">
                  <a:solidFill>
                    <a:prstClr val="black">
                      <a:lumMod val="85000"/>
                      <a:lumOff val="15000"/>
                    </a:prstClr>
                  </a:solidFill>
                  <a:latin typeface="SamsungOne-700" panose="020B0803030303020204" pitchFamily="34" charset="0"/>
                  <a:ea typeface="SamsungOne-700" panose="020B0803030303020204" pitchFamily="34" charset="0"/>
                </a:rPr>
                <a:t>	                                3.  </a:t>
              </a:r>
              <a:r>
                <a:rPr lang="en-US" altLang="ko-KR" sz="1000" dirty="0" err="1">
                  <a:solidFill>
                    <a:prstClr val="black">
                      <a:lumMod val="85000"/>
                      <a:lumOff val="15000"/>
                    </a:prstClr>
                  </a:solidFill>
                  <a:latin typeface="SamsungOne-700" panose="020B0803030303020204" pitchFamily="34" charset="0"/>
                  <a:ea typeface="SamsungOne-700" panose="020B0803030303020204" pitchFamily="34" charset="0"/>
                </a:rPr>
                <a:t>Phản</a:t>
              </a:r>
              <a:r>
                <a:rPr lang="en-US" altLang="ko-KR" sz="10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000" dirty="0" err="1">
                  <a:solidFill>
                    <a:prstClr val="black">
                      <a:lumMod val="85000"/>
                      <a:lumOff val="15000"/>
                    </a:prstClr>
                  </a:solidFill>
                  <a:latin typeface="SamsungOne-700" panose="020B0803030303020204" pitchFamily="34" charset="0"/>
                  <a:ea typeface="SamsungOne-700" panose="020B0803030303020204" pitchFamily="34" charset="0"/>
                </a:rPr>
                <a:t>hồi</a:t>
              </a:r>
              <a:endParaRPr lang="en-US" altLang="ko-KR" sz="1000" dirty="0">
                <a:solidFill>
                  <a:prstClr val="black">
                    <a:lumMod val="85000"/>
                    <a:lumOff val="15000"/>
                  </a:prstClr>
                </a:solidFill>
                <a:latin typeface="SamsungOne-700" panose="020B0803030303020204" pitchFamily="34" charset="0"/>
                <a:ea typeface="SamsungOne-700" panose="020B0803030303020204" pitchFamily="34" charset="0"/>
              </a:endParaRPr>
            </a:p>
            <a:p>
              <a:pPr defTabSz="914126">
                <a:defRPr/>
              </a:pPr>
              <a:r>
                <a:rPr lang="en-US" altLang="ko-KR" sz="1000" dirty="0">
                  <a:solidFill>
                    <a:prstClr val="black">
                      <a:lumMod val="85000"/>
                      <a:lumOff val="15000"/>
                    </a:prstClr>
                  </a:solidFill>
                  <a:latin typeface="SamsungOne-700" panose="020B0803030303020204" pitchFamily="34" charset="0"/>
                  <a:ea typeface="SamsungOne-700" panose="020B0803030303020204" pitchFamily="34" charset="0"/>
                </a:rPr>
                <a:t>2. </a:t>
              </a:r>
              <a:r>
                <a:rPr lang="en-US" altLang="ko-KR" sz="1000" dirty="0" err="1">
                  <a:solidFill>
                    <a:prstClr val="black">
                      <a:lumMod val="85000"/>
                      <a:lumOff val="15000"/>
                    </a:prstClr>
                  </a:solidFill>
                  <a:latin typeface="SamsungOne-700" panose="020B0803030303020204" pitchFamily="34" charset="0"/>
                  <a:ea typeface="SamsungOne-700" panose="020B0803030303020204" pitchFamily="34" charset="0"/>
                </a:rPr>
                <a:t>Biểu</a:t>
              </a:r>
              <a:r>
                <a:rPr lang="en-US" altLang="ko-KR" sz="10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000" dirty="0" err="1">
                  <a:solidFill>
                    <a:prstClr val="black">
                      <a:lumMod val="85000"/>
                      <a:lumOff val="15000"/>
                    </a:prstClr>
                  </a:solidFill>
                  <a:latin typeface="SamsungOne-700" panose="020B0803030303020204" pitchFamily="34" charset="0"/>
                  <a:ea typeface="SamsungOne-700" panose="020B0803030303020204" pitchFamily="34" charset="0"/>
                </a:rPr>
                <a:t>thị</a:t>
              </a:r>
              <a:r>
                <a:rPr lang="en-US" altLang="ko-KR" sz="1000" dirty="0">
                  <a:solidFill>
                    <a:prstClr val="black">
                      <a:lumMod val="85000"/>
                      <a:lumOff val="15000"/>
                    </a:prstClr>
                  </a:solidFill>
                  <a:latin typeface="SamsungOne-700" panose="020B0803030303020204" pitchFamily="34" charset="0"/>
                  <a:ea typeface="SamsungOne-700" panose="020B0803030303020204" pitchFamily="34" charset="0"/>
                </a:rPr>
                <a:t>	                                4.  </a:t>
              </a:r>
              <a:r>
                <a:rPr lang="en-US" altLang="ko-KR" sz="1000" dirty="0" err="1">
                  <a:solidFill>
                    <a:prstClr val="black">
                      <a:lumMod val="85000"/>
                      <a:lumOff val="15000"/>
                    </a:prstClr>
                  </a:solidFill>
                  <a:latin typeface="SamsungOne-700" panose="020B0803030303020204" pitchFamily="34" charset="0"/>
                  <a:ea typeface="SamsungOne-700" panose="020B0803030303020204" pitchFamily="34" charset="0"/>
                </a:rPr>
                <a:t>Xác</a:t>
              </a:r>
              <a:r>
                <a:rPr lang="en-US" altLang="ko-KR" sz="10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000" dirty="0" err="1">
                  <a:solidFill>
                    <a:prstClr val="black">
                      <a:lumMod val="85000"/>
                      <a:lumOff val="15000"/>
                    </a:prstClr>
                  </a:solidFill>
                  <a:latin typeface="SamsungOne-700" panose="020B0803030303020204" pitchFamily="34" charset="0"/>
                  <a:ea typeface="SamsungOne-700" panose="020B0803030303020204" pitchFamily="34" charset="0"/>
                </a:rPr>
                <a:t>nhận</a:t>
              </a:r>
              <a:endParaRPr lang="en-US" altLang="ko-KR" sz="10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39" name="TextBox 38">
              <a:extLst>
                <a:ext uri="{FF2B5EF4-FFF2-40B4-BE49-F238E27FC236}">
                  <a16:creationId xmlns:a16="http://schemas.microsoft.com/office/drawing/2014/main" id="{929B141D-69D3-4B9E-8577-128561DB4470}"/>
                </a:ext>
              </a:extLst>
            </p:cNvPr>
            <p:cNvSpPr txBox="1"/>
            <p:nvPr/>
          </p:nvSpPr>
          <p:spPr>
            <a:xfrm>
              <a:off x="2921001" y="2854306"/>
              <a:ext cx="1370099" cy="288045"/>
            </a:xfrm>
            <a:prstGeom prst="rect">
              <a:avLst/>
            </a:prstGeom>
            <a:solidFill>
              <a:schemeClr val="bg1"/>
            </a:solidFill>
            <a:ln w="12700">
              <a:solidFill>
                <a:schemeClr val="tx1">
                  <a:lumMod val="85000"/>
                  <a:lumOff val="15000"/>
                </a:schemeClr>
              </a:solidFill>
            </a:ln>
          </p:spPr>
          <p:txBody>
            <a:bodyPr wrap="square" rtlCol="0" anchor="ctr">
              <a:spAutoFit/>
              <a:scene3d>
                <a:camera prst="orthographicFront"/>
                <a:lightRig rig="threePt" dir="t"/>
              </a:scene3d>
              <a:sp3d>
                <a:bevelT w="0" h="6350"/>
                <a:bevelB w="0" h="0"/>
              </a:sp3d>
            </a:bodyPr>
            <a:lstStyle/>
            <a:p>
              <a:pPr algn="ctr" defTabSz="914126">
                <a:defRPr/>
              </a:pPr>
              <a:r>
                <a:rPr lang="en-US" altLang="ko-KR" sz="1100" b="1" dirty="0" err="1">
                  <a:solidFill>
                    <a:prstClr val="black">
                      <a:lumMod val="85000"/>
                      <a:lumOff val="15000"/>
                    </a:prstClr>
                  </a:solidFill>
                  <a:latin typeface="SamsungOne-700" panose="020B0803030303020204" pitchFamily="34" charset="0"/>
                  <a:ea typeface="SamsungOne-700" panose="020B0803030303020204" pitchFamily="34" charset="0"/>
                </a:rPr>
                <a:t>Tầng</a:t>
              </a:r>
              <a:r>
                <a:rPr lang="en-US" altLang="ko-KR" sz="1100" b="1" dirty="0">
                  <a:solidFill>
                    <a:prstClr val="black">
                      <a:lumMod val="85000"/>
                      <a:lumOff val="15000"/>
                    </a:prstClr>
                  </a:solidFill>
                  <a:latin typeface="SamsungOne-700" panose="020B0803030303020204" pitchFamily="34" charset="0"/>
                  <a:ea typeface="SamsungOne-700" panose="020B0803030303020204" pitchFamily="34" charset="0"/>
                </a:rPr>
                <a:t> con APS</a:t>
              </a:r>
            </a:p>
          </p:txBody>
        </p:sp>
        <p:sp>
          <p:nvSpPr>
            <p:cNvPr id="40" name="TextBox 39">
              <a:extLst>
                <a:ext uri="{FF2B5EF4-FFF2-40B4-BE49-F238E27FC236}">
                  <a16:creationId xmlns:a16="http://schemas.microsoft.com/office/drawing/2014/main" id="{FFCE3BCD-1C0E-4AEF-B55C-D8883E939B86}"/>
                </a:ext>
              </a:extLst>
            </p:cNvPr>
            <p:cNvSpPr txBox="1"/>
            <p:nvPr/>
          </p:nvSpPr>
          <p:spPr>
            <a:xfrm>
              <a:off x="5597607" y="2854306"/>
              <a:ext cx="1370099" cy="288045"/>
            </a:xfrm>
            <a:prstGeom prst="rect">
              <a:avLst/>
            </a:prstGeom>
            <a:solidFill>
              <a:schemeClr val="bg1"/>
            </a:solidFill>
            <a:ln w="12700">
              <a:solidFill>
                <a:schemeClr val="tx1">
                  <a:lumMod val="85000"/>
                  <a:lumOff val="15000"/>
                </a:schemeClr>
              </a:solidFill>
            </a:ln>
          </p:spPr>
          <p:txBody>
            <a:bodyPr wrap="square" rtlCol="0" anchor="ctr">
              <a:spAutoFit/>
              <a:scene3d>
                <a:camera prst="orthographicFront"/>
                <a:lightRig rig="threePt" dir="t"/>
              </a:scene3d>
              <a:sp3d>
                <a:bevelT w="0" h="6350"/>
                <a:bevelB w="0" h="0"/>
              </a:sp3d>
            </a:bodyPr>
            <a:lstStyle/>
            <a:p>
              <a:pPr algn="ctr" defTabSz="914126">
                <a:defRPr/>
              </a:pPr>
              <a:r>
                <a:rPr lang="en-US" altLang="ko-KR" sz="1100" b="1" dirty="0" err="1">
                  <a:solidFill>
                    <a:prstClr val="black">
                      <a:lumMod val="85000"/>
                      <a:lumOff val="15000"/>
                    </a:prstClr>
                  </a:solidFill>
                  <a:latin typeface="SamsungOne-700" panose="020B0803030303020204" pitchFamily="34" charset="0"/>
                  <a:ea typeface="SamsungOne-700" panose="020B0803030303020204" pitchFamily="34" charset="0"/>
                </a:rPr>
                <a:t>Tầng</a:t>
              </a:r>
              <a:r>
                <a:rPr lang="en-US" altLang="ko-KR" sz="1100" b="1" dirty="0">
                  <a:solidFill>
                    <a:prstClr val="black">
                      <a:lumMod val="85000"/>
                      <a:lumOff val="15000"/>
                    </a:prstClr>
                  </a:solidFill>
                  <a:latin typeface="SamsungOne-700" panose="020B0803030303020204" pitchFamily="34" charset="0"/>
                  <a:ea typeface="SamsungOne-700" panose="020B0803030303020204" pitchFamily="34" charset="0"/>
                </a:rPr>
                <a:t> con APS</a:t>
              </a:r>
            </a:p>
          </p:txBody>
        </p:sp>
      </p:grpSp>
      <p:grpSp>
        <p:nvGrpSpPr>
          <p:cNvPr id="20" name="그룹 19"/>
          <p:cNvGrpSpPr/>
          <p:nvPr/>
        </p:nvGrpSpPr>
        <p:grpSpPr>
          <a:xfrm>
            <a:off x="416128" y="444866"/>
            <a:ext cx="9051872" cy="282133"/>
            <a:chOff x="416128" y="444866"/>
            <a:chExt cx="9051872" cy="282133"/>
          </a:xfrm>
        </p:grpSpPr>
        <p:sp>
          <p:nvSpPr>
            <p:cNvPr id="22" name="직사각형 2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3" name="직사각형 2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4" name="직사각형 23">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quan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IEEE 802.15.4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nghệ</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tiêu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chuẩn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ZigBee</a:t>
            </a:r>
          </a:p>
        </p:txBody>
      </p:sp>
      <p:grpSp>
        <p:nvGrpSpPr>
          <p:cNvPr id="27" name="그룹 26">
            <a:extLst>
              <a:ext uri="{FF2B5EF4-FFF2-40B4-BE49-F238E27FC236}">
                <a16:creationId xmlns:a16="http://schemas.microsoft.com/office/drawing/2014/main" id="{5489FE4B-8894-4D0F-8CA0-B650892F13B7}"/>
              </a:ext>
            </a:extLst>
          </p:cNvPr>
          <p:cNvGrpSpPr/>
          <p:nvPr/>
        </p:nvGrpSpPr>
        <p:grpSpPr>
          <a:xfrm>
            <a:off x="556822" y="1911547"/>
            <a:ext cx="8783192" cy="215444"/>
            <a:chOff x="1027113" y="2045625"/>
            <a:chExt cx="8785225" cy="215494"/>
          </a:xfrm>
        </p:grpSpPr>
        <p:sp>
          <p:nvSpPr>
            <p:cNvPr id="28" name="직사각형 27">
              <a:extLst>
                <a:ext uri="{FF2B5EF4-FFF2-40B4-BE49-F238E27FC236}">
                  <a16:creationId xmlns:a16="http://schemas.microsoft.com/office/drawing/2014/main" id="{377411F4-5E04-469F-AE02-3BD7B8C23C9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직사각형 40">
              <a:extLst>
                <a:ext uri="{FF2B5EF4-FFF2-40B4-BE49-F238E27FC236}">
                  <a16:creationId xmlns:a16="http://schemas.microsoft.com/office/drawing/2014/main" id="{7C207ACC-934F-4191-B06B-206B59AD7688}"/>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ZigBee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4770354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416128" y="444866"/>
            <a:ext cx="9051872" cy="553998"/>
            <a:chOff x="416128" y="444866"/>
            <a:chExt cx="9051872" cy="553998"/>
          </a:xfrm>
        </p:grpSpPr>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8" name="직사각형 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So sánh Công nghệ Truyền thông ZigBee</a:t>
            </a:r>
          </a:p>
        </p:txBody>
      </p:sp>
      <p:graphicFrame>
        <p:nvGraphicFramePr>
          <p:cNvPr id="2" name="표 15">
            <a:extLst>
              <a:ext uri="{FF2B5EF4-FFF2-40B4-BE49-F238E27FC236}">
                <a16:creationId xmlns:a16="http://schemas.microsoft.com/office/drawing/2014/main" id="{35DA300C-D425-3B45-AEB3-0D15CAD62C17}"/>
              </a:ext>
            </a:extLst>
          </p:cNvPr>
          <p:cNvGraphicFramePr>
            <a:graphicFrameLocks noGrp="1"/>
          </p:cNvGraphicFramePr>
          <p:nvPr>
            <p:extLst>
              <p:ext uri="{D42A27DB-BD31-4B8C-83A1-F6EECF244321}">
                <p14:modId xmlns:p14="http://schemas.microsoft.com/office/powerpoint/2010/main" val="3075446713"/>
              </p:ext>
            </p:extLst>
          </p:nvPr>
        </p:nvGraphicFramePr>
        <p:xfrm>
          <a:off x="633717" y="2326404"/>
          <a:ext cx="8635389" cy="3334003"/>
        </p:xfrm>
        <a:graphic>
          <a:graphicData uri="http://schemas.openxmlformats.org/drawingml/2006/table">
            <a:tbl>
              <a:tblPr/>
              <a:tblGrid>
                <a:gridCol w="1528404">
                  <a:extLst>
                    <a:ext uri="{9D8B030D-6E8A-4147-A177-3AD203B41FA5}">
                      <a16:colId xmlns:a16="http://schemas.microsoft.com/office/drawing/2014/main" val="20000"/>
                    </a:ext>
                  </a:extLst>
                </a:gridCol>
                <a:gridCol w="7106985">
                  <a:extLst>
                    <a:ext uri="{9D8B030D-6E8A-4147-A177-3AD203B41FA5}">
                      <a16:colId xmlns:a16="http://schemas.microsoft.com/office/drawing/2014/main" val="20001"/>
                    </a:ext>
                  </a:extLst>
                </a:gridCol>
              </a:tblGrid>
              <a:tr h="355200">
                <a:tc>
                  <a:txBody>
                    <a:bodyPr/>
                    <a:lstStyle/>
                    <a:p>
                      <a:pPr marL="0" marR="0" indent="0" algn="ctr" defTabSz="914400" rtl="0" eaLnBrk="1" fontAlgn="base" latinLnBrk="0" hangingPunct="1">
                        <a:lnSpc>
                          <a:spcPct val="16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Chế độ</a:t>
                      </a:r>
                    </a:p>
                  </a:txBody>
                  <a:tcPr marL="35988" marR="35988" marT="17901" marB="17901"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6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Giải thích</a:t>
                      </a:r>
                    </a:p>
                  </a:txBody>
                  <a:tcPr marL="35988" marR="35988" marT="17901" marB="17901"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0"/>
                  </a:ext>
                </a:extLst>
              </a:tr>
              <a:tr h="1061667">
                <a:tc>
                  <a:txBody>
                    <a:bodyPr/>
                    <a:lstStyle/>
                    <a:p>
                      <a:pPr marL="0" marR="0" indent="0" algn="ctr" defTabSz="914400" rtl="0" eaLnBrk="1" fontAlgn="base" latinLnBrk="0" hangingPunct="1">
                        <a:lnSpc>
                          <a:spcPct val="13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ZigBee Pro</a:t>
                      </a:r>
                    </a:p>
                  </a:txBody>
                  <a:tcPr marL="35988" marR="35988" marT="17901" marB="17901"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177800" indent="-88900" algn="l" defTabSz="914400" rtl="0" eaLnBrk="1" latinLnBrk="0" hangingPunct="1">
                        <a:lnSpc>
                          <a:spcPct val="110000"/>
                        </a:lnSpc>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Ngăn xếp ZigBee nâng cao</a:t>
                      </a:r>
                    </a:p>
                    <a:p>
                      <a:pPr marL="177800" indent="-88900" algn="l" defTabSz="914400" rtl="0" eaLnBrk="1" latinLnBrk="0" hangingPunct="1">
                        <a:lnSpc>
                          <a:spcPct val="110000"/>
                        </a:lnSpc>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Thông số kỹ thuật của ZigBee Pro được công bố vào năm 2007, sau khi thông số kỹ thuật của ZigBee 2006 được công bố vào năm 2006</a:t>
                      </a:r>
                    </a:p>
                    <a:p>
                      <a:pPr marL="177800" indent="-88900" algn="l" defTabSz="914400" rtl="0" eaLnBrk="1" latinLnBrk="0" hangingPunct="1">
                        <a:lnSpc>
                          <a:spcPct val="110000"/>
                        </a:lnSpc>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ZigBee Pro hoàn toàn tương thích với các thiết bị ZigBee 2006</a:t>
                      </a:r>
                    </a:p>
                    <a:p>
                      <a:pPr marL="177800" indent="-88900" algn="l" defTabSz="914400" rtl="0" eaLnBrk="1" latinLnBrk="0" hangingPunct="1">
                        <a:lnSpc>
                          <a:spcPct val="110000"/>
                        </a:lnSpc>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Cấu hình ứng dụng đầu tiên ZigBee Home Automation (ZHA)</a:t>
                      </a:r>
                    </a:p>
                  </a:txBody>
                  <a:tcPr marL="35988" marR="35988" marT="17901" marB="17901"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55469">
                <a:tc>
                  <a:txBody>
                    <a:bodyPr/>
                    <a:lstStyle/>
                    <a:p>
                      <a:pPr marL="0" marR="0" indent="0" algn="ctr" defTabSz="914400" rtl="0" eaLnBrk="1" fontAlgn="base" latinLnBrk="0" hangingPunct="1">
                        <a:lnSpc>
                          <a:spcPct val="13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ZigBee RF4CE</a:t>
                      </a:r>
                    </a:p>
                  </a:txBody>
                  <a:tcPr marL="35988" marR="35988" marT="17901" marB="17901"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177800" indent="-88900" algn="l" defTabSz="914400" rtl="0" eaLnBrk="1" latinLnBrk="0" hangingPunct="1">
                        <a:lnSpc>
                          <a:spcPct val="110000"/>
                        </a:lnSpc>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Năm 2009, ZigBee Alliance và RF4CE Consortium đã định nghĩa ngăn xếp đơn giản cho cấu trúc liên kết sao là đặc tính điều khiển từ xa các thiết bị gia dụng</a:t>
                      </a:r>
                    </a:p>
                    <a:p>
                      <a:pPr marL="177800" indent="-88900" algn="l" defTabSz="914400" rtl="0" eaLnBrk="1" latinLnBrk="0" hangingPunct="1">
                        <a:lnSpc>
                          <a:spcPct val="110000"/>
                        </a:lnSpc>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Băng tần 2,4GHz và công nghệ mã hóa 128bit AES được sử dụng</a:t>
                      </a:r>
                    </a:p>
                    <a:p>
                      <a:pPr marL="177800" indent="-88900" algn="l" defTabSz="914400" rtl="0" eaLnBrk="1" latinLnBrk="0" hangingPunct="1">
                        <a:lnSpc>
                          <a:spcPct val="110000"/>
                        </a:lnSpc>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Có hai cấu hình trên ngăn xếp này: ZRC và ZID</a:t>
                      </a:r>
                    </a:p>
                  </a:txBody>
                  <a:tcPr marL="35988" marR="35988" marT="17901" marB="17901"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061667">
                <a:tc>
                  <a:txBody>
                    <a:bodyPr/>
                    <a:lstStyle/>
                    <a:p>
                      <a:pPr marL="0" marR="0" indent="0" algn="ctr" defTabSz="914400" rtl="0" eaLnBrk="1" fontAlgn="base" latinLnBrk="0" hangingPunct="1">
                        <a:lnSpc>
                          <a:spcPct val="130000"/>
                        </a:lnSpc>
                        <a:spcBef>
                          <a:spcPts val="0"/>
                        </a:spcBef>
                        <a:spcAft>
                          <a:spcPts val="0"/>
                        </a:spcAft>
                        <a:buClrTx/>
                        <a:buSzTx/>
                        <a:buFontTx/>
                        <a:buNone/>
                        <a:tabLst/>
                        <a:defRP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ZigBee IP</a:t>
                      </a:r>
                    </a:p>
                  </a:txBody>
                  <a:tcPr marL="35988" marR="35988" marT="17901" marB="17901"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177800" indent="-88900" algn="l" defTabSz="914400" rtl="0" eaLnBrk="1" latinLnBrk="0" hangingPunct="1">
                        <a:lnSpc>
                          <a:spcPct val="110000"/>
                        </a:lnSpc>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Ngăn xếp được ra mắt vào năm 2013 để hỗ trợ Smart Energy Profile 2.0, một cấu hình ứng dụng quản lý năng lượng.</a:t>
                      </a:r>
                    </a:p>
                    <a:p>
                      <a:pPr marL="177800" indent="-88900" algn="l" defTabSz="914400" rtl="0" eaLnBrk="1" latinLnBrk="0" hangingPunct="1">
                        <a:lnSpc>
                          <a:spcPct val="110000"/>
                        </a:lnSpc>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Một tiêu chuẩn mở được công bố là giải pháp mạng mesh không dây hoàn chỉnh sử dụng IPv6 kết nối trực tiếp các thiết bị năng lượng thấp với Internet.</a:t>
                      </a:r>
                    </a:p>
                    <a:p>
                      <a:pPr marL="177800" indent="-88900" algn="l" defTabSz="914400" rtl="0" eaLnBrk="1" latinLnBrk="0" hangingPunct="1">
                        <a:lnSpc>
                          <a:spcPct val="110000"/>
                        </a:lnSpc>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6LoWPAN, RPL, TLS, DTLS được đưa vào kết quả tiêu chuẩn hóa liên quan của IETF</a:t>
                      </a:r>
                    </a:p>
                  </a:txBody>
                  <a:tcPr marL="35988" marR="35988" marT="17901" marB="17901"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422829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모서리가 둥근 직사각형 4">
            <a:extLst>
              <a:ext uri="{FF2B5EF4-FFF2-40B4-BE49-F238E27FC236}">
                <a16:creationId xmlns:a16="http://schemas.microsoft.com/office/drawing/2014/main" id="{3E293C62-7670-4EE5-A8CE-FB87BD3AFF88}"/>
              </a:ext>
            </a:extLst>
          </p:cNvPr>
          <p:cNvSpPr/>
          <p:nvPr/>
        </p:nvSpPr>
        <p:spPr>
          <a:xfrm>
            <a:off x="556822" y="3613686"/>
            <a:ext cx="8846582" cy="26026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7" name="그룹 16">
            <a:extLst>
              <a:ext uri="{FF2B5EF4-FFF2-40B4-BE49-F238E27FC236}">
                <a16:creationId xmlns:a16="http://schemas.microsoft.com/office/drawing/2014/main" id="{5489FE4B-8894-4D0F-8CA0-B650892F13B7}"/>
              </a:ext>
            </a:extLst>
          </p:cNvPr>
          <p:cNvGrpSpPr/>
          <p:nvPr/>
        </p:nvGrpSpPr>
        <p:grpSpPr>
          <a:xfrm>
            <a:off x="556822" y="1911547"/>
            <a:ext cx="8783192" cy="430887"/>
            <a:chOff x="1027113" y="2045625"/>
            <a:chExt cx="8785225" cy="430987"/>
          </a:xfrm>
        </p:grpSpPr>
        <p:sp>
          <p:nvSpPr>
            <p:cNvPr id="18" name="직사각형 17">
              <a:extLst>
                <a:ext uri="{FF2B5EF4-FFF2-40B4-BE49-F238E27FC236}">
                  <a16:creationId xmlns:a16="http://schemas.microsoft.com/office/drawing/2014/main" id="{377411F4-5E04-469F-AE02-3BD7B8C23C9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9" name="직사각형 18">
              <a:extLst>
                <a:ext uri="{FF2B5EF4-FFF2-40B4-BE49-F238E27FC236}">
                  <a16:creationId xmlns:a16="http://schemas.microsoft.com/office/drawing/2014/main" id="{7C207ACC-934F-4191-B06B-206B59AD7688}"/>
                </a:ext>
              </a:extLst>
            </p:cNvPr>
            <p:cNvSpPr/>
            <p:nvPr/>
          </p:nvSpPr>
          <p:spPr>
            <a:xfrm>
              <a:off x="1179513" y="204562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Z-Wave là công nghệ truyền thông công suất thấp để giám sát và điều khiển tự động hóa gia đình. Z-Wave được phát triển vào năm 2005 bởi Z-Wave Alliance, thuộc công ty ZenSys.</a:t>
              </a:r>
            </a:p>
          </p:txBody>
        </p:sp>
      </p:grpSp>
      <p:grpSp>
        <p:nvGrpSpPr>
          <p:cNvPr id="25" name="그룹 24"/>
          <p:cNvGrpSpPr/>
          <p:nvPr/>
        </p:nvGrpSpPr>
        <p:grpSpPr>
          <a:xfrm>
            <a:off x="556822" y="2410983"/>
            <a:ext cx="8780377" cy="430748"/>
            <a:chOff x="1027113" y="2045624"/>
            <a:chExt cx="8785225" cy="430987"/>
          </a:xfrm>
        </p:grpSpPr>
        <p:sp>
          <p:nvSpPr>
            <p:cNvPr id="26" name="직사각형 25"/>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27" name="직사각형 26"/>
            <p:cNvSpPr/>
            <p:nvPr/>
          </p:nvSpPr>
          <p:spPr>
            <a:xfrm>
              <a:off x="1179513" y="2045624"/>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Z-Wave hoạt động ở băng tần 908,42 MHz (Hoa Kỳ) và các băng tần lân cận và được đăng ký trong ITU-T theo tiêu chuẩn Tầng 1 và Tầng 2 (G.9959) cho các thiết bị không dây băng thông hẹp dưới 1 GHz.</a:t>
              </a:r>
            </a:p>
          </p:txBody>
        </p:sp>
      </p:grpSp>
      <p:grpSp>
        <p:nvGrpSpPr>
          <p:cNvPr id="28" name="그룹 27"/>
          <p:cNvGrpSpPr/>
          <p:nvPr/>
        </p:nvGrpSpPr>
        <p:grpSpPr>
          <a:xfrm>
            <a:off x="562302" y="2910279"/>
            <a:ext cx="8780377" cy="430748"/>
            <a:chOff x="1027113" y="2045624"/>
            <a:chExt cx="8785225" cy="430987"/>
          </a:xfrm>
        </p:grpSpPr>
        <p:sp>
          <p:nvSpPr>
            <p:cNvPr id="29" name="직사각형 28"/>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30" name="직사각형 29"/>
            <p:cNvSpPr/>
            <p:nvPr/>
          </p:nvSpPr>
          <p:spPr>
            <a:xfrm>
              <a:off x="1179513" y="2045624"/>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Thiết bị Z-Wave tương thích với các sản phẩm của các nhà cung cấp khác khi sử dụng cùng một mạng. Các thiết bị Z-Wave có thể giao tiếp ở khoảng cách lên đến 30 mét ngay cả khi có tường.</a:t>
              </a:r>
            </a:p>
          </p:txBody>
        </p:sp>
      </p:grpSp>
      <p:grpSp>
        <p:nvGrpSpPr>
          <p:cNvPr id="20" name="그룹 19"/>
          <p:cNvGrpSpPr/>
          <p:nvPr/>
        </p:nvGrpSpPr>
        <p:grpSpPr>
          <a:xfrm>
            <a:off x="416128" y="444866"/>
            <a:ext cx="9051872" cy="282133"/>
            <a:chOff x="416128" y="444866"/>
            <a:chExt cx="9051872" cy="282133"/>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Tổng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quan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Z-Wave</a:t>
            </a:r>
          </a:p>
        </p:txBody>
      </p:sp>
      <p:sp>
        <p:nvSpPr>
          <p:cNvPr id="32" name="TextBox 31">
            <a:extLst>
              <a:ext uri="{FF2B5EF4-FFF2-40B4-BE49-F238E27FC236}">
                <a16:creationId xmlns:a16="http://schemas.microsoft.com/office/drawing/2014/main" id="{BF2727DE-DAE1-4018-BA4B-FCCE37FDDC75}"/>
              </a:ext>
            </a:extLst>
          </p:cNvPr>
          <p:cNvSpPr txBox="1"/>
          <p:nvPr/>
        </p:nvSpPr>
        <p:spPr>
          <a:xfrm>
            <a:off x="3787523" y="3499753"/>
            <a:ext cx="2196435" cy="292388"/>
          </a:xfrm>
          <a:prstGeom prst="rect">
            <a:avLst/>
          </a:prstGeom>
          <a:solidFill>
            <a:schemeClr val="bg1"/>
          </a:solidFill>
          <a:ln>
            <a:noFill/>
          </a:ln>
        </p:spPr>
        <p:txBody>
          <a:bodyPr wrap="none" rtlCol="0">
            <a:spAutoFit/>
            <a:scene3d>
              <a:camera prst="orthographicFront"/>
              <a:lightRig rig="threePt" dir="t"/>
            </a:scene3d>
            <a:sp3d>
              <a:bevelT w="0" h="6350"/>
              <a:bevelB w="0" h="0"/>
            </a:sp3d>
          </a:bodyPr>
          <a:lstStyle/>
          <a:p>
            <a:pPr algn="ctr" defTabSz="457063">
              <a:defRPr/>
            </a:pP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Ngăn</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xếp</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giao</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thức</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Z-Wave</a:t>
            </a:r>
          </a:p>
        </p:txBody>
      </p:sp>
      <p:sp>
        <p:nvSpPr>
          <p:cNvPr id="2" name="TextBox 1"/>
          <p:cNvSpPr txBox="1"/>
          <p:nvPr/>
        </p:nvSpPr>
        <p:spPr>
          <a:xfrm>
            <a:off x="1220520" y="3807113"/>
            <a:ext cx="1544320" cy="312393"/>
          </a:xfrm>
          <a:prstGeom prst="rect">
            <a:avLst/>
          </a:prstGeom>
          <a:noFill/>
        </p:spPr>
        <p:txBody>
          <a:bodyPr wrap="square" rtlCol="0">
            <a:spAutoFit/>
          </a:bodyPr>
          <a:lstStyle/>
          <a:p>
            <a:pPr marL="88900" algn="r" defTabSz="914400">
              <a:lnSpc>
                <a:spcPct val="130000"/>
              </a:lnSpc>
              <a:buClr>
                <a:schemeClr val="tx1">
                  <a:lumMod val="85000"/>
                  <a:lumOff val="15000"/>
                </a:schemeClr>
              </a:buClr>
              <a:buSzPct val="90000"/>
            </a:pPr>
            <a:r>
              <a:rPr lang="en-US" altLang="ko-KR" sz="11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rPr>
              <a:t>Application frame</a:t>
            </a:r>
            <a:endParaRPr lang="ko-KR" altLang="en-US" sz="11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33" name="TextBox 32"/>
          <p:cNvSpPr txBox="1"/>
          <p:nvPr/>
        </p:nvSpPr>
        <p:spPr>
          <a:xfrm>
            <a:off x="1220520" y="4527300"/>
            <a:ext cx="1544320" cy="430887"/>
          </a:xfrm>
          <a:prstGeom prst="rect">
            <a:avLst/>
          </a:prstGeom>
          <a:noFill/>
        </p:spPr>
        <p:txBody>
          <a:bodyPr wrap="square" rtlCol="0">
            <a:spAutoFit/>
          </a:bodyPr>
          <a:lstStyle/>
          <a:p>
            <a:pPr marL="88900" algn="r" defTabSz="914400">
              <a:buClr>
                <a:schemeClr val="tx1">
                  <a:lumMod val="85000"/>
                  <a:lumOff val="15000"/>
                </a:schemeClr>
              </a:buClr>
              <a:buSzPct val="90000"/>
            </a:pPr>
            <a:r>
              <a:rPr lang="en-US" altLang="ko-KR" sz="11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rPr>
              <a:t>Variation of</a:t>
            </a:r>
            <a:br>
              <a:rPr lang="en-US" altLang="ko-KR" sz="11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rPr>
            </a:br>
            <a:r>
              <a:rPr lang="en-US" altLang="ko-KR" sz="11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rPr>
              <a:t>transport frame</a:t>
            </a:r>
            <a:endParaRPr lang="ko-KR" altLang="en-US" sz="11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34" name="TextBox 33"/>
          <p:cNvSpPr txBox="1"/>
          <p:nvPr/>
        </p:nvSpPr>
        <p:spPr>
          <a:xfrm>
            <a:off x="1220520" y="5333701"/>
            <a:ext cx="1544320" cy="261610"/>
          </a:xfrm>
          <a:prstGeom prst="rect">
            <a:avLst/>
          </a:prstGeom>
          <a:noFill/>
        </p:spPr>
        <p:txBody>
          <a:bodyPr wrap="square" rtlCol="0">
            <a:spAutoFit/>
          </a:bodyPr>
          <a:lstStyle/>
          <a:p>
            <a:pPr marL="88900" algn="r" defTabSz="914400">
              <a:buClr>
                <a:schemeClr val="tx1">
                  <a:lumMod val="85000"/>
                  <a:lumOff val="15000"/>
                </a:schemeClr>
              </a:buClr>
              <a:buSzPct val="90000"/>
            </a:pPr>
            <a:r>
              <a:rPr lang="en-US" altLang="ko-KR" sz="11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rPr>
              <a:t>Transport frame</a:t>
            </a:r>
            <a:endParaRPr lang="ko-KR" altLang="en-US" sz="11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36" name="TextBox 35"/>
          <p:cNvSpPr txBox="1"/>
          <p:nvPr/>
        </p:nvSpPr>
        <p:spPr>
          <a:xfrm>
            <a:off x="1220520" y="5845787"/>
            <a:ext cx="1544320" cy="261610"/>
          </a:xfrm>
          <a:prstGeom prst="rect">
            <a:avLst/>
          </a:prstGeom>
          <a:noFill/>
        </p:spPr>
        <p:txBody>
          <a:bodyPr wrap="square" rtlCol="0">
            <a:spAutoFit/>
          </a:bodyPr>
          <a:lstStyle/>
          <a:p>
            <a:pPr marL="88900" algn="r" defTabSz="914400">
              <a:buClr>
                <a:schemeClr val="tx1">
                  <a:lumMod val="85000"/>
                  <a:lumOff val="15000"/>
                </a:schemeClr>
              </a:buClr>
              <a:buSzPct val="90000"/>
            </a:pPr>
            <a:r>
              <a:rPr lang="en-US" altLang="ko-KR" sz="11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rPr>
              <a:t>PHY/MAC frame</a:t>
            </a:r>
            <a:endParaRPr lang="ko-KR" altLang="en-US" sz="11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endParaRPr>
          </a:p>
        </p:txBody>
      </p:sp>
      <p:graphicFrame>
        <p:nvGraphicFramePr>
          <p:cNvPr id="3" name="표 2"/>
          <p:cNvGraphicFramePr>
            <a:graphicFrameLocks noGrp="1"/>
          </p:cNvGraphicFramePr>
          <p:nvPr>
            <p:extLst>
              <p:ext uri="{D42A27DB-BD31-4B8C-83A1-F6EECF244321}">
                <p14:modId xmlns:p14="http://schemas.microsoft.com/office/powerpoint/2010/main" val="296604985"/>
              </p:ext>
            </p:extLst>
          </p:nvPr>
        </p:nvGraphicFramePr>
        <p:xfrm>
          <a:off x="2734022" y="3884438"/>
          <a:ext cx="5430858" cy="201379"/>
        </p:xfrm>
        <a:graphic>
          <a:graphicData uri="http://schemas.openxmlformats.org/drawingml/2006/table">
            <a:tbl>
              <a:tblPr firstRow="1" bandRow="1">
                <a:tableStyleId>{5940675A-B579-460E-94D1-54222C63F5DA}</a:tableStyleId>
              </a:tblPr>
              <a:tblGrid>
                <a:gridCol w="905143">
                  <a:extLst>
                    <a:ext uri="{9D8B030D-6E8A-4147-A177-3AD203B41FA5}">
                      <a16:colId xmlns:a16="http://schemas.microsoft.com/office/drawing/2014/main" val="20000"/>
                    </a:ext>
                  </a:extLst>
                </a:gridCol>
                <a:gridCol w="905143">
                  <a:extLst>
                    <a:ext uri="{9D8B030D-6E8A-4147-A177-3AD203B41FA5}">
                      <a16:colId xmlns:a16="http://schemas.microsoft.com/office/drawing/2014/main" val="20001"/>
                    </a:ext>
                  </a:extLst>
                </a:gridCol>
                <a:gridCol w="905143">
                  <a:extLst>
                    <a:ext uri="{9D8B030D-6E8A-4147-A177-3AD203B41FA5}">
                      <a16:colId xmlns:a16="http://schemas.microsoft.com/office/drawing/2014/main" val="20002"/>
                    </a:ext>
                  </a:extLst>
                </a:gridCol>
                <a:gridCol w="905143">
                  <a:extLst>
                    <a:ext uri="{9D8B030D-6E8A-4147-A177-3AD203B41FA5}">
                      <a16:colId xmlns:a16="http://schemas.microsoft.com/office/drawing/2014/main" val="20003"/>
                    </a:ext>
                  </a:extLst>
                </a:gridCol>
                <a:gridCol w="905143">
                  <a:extLst>
                    <a:ext uri="{9D8B030D-6E8A-4147-A177-3AD203B41FA5}">
                      <a16:colId xmlns:a16="http://schemas.microsoft.com/office/drawing/2014/main" val="20004"/>
                    </a:ext>
                  </a:extLst>
                </a:gridCol>
                <a:gridCol w="905143">
                  <a:extLst>
                    <a:ext uri="{9D8B030D-6E8A-4147-A177-3AD203B41FA5}">
                      <a16:colId xmlns:a16="http://schemas.microsoft.com/office/drawing/2014/main" val="20005"/>
                    </a:ext>
                  </a:extLst>
                </a:gridCol>
              </a:tblGrid>
              <a:tr h="201379">
                <a:tc>
                  <a:txBody>
                    <a:bodyPr/>
                    <a:lstStyle/>
                    <a:p>
                      <a:pPr algn="ctr" latinLnBrk="1"/>
                      <a:r>
                        <a:rPr lang="en-US" altLang="ko-KR" sz="1050" b="0" dirty="0">
                          <a:latin typeface="SamsungOne-400" panose="020B0503030303020204" pitchFamily="34" charset="0"/>
                        </a:rPr>
                        <a:t>Header</a:t>
                      </a:r>
                      <a:endParaRPr lang="ko-KR" altLang="en-US" sz="1050" b="0" dirty="0">
                        <a:latin typeface="SamsungOne-400" panose="020B0503030303020204" pitchFamily="34" charset="0"/>
                      </a:endParaRPr>
                    </a:p>
                  </a:txBody>
                  <a:tcPr marL="0" marR="0" marT="0" marB="0" anchor="ctr">
                    <a:solidFill>
                      <a:srgbClr val="FFC56E"/>
                    </a:solidFill>
                  </a:tcPr>
                </a:tc>
                <a:tc>
                  <a:txBody>
                    <a:bodyPr/>
                    <a:lstStyle/>
                    <a:p>
                      <a:pPr algn="ctr" latinLnBrk="1"/>
                      <a:r>
                        <a:rPr lang="en-US" altLang="ko-KR" sz="1050" b="0" dirty="0" err="1">
                          <a:latin typeface="SamsungOne-400" panose="020B0503030303020204" pitchFamily="34" charset="0"/>
                        </a:rPr>
                        <a:t>Cmd.class</a:t>
                      </a:r>
                      <a:endParaRPr lang="ko-KR" altLang="en-US" sz="1050" b="0" dirty="0">
                        <a:latin typeface="SamsungOne-400" panose="020B0503030303020204" pitchFamily="34" charset="0"/>
                      </a:endParaRPr>
                    </a:p>
                  </a:txBody>
                  <a:tcPr marL="0" marR="0" marT="0" marB="0" anchor="ctr">
                    <a:solidFill>
                      <a:srgbClr val="48C5B4"/>
                    </a:solidFill>
                  </a:tcPr>
                </a:tc>
                <a:tc>
                  <a:txBody>
                    <a:bodyPr/>
                    <a:lstStyle/>
                    <a:p>
                      <a:pPr algn="ctr" latinLnBrk="1"/>
                      <a:r>
                        <a:rPr lang="en-US" altLang="ko-KR" sz="1050" b="0" dirty="0">
                          <a:latin typeface="SamsungOne-400" panose="020B0503030303020204" pitchFamily="34" charset="0"/>
                        </a:rPr>
                        <a:t>Command</a:t>
                      </a:r>
                      <a:endParaRPr lang="ko-KR" altLang="en-US" sz="1050" b="0" dirty="0">
                        <a:latin typeface="SamsungOne-400" panose="020B0503030303020204" pitchFamily="34" charset="0"/>
                      </a:endParaRPr>
                    </a:p>
                  </a:txBody>
                  <a:tcPr marL="0" marR="0" marT="0" marB="0" anchor="ctr">
                    <a:solidFill>
                      <a:srgbClr val="48C5B4"/>
                    </a:solidFill>
                  </a:tcPr>
                </a:tc>
                <a:tc>
                  <a:txBody>
                    <a:bodyPr/>
                    <a:lstStyle/>
                    <a:p>
                      <a:pPr algn="ctr" latinLnBrk="1"/>
                      <a:r>
                        <a:rPr lang="en-US" altLang="ko-KR" sz="1050" b="0" dirty="0">
                          <a:latin typeface="SamsungOne-400" panose="020B0503030303020204" pitchFamily="34" charset="0"/>
                        </a:rPr>
                        <a:t>Parameter #1</a:t>
                      </a:r>
                      <a:endParaRPr lang="ko-KR" altLang="en-US" sz="1050" b="0" dirty="0">
                        <a:latin typeface="SamsungOne-400" panose="020B0503030303020204" pitchFamily="34" charset="0"/>
                      </a:endParaRPr>
                    </a:p>
                  </a:txBody>
                  <a:tcPr marL="0" marR="0" marT="0" marB="0" anchor="ctr">
                    <a:solidFill>
                      <a:srgbClr val="E4EB00"/>
                    </a:solidFill>
                  </a:tcPr>
                </a:tc>
                <a:tc>
                  <a:txBody>
                    <a:bodyPr/>
                    <a:lstStyle/>
                    <a:p>
                      <a:pPr algn="ctr" latinLnBrk="1"/>
                      <a:r>
                        <a:rPr lang="en-US" altLang="ko-KR" sz="1050" b="0" dirty="0">
                          <a:latin typeface="SamsungOne-400" panose="020B0503030303020204" pitchFamily="34" charset="0"/>
                        </a:rPr>
                        <a:t>Parameter #..</a:t>
                      </a:r>
                      <a:endParaRPr lang="ko-KR" altLang="en-US" sz="1050" b="0" dirty="0">
                        <a:latin typeface="SamsungOne-400" panose="020B0503030303020204" pitchFamily="34" charset="0"/>
                      </a:endParaRPr>
                    </a:p>
                  </a:txBody>
                  <a:tcPr marL="0" marR="0" marT="0" marB="0" anchor="ctr">
                    <a:solidFill>
                      <a:srgbClr val="E4EB00"/>
                    </a:solidFill>
                  </a:tcPr>
                </a:tc>
                <a:tc>
                  <a:txBody>
                    <a:bodyPr/>
                    <a:lstStyle/>
                    <a:p>
                      <a:pPr algn="ctr" latinLnBrk="1"/>
                      <a:r>
                        <a:rPr lang="en-US" altLang="ko-KR" sz="1050" b="0" dirty="0">
                          <a:latin typeface="SamsungOne-400" panose="020B0503030303020204" pitchFamily="34" charset="0"/>
                        </a:rPr>
                        <a:t>Parameter #N</a:t>
                      </a:r>
                      <a:endParaRPr lang="ko-KR" altLang="en-US" sz="1050" b="0" dirty="0">
                        <a:latin typeface="SamsungOne-400" panose="020B0503030303020204" pitchFamily="34" charset="0"/>
                      </a:endParaRPr>
                    </a:p>
                  </a:txBody>
                  <a:tcPr marL="0" marR="0" marT="0" marB="0" anchor="ctr">
                    <a:solidFill>
                      <a:srgbClr val="E4EB00"/>
                    </a:solidFill>
                  </a:tcPr>
                </a:tc>
                <a:extLst>
                  <a:ext uri="{0D108BD9-81ED-4DB2-BD59-A6C34878D82A}">
                    <a16:rowId xmlns:a16="http://schemas.microsoft.com/office/drawing/2014/main" val="10000"/>
                  </a:ext>
                </a:extLst>
              </a:tr>
            </a:tbl>
          </a:graphicData>
        </a:graphic>
      </p:graphicFrame>
      <p:graphicFrame>
        <p:nvGraphicFramePr>
          <p:cNvPr id="37" name="표 36"/>
          <p:cNvGraphicFramePr>
            <a:graphicFrameLocks noGrp="1"/>
          </p:cNvGraphicFramePr>
          <p:nvPr>
            <p:extLst>
              <p:ext uri="{D42A27DB-BD31-4B8C-83A1-F6EECF244321}">
                <p14:modId xmlns:p14="http://schemas.microsoft.com/office/powerpoint/2010/main" val="3583331495"/>
              </p:ext>
            </p:extLst>
          </p:nvPr>
        </p:nvGraphicFramePr>
        <p:xfrm>
          <a:off x="2734022" y="5877851"/>
          <a:ext cx="5219528" cy="201379"/>
        </p:xfrm>
        <a:graphic>
          <a:graphicData uri="http://schemas.openxmlformats.org/drawingml/2006/table">
            <a:tbl>
              <a:tblPr firstRow="1" bandRow="1">
                <a:tableStyleId>{5940675A-B579-460E-94D1-54222C63F5DA}</a:tableStyleId>
              </a:tblPr>
              <a:tblGrid>
                <a:gridCol w="714586">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682752">
                  <a:extLst>
                    <a:ext uri="{9D8B030D-6E8A-4147-A177-3AD203B41FA5}">
                      <a16:colId xmlns:a16="http://schemas.microsoft.com/office/drawing/2014/main" val="20002"/>
                    </a:ext>
                  </a:extLst>
                </a:gridCol>
                <a:gridCol w="724746">
                  <a:extLst>
                    <a:ext uri="{9D8B030D-6E8A-4147-A177-3AD203B41FA5}">
                      <a16:colId xmlns:a16="http://schemas.microsoft.com/office/drawing/2014/main" val="20003"/>
                    </a:ext>
                  </a:extLst>
                </a:gridCol>
                <a:gridCol w="701718">
                  <a:extLst>
                    <a:ext uri="{9D8B030D-6E8A-4147-A177-3AD203B41FA5}">
                      <a16:colId xmlns:a16="http://schemas.microsoft.com/office/drawing/2014/main" val="20004"/>
                    </a:ext>
                  </a:extLst>
                </a:gridCol>
                <a:gridCol w="707136">
                  <a:extLst>
                    <a:ext uri="{9D8B030D-6E8A-4147-A177-3AD203B41FA5}">
                      <a16:colId xmlns:a16="http://schemas.microsoft.com/office/drawing/2014/main" val="20005"/>
                    </a:ext>
                  </a:extLst>
                </a:gridCol>
                <a:gridCol w="731520">
                  <a:extLst>
                    <a:ext uri="{9D8B030D-6E8A-4147-A177-3AD203B41FA5}">
                      <a16:colId xmlns:a16="http://schemas.microsoft.com/office/drawing/2014/main" val="20006"/>
                    </a:ext>
                  </a:extLst>
                </a:gridCol>
                <a:gridCol w="469390">
                  <a:extLst>
                    <a:ext uri="{9D8B030D-6E8A-4147-A177-3AD203B41FA5}">
                      <a16:colId xmlns:a16="http://schemas.microsoft.com/office/drawing/2014/main" val="20007"/>
                    </a:ext>
                  </a:extLst>
                </a:gridCol>
              </a:tblGrid>
              <a:tr h="201379">
                <a:tc>
                  <a:txBody>
                    <a:bodyPr/>
                    <a:lstStyle/>
                    <a:p>
                      <a:pPr algn="ctr" latinLnBrk="1"/>
                      <a:r>
                        <a:rPr lang="en-US" altLang="ko-KR" sz="1050" b="0" dirty="0">
                          <a:latin typeface="SamsungOne-400" panose="020B0503030303020204" pitchFamily="34" charset="0"/>
                        </a:rPr>
                        <a:t>Preamble</a:t>
                      </a:r>
                      <a:endParaRPr lang="ko-KR" altLang="en-US" sz="1050" b="0" dirty="0">
                        <a:latin typeface="SamsungOne-400" panose="020B0503030303020204" pitchFamily="34" charset="0"/>
                      </a:endParaRPr>
                    </a:p>
                  </a:txBody>
                  <a:tcPr marL="0" marR="0" marT="0" marB="0" anchor="ctr">
                    <a:solidFill>
                      <a:srgbClr val="CBC5E5"/>
                    </a:solidFill>
                  </a:tcPr>
                </a:tc>
                <a:tc>
                  <a:txBody>
                    <a:bodyPr/>
                    <a:lstStyle/>
                    <a:p>
                      <a:pPr algn="ctr" latinLnBrk="1"/>
                      <a:r>
                        <a:rPr lang="en-US" altLang="ko-KR" sz="1050" b="0" dirty="0" err="1">
                          <a:latin typeface="SamsungOne-400" panose="020B0503030303020204" pitchFamily="34" charset="0"/>
                        </a:rPr>
                        <a:t>SoF</a:t>
                      </a:r>
                      <a:endParaRPr lang="ko-KR" altLang="en-US" sz="1050" b="0" dirty="0">
                        <a:latin typeface="SamsungOne-400" panose="020B0503030303020204" pitchFamily="34" charset="0"/>
                      </a:endParaRPr>
                    </a:p>
                  </a:txBody>
                  <a:tcPr marL="0" marR="0" marT="0" marB="0" anchor="ctr">
                    <a:solidFill>
                      <a:srgbClr val="CBC5E5"/>
                    </a:solidFill>
                  </a:tcPr>
                </a:tc>
                <a:tc>
                  <a:txBody>
                    <a:bodyPr/>
                    <a:lstStyle/>
                    <a:p>
                      <a:pPr algn="ctr" latinLnBrk="1"/>
                      <a:r>
                        <a:rPr lang="en-US" altLang="ko-KR" sz="1050" b="0" dirty="0">
                          <a:latin typeface="SamsungOne-400" panose="020B0503030303020204" pitchFamily="34" charset="0"/>
                        </a:rPr>
                        <a:t>Byte</a:t>
                      </a:r>
                      <a:r>
                        <a:rPr lang="en-US" altLang="ko-KR" sz="1050" b="0" baseline="0" dirty="0">
                          <a:latin typeface="SamsungOne-400" panose="020B0503030303020204" pitchFamily="34" charset="0"/>
                        </a:rPr>
                        <a:t> 1</a:t>
                      </a:r>
                      <a:endParaRPr lang="ko-KR" altLang="en-US" sz="1050" b="0" dirty="0">
                        <a:latin typeface="SamsungOne-400" panose="020B0503030303020204" pitchFamily="34" charset="0"/>
                      </a:endParaRPr>
                    </a:p>
                  </a:txBody>
                  <a:tcPr marL="0" marR="0" marT="0" marB="0" anchor="ctr">
                    <a:solidFill>
                      <a:srgbClr val="E4EB00"/>
                    </a:solidFill>
                  </a:tcPr>
                </a:tc>
                <a:tc>
                  <a:txBody>
                    <a:bodyPr/>
                    <a:lstStyle/>
                    <a:p>
                      <a:pPr algn="ctr" latinLnBrk="1"/>
                      <a:r>
                        <a:rPr lang="en-US" altLang="ko-KR" sz="1050" b="0" dirty="0">
                          <a:latin typeface="SamsungOne-400" panose="020B0503030303020204" pitchFamily="34" charset="0"/>
                        </a:rPr>
                        <a:t>Byte 2</a:t>
                      </a:r>
                      <a:endParaRPr lang="ko-KR" altLang="en-US" sz="1050" b="0" dirty="0">
                        <a:latin typeface="SamsungOne-400" panose="020B0503030303020204" pitchFamily="34" charset="0"/>
                      </a:endParaRPr>
                    </a:p>
                  </a:txBody>
                  <a:tcPr marL="0" marR="0" marT="0" marB="0" anchor="ctr">
                    <a:solidFill>
                      <a:srgbClr val="E4EB00"/>
                    </a:solidFill>
                  </a:tcPr>
                </a:tc>
                <a:tc>
                  <a:txBody>
                    <a:bodyPr/>
                    <a:lstStyle/>
                    <a:p>
                      <a:pPr algn="ctr" latinLnBrk="1"/>
                      <a:r>
                        <a:rPr lang="en-US" altLang="ko-KR" sz="1050" b="0" dirty="0">
                          <a:latin typeface="SamsungOne-400" panose="020B0503030303020204" pitchFamily="34" charset="0"/>
                        </a:rPr>
                        <a:t>Byte 3</a:t>
                      </a:r>
                      <a:endParaRPr lang="ko-KR" altLang="en-US" sz="1050" b="0" dirty="0">
                        <a:latin typeface="SamsungOne-400" panose="020B0503030303020204" pitchFamily="34" charset="0"/>
                      </a:endParaRPr>
                    </a:p>
                  </a:txBody>
                  <a:tcPr marL="0" marR="0" marT="0" marB="0" anchor="ctr">
                    <a:solidFill>
                      <a:srgbClr val="E4EB00"/>
                    </a:solidFill>
                  </a:tcPr>
                </a:tc>
                <a:tc>
                  <a:txBody>
                    <a:bodyPr/>
                    <a:lstStyle/>
                    <a:p>
                      <a:pPr algn="ctr" latinLnBrk="1"/>
                      <a:r>
                        <a:rPr lang="en-US" altLang="ko-KR" sz="1050" b="0" dirty="0">
                          <a:latin typeface="SamsungOne-400" panose="020B0503030303020204" pitchFamily="34" charset="0"/>
                        </a:rPr>
                        <a:t>Byte…</a:t>
                      </a:r>
                      <a:endParaRPr lang="ko-KR" altLang="en-US" sz="1050" b="0" dirty="0">
                        <a:latin typeface="SamsungOne-400" panose="020B0503030303020204" pitchFamily="34" charset="0"/>
                      </a:endParaRPr>
                    </a:p>
                  </a:txBody>
                  <a:tcPr marL="0" marR="0" marT="0" marB="0" anchor="ctr">
                    <a:solidFill>
                      <a:srgbClr val="E4EB00"/>
                    </a:solidFill>
                  </a:tcPr>
                </a:tc>
                <a:tc>
                  <a:txBody>
                    <a:bodyPr/>
                    <a:lstStyle/>
                    <a:p>
                      <a:pPr algn="ctr" latinLnBrk="1"/>
                      <a:r>
                        <a:rPr lang="en-US" altLang="ko-KR" sz="1050" b="0" dirty="0">
                          <a:latin typeface="SamsungOne-400" panose="020B0503030303020204" pitchFamily="34" charset="0"/>
                        </a:rPr>
                        <a:t>Byte N</a:t>
                      </a:r>
                      <a:endParaRPr lang="ko-KR" altLang="en-US" sz="1050" b="0" dirty="0">
                        <a:latin typeface="SamsungOne-400" panose="020B0503030303020204" pitchFamily="34" charset="0"/>
                      </a:endParaRPr>
                    </a:p>
                  </a:txBody>
                  <a:tcPr marL="0" marR="0" marT="0" marB="0" anchor="ctr">
                    <a:solidFill>
                      <a:srgbClr val="E4EB00"/>
                    </a:solidFill>
                  </a:tcPr>
                </a:tc>
                <a:tc>
                  <a:txBody>
                    <a:bodyPr/>
                    <a:lstStyle/>
                    <a:p>
                      <a:pPr algn="ctr" latinLnBrk="1"/>
                      <a:r>
                        <a:rPr lang="en-US" altLang="ko-KR" sz="1050" b="0" dirty="0" err="1">
                          <a:latin typeface="SamsungOne-400" panose="020B0503030303020204" pitchFamily="34" charset="0"/>
                        </a:rPr>
                        <a:t>EoF</a:t>
                      </a:r>
                      <a:endParaRPr lang="ko-KR" altLang="en-US" sz="1050" b="0" dirty="0">
                        <a:latin typeface="SamsungOne-400" panose="020B0503030303020204" pitchFamily="34" charset="0"/>
                      </a:endParaRPr>
                    </a:p>
                  </a:txBody>
                  <a:tcPr marL="0" marR="0" marT="0" marB="0" anchor="ctr">
                    <a:solidFill>
                      <a:srgbClr val="CBC5E5"/>
                    </a:solidFill>
                  </a:tcPr>
                </a:tc>
                <a:extLst>
                  <a:ext uri="{0D108BD9-81ED-4DB2-BD59-A6C34878D82A}">
                    <a16:rowId xmlns:a16="http://schemas.microsoft.com/office/drawing/2014/main" val="10000"/>
                  </a:ext>
                </a:extLst>
              </a:tr>
            </a:tbl>
          </a:graphicData>
        </a:graphic>
      </p:graphicFrame>
      <p:graphicFrame>
        <p:nvGraphicFramePr>
          <p:cNvPr id="39" name="표 38"/>
          <p:cNvGraphicFramePr>
            <a:graphicFrameLocks noGrp="1"/>
          </p:cNvGraphicFramePr>
          <p:nvPr>
            <p:extLst>
              <p:ext uri="{D42A27DB-BD31-4B8C-83A1-F6EECF244321}">
                <p14:modId xmlns:p14="http://schemas.microsoft.com/office/powerpoint/2010/main" val="1746953551"/>
              </p:ext>
            </p:extLst>
          </p:nvPr>
        </p:nvGraphicFramePr>
        <p:xfrm>
          <a:off x="2734022" y="5359197"/>
          <a:ext cx="5430858" cy="201379"/>
        </p:xfrm>
        <a:graphic>
          <a:graphicData uri="http://schemas.openxmlformats.org/drawingml/2006/table">
            <a:tbl>
              <a:tblPr firstRow="1" bandRow="1">
                <a:tableStyleId>{5940675A-B579-460E-94D1-54222C63F5DA}</a:tableStyleId>
              </a:tblPr>
              <a:tblGrid>
                <a:gridCol w="702394">
                  <a:extLst>
                    <a:ext uri="{9D8B030D-6E8A-4147-A177-3AD203B41FA5}">
                      <a16:colId xmlns:a16="http://schemas.microsoft.com/office/drawing/2014/main" val="20000"/>
                    </a:ext>
                  </a:extLst>
                </a:gridCol>
                <a:gridCol w="707136">
                  <a:extLst>
                    <a:ext uri="{9D8B030D-6E8A-4147-A177-3AD203B41FA5}">
                      <a16:colId xmlns:a16="http://schemas.microsoft.com/office/drawing/2014/main" val="20001"/>
                    </a:ext>
                  </a:extLst>
                </a:gridCol>
                <a:gridCol w="627888">
                  <a:extLst>
                    <a:ext uri="{9D8B030D-6E8A-4147-A177-3AD203B41FA5}">
                      <a16:colId xmlns:a16="http://schemas.microsoft.com/office/drawing/2014/main" val="20002"/>
                    </a:ext>
                  </a:extLst>
                </a:gridCol>
                <a:gridCol w="835152">
                  <a:extLst>
                    <a:ext uri="{9D8B030D-6E8A-4147-A177-3AD203B41FA5}">
                      <a16:colId xmlns:a16="http://schemas.microsoft.com/office/drawing/2014/main" val="20003"/>
                    </a:ext>
                  </a:extLst>
                </a:gridCol>
                <a:gridCol w="1615440">
                  <a:extLst>
                    <a:ext uri="{9D8B030D-6E8A-4147-A177-3AD203B41FA5}">
                      <a16:colId xmlns:a16="http://schemas.microsoft.com/office/drawing/2014/main" val="20004"/>
                    </a:ext>
                  </a:extLst>
                </a:gridCol>
                <a:gridCol w="942848">
                  <a:extLst>
                    <a:ext uri="{9D8B030D-6E8A-4147-A177-3AD203B41FA5}">
                      <a16:colId xmlns:a16="http://schemas.microsoft.com/office/drawing/2014/main" val="20005"/>
                    </a:ext>
                  </a:extLst>
                </a:gridCol>
              </a:tblGrid>
              <a:tr h="201379">
                <a:tc>
                  <a:txBody>
                    <a:bodyPr/>
                    <a:lstStyle/>
                    <a:p>
                      <a:pPr algn="ctr" latinLnBrk="1"/>
                      <a:r>
                        <a:rPr lang="en-US" altLang="ko-KR" sz="1050" b="0" dirty="0">
                          <a:latin typeface="SamsungOne-400" panose="020B0503030303020204" pitchFamily="34" charset="0"/>
                        </a:rPr>
                        <a:t>Home</a:t>
                      </a:r>
                      <a:r>
                        <a:rPr lang="en-US" altLang="ko-KR" sz="1050" b="0" baseline="0" dirty="0">
                          <a:latin typeface="SamsungOne-400" panose="020B0503030303020204" pitchFamily="34" charset="0"/>
                        </a:rPr>
                        <a:t> ID</a:t>
                      </a:r>
                      <a:endParaRPr lang="ko-KR" altLang="en-US" sz="1050" b="0" dirty="0">
                        <a:latin typeface="SamsungOne-400" panose="020B0503030303020204" pitchFamily="34" charset="0"/>
                      </a:endParaRPr>
                    </a:p>
                  </a:txBody>
                  <a:tcPr marL="0" marR="0" marT="0" marB="0" anchor="ctr">
                    <a:solidFill>
                      <a:srgbClr val="E4EB00"/>
                    </a:solidFill>
                  </a:tcPr>
                </a:tc>
                <a:tc>
                  <a:txBody>
                    <a:bodyPr/>
                    <a:lstStyle/>
                    <a:p>
                      <a:pPr algn="ctr" latinLnBrk="1"/>
                      <a:r>
                        <a:rPr lang="en-US" altLang="ko-KR" sz="1050" b="0" dirty="0">
                          <a:latin typeface="SamsungOne-400" panose="020B0503030303020204" pitchFamily="34" charset="0"/>
                        </a:rPr>
                        <a:t>Source</a:t>
                      </a:r>
                      <a:r>
                        <a:rPr lang="en-US" altLang="ko-KR" sz="1050" b="0" baseline="0" dirty="0">
                          <a:latin typeface="SamsungOne-400" panose="020B0503030303020204" pitchFamily="34" charset="0"/>
                        </a:rPr>
                        <a:t> ID</a:t>
                      </a:r>
                      <a:endParaRPr lang="ko-KR" altLang="en-US" sz="1050" b="0" dirty="0">
                        <a:latin typeface="SamsungOne-400" panose="020B0503030303020204" pitchFamily="34" charset="0"/>
                      </a:endParaRPr>
                    </a:p>
                  </a:txBody>
                  <a:tcPr marL="0" marR="0" marT="0" marB="0" anchor="ctr">
                    <a:solidFill>
                      <a:srgbClr val="E4EB00"/>
                    </a:solidFill>
                  </a:tcPr>
                </a:tc>
                <a:tc>
                  <a:txBody>
                    <a:bodyPr/>
                    <a:lstStyle/>
                    <a:p>
                      <a:pPr algn="ctr" latinLnBrk="1"/>
                      <a:r>
                        <a:rPr lang="en-US" altLang="ko-KR" sz="1050" b="0" dirty="0">
                          <a:latin typeface="SamsungOne-400" panose="020B0503030303020204" pitchFamily="34" charset="0"/>
                        </a:rPr>
                        <a:t>Header</a:t>
                      </a:r>
                      <a:endParaRPr lang="ko-KR" altLang="en-US" sz="1050" b="0" dirty="0">
                        <a:latin typeface="SamsungOne-400" panose="020B0503030303020204" pitchFamily="34" charset="0"/>
                      </a:endParaRPr>
                    </a:p>
                  </a:txBody>
                  <a:tcPr marL="0" marR="0" marT="0" marB="0" anchor="ctr">
                    <a:solidFill>
                      <a:srgbClr val="BCB07F"/>
                    </a:solidFill>
                  </a:tcPr>
                </a:tc>
                <a:tc>
                  <a:txBody>
                    <a:bodyPr/>
                    <a:lstStyle/>
                    <a:p>
                      <a:pPr algn="ctr" latinLnBrk="1"/>
                      <a:r>
                        <a:rPr lang="en-US" altLang="ko-KR" sz="1050" b="0" dirty="0">
                          <a:latin typeface="SamsungOne-400" panose="020B0503030303020204" pitchFamily="34" charset="0"/>
                        </a:rPr>
                        <a:t>Data length</a:t>
                      </a:r>
                      <a:endParaRPr lang="ko-KR" altLang="en-US" sz="1050" b="0" dirty="0">
                        <a:latin typeface="SamsungOne-400" panose="020B0503030303020204" pitchFamily="34" charset="0"/>
                      </a:endParaRPr>
                    </a:p>
                  </a:txBody>
                  <a:tcPr marL="0" marR="0" marT="0" marB="0" anchor="ctr">
                    <a:solidFill>
                      <a:srgbClr val="E4EB00"/>
                    </a:solidFill>
                  </a:tcPr>
                </a:tc>
                <a:tc>
                  <a:txBody>
                    <a:bodyPr/>
                    <a:lstStyle/>
                    <a:p>
                      <a:pPr algn="ctr" latinLnBrk="1"/>
                      <a:r>
                        <a:rPr lang="en-US" altLang="ko-KR" sz="1050" b="0" dirty="0">
                          <a:latin typeface="SamsungOne-400" panose="020B0503030303020204" pitchFamily="34" charset="0"/>
                        </a:rPr>
                        <a:t>Data</a:t>
                      </a:r>
                      <a:endParaRPr lang="ko-KR" altLang="en-US" sz="1050" b="0" dirty="0">
                        <a:latin typeface="SamsungOne-400" panose="020B0503030303020204" pitchFamily="34" charset="0"/>
                      </a:endParaRPr>
                    </a:p>
                  </a:txBody>
                  <a:tcPr marL="0" marR="0" marT="0" marB="0" anchor="ctr">
                    <a:solidFill>
                      <a:srgbClr val="BCB07F"/>
                    </a:solidFill>
                  </a:tcPr>
                </a:tc>
                <a:tc>
                  <a:txBody>
                    <a:bodyPr/>
                    <a:lstStyle/>
                    <a:p>
                      <a:pPr algn="ctr" latinLnBrk="1"/>
                      <a:r>
                        <a:rPr lang="en-US" altLang="ko-KR" sz="1050" b="0" dirty="0">
                          <a:latin typeface="SamsungOne-400" panose="020B0503030303020204" pitchFamily="34" charset="0"/>
                        </a:rPr>
                        <a:t>Checksum</a:t>
                      </a:r>
                      <a:endParaRPr lang="ko-KR" altLang="en-US" sz="1050" b="0" dirty="0">
                        <a:latin typeface="SamsungOne-400" panose="020B0503030303020204" pitchFamily="34" charset="0"/>
                      </a:endParaRPr>
                    </a:p>
                  </a:txBody>
                  <a:tcPr marL="0" marR="0" marT="0" marB="0" anchor="ctr">
                    <a:solidFill>
                      <a:srgbClr val="E4EB00"/>
                    </a:solidFill>
                  </a:tcPr>
                </a:tc>
                <a:extLst>
                  <a:ext uri="{0D108BD9-81ED-4DB2-BD59-A6C34878D82A}">
                    <a16:rowId xmlns:a16="http://schemas.microsoft.com/office/drawing/2014/main" val="10000"/>
                  </a:ext>
                </a:extLst>
              </a:tr>
            </a:tbl>
          </a:graphicData>
        </a:graphic>
      </p:graphicFrame>
      <p:graphicFrame>
        <p:nvGraphicFramePr>
          <p:cNvPr id="40" name="표 39"/>
          <p:cNvGraphicFramePr>
            <a:graphicFrameLocks noGrp="1"/>
          </p:cNvGraphicFramePr>
          <p:nvPr>
            <p:extLst>
              <p:ext uri="{D42A27DB-BD31-4B8C-83A1-F6EECF244321}">
                <p14:modId xmlns:p14="http://schemas.microsoft.com/office/powerpoint/2010/main" val="3337750602"/>
              </p:ext>
            </p:extLst>
          </p:nvPr>
        </p:nvGraphicFramePr>
        <p:xfrm>
          <a:off x="4142536" y="4872530"/>
          <a:ext cx="4022344" cy="201379"/>
        </p:xfrm>
        <a:graphic>
          <a:graphicData uri="http://schemas.openxmlformats.org/drawingml/2006/table">
            <a:tbl>
              <a:tblPr firstRow="1" bandRow="1">
                <a:tableStyleId>{5940675A-B579-460E-94D1-54222C63F5DA}</a:tableStyleId>
              </a:tblPr>
              <a:tblGrid>
                <a:gridCol w="714248">
                  <a:extLst>
                    <a:ext uri="{9D8B030D-6E8A-4147-A177-3AD203B41FA5}">
                      <a16:colId xmlns:a16="http://schemas.microsoft.com/office/drawing/2014/main" val="20000"/>
                    </a:ext>
                  </a:extLst>
                </a:gridCol>
                <a:gridCol w="3308096">
                  <a:extLst>
                    <a:ext uri="{9D8B030D-6E8A-4147-A177-3AD203B41FA5}">
                      <a16:colId xmlns:a16="http://schemas.microsoft.com/office/drawing/2014/main" val="20001"/>
                    </a:ext>
                  </a:extLst>
                </a:gridCol>
              </a:tblGrid>
              <a:tr h="201379">
                <a:tc>
                  <a:txBody>
                    <a:bodyPr/>
                    <a:lstStyle/>
                    <a:p>
                      <a:pPr algn="ctr" latinLnBrk="1"/>
                      <a:r>
                        <a:rPr lang="en-US" altLang="ko-KR" sz="1050" b="0" dirty="0">
                          <a:latin typeface="SamsungOne-400" panose="020B0503030303020204" pitchFamily="34" charset="0"/>
                        </a:rPr>
                        <a:t>Dest.ID</a:t>
                      </a:r>
                      <a:endParaRPr lang="ko-KR" altLang="en-US" sz="1050" b="0" dirty="0">
                        <a:latin typeface="SamsungOne-400" panose="020B0503030303020204" pitchFamily="34" charset="0"/>
                      </a:endParaRPr>
                    </a:p>
                  </a:txBody>
                  <a:tcPr marL="0" marR="0" marT="0" marB="0" anchor="ctr">
                    <a:solidFill>
                      <a:srgbClr val="BCB07F"/>
                    </a:solidFill>
                  </a:tcPr>
                </a:tc>
                <a:tc>
                  <a:txBody>
                    <a:bodyPr/>
                    <a:lstStyle/>
                    <a:p>
                      <a:pPr algn="ctr" latinLnBrk="1"/>
                      <a:r>
                        <a:rPr lang="en-US" altLang="ko-KR" sz="1050" b="0" dirty="0">
                          <a:latin typeface="SamsungOne-400" panose="020B0503030303020204" pitchFamily="34" charset="0"/>
                        </a:rPr>
                        <a:t>Payload</a:t>
                      </a:r>
                      <a:endParaRPr lang="ko-KR" altLang="en-US" sz="1050" b="0" dirty="0">
                        <a:latin typeface="SamsungOne-400" panose="020B0503030303020204" pitchFamily="34" charset="0"/>
                      </a:endParaRPr>
                    </a:p>
                  </a:txBody>
                  <a:tcPr marL="0" marR="0" marT="0" marB="0" anchor="ctr">
                    <a:solidFill>
                      <a:srgbClr val="FFFDBA"/>
                    </a:solidFill>
                  </a:tcPr>
                </a:tc>
                <a:extLst>
                  <a:ext uri="{0D108BD9-81ED-4DB2-BD59-A6C34878D82A}">
                    <a16:rowId xmlns:a16="http://schemas.microsoft.com/office/drawing/2014/main" val="10000"/>
                  </a:ext>
                </a:extLst>
              </a:tr>
            </a:tbl>
          </a:graphicData>
        </a:graphic>
      </p:graphicFrame>
      <p:graphicFrame>
        <p:nvGraphicFramePr>
          <p:cNvPr id="41" name="표 40"/>
          <p:cNvGraphicFramePr>
            <a:graphicFrameLocks noGrp="1"/>
          </p:cNvGraphicFramePr>
          <p:nvPr>
            <p:extLst>
              <p:ext uri="{D42A27DB-BD31-4B8C-83A1-F6EECF244321}">
                <p14:modId xmlns:p14="http://schemas.microsoft.com/office/powerpoint/2010/main" val="1268137981"/>
              </p:ext>
            </p:extLst>
          </p:nvPr>
        </p:nvGraphicFramePr>
        <p:xfrm>
          <a:off x="2734022" y="4864572"/>
          <a:ext cx="797898" cy="201379"/>
        </p:xfrm>
        <a:graphic>
          <a:graphicData uri="http://schemas.openxmlformats.org/drawingml/2006/table">
            <a:tbl>
              <a:tblPr firstRow="1" bandRow="1">
                <a:tableStyleId>{5940675A-B579-460E-94D1-54222C63F5DA}</a:tableStyleId>
              </a:tblPr>
              <a:tblGrid>
                <a:gridCol w="797898">
                  <a:extLst>
                    <a:ext uri="{9D8B030D-6E8A-4147-A177-3AD203B41FA5}">
                      <a16:colId xmlns:a16="http://schemas.microsoft.com/office/drawing/2014/main" val="20000"/>
                    </a:ext>
                  </a:extLst>
                </a:gridCol>
              </a:tblGrid>
              <a:tr h="201379">
                <a:tc>
                  <a:txBody>
                    <a:bodyPr/>
                    <a:lstStyle/>
                    <a:p>
                      <a:pPr algn="ctr" latinLnBrk="1"/>
                      <a:r>
                        <a:rPr lang="en-US" altLang="ko-KR" sz="1050" b="0" dirty="0" err="1">
                          <a:latin typeface="SamsungOne-400" panose="020B0503030303020204" pitchFamily="34" charset="0"/>
                        </a:rPr>
                        <a:t>Singlecast</a:t>
                      </a:r>
                      <a:endParaRPr lang="ko-KR" altLang="en-US" sz="1050" b="0" dirty="0">
                        <a:latin typeface="SamsungOne-400" panose="020B0503030303020204" pitchFamily="34" charset="0"/>
                      </a:endParaRPr>
                    </a:p>
                  </a:txBody>
                  <a:tcPr marL="0" marR="0" marT="0" marB="0" anchor="ctr">
                    <a:solidFill>
                      <a:srgbClr val="BCB07F"/>
                    </a:solidFill>
                  </a:tcPr>
                </a:tc>
                <a:extLst>
                  <a:ext uri="{0D108BD9-81ED-4DB2-BD59-A6C34878D82A}">
                    <a16:rowId xmlns:a16="http://schemas.microsoft.com/office/drawing/2014/main" val="10000"/>
                  </a:ext>
                </a:extLst>
              </a:tr>
            </a:tbl>
          </a:graphicData>
        </a:graphic>
      </p:graphicFrame>
      <p:graphicFrame>
        <p:nvGraphicFramePr>
          <p:cNvPr id="42" name="표 41"/>
          <p:cNvGraphicFramePr>
            <a:graphicFrameLocks noGrp="1"/>
          </p:cNvGraphicFramePr>
          <p:nvPr>
            <p:extLst>
              <p:ext uri="{D42A27DB-BD31-4B8C-83A1-F6EECF244321}">
                <p14:modId xmlns:p14="http://schemas.microsoft.com/office/powerpoint/2010/main" val="2589813543"/>
              </p:ext>
            </p:extLst>
          </p:nvPr>
        </p:nvGraphicFramePr>
        <p:xfrm>
          <a:off x="2734022" y="4620466"/>
          <a:ext cx="797898" cy="201379"/>
        </p:xfrm>
        <a:graphic>
          <a:graphicData uri="http://schemas.openxmlformats.org/drawingml/2006/table">
            <a:tbl>
              <a:tblPr firstRow="1" bandRow="1">
                <a:tableStyleId>{5940675A-B579-460E-94D1-54222C63F5DA}</a:tableStyleId>
              </a:tblPr>
              <a:tblGrid>
                <a:gridCol w="797898">
                  <a:extLst>
                    <a:ext uri="{9D8B030D-6E8A-4147-A177-3AD203B41FA5}">
                      <a16:colId xmlns:a16="http://schemas.microsoft.com/office/drawing/2014/main" val="20000"/>
                    </a:ext>
                  </a:extLst>
                </a:gridCol>
              </a:tblGrid>
              <a:tr h="201379">
                <a:tc>
                  <a:txBody>
                    <a:bodyPr/>
                    <a:lstStyle/>
                    <a:p>
                      <a:pPr algn="ctr" latinLnBrk="1"/>
                      <a:r>
                        <a:rPr lang="en-US" altLang="ko-KR" sz="1050" b="0" dirty="0">
                          <a:latin typeface="SamsungOne-400" panose="020B0503030303020204" pitchFamily="34" charset="0"/>
                        </a:rPr>
                        <a:t>Multicast</a:t>
                      </a:r>
                      <a:endParaRPr lang="ko-KR" altLang="en-US" sz="1050" b="0" dirty="0">
                        <a:latin typeface="SamsungOne-400" panose="020B0503030303020204" pitchFamily="34" charset="0"/>
                      </a:endParaRPr>
                    </a:p>
                  </a:txBody>
                  <a:tcPr marL="0" marR="0" marT="0" marB="0" anchor="ctr">
                    <a:solidFill>
                      <a:srgbClr val="BCB07F"/>
                    </a:solidFill>
                  </a:tcPr>
                </a:tc>
                <a:extLst>
                  <a:ext uri="{0D108BD9-81ED-4DB2-BD59-A6C34878D82A}">
                    <a16:rowId xmlns:a16="http://schemas.microsoft.com/office/drawing/2014/main" val="10000"/>
                  </a:ext>
                </a:extLst>
              </a:tr>
            </a:tbl>
          </a:graphicData>
        </a:graphic>
      </p:graphicFrame>
      <p:graphicFrame>
        <p:nvGraphicFramePr>
          <p:cNvPr id="43" name="표 42"/>
          <p:cNvGraphicFramePr>
            <a:graphicFrameLocks noGrp="1"/>
          </p:cNvGraphicFramePr>
          <p:nvPr>
            <p:extLst>
              <p:ext uri="{D42A27DB-BD31-4B8C-83A1-F6EECF244321}">
                <p14:modId xmlns:p14="http://schemas.microsoft.com/office/powerpoint/2010/main" val="1978376380"/>
              </p:ext>
            </p:extLst>
          </p:nvPr>
        </p:nvGraphicFramePr>
        <p:xfrm>
          <a:off x="2734022" y="4355942"/>
          <a:ext cx="797898" cy="201379"/>
        </p:xfrm>
        <a:graphic>
          <a:graphicData uri="http://schemas.openxmlformats.org/drawingml/2006/table">
            <a:tbl>
              <a:tblPr firstRow="1" bandRow="1">
                <a:tableStyleId>{5940675A-B579-460E-94D1-54222C63F5DA}</a:tableStyleId>
              </a:tblPr>
              <a:tblGrid>
                <a:gridCol w="797898">
                  <a:extLst>
                    <a:ext uri="{9D8B030D-6E8A-4147-A177-3AD203B41FA5}">
                      <a16:colId xmlns:a16="http://schemas.microsoft.com/office/drawing/2014/main" val="20000"/>
                    </a:ext>
                  </a:extLst>
                </a:gridCol>
              </a:tblGrid>
              <a:tr h="201379">
                <a:tc>
                  <a:txBody>
                    <a:bodyPr/>
                    <a:lstStyle/>
                    <a:p>
                      <a:pPr algn="ctr" latinLnBrk="1"/>
                      <a:r>
                        <a:rPr lang="en-US" altLang="ko-KR" sz="1050" b="0" dirty="0">
                          <a:latin typeface="SamsungOne-400" panose="020B0503030303020204" pitchFamily="34" charset="0"/>
                        </a:rPr>
                        <a:t>Routed</a:t>
                      </a:r>
                      <a:endParaRPr lang="ko-KR" altLang="en-US" sz="1050" b="0" dirty="0">
                        <a:latin typeface="SamsungOne-400" panose="020B0503030303020204" pitchFamily="34" charset="0"/>
                      </a:endParaRPr>
                    </a:p>
                  </a:txBody>
                  <a:tcPr marL="0" marR="0" marT="0" marB="0" anchor="ctr">
                    <a:solidFill>
                      <a:srgbClr val="BCB07F"/>
                    </a:solidFill>
                  </a:tcPr>
                </a:tc>
                <a:extLst>
                  <a:ext uri="{0D108BD9-81ED-4DB2-BD59-A6C34878D82A}">
                    <a16:rowId xmlns:a16="http://schemas.microsoft.com/office/drawing/2014/main" val="10000"/>
                  </a:ext>
                </a:extLst>
              </a:tr>
            </a:tbl>
          </a:graphicData>
        </a:graphic>
      </p:graphicFrame>
      <p:graphicFrame>
        <p:nvGraphicFramePr>
          <p:cNvPr id="44" name="표 43"/>
          <p:cNvGraphicFramePr>
            <a:graphicFrameLocks noGrp="1"/>
          </p:cNvGraphicFramePr>
          <p:nvPr>
            <p:extLst>
              <p:ext uri="{D42A27DB-BD31-4B8C-83A1-F6EECF244321}">
                <p14:modId xmlns:p14="http://schemas.microsoft.com/office/powerpoint/2010/main" val="2629748460"/>
              </p:ext>
            </p:extLst>
          </p:nvPr>
        </p:nvGraphicFramePr>
        <p:xfrm>
          <a:off x="4144176" y="4607297"/>
          <a:ext cx="4022344" cy="201379"/>
        </p:xfrm>
        <a:graphic>
          <a:graphicData uri="http://schemas.openxmlformats.org/drawingml/2006/table">
            <a:tbl>
              <a:tblPr firstRow="1" bandRow="1">
                <a:tableStyleId>{5940675A-B579-460E-94D1-54222C63F5DA}</a:tableStyleId>
              </a:tblPr>
              <a:tblGrid>
                <a:gridCol w="708544">
                  <a:extLst>
                    <a:ext uri="{9D8B030D-6E8A-4147-A177-3AD203B41FA5}">
                      <a16:colId xmlns:a16="http://schemas.microsoft.com/office/drawing/2014/main" val="20000"/>
                    </a:ext>
                  </a:extLst>
                </a:gridCol>
                <a:gridCol w="701040">
                  <a:extLst>
                    <a:ext uri="{9D8B030D-6E8A-4147-A177-3AD203B41FA5}">
                      <a16:colId xmlns:a16="http://schemas.microsoft.com/office/drawing/2014/main" val="20001"/>
                    </a:ext>
                  </a:extLst>
                </a:gridCol>
                <a:gridCol w="726440">
                  <a:extLst>
                    <a:ext uri="{9D8B030D-6E8A-4147-A177-3AD203B41FA5}">
                      <a16:colId xmlns:a16="http://schemas.microsoft.com/office/drawing/2014/main" val="20002"/>
                    </a:ext>
                  </a:extLst>
                </a:gridCol>
                <a:gridCol w="1886320">
                  <a:extLst>
                    <a:ext uri="{9D8B030D-6E8A-4147-A177-3AD203B41FA5}">
                      <a16:colId xmlns:a16="http://schemas.microsoft.com/office/drawing/2014/main" val="20003"/>
                    </a:ext>
                  </a:extLst>
                </a:gridCol>
              </a:tblGrid>
              <a:tr h="201379">
                <a:tc>
                  <a:txBody>
                    <a:bodyPr/>
                    <a:lstStyle/>
                    <a:p>
                      <a:pPr algn="ctr" latinLnBrk="1"/>
                      <a:r>
                        <a:rPr lang="en-US" altLang="ko-KR" sz="1050" b="0" dirty="0">
                          <a:latin typeface="SamsungOne-400" panose="020B0503030303020204" pitchFamily="34" charset="0"/>
                        </a:rPr>
                        <a:t>ID Mask</a:t>
                      </a:r>
                      <a:endParaRPr lang="ko-KR" altLang="en-US" sz="1050" b="0" dirty="0">
                        <a:latin typeface="SamsungOne-400" panose="020B0503030303020204" pitchFamily="34" charset="0"/>
                      </a:endParaRPr>
                    </a:p>
                  </a:txBody>
                  <a:tcPr marL="0" marR="0" marT="0" marB="0" anchor="ctr">
                    <a:solidFill>
                      <a:srgbClr val="CBC5E5"/>
                    </a:solidFill>
                  </a:tcPr>
                </a:tc>
                <a:tc>
                  <a:txBody>
                    <a:bodyPr/>
                    <a:lstStyle/>
                    <a:p>
                      <a:pPr algn="ctr" latinLnBrk="1"/>
                      <a:r>
                        <a:rPr lang="en-US" altLang="ko-KR" sz="1050" b="0" dirty="0">
                          <a:latin typeface="SamsungOne-400" panose="020B0503030303020204" pitchFamily="34" charset="0"/>
                        </a:rPr>
                        <a:t>Dest#1</a:t>
                      </a:r>
                      <a:endParaRPr lang="ko-KR" altLang="en-US" sz="1050" b="0" dirty="0">
                        <a:latin typeface="SamsungOne-400" panose="020B0503030303020204" pitchFamily="34" charset="0"/>
                      </a:endParaRPr>
                    </a:p>
                  </a:txBody>
                  <a:tcPr marL="0" marR="0" marT="0" marB="0" anchor="ctr">
                    <a:solidFill>
                      <a:srgbClr val="BCB07F"/>
                    </a:solidFill>
                  </a:tcPr>
                </a:tc>
                <a:tc>
                  <a:txBody>
                    <a:bodyPr/>
                    <a:lstStyle/>
                    <a:p>
                      <a:pPr algn="ctr" latinLnBrk="1"/>
                      <a:r>
                        <a:rPr lang="en-US" altLang="ko-KR" sz="1050" b="0" dirty="0">
                          <a:latin typeface="SamsungOne-400" panose="020B0503030303020204" pitchFamily="34" charset="0"/>
                        </a:rPr>
                        <a:t>Dest#2</a:t>
                      </a:r>
                      <a:endParaRPr lang="ko-KR" altLang="en-US" sz="1050" b="0" dirty="0">
                        <a:latin typeface="SamsungOne-400" panose="020B0503030303020204" pitchFamily="34" charset="0"/>
                      </a:endParaRPr>
                    </a:p>
                  </a:txBody>
                  <a:tcPr marL="0" marR="0" marT="0" marB="0" anchor="ctr">
                    <a:solidFill>
                      <a:srgbClr val="BCB07F"/>
                    </a:solidFill>
                  </a:tcPr>
                </a:tc>
                <a:tc>
                  <a:txBody>
                    <a:bodyPr/>
                    <a:lstStyle/>
                    <a:p>
                      <a:pPr algn="ctr" latinLnBrk="1"/>
                      <a:r>
                        <a:rPr lang="en-US" altLang="ko-KR" sz="1050" b="0" dirty="0">
                          <a:latin typeface="SamsungOne-400" panose="020B0503030303020204" pitchFamily="34" charset="0"/>
                        </a:rPr>
                        <a:t>Payload</a:t>
                      </a:r>
                      <a:endParaRPr lang="ko-KR" altLang="en-US" sz="1050" b="0" dirty="0">
                        <a:latin typeface="SamsungOne-400" panose="020B0503030303020204" pitchFamily="34" charset="0"/>
                      </a:endParaRPr>
                    </a:p>
                  </a:txBody>
                  <a:tcPr marL="0" marR="0" marT="0" marB="0" anchor="ctr">
                    <a:solidFill>
                      <a:srgbClr val="FFFDBA"/>
                    </a:solidFill>
                  </a:tcPr>
                </a:tc>
                <a:extLst>
                  <a:ext uri="{0D108BD9-81ED-4DB2-BD59-A6C34878D82A}">
                    <a16:rowId xmlns:a16="http://schemas.microsoft.com/office/drawing/2014/main" val="10000"/>
                  </a:ext>
                </a:extLst>
              </a:tr>
            </a:tbl>
          </a:graphicData>
        </a:graphic>
      </p:graphicFrame>
      <p:graphicFrame>
        <p:nvGraphicFramePr>
          <p:cNvPr id="45" name="표 44"/>
          <p:cNvGraphicFramePr>
            <a:graphicFrameLocks noGrp="1"/>
          </p:cNvGraphicFramePr>
          <p:nvPr>
            <p:extLst>
              <p:ext uri="{D42A27DB-BD31-4B8C-83A1-F6EECF244321}">
                <p14:modId xmlns:p14="http://schemas.microsoft.com/office/powerpoint/2010/main" val="179798620"/>
              </p:ext>
            </p:extLst>
          </p:nvPr>
        </p:nvGraphicFramePr>
        <p:xfrm>
          <a:off x="4142536" y="4345178"/>
          <a:ext cx="4022344" cy="201379"/>
        </p:xfrm>
        <a:graphic>
          <a:graphicData uri="http://schemas.openxmlformats.org/drawingml/2006/table">
            <a:tbl>
              <a:tblPr firstRow="1" bandRow="1">
                <a:tableStyleId>{5940675A-B579-460E-94D1-54222C63F5DA}</a:tableStyleId>
              </a:tblPr>
              <a:tblGrid>
                <a:gridCol w="705104">
                  <a:extLst>
                    <a:ext uri="{9D8B030D-6E8A-4147-A177-3AD203B41FA5}">
                      <a16:colId xmlns:a16="http://schemas.microsoft.com/office/drawing/2014/main" val="20000"/>
                    </a:ext>
                  </a:extLst>
                </a:gridCol>
                <a:gridCol w="70104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695960">
                  <a:extLst>
                    <a:ext uri="{9D8B030D-6E8A-4147-A177-3AD203B41FA5}">
                      <a16:colId xmlns:a16="http://schemas.microsoft.com/office/drawing/2014/main" val="20003"/>
                    </a:ext>
                  </a:extLst>
                </a:gridCol>
                <a:gridCol w="1209040">
                  <a:extLst>
                    <a:ext uri="{9D8B030D-6E8A-4147-A177-3AD203B41FA5}">
                      <a16:colId xmlns:a16="http://schemas.microsoft.com/office/drawing/2014/main" val="20004"/>
                    </a:ext>
                  </a:extLst>
                </a:gridCol>
              </a:tblGrid>
              <a:tr h="201379">
                <a:tc>
                  <a:txBody>
                    <a:bodyPr/>
                    <a:lstStyle/>
                    <a:p>
                      <a:pPr algn="ctr" latinLnBrk="1"/>
                      <a:r>
                        <a:rPr lang="en-US" altLang="ko-KR" sz="1050" b="0" dirty="0">
                          <a:latin typeface="SamsungOne-400" panose="020B0503030303020204" pitchFamily="34" charset="0"/>
                        </a:rPr>
                        <a:t>Dest.ID</a:t>
                      </a:r>
                      <a:endParaRPr lang="ko-KR" altLang="en-US" sz="1050" b="0" dirty="0">
                        <a:latin typeface="SamsungOne-400" panose="020B0503030303020204" pitchFamily="34" charset="0"/>
                      </a:endParaRPr>
                    </a:p>
                  </a:txBody>
                  <a:tcPr marL="0" marR="0" marT="0" marB="0" anchor="ctr">
                    <a:solidFill>
                      <a:srgbClr val="BCB07F"/>
                    </a:solidFill>
                  </a:tcPr>
                </a:tc>
                <a:tc>
                  <a:txBody>
                    <a:bodyPr/>
                    <a:lstStyle/>
                    <a:p>
                      <a:pPr algn="ctr" latinLnBrk="1"/>
                      <a:r>
                        <a:rPr lang="en-US" altLang="ko-KR" sz="1050" b="0" dirty="0">
                          <a:latin typeface="SamsungOne-400" panose="020B0503030303020204" pitchFamily="34" charset="0"/>
                        </a:rPr>
                        <a:t>Hop </a:t>
                      </a:r>
                      <a:r>
                        <a:rPr lang="en-US" altLang="ko-KR" sz="1050" b="0" dirty="0" err="1">
                          <a:latin typeface="SamsungOne-400" panose="020B0503030303020204" pitchFamily="34" charset="0"/>
                        </a:rPr>
                        <a:t>Cnt</a:t>
                      </a:r>
                      <a:endParaRPr lang="ko-KR" altLang="en-US" sz="1050" b="0" dirty="0">
                        <a:latin typeface="SamsungOne-400" panose="020B0503030303020204" pitchFamily="34" charset="0"/>
                      </a:endParaRPr>
                    </a:p>
                  </a:txBody>
                  <a:tcPr marL="0" marR="0" marT="0" marB="0" anchor="ctr">
                    <a:solidFill>
                      <a:srgbClr val="CBC5E5"/>
                    </a:solidFill>
                  </a:tcPr>
                </a:tc>
                <a:tc>
                  <a:txBody>
                    <a:bodyPr/>
                    <a:lstStyle/>
                    <a:p>
                      <a:pPr algn="ctr" latinLnBrk="1"/>
                      <a:r>
                        <a:rPr lang="en-US" altLang="ko-KR" sz="1050" b="0" dirty="0">
                          <a:latin typeface="SamsungOne-400" panose="020B0503030303020204" pitchFamily="34" charset="0"/>
                        </a:rPr>
                        <a:t>Rept#1</a:t>
                      </a:r>
                      <a:endParaRPr lang="ko-KR" altLang="en-US" sz="1050" b="0" dirty="0">
                        <a:latin typeface="SamsungOne-400" panose="020B0503030303020204" pitchFamily="34" charset="0"/>
                      </a:endParaRPr>
                    </a:p>
                  </a:txBody>
                  <a:tcPr marL="0" marR="0" marT="0" marB="0" anchor="ctr">
                    <a:solidFill>
                      <a:srgbClr val="BCB07F"/>
                    </a:solidFill>
                  </a:tcPr>
                </a:tc>
                <a:tc>
                  <a:txBody>
                    <a:bodyPr/>
                    <a:lstStyle/>
                    <a:p>
                      <a:pPr algn="ctr" latinLnBrk="1"/>
                      <a:r>
                        <a:rPr lang="en-US" altLang="ko-KR" sz="1050" b="0" dirty="0">
                          <a:latin typeface="SamsungOne-400" panose="020B0503030303020204" pitchFamily="34" charset="0"/>
                        </a:rPr>
                        <a:t>Rept#2</a:t>
                      </a:r>
                      <a:endParaRPr lang="ko-KR" altLang="en-US" sz="1050" b="0" dirty="0">
                        <a:latin typeface="SamsungOne-400" panose="020B0503030303020204" pitchFamily="34" charset="0"/>
                      </a:endParaRPr>
                    </a:p>
                  </a:txBody>
                  <a:tcPr marL="0" marR="0" marT="0" marB="0" anchor="ctr">
                    <a:solidFill>
                      <a:srgbClr val="BCB07F"/>
                    </a:solidFill>
                  </a:tcPr>
                </a:tc>
                <a:tc>
                  <a:txBody>
                    <a:bodyPr/>
                    <a:lstStyle/>
                    <a:p>
                      <a:pPr algn="ctr" latinLnBrk="1"/>
                      <a:r>
                        <a:rPr lang="en-US" altLang="ko-KR" sz="1050" b="0" dirty="0">
                          <a:latin typeface="SamsungOne-400" panose="020B0503030303020204" pitchFamily="34" charset="0"/>
                        </a:rPr>
                        <a:t>Payload</a:t>
                      </a:r>
                      <a:endParaRPr lang="ko-KR" altLang="en-US" sz="1050" b="0" dirty="0">
                        <a:latin typeface="SamsungOne-400" panose="020B0503030303020204" pitchFamily="34" charset="0"/>
                      </a:endParaRPr>
                    </a:p>
                  </a:txBody>
                  <a:tcPr marL="0" marR="0" marT="0" marB="0" anchor="ctr">
                    <a:solidFill>
                      <a:srgbClr val="FFFDBA"/>
                    </a:solidFill>
                  </a:tcPr>
                </a:tc>
                <a:extLst>
                  <a:ext uri="{0D108BD9-81ED-4DB2-BD59-A6C34878D82A}">
                    <a16:rowId xmlns:a16="http://schemas.microsoft.com/office/drawing/2014/main" val="10000"/>
                  </a:ext>
                </a:extLst>
              </a:tr>
            </a:tbl>
          </a:graphicData>
        </a:graphic>
      </p:graphicFrame>
      <p:cxnSp>
        <p:nvCxnSpPr>
          <p:cNvPr id="5" name="직선 연결선 4"/>
          <p:cNvCxnSpPr/>
          <p:nvPr/>
        </p:nvCxnSpPr>
        <p:spPr>
          <a:xfrm>
            <a:off x="4151680" y="5077480"/>
            <a:ext cx="1468120" cy="29464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p:nvCxnSpPr>
        <p:spPr>
          <a:xfrm flipH="1">
            <a:off x="7230160" y="5077480"/>
            <a:ext cx="924560" cy="28956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flipH="1" flipV="1">
            <a:off x="2744520" y="5062241"/>
            <a:ext cx="1407160" cy="299719"/>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flipH="1" flipV="1">
            <a:off x="3531920" y="5068480"/>
            <a:ext cx="1259840" cy="28840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H="1" flipV="1">
            <a:off x="2739440" y="5555000"/>
            <a:ext cx="1203960" cy="31496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flipH="1">
            <a:off x="7489240" y="5565160"/>
            <a:ext cx="680720" cy="31496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249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p:cNvGrpSpPr/>
          <p:nvPr/>
        </p:nvGrpSpPr>
        <p:grpSpPr>
          <a:xfrm>
            <a:off x="416128" y="444866"/>
            <a:ext cx="9051872" cy="282133"/>
            <a:chOff x="416128" y="444866"/>
            <a:chExt cx="9051872" cy="282133"/>
          </a:xfrm>
        </p:grpSpPr>
        <p:sp>
          <p:nvSpPr>
            <p:cNvPr id="25" name="직사각형 2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6" name="직사각형 2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7" name="직사각형 2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HART không dây</a:t>
            </a:r>
          </a:p>
        </p:txBody>
      </p:sp>
      <p:grpSp>
        <p:nvGrpSpPr>
          <p:cNvPr id="40" name="그룹 39">
            <a:extLst>
              <a:ext uri="{FF2B5EF4-FFF2-40B4-BE49-F238E27FC236}">
                <a16:creationId xmlns:a16="http://schemas.microsoft.com/office/drawing/2014/main" id="{E9A095E2-FB6B-475D-88C0-D18C8FC6F373}"/>
              </a:ext>
            </a:extLst>
          </p:cNvPr>
          <p:cNvGrpSpPr/>
          <p:nvPr/>
        </p:nvGrpSpPr>
        <p:grpSpPr>
          <a:xfrm>
            <a:off x="559817" y="1911547"/>
            <a:ext cx="8783192" cy="215444"/>
            <a:chOff x="1027113" y="2045625"/>
            <a:chExt cx="8785225" cy="215494"/>
          </a:xfrm>
        </p:grpSpPr>
        <p:sp>
          <p:nvSpPr>
            <p:cNvPr id="41" name="직사각형 40">
              <a:extLst>
                <a:ext uri="{FF2B5EF4-FFF2-40B4-BE49-F238E27FC236}">
                  <a16:creationId xmlns:a16="http://schemas.microsoft.com/office/drawing/2014/main" id="{0242F102-4990-45E9-8B86-4FE59DCF508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직사각형 41">
              <a:extLst>
                <a:ext uri="{FF2B5EF4-FFF2-40B4-BE49-F238E27FC236}">
                  <a16:creationId xmlns:a16="http://schemas.microsoft.com/office/drawing/2014/main" id="{DECB74D9-B6DD-4139-9929-A9FB06B9E23F}"/>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Tiêu chuẩn giao tiếp không dây để đo lường và kiểm soát quá trình</a:t>
              </a:r>
            </a:p>
          </p:txBody>
        </p:sp>
      </p:grpSp>
      <p:grpSp>
        <p:nvGrpSpPr>
          <p:cNvPr id="43" name="그룹 42">
            <a:extLst>
              <a:ext uri="{FF2B5EF4-FFF2-40B4-BE49-F238E27FC236}">
                <a16:creationId xmlns:a16="http://schemas.microsoft.com/office/drawing/2014/main" id="{E9A095E2-FB6B-475D-88C0-D18C8FC6F373}"/>
              </a:ext>
            </a:extLst>
          </p:cNvPr>
          <p:cNvGrpSpPr/>
          <p:nvPr/>
        </p:nvGrpSpPr>
        <p:grpSpPr>
          <a:xfrm>
            <a:off x="560895" y="2217811"/>
            <a:ext cx="8783192" cy="215444"/>
            <a:chOff x="1027113" y="2045625"/>
            <a:chExt cx="8785225" cy="215494"/>
          </a:xfrm>
        </p:grpSpPr>
        <p:sp>
          <p:nvSpPr>
            <p:cNvPr id="44" name="직사각형 43">
              <a:extLst>
                <a:ext uri="{FF2B5EF4-FFF2-40B4-BE49-F238E27FC236}">
                  <a16:creationId xmlns:a16="http://schemas.microsoft.com/office/drawing/2014/main" id="{0242F102-4990-45E9-8B86-4FE59DCF508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3" name="직사각형 52">
              <a:extLst>
                <a:ext uri="{FF2B5EF4-FFF2-40B4-BE49-F238E27FC236}">
                  <a16:creationId xmlns:a16="http://schemas.microsoft.com/office/drawing/2014/main" id="{DECB74D9-B6DD-4139-9929-A9FB06B9E23F}"/>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2.4㎓ ISM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IEEE 802.15.4</a:t>
              </a:r>
            </a:p>
          </p:txBody>
        </p:sp>
      </p:grpSp>
      <p:grpSp>
        <p:nvGrpSpPr>
          <p:cNvPr id="54" name="그룹 53">
            <a:extLst>
              <a:ext uri="{FF2B5EF4-FFF2-40B4-BE49-F238E27FC236}">
                <a16:creationId xmlns:a16="http://schemas.microsoft.com/office/drawing/2014/main" id="{E9A095E2-FB6B-475D-88C0-D18C8FC6F373}"/>
              </a:ext>
            </a:extLst>
          </p:cNvPr>
          <p:cNvGrpSpPr/>
          <p:nvPr/>
        </p:nvGrpSpPr>
        <p:grpSpPr>
          <a:xfrm>
            <a:off x="558739" y="2564140"/>
            <a:ext cx="8783192" cy="215444"/>
            <a:chOff x="1027113" y="2045625"/>
            <a:chExt cx="8785225" cy="215494"/>
          </a:xfrm>
        </p:grpSpPr>
        <p:sp>
          <p:nvSpPr>
            <p:cNvPr id="55" name="직사각형 54">
              <a:extLst>
                <a:ext uri="{FF2B5EF4-FFF2-40B4-BE49-F238E27FC236}">
                  <a16:creationId xmlns:a16="http://schemas.microsoft.com/office/drawing/2014/main" id="{0242F102-4990-45E9-8B86-4FE59DCF508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6" name="직사각형 55">
              <a:extLst>
                <a:ext uri="{FF2B5EF4-FFF2-40B4-BE49-F238E27FC236}">
                  <a16:creationId xmlns:a16="http://schemas.microsoft.com/office/drawing/2014/main" id="{DECB74D9-B6DD-4139-9929-A9FB06B9E23F}"/>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khóa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AES 128bit</a:t>
              </a:r>
            </a:p>
          </p:txBody>
        </p:sp>
      </p:grpSp>
      <p:grpSp>
        <p:nvGrpSpPr>
          <p:cNvPr id="57" name="그룹 56">
            <a:extLst>
              <a:ext uri="{FF2B5EF4-FFF2-40B4-BE49-F238E27FC236}">
                <a16:creationId xmlns:a16="http://schemas.microsoft.com/office/drawing/2014/main" id="{E9A095E2-FB6B-475D-88C0-D18C8FC6F373}"/>
              </a:ext>
            </a:extLst>
          </p:cNvPr>
          <p:cNvGrpSpPr/>
          <p:nvPr/>
        </p:nvGrpSpPr>
        <p:grpSpPr>
          <a:xfrm>
            <a:off x="559817" y="2905020"/>
            <a:ext cx="8783192" cy="215444"/>
            <a:chOff x="1027113" y="2045625"/>
            <a:chExt cx="8785225" cy="215494"/>
          </a:xfrm>
        </p:grpSpPr>
        <p:sp>
          <p:nvSpPr>
            <p:cNvPr id="58" name="직사각형 57">
              <a:extLst>
                <a:ext uri="{FF2B5EF4-FFF2-40B4-BE49-F238E27FC236}">
                  <a16:creationId xmlns:a16="http://schemas.microsoft.com/office/drawing/2014/main" id="{0242F102-4990-45E9-8B86-4FE59DCF508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9" name="직사각형 58">
              <a:extLst>
                <a:ext uri="{FF2B5EF4-FFF2-40B4-BE49-F238E27FC236}">
                  <a16:creationId xmlns:a16="http://schemas.microsoft.com/office/drawing/2014/main" id="{DECB74D9-B6DD-4139-9929-A9FB06B9E23F}"/>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Hỗ</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mesh</a:t>
              </a:r>
            </a:p>
          </p:txBody>
        </p:sp>
      </p:grpSp>
      <p:grpSp>
        <p:nvGrpSpPr>
          <p:cNvPr id="60" name="그룹 59">
            <a:extLst>
              <a:ext uri="{FF2B5EF4-FFF2-40B4-BE49-F238E27FC236}">
                <a16:creationId xmlns:a16="http://schemas.microsoft.com/office/drawing/2014/main" id="{E9A095E2-FB6B-475D-88C0-D18C8FC6F373}"/>
              </a:ext>
            </a:extLst>
          </p:cNvPr>
          <p:cNvGrpSpPr/>
          <p:nvPr/>
        </p:nvGrpSpPr>
        <p:grpSpPr>
          <a:xfrm>
            <a:off x="558739" y="3252962"/>
            <a:ext cx="8783192" cy="215444"/>
            <a:chOff x="1027113" y="2045625"/>
            <a:chExt cx="8785225" cy="215494"/>
          </a:xfrm>
        </p:grpSpPr>
        <p:sp>
          <p:nvSpPr>
            <p:cNvPr id="61" name="직사각형 60">
              <a:extLst>
                <a:ext uri="{FF2B5EF4-FFF2-40B4-BE49-F238E27FC236}">
                  <a16:creationId xmlns:a16="http://schemas.microsoft.com/office/drawing/2014/main" id="{0242F102-4990-45E9-8B86-4FE59DCF508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2" name="직사각형 61">
              <a:extLst>
                <a:ext uri="{FF2B5EF4-FFF2-40B4-BE49-F238E27FC236}">
                  <a16:creationId xmlns:a16="http://schemas.microsoft.com/office/drawing/2014/main" id="{DECB74D9-B6DD-4139-9929-A9FB06B9E23F}"/>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Tương thích với phần mềm/phần cứng thiết bị HART hiện có</a:t>
              </a:r>
            </a:p>
          </p:txBody>
        </p:sp>
      </p:grpSp>
      <p:grpSp>
        <p:nvGrpSpPr>
          <p:cNvPr id="5" name="그룹 4"/>
          <p:cNvGrpSpPr/>
          <p:nvPr/>
        </p:nvGrpSpPr>
        <p:grpSpPr>
          <a:xfrm>
            <a:off x="2054190" y="3613331"/>
            <a:ext cx="5944653" cy="2651703"/>
            <a:chOff x="1910060" y="3601314"/>
            <a:chExt cx="5944653" cy="2651703"/>
          </a:xfrm>
        </p:grpSpPr>
        <p:grpSp>
          <p:nvGrpSpPr>
            <p:cNvPr id="3" name="그룹 2"/>
            <p:cNvGrpSpPr/>
            <p:nvPr/>
          </p:nvGrpSpPr>
          <p:grpSpPr>
            <a:xfrm>
              <a:off x="1910060" y="3601314"/>
              <a:ext cx="2546253" cy="2644088"/>
              <a:chOff x="1610750" y="3630103"/>
              <a:chExt cx="2546253" cy="2644088"/>
            </a:xfrm>
          </p:grpSpPr>
          <p:sp>
            <p:nvSpPr>
              <p:cNvPr id="63" name="모서리가 둥근 직사각형 4">
                <a:extLst>
                  <a:ext uri="{FF2B5EF4-FFF2-40B4-BE49-F238E27FC236}">
                    <a16:creationId xmlns:a16="http://schemas.microsoft.com/office/drawing/2014/main" id="{3E293C62-7670-4EE5-A8CE-FB87BD3AFF88}"/>
                  </a:ext>
                </a:extLst>
              </p:cNvPr>
              <p:cNvSpPr/>
              <p:nvPr/>
            </p:nvSpPr>
            <p:spPr>
              <a:xfrm>
                <a:off x="1610750" y="3760988"/>
                <a:ext cx="2546253" cy="25132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 name="_x246158352" descr="EMB00002b487a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919" y="3946546"/>
                <a:ext cx="2344644" cy="22387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BF2727DE-DAE1-4018-BA4B-FCCE37FDDC75}"/>
                  </a:ext>
                </a:extLst>
              </p:cNvPr>
              <p:cNvSpPr txBox="1"/>
              <p:nvPr/>
            </p:nvSpPr>
            <p:spPr>
              <a:xfrm>
                <a:off x="1968949" y="3630103"/>
                <a:ext cx="1848584" cy="276999"/>
              </a:xfrm>
              <a:prstGeom prst="rect">
                <a:avLst/>
              </a:prstGeom>
              <a:solidFill>
                <a:schemeClr val="bg1"/>
              </a:solidFill>
              <a:ln>
                <a:noFill/>
              </a:ln>
            </p:spPr>
            <p:txBody>
              <a:bodyPr wrap="none" rtlCol="0">
                <a:spAutoFit/>
                <a:scene3d>
                  <a:camera prst="orthographicFront"/>
                  <a:lightRig rig="threePt" dir="t"/>
                </a:scene3d>
                <a:sp3d>
                  <a:bevelT w="0" h="6350"/>
                  <a:bevelB w="0" h="0"/>
                </a:sp3d>
              </a:bodyPr>
              <a:lstStyle/>
              <a:p>
                <a:pPr algn="ctr" defTabSz="457063">
                  <a:defRPr/>
                </a:pP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Sản</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phẩm</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WirelessHART</a:t>
                </a:r>
                <a:endParaRPr lang="en-US" altLang="ko-KR" sz="1200" dirty="0">
                  <a:solidFill>
                    <a:prstClr val="black">
                      <a:lumMod val="85000"/>
                      <a:lumOff val="15000"/>
                    </a:prstClr>
                  </a:solidFill>
                  <a:latin typeface="SamsungOne-700" panose="020B0803030303020204" pitchFamily="34" charset="0"/>
                  <a:ea typeface="SamsungOne-700" panose="020B0803030303020204" pitchFamily="34" charset="0"/>
                </a:endParaRPr>
              </a:p>
            </p:txBody>
          </p:sp>
        </p:grpSp>
        <p:grpSp>
          <p:nvGrpSpPr>
            <p:cNvPr id="2" name="그룹 1"/>
            <p:cNvGrpSpPr/>
            <p:nvPr/>
          </p:nvGrpSpPr>
          <p:grpSpPr>
            <a:xfrm>
              <a:off x="4626177" y="3601314"/>
              <a:ext cx="3228536" cy="2651703"/>
              <a:chOff x="5655212" y="3622488"/>
              <a:chExt cx="3228536" cy="2651703"/>
            </a:xfrm>
          </p:grpSpPr>
          <p:sp>
            <p:nvSpPr>
              <p:cNvPr id="64" name="모서리가 둥근 직사각형 4">
                <a:extLst>
                  <a:ext uri="{FF2B5EF4-FFF2-40B4-BE49-F238E27FC236}">
                    <a16:creationId xmlns:a16="http://schemas.microsoft.com/office/drawing/2014/main" id="{3E293C62-7670-4EE5-A8CE-FB87BD3AFF88}"/>
                  </a:ext>
                </a:extLst>
              </p:cNvPr>
              <p:cNvSpPr/>
              <p:nvPr/>
            </p:nvSpPr>
            <p:spPr>
              <a:xfrm>
                <a:off x="5655212" y="3760988"/>
                <a:ext cx="3228536" cy="25132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TextBox 64">
                <a:extLst>
                  <a:ext uri="{FF2B5EF4-FFF2-40B4-BE49-F238E27FC236}">
                    <a16:creationId xmlns:a16="http://schemas.microsoft.com/office/drawing/2014/main" id="{BF2727DE-DAE1-4018-BA4B-FCCE37FDDC75}"/>
                  </a:ext>
                </a:extLst>
              </p:cNvPr>
              <p:cNvSpPr txBox="1"/>
              <p:nvPr/>
            </p:nvSpPr>
            <p:spPr>
              <a:xfrm>
                <a:off x="6448701" y="3622488"/>
                <a:ext cx="1593706" cy="276999"/>
              </a:xfrm>
              <a:prstGeom prst="rect">
                <a:avLst/>
              </a:prstGeom>
              <a:solidFill>
                <a:schemeClr val="bg1"/>
              </a:solidFill>
              <a:ln>
                <a:noFill/>
              </a:ln>
            </p:spPr>
            <p:txBody>
              <a:bodyPr wrap="none" rtlCol="0">
                <a:spAutoFit/>
                <a:scene3d>
                  <a:camera prst="orthographicFront"/>
                  <a:lightRig rig="threePt" dir="t"/>
                </a:scene3d>
                <a:sp3d>
                  <a:bevelT w="0" h="6350"/>
                  <a:bevelB w="0" h="0"/>
                </a:sp3d>
              </a:bodyPr>
              <a:lstStyle/>
              <a:p>
                <a:pPr algn="ctr" defTabSz="457063">
                  <a:defRPr/>
                </a:pPr>
                <a:r>
                  <a:rPr lang="vi-VN" altLang="ko-KR" sz="1200" dirty="0">
                    <a:solidFill>
                      <a:prstClr val="black">
                        <a:lumMod val="85000"/>
                        <a:lumOff val="15000"/>
                      </a:prstClr>
                    </a:solidFill>
                    <a:latin typeface="SamsungOne-700" panose="020B0803030303020204" pitchFamily="34" charset="0"/>
                    <a:ea typeface="SamsungOne-700" panose="020B0803030303020204" pitchFamily="34" charset="0"/>
                  </a:rPr>
                  <a:t>Sơ đồ WirelessHART </a:t>
                </a:r>
              </a:p>
            </p:txBody>
          </p:sp>
          <p:pic>
            <p:nvPicPr>
              <p:cNvPr id="48" name="_x246158592" descr="EMB00002b487a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402" y="3911334"/>
                <a:ext cx="2888567" cy="234314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248589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746D8F30-B58D-4663-85B2-14D4B12487AC}"/>
              </a:ext>
            </a:extLst>
          </p:cNvPr>
          <p:cNvGrpSpPr/>
          <p:nvPr/>
        </p:nvGrpSpPr>
        <p:grpSpPr>
          <a:xfrm>
            <a:off x="732970" y="2724996"/>
            <a:ext cx="5749711" cy="1681566"/>
            <a:chOff x="720000" y="2070000"/>
            <a:chExt cx="5749711" cy="1681566"/>
          </a:xfrm>
        </p:grpSpPr>
        <p:sp>
          <p:nvSpPr>
            <p:cNvPr id="7" name="직사각형 133">
              <a:extLst>
                <a:ext uri="{FF2B5EF4-FFF2-40B4-BE49-F238E27FC236}">
                  <a16:creationId xmlns:a16="http://schemas.microsoft.com/office/drawing/2014/main" id="{9ECD4F1E-56F2-4389-8493-B26C356AB15F}"/>
                </a:ext>
              </a:extLst>
            </p:cNvPr>
            <p:cNvSpPr/>
            <p:nvPr/>
          </p:nvSpPr>
          <p:spPr>
            <a:xfrm>
              <a:off x="990000" y="2524714"/>
              <a:ext cx="5287583"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4400" b="1" dirty="0" err="1">
                  <a:solidFill>
                    <a:schemeClr val="tx1"/>
                  </a:solidFill>
                  <a:latin typeface="iCiel Samsung Sharp Sans Regular" pitchFamily="2" charset="77"/>
                  <a:ea typeface="iCiel Samsung Sharp Sans Regular" pitchFamily="2" charset="77"/>
                  <a:cs typeface="iCiel Samsung Sharp Sans Regular" pitchFamily="2" charset="77"/>
                </a:rPr>
                <a:t>Nhập</a:t>
              </a:r>
              <a:r>
                <a:rPr lang="en-US" altLang="ko-KR" sz="4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4400" b="1" dirty="0" err="1">
                  <a:solidFill>
                    <a:schemeClr val="tx1"/>
                  </a:solidFill>
                  <a:latin typeface="iCiel Samsung Sharp Sans Regular" pitchFamily="2" charset="77"/>
                  <a:ea typeface="iCiel Samsung Sharp Sans Regular" pitchFamily="2" charset="77"/>
                  <a:cs typeface="iCiel Samsung Sharp Sans Regular" pitchFamily="2" charset="77"/>
                </a:rPr>
                <a:t>môn</a:t>
              </a:r>
              <a:r>
                <a:rPr lang="en-US" altLang="ko-KR" sz="44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8" name="직사각형 133">
              <a:extLst>
                <a:ext uri="{FF2B5EF4-FFF2-40B4-BE49-F238E27FC236}">
                  <a16:creationId xmlns:a16="http://schemas.microsoft.com/office/drawing/2014/main" id="{68C423AE-9FF7-4CCB-8CFB-0D036BBE42B6}"/>
                </a:ext>
              </a:extLst>
            </p:cNvPr>
            <p:cNvSpPr/>
            <p:nvPr/>
          </p:nvSpPr>
          <p:spPr>
            <a:xfrm>
              <a:off x="990000" y="3428401"/>
              <a:ext cx="3710016"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1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1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1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1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1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1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1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1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ko-KR" altLang="en-US" sz="2100" b="1" dirty="0">
                <a:solidFill>
                  <a:srgbClr val="1428A0"/>
                </a:solidFill>
                <a:latin typeface="iCiel Samsung Sharp Sans Regular" pitchFamily="2" charset="77"/>
                <a:cs typeface="iCiel Samsung Sharp Sans Regular" pitchFamily="2" charset="77"/>
              </a:endParaRPr>
            </a:p>
          </p:txBody>
        </p:sp>
        <p:sp>
          <p:nvSpPr>
            <p:cNvPr id="9" name="직사각형 133">
              <a:extLst>
                <a:ext uri="{FF2B5EF4-FFF2-40B4-BE49-F238E27FC236}">
                  <a16:creationId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CHƯƠNG 1.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9">
              <a:extLst>
                <a:ext uri="{FF2B5EF4-FFF2-40B4-BE49-F238E27FC236}">
                  <a16:creationId xmlns:a16="http://schemas.microsoft.com/office/drawing/2014/main" id="{5D14EC55-4505-4D03-B538-D66AAACB366E}"/>
                </a:ext>
              </a:extLst>
            </p:cNvPr>
            <p:cNvSpPr/>
            <p:nvPr/>
          </p:nvSpPr>
          <p:spPr>
            <a:xfrm>
              <a:off x="720000" y="2095275"/>
              <a:ext cx="60008" cy="118618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sp>
          <p:nvSpPr>
            <p:cNvPr id="11" name="직사각형 10">
              <a:extLst>
                <a:ext uri="{FF2B5EF4-FFF2-40B4-BE49-F238E27FC236}">
                  <a16:creationId xmlns:a16="http://schemas.microsoft.com/office/drawing/2014/main" id="{6490A05B-990A-4F39-A4F0-CDC93970D232}"/>
                </a:ext>
              </a:extLst>
            </p:cNvPr>
            <p:cNvSpPr/>
            <p:nvPr/>
          </p:nvSpPr>
          <p:spPr>
            <a:xfrm>
              <a:off x="720000" y="342840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21967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Nguồn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gốc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của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8" name="직사각형 17">
            <a:extLst>
              <a:ext uri="{FF2B5EF4-FFF2-40B4-BE49-F238E27FC236}">
                <a16:creationId xmlns:a16="http://schemas.microsoft.com/office/drawing/2014/main" id="{A723081D-DCA1-49DA-BB70-16D9367DD572}"/>
              </a:ext>
            </a:extLst>
          </p:cNvPr>
          <p:cNvSpPr/>
          <p:nvPr/>
        </p:nvSpPr>
        <p:spPr>
          <a:xfrm>
            <a:off x="8331201" y="480778"/>
            <a:ext cx="11368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Nguồn gốc ra đời của IoT </a:t>
            </a:r>
          </a:p>
        </p:txBody>
      </p:sp>
      <p:sp>
        <p:nvSpPr>
          <p:cNvPr id="20" name="직사각형 19">
            <a:extLst>
              <a:ext uri="{FF2B5EF4-FFF2-40B4-BE49-F238E27FC236}">
                <a16:creationId xmlns:a16="http://schemas.microsoft.com/office/drawing/2014/main" id="{D041CBA7-6EED-4147-8AE2-89DAC8EEA198}"/>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 Các yếu tố khiến IoT thành công dưới góc nhìn công nghệ</a:t>
            </a:r>
          </a:p>
        </p:txBody>
      </p:sp>
      <p:pic>
        <p:nvPicPr>
          <p:cNvPr id="3" name="그림 20">
            <a:extLst>
              <a:ext uri="{FF2B5EF4-FFF2-40B4-BE49-F238E27FC236}">
                <a16:creationId xmlns:a16="http://schemas.microsoft.com/office/drawing/2014/main" id="{A7CC4D7A-05AA-8AF1-1A1D-51822EBC806F}"/>
              </a:ext>
            </a:extLst>
          </p:cNvPr>
          <p:cNvPicPr>
            <a:picLocks noChangeAspect="1"/>
          </p:cNvPicPr>
          <p:nvPr/>
        </p:nvPicPr>
        <p:blipFill rotWithShape="1">
          <a:blip r:embed="rId4"/>
          <a:srcRect l="7327" t="1630" r="52359" b="52575"/>
          <a:stretch/>
        </p:blipFill>
        <p:spPr>
          <a:xfrm>
            <a:off x="579051" y="3242877"/>
            <a:ext cx="2072285" cy="1361404"/>
          </a:xfrm>
          <a:prstGeom prst="rect">
            <a:avLst/>
          </a:prstGeom>
          <a:ln w="6350">
            <a:solidFill>
              <a:schemeClr val="bg1">
                <a:lumMod val="75000"/>
              </a:schemeClr>
            </a:solidFill>
          </a:ln>
        </p:spPr>
      </p:pic>
      <p:pic>
        <p:nvPicPr>
          <p:cNvPr id="4" name="그림 21">
            <a:extLst>
              <a:ext uri="{FF2B5EF4-FFF2-40B4-BE49-F238E27FC236}">
                <a16:creationId xmlns:a16="http://schemas.microsoft.com/office/drawing/2014/main" id="{9CB09BD8-DA55-B2AA-E904-9AF6E4A0ED05}"/>
              </a:ext>
            </a:extLst>
          </p:cNvPr>
          <p:cNvPicPr>
            <a:picLocks noChangeAspect="1"/>
          </p:cNvPicPr>
          <p:nvPr/>
        </p:nvPicPr>
        <p:blipFill rotWithShape="1">
          <a:blip r:embed="rId4"/>
          <a:srcRect l="57296" t="1417" r="2390" b="52788"/>
          <a:stretch/>
        </p:blipFill>
        <p:spPr>
          <a:xfrm>
            <a:off x="2765231" y="3242877"/>
            <a:ext cx="2072285" cy="1361404"/>
          </a:xfrm>
          <a:prstGeom prst="rect">
            <a:avLst/>
          </a:prstGeom>
          <a:ln w="6350">
            <a:solidFill>
              <a:schemeClr val="bg1">
                <a:lumMod val="75000"/>
              </a:schemeClr>
            </a:solidFill>
          </a:ln>
        </p:spPr>
      </p:pic>
      <p:pic>
        <p:nvPicPr>
          <p:cNvPr id="5" name="그림 22">
            <a:extLst>
              <a:ext uri="{FF2B5EF4-FFF2-40B4-BE49-F238E27FC236}">
                <a16:creationId xmlns:a16="http://schemas.microsoft.com/office/drawing/2014/main" id="{1AE078FE-64AA-8D01-A944-C38329282A84}"/>
              </a:ext>
            </a:extLst>
          </p:cNvPr>
          <p:cNvPicPr>
            <a:picLocks noChangeAspect="1"/>
          </p:cNvPicPr>
          <p:nvPr/>
        </p:nvPicPr>
        <p:blipFill rotWithShape="1">
          <a:blip r:embed="rId4"/>
          <a:srcRect l="7450" t="52361" r="52236" b="1844"/>
          <a:stretch/>
        </p:blipFill>
        <p:spPr>
          <a:xfrm>
            <a:off x="4951412" y="3242877"/>
            <a:ext cx="2072285" cy="1361404"/>
          </a:xfrm>
          <a:prstGeom prst="rect">
            <a:avLst/>
          </a:prstGeom>
          <a:ln w="6350">
            <a:solidFill>
              <a:schemeClr val="bg1">
                <a:lumMod val="75000"/>
              </a:schemeClr>
            </a:solidFill>
          </a:ln>
        </p:spPr>
      </p:pic>
      <p:pic>
        <p:nvPicPr>
          <p:cNvPr id="6" name="그림 23">
            <a:extLst>
              <a:ext uri="{FF2B5EF4-FFF2-40B4-BE49-F238E27FC236}">
                <a16:creationId xmlns:a16="http://schemas.microsoft.com/office/drawing/2014/main" id="{04ACD7ED-5D8E-4FB7-8402-C24ECC5F35CB}"/>
              </a:ext>
            </a:extLst>
          </p:cNvPr>
          <p:cNvPicPr>
            <a:picLocks noChangeAspect="1"/>
          </p:cNvPicPr>
          <p:nvPr/>
        </p:nvPicPr>
        <p:blipFill rotWithShape="1">
          <a:blip r:embed="rId4"/>
          <a:srcRect l="57666" t="52361" r="2020" b="1844"/>
          <a:stretch/>
        </p:blipFill>
        <p:spPr>
          <a:xfrm>
            <a:off x="7137592" y="3242877"/>
            <a:ext cx="2072285" cy="1361404"/>
          </a:xfrm>
          <a:prstGeom prst="rect">
            <a:avLst/>
          </a:prstGeom>
          <a:ln w="6350">
            <a:solidFill>
              <a:schemeClr val="bg1">
                <a:lumMod val="75000"/>
              </a:schemeClr>
            </a:solidFill>
          </a:ln>
        </p:spPr>
      </p:pic>
      <p:sp>
        <p:nvSpPr>
          <p:cNvPr id="7" name="직사각형 24">
            <a:extLst>
              <a:ext uri="{FF2B5EF4-FFF2-40B4-BE49-F238E27FC236}">
                <a16:creationId xmlns:a16="http://schemas.microsoft.com/office/drawing/2014/main" id="{5F001357-B24F-AAAC-037E-2C65D167897D}"/>
              </a:ext>
            </a:extLst>
          </p:cNvPr>
          <p:cNvSpPr/>
          <p:nvPr/>
        </p:nvSpPr>
        <p:spPr>
          <a:xfrm>
            <a:off x="1204022" y="2891713"/>
            <a:ext cx="822340" cy="246221"/>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algn="ctr" defTabSz="914400"/>
            <a:r>
              <a:rPr lang="vi-VN" sz="1600" dirty="0">
                <a:solidFill>
                  <a:srgbClr val="0033CC"/>
                </a:solidFill>
                <a:latin typeface="SamsungOne-400" panose="020B0503030303020204" charset="0"/>
                <a:ea typeface="SamsungOne-400" panose="020B0503030303020204" charset="0"/>
              </a:rPr>
              <a:t>Tinh giản</a:t>
            </a:r>
          </a:p>
        </p:txBody>
      </p:sp>
      <p:sp>
        <p:nvSpPr>
          <p:cNvPr id="8" name="직사각형 25">
            <a:extLst>
              <a:ext uri="{FF2B5EF4-FFF2-40B4-BE49-F238E27FC236}">
                <a16:creationId xmlns:a16="http://schemas.microsoft.com/office/drawing/2014/main" id="{FADCD03A-7C22-568C-0560-F6060E2F6153}"/>
              </a:ext>
            </a:extLst>
          </p:cNvPr>
          <p:cNvSpPr/>
          <p:nvPr/>
        </p:nvSpPr>
        <p:spPr>
          <a:xfrm>
            <a:off x="3046357" y="2891713"/>
            <a:ext cx="1510030" cy="246221"/>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algn="ctr" defTabSz="914400"/>
            <a:r>
              <a:rPr lang="vi-VN" sz="1600" dirty="0">
                <a:solidFill>
                  <a:srgbClr val="0033CC"/>
                </a:solidFill>
                <a:latin typeface="SamsungOne-400" panose="020B0503030303020204" charset="0"/>
                <a:ea typeface="SamsungOne-400" panose="020B0503030303020204" charset="0"/>
              </a:rPr>
              <a:t>Năng lượng thấp</a:t>
            </a:r>
          </a:p>
        </p:txBody>
      </p:sp>
      <p:sp>
        <p:nvSpPr>
          <p:cNvPr id="9" name="직사각형 26">
            <a:extLst>
              <a:ext uri="{FF2B5EF4-FFF2-40B4-BE49-F238E27FC236}">
                <a16:creationId xmlns:a16="http://schemas.microsoft.com/office/drawing/2014/main" id="{A3B903B2-0760-0B4E-1590-DF6FA4DFA9B6}"/>
              </a:ext>
            </a:extLst>
          </p:cNvPr>
          <p:cNvSpPr/>
          <p:nvPr/>
        </p:nvSpPr>
        <p:spPr>
          <a:xfrm>
            <a:off x="5514667" y="2891713"/>
            <a:ext cx="945772" cy="246221"/>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algn="ctr" defTabSz="914400"/>
            <a:r>
              <a:rPr lang="vi-VN" sz="1600" dirty="0">
                <a:solidFill>
                  <a:srgbClr val="0033CC"/>
                </a:solidFill>
                <a:latin typeface="SamsungOne-400" panose="020B0503030303020204" charset="0"/>
                <a:ea typeface="SamsungOne-400" panose="020B0503030303020204" charset="0"/>
              </a:rPr>
              <a:t>Chuẩn hóa</a:t>
            </a:r>
          </a:p>
        </p:txBody>
      </p:sp>
      <p:sp>
        <p:nvSpPr>
          <p:cNvPr id="10" name="직사각형 27">
            <a:extLst>
              <a:ext uri="{FF2B5EF4-FFF2-40B4-BE49-F238E27FC236}">
                <a16:creationId xmlns:a16="http://schemas.microsoft.com/office/drawing/2014/main" id="{3076172D-7D8F-232C-08E8-E6212A550613}"/>
              </a:ext>
            </a:extLst>
          </p:cNvPr>
          <p:cNvSpPr/>
          <p:nvPr/>
        </p:nvSpPr>
        <p:spPr>
          <a:xfrm>
            <a:off x="7518104" y="2891713"/>
            <a:ext cx="1311256" cy="246221"/>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algn="ctr" defTabSz="914400"/>
            <a:r>
              <a:rPr lang="vi-VN" sz="1600" dirty="0">
                <a:solidFill>
                  <a:srgbClr val="0033CC"/>
                </a:solidFill>
                <a:latin typeface="SamsungOne-400" panose="020B0503030303020204" charset="0"/>
                <a:ea typeface="SamsungOne-400" panose="020B0503030303020204" charset="0"/>
              </a:rPr>
              <a:t>Giá thành thấp</a:t>
            </a:r>
          </a:p>
        </p:txBody>
      </p:sp>
    </p:spTree>
    <p:extLst>
      <p:ext uri="{BB962C8B-B14F-4D97-AF65-F5344CB8AC3E}">
        <p14:creationId xmlns:p14="http://schemas.microsoft.com/office/powerpoint/2010/main" val="33932791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59817" y="2883176"/>
            <a:ext cx="4219706" cy="3355495"/>
            <a:chOff x="559817" y="2883176"/>
            <a:chExt cx="4219706" cy="3355495"/>
          </a:xfrm>
        </p:grpSpPr>
        <p:sp>
          <p:nvSpPr>
            <p:cNvPr id="37" name="모서리가 둥근 직사각형 4">
              <a:extLst>
                <a:ext uri="{FF2B5EF4-FFF2-40B4-BE49-F238E27FC236}">
                  <a16:creationId xmlns:a16="http://schemas.microsoft.com/office/drawing/2014/main" id="{3E293C62-7670-4EE5-A8CE-FB87BD3AFF88}"/>
                </a:ext>
              </a:extLst>
            </p:cNvPr>
            <p:cNvSpPr/>
            <p:nvPr/>
          </p:nvSpPr>
          <p:spPr>
            <a:xfrm>
              <a:off x="559817" y="3024914"/>
              <a:ext cx="4219706" cy="32137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_x246158512" descr="EMB00002b487a41"/>
            <p:cNvPicPr>
              <a:picLocks noChangeAspect="1" noChangeArrowheads="1"/>
            </p:cNvPicPr>
            <p:nvPr/>
          </p:nvPicPr>
          <p:blipFill>
            <a:blip r:embed="rId3">
              <a:extLst>
                <a:ext uri="{28A0092B-C50C-407E-A947-70E740481C1C}">
                  <a14:useLocalDpi xmlns:a14="http://schemas.microsoft.com/office/drawing/2010/main" val="0"/>
                </a:ext>
              </a:extLst>
            </a:blip>
            <a:srcRect b="17471"/>
            <a:stretch>
              <a:fillRect/>
            </a:stretch>
          </p:blipFill>
          <p:spPr bwMode="auto">
            <a:xfrm>
              <a:off x="866456" y="3488724"/>
              <a:ext cx="3609596" cy="222979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BF2727DE-DAE1-4018-BA4B-FCCE37FDDC75}"/>
                </a:ext>
              </a:extLst>
            </p:cNvPr>
            <p:cNvSpPr txBox="1"/>
            <p:nvPr/>
          </p:nvSpPr>
          <p:spPr>
            <a:xfrm>
              <a:off x="1917701" y="2883176"/>
              <a:ext cx="1503938" cy="292388"/>
            </a:xfrm>
            <a:prstGeom prst="rect">
              <a:avLst/>
            </a:prstGeom>
            <a:solidFill>
              <a:schemeClr val="bg1"/>
            </a:solidFill>
            <a:ln>
              <a:noFill/>
            </a:ln>
          </p:spPr>
          <p:txBody>
            <a:bodyPr wrap="none" rtlCol="0">
              <a:spAutoFit/>
              <a:scene3d>
                <a:camera prst="orthographicFront"/>
                <a:lightRig rig="threePt" dir="t"/>
              </a:scene3d>
              <a:sp3d>
                <a:bevelT w="0" h="6350"/>
                <a:bevelB w="0" h="0"/>
              </a:sp3d>
            </a:bodyPr>
            <a:lstStyle/>
            <a:p>
              <a:pPr algn="ctr" defTabSz="457063">
                <a:defRPr/>
              </a:pP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Sản</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300" dirty="0" err="1">
                  <a:solidFill>
                    <a:prstClr val="black">
                      <a:lumMod val="85000"/>
                      <a:lumOff val="15000"/>
                    </a:prstClr>
                  </a:solidFill>
                  <a:latin typeface="SamsungOne-700" panose="020B0803030303020204" pitchFamily="34" charset="0"/>
                  <a:ea typeface="SamsungOne-700" panose="020B0803030303020204" pitchFamily="34" charset="0"/>
                </a:rPr>
                <a:t>phẩm</a:t>
              </a:r>
              <a:r>
                <a:rPr lang="en-US" altLang="ko-KR" sz="1300" dirty="0">
                  <a:solidFill>
                    <a:prstClr val="black">
                      <a:lumMod val="85000"/>
                      <a:lumOff val="15000"/>
                    </a:prstClr>
                  </a:solidFill>
                  <a:latin typeface="SamsungOne-700" panose="020B0803030303020204" pitchFamily="34" charset="0"/>
                  <a:ea typeface="SamsungOne-700" panose="020B0803030303020204" pitchFamily="34" charset="0"/>
                </a:rPr>
                <a:t> ISA100 </a:t>
              </a:r>
            </a:p>
          </p:txBody>
        </p:sp>
      </p:grpSp>
      <p:grpSp>
        <p:nvGrpSpPr>
          <p:cNvPr id="2" name="그룹 1"/>
          <p:cNvGrpSpPr/>
          <p:nvPr/>
        </p:nvGrpSpPr>
        <p:grpSpPr>
          <a:xfrm>
            <a:off x="4851524" y="2887990"/>
            <a:ext cx="4219706" cy="3350681"/>
            <a:chOff x="4851524" y="2887990"/>
            <a:chExt cx="4219706" cy="3350681"/>
          </a:xfrm>
        </p:grpSpPr>
        <p:sp>
          <p:nvSpPr>
            <p:cNvPr id="38" name="모서리가 둥근 직사각형 4">
              <a:extLst>
                <a:ext uri="{FF2B5EF4-FFF2-40B4-BE49-F238E27FC236}">
                  <a16:creationId xmlns:a16="http://schemas.microsoft.com/office/drawing/2014/main" id="{3E293C62-7670-4EE5-A8CE-FB87BD3AFF88}"/>
                </a:ext>
              </a:extLst>
            </p:cNvPr>
            <p:cNvSpPr/>
            <p:nvPr/>
          </p:nvSpPr>
          <p:spPr>
            <a:xfrm>
              <a:off x="4851524" y="3024914"/>
              <a:ext cx="4219706" cy="32137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2" name="_x246159072" descr="EMB00002b487a3e"/>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5027595" y="3292674"/>
              <a:ext cx="3922005" cy="286306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F2727DE-DAE1-4018-BA4B-FCCE37FDDC75}"/>
                </a:ext>
              </a:extLst>
            </p:cNvPr>
            <p:cNvSpPr txBox="1"/>
            <p:nvPr/>
          </p:nvSpPr>
          <p:spPr>
            <a:xfrm>
              <a:off x="6563640" y="2887990"/>
              <a:ext cx="849913" cy="276999"/>
            </a:xfrm>
            <a:prstGeom prst="rect">
              <a:avLst/>
            </a:prstGeom>
            <a:solidFill>
              <a:schemeClr val="bg1"/>
            </a:solidFill>
          </p:spPr>
          <p:txBody>
            <a:bodyPr wrap="none" rtlCol="0">
              <a:spAutoFit/>
              <a:scene3d>
                <a:camera prst="orthographicFront"/>
                <a:lightRig rig="threePt" dir="t"/>
              </a:scene3d>
              <a:sp3d>
                <a:bevelT w="0" h="6350"/>
                <a:bevelB w="0" h="0"/>
              </a:sp3d>
            </a:bodyPr>
            <a:lstStyle/>
            <a:p>
              <a:pPr algn="ctr" defTabSz="457063">
                <a:defRPr/>
              </a:pPr>
              <a:r>
                <a:rPr lang="vi-VN" altLang="ko-KR" sz="1200" dirty="0">
                  <a:solidFill>
                    <a:prstClr val="black">
                      <a:lumMod val="85000"/>
                      <a:lumOff val="15000"/>
                    </a:prstClr>
                  </a:solidFill>
                  <a:latin typeface="SamsungOne-700" panose="020B0803030303020204" pitchFamily="34" charset="0"/>
                  <a:ea typeface="SamsungOne-700" panose="020B0803030303020204" pitchFamily="34" charset="0"/>
                </a:rPr>
                <a:t>Sơ đồ 100</a:t>
              </a:r>
            </a:p>
          </p:txBody>
        </p:sp>
      </p:grpSp>
      <p:grpSp>
        <p:nvGrpSpPr>
          <p:cNvPr id="15" name="그룹 14"/>
          <p:cNvGrpSpPr/>
          <p:nvPr/>
        </p:nvGrpSpPr>
        <p:grpSpPr>
          <a:xfrm>
            <a:off x="416128" y="444866"/>
            <a:ext cx="9051872" cy="282133"/>
            <a:chOff x="416128" y="444866"/>
            <a:chExt cx="9051872" cy="282133"/>
          </a:xfrm>
        </p:grpSpPr>
        <p:sp>
          <p:nvSpPr>
            <p:cNvPr id="18" name="직사각형 1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20" name="그룹 19">
            <a:extLst>
              <a:ext uri="{FF2B5EF4-FFF2-40B4-BE49-F238E27FC236}">
                <a16:creationId xmlns:a16="http://schemas.microsoft.com/office/drawing/2014/main" id="{1267C1F7-C8DD-40F3-BE96-1B8C0A180291}"/>
              </a:ext>
            </a:extLst>
          </p:cNvPr>
          <p:cNvGrpSpPr/>
          <p:nvPr/>
        </p:nvGrpSpPr>
        <p:grpSpPr>
          <a:xfrm>
            <a:off x="559817" y="2231630"/>
            <a:ext cx="8780377" cy="430887"/>
            <a:chOff x="1027113" y="2045626"/>
            <a:chExt cx="8785225" cy="431125"/>
          </a:xfrm>
        </p:grpSpPr>
        <p:sp>
          <p:nvSpPr>
            <p:cNvPr id="21" name="직사각형 20">
              <a:extLst>
                <a:ext uri="{FF2B5EF4-FFF2-40B4-BE49-F238E27FC236}">
                  <a16:creationId xmlns:a16="http://schemas.microsoft.com/office/drawing/2014/main" id="{7947BCB1-A148-4B9B-8940-77D8A0E9E7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22" name="직사각형 21">
              <a:extLst>
                <a:ext uri="{FF2B5EF4-FFF2-40B4-BE49-F238E27FC236}">
                  <a16:creationId xmlns:a16="http://schemas.microsoft.com/office/drawing/2014/main" id="{430C1AF0-048B-4311-A188-67A77730A5F5}"/>
                </a:ext>
              </a:extLst>
            </p:cNvPr>
            <p:cNvSpPr/>
            <p:nvPr/>
          </p:nvSpPr>
          <p:spPr>
            <a:xfrm>
              <a:off x="1179513" y="2045626"/>
              <a:ext cx="8632825" cy="431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ISA là một tổ chức phi lợi nhuận được thành lập năm 1945 với mục đích xây dựng một mạng lưới toàn cầu tương thích với nhiều giao thức mạng công nghiệp khác nhau (HART, Profibus, Modus &amp; Foundation Fieldbus).</a:t>
              </a:r>
            </a:p>
          </p:txBody>
        </p:sp>
      </p:grpSp>
      <p:grpSp>
        <p:nvGrpSpPr>
          <p:cNvPr id="29" name="그룹 28">
            <a:extLst>
              <a:ext uri="{FF2B5EF4-FFF2-40B4-BE49-F238E27FC236}">
                <a16:creationId xmlns:a16="http://schemas.microsoft.com/office/drawing/2014/main" id="{E9A095E2-FB6B-475D-88C0-D18C8FC6F373}"/>
              </a:ext>
            </a:extLst>
          </p:cNvPr>
          <p:cNvGrpSpPr/>
          <p:nvPr/>
        </p:nvGrpSpPr>
        <p:grpSpPr>
          <a:xfrm>
            <a:off x="559817" y="1911547"/>
            <a:ext cx="8783192" cy="215444"/>
            <a:chOff x="1027113" y="2045625"/>
            <a:chExt cx="8785225" cy="215494"/>
          </a:xfrm>
        </p:grpSpPr>
        <p:sp>
          <p:nvSpPr>
            <p:cNvPr id="30" name="직사각형 29">
              <a:extLst>
                <a:ext uri="{FF2B5EF4-FFF2-40B4-BE49-F238E27FC236}">
                  <a16:creationId xmlns:a16="http://schemas.microsoft.com/office/drawing/2014/main" id="{0242F102-4990-45E9-8B86-4FE59DCF508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1" name="직사각형 30">
              <a:extLst>
                <a:ext uri="{FF2B5EF4-FFF2-40B4-BE49-F238E27FC236}">
                  <a16:creationId xmlns:a16="http://schemas.microsoft.com/office/drawing/2014/main" id="{DECB74D9-B6DD-4139-9929-A9FB06B9E23F}"/>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2.4㎓ ISM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IEEE 802.15.4</a:t>
              </a:r>
            </a:p>
          </p:txBody>
        </p:sp>
      </p:grpSp>
      <p:sp>
        <p:nvSpPr>
          <p:cNvPr id="36" name="직사각형 3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ISA100a</a:t>
            </a:r>
          </a:p>
        </p:txBody>
      </p:sp>
    </p:spTree>
    <p:extLst>
      <p:ext uri="{BB962C8B-B14F-4D97-AF65-F5344CB8AC3E}">
        <p14:creationId xmlns:p14="http://schemas.microsoft.com/office/powerpoint/2010/main" val="14467871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BF2727DE-DAE1-4018-BA4B-FCCE37FDDC75}"/>
              </a:ext>
            </a:extLst>
          </p:cNvPr>
          <p:cNvSpPr txBox="1"/>
          <p:nvPr/>
        </p:nvSpPr>
        <p:spPr>
          <a:xfrm>
            <a:off x="5249606" y="3311256"/>
            <a:ext cx="3950119" cy="276999"/>
          </a:xfrm>
          <a:prstGeom prst="rect">
            <a:avLst/>
          </a:prstGeom>
          <a:noFill/>
        </p:spPr>
        <p:txBody>
          <a:bodyPr wrap="none" rtlCol="0">
            <a:spAutoFit/>
            <a:scene3d>
              <a:camera prst="orthographicFront"/>
              <a:lightRig rig="threePt" dir="t"/>
            </a:scene3d>
            <a:sp3d>
              <a:bevelT w="0" h="6350"/>
              <a:bevelB w="0" h="0"/>
            </a:sp3d>
          </a:bodyPr>
          <a:lstStyle/>
          <a:p>
            <a:pPr algn="ctr" defTabSz="457063">
              <a:defRPr/>
            </a:pP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WirelessHART</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khi</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so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sánh</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với</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IEEE 802.15.4, ISA100.11a</a:t>
            </a:r>
          </a:p>
        </p:txBody>
      </p:sp>
      <p:grpSp>
        <p:nvGrpSpPr>
          <p:cNvPr id="46" name="그룹 45">
            <a:extLst>
              <a:ext uri="{FF2B5EF4-FFF2-40B4-BE49-F238E27FC236}">
                <a16:creationId xmlns:a16="http://schemas.microsoft.com/office/drawing/2014/main" id="{FC41DC63-C1F0-468A-AF62-3669E1093A75}"/>
              </a:ext>
            </a:extLst>
          </p:cNvPr>
          <p:cNvGrpSpPr/>
          <p:nvPr/>
        </p:nvGrpSpPr>
        <p:grpSpPr>
          <a:xfrm>
            <a:off x="566045" y="2562094"/>
            <a:ext cx="8780377" cy="215375"/>
            <a:chOff x="1027113" y="2045626"/>
            <a:chExt cx="8785225" cy="215494"/>
          </a:xfrm>
        </p:grpSpPr>
        <p:sp>
          <p:nvSpPr>
            <p:cNvPr id="47" name="직사각형 46">
              <a:extLst>
                <a:ext uri="{FF2B5EF4-FFF2-40B4-BE49-F238E27FC236}">
                  <a16:creationId xmlns:a16="http://schemas.microsoft.com/office/drawing/2014/main" id="{7491B41B-7845-46DA-9851-533BD05B299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8" name="직사각형 47">
              <a:extLst>
                <a:ext uri="{FF2B5EF4-FFF2-40B4-BE49-F238E27FC236}">
                  <a16:creationId xmlns:a16="http://schemas.microsoft.com/office/drawing/2014/main" id="{814D50E7-7890-496C-A893-3F02B603E4E8}"/>
                </a:ext>
              </a:extLst>
            </p:cNvPr>
            <p:cNvSpPr/>
            <p:nvPr/>
          </p:nvSpPr>
          <p:spPr>
            <a:xfrm>
              <a:off x="1179513" y="2045626"/>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Sự khác biệt giữa hai chuẩn nằm ở khả năng tích hợp với cơ sở hạ tầng hiện có</a:t>
              </a:r>
            </a:p>
          </p:txBody>
        </p:sp>
      </p:grpSp>
      <p:grpSp>
        <p:nvGrpSpPr>
          <p:cNvPr id="49" name="그룹 48">
            <a:extLst>
              <a:ext uri="{FF2B5EF4-FFF2-40B4-BE49-F238E27FC236}">
                <a16:creationId xmlns:a16="http://schemas.microsoft.com/office/drawing/2014/main" id="{C58861D9-B7E1-46D1-8CA2-14B23A4175AE}"/>
              </a:ext>
            </a:extLst>
          </p:cNvPr>
          <p:cNvGrpSpPr/>
          <p:nvPr/>
        </p:nvGrpSpPr>
        <p:grpSpPr>
          <a:xfrm>
            <a:off x="566045" y="2902447"/>
            <a:ext cx="8780377" cy="215375"/>
            <a:chOff x="1027113" y="2045629"/>
            <a:chExt cx="8785225" cy="215494"/>
          </a:xfrm>
        </p:grpSpPr>
        <p:sp>
          <p:nvSpPr>
            <p:cNvPr id="50" name="직사각형 49">
              <a:extLst>
                <a:ext uri="{FF2B5EF4-FFF2-40B4-BE49-F238E27FC236}">
                  <a16:creationId xmlns:a16="http://schemas.microsoft.com/office/drawing/2014/main" id="{12729ED3-983E-45D9-9719-F39A29F7B9B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51" name="직사각형 50">
              <a:extLst>
                <a:ext uri="{FF2B5EF4-FFF2-40B4-BE49-F238E27FC236}">
                  <a16:creationId xmlns:a16="http://schemas.microsoft.com/office/drawing/2014/main" id="{483E1770-0132-4DF6-BB4E-7C6EEA234928}"/>
                </a:ext>
              </a:extLst>
            </p:cNvPr>
            <p:cNvSpPr/>
            <p:nvPr/>
          </p:nvSpPr>
          <p:spPr>
            <a:xfrm>
              <a:off x="1179513" y="2045629"/>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Cần cài đặt cơ sở hạ tầng không dây lớn</a:t>
              </a:r>
            </a:p>
          </p:txBody>
        </p:sp>
      </p:grpSp>
      <p:grpSp>
        <p:nvGrpSpPr>
          <p:cNvPr id="52" name="그룹 51">
            <a:extLst>
              <a:ext uri="{FF2B5EF4-FFF2-40B4-BE49-F238E27FC236}">
                <a16:creationId xmlns:a16="http://schemas.microsoft.com/office/drawing/2014/main" id="{22699A10-650E-4D23-9D4D-B3F629C44616}"/>
              </a:ext>
            </a:extLst>
          </p:cNvPr>
          <p:cNvGrpSpPr/>
          <p:nvPr/>
        </p:nvGrpSpPr>
        <p:grpSpPr>
          <a:xfrm>
            <a:off x="566045" y="3231901"/>
            <a:ext cx="8780377" cy="215375"/>
            <a:chOff x="1027113" y="2045629"/>
            <a:chExt cx="8785225" cy="215494"/>
          </a:xfrm>
        </p:grpSpPr>
        <p:sp>
          <p:nvSpPr>
            <p:cNvPr id="53" name="직사각형 52">
              <a:extLst>
                <a:ext uri="{FF2B5EF4-FFF2-40B4-BE49-F238E27FC236}">
                  <a16:creationId xmlns:a16="http://schemas.microsoft.com/office/drawing/2014/main" id="{257906A6-F42D-48F8-A852-E61F2C61C7D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54" name="직사각형 53">
              <a:extLst>
                <a:ext uri="{FF2B5EF4-FFF2-40B4-BE49-F238E27FC236}">
                  <a16:creationId xmlns:a16="http://schemas.microsoft.com/office/drawing/2014/main" id="{C9165ACE-C082-4481-B50C-C22493FDF3BC}"/>
                </a:ext>
              </a:extLst>
            </p:cNvPr>
            <p:cNvSpPr/>
            <p:nvPr/>
          </p:nvSpPr>
          <p:spPr>
            <a:xfrm>
              <a:off x="1179513" y="2045629"/>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ở 10mW</a:t>
              </a:r>
            </a:p>
          </p:txBody>
        </p:sp>
      </p:grpSp>
      <p:grpSp>
        <p:nvGrpSpPr>
          <p:cNvPr id="19" name="그룹 18"/>
          <p:cNvGrpSpPr/>
          <p:nvPr/>
        </p:nvGrpSpPr>
        <p:grpSpPr>
          <a:xfrm>
            <a:off x="416128" y="444866"/>
            <a:ext cx="9051872" cy="282133"/>
            <a:chOff x="416128" y="444866"/>
            <a:chExt cx="9051872" cy="282133"/>
          </a:xfrm>
        </p:grpSpPr>
        <p:sp>
          <p:nvSpPr>
            <p:cNvPr id="20" name="직사각형 1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tầm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ngắn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p>
          </p:txBody>
        </p:sp>
        <p:sp>
          <p:nvSpPr>
            <p:cNvPr id="21" name="직사각형 2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22" name="그룹 21">
            <a:extLst>
              <a:ext uri="{FF2B5EF4-FFF2-40B4-BE49-F238E27FC236}">
                <a16:creationId xmlns:a16="http://schemas.microsoft.com/office/drawing/2014/main" id="{E9A095E2-FB6B-475D-88C0-D18C8FC6F373}"/>
              </a:ext>
            </a:extLst>
          </p:cNvPr>
          <p:cNvGrpSpPr/>
          <p:nvPr/>
        </p:nvGrpSpPr>
        <p:grpSpPr>
          <a:xfrm>
            <a:off x="559817" y="2258165"/>
            <a:ext cx="8783192" cy="215444"/>
            <a:chOff x="1027113" y="2045625"/>
            <a:chExt cx="8785225" cy="215494"/>
          </a:xfrm>
        </p:grpSpPr>
        <p:sp>
          <p:nvSpPr>
            <p:cNvPr id="23" name="직사각형 22">
              <a:extLst>
                <a:ext uri="{FF2B5EF4-FFF2-40B4-BE49-F238E27FC236}">
                  <a16:creationId xmlns:a16="http://schemas.microsoft.com/office/drawing/2014/main" id="{0242F102-4990-45E9-8B86-4FE59DCF508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직사각형 23">
              <a:extLst>
                <a:ext uri="{FF2B5EF4-FFF2-40B4-BE49-F238E27FC236}">
                  <a16:creationId xmlns:a16="http://schemas.microsoft.com/office/drawing/2014/main" id="{DECB74D9-B6DD-4139-9929-A9FB06B9E23F}"/>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Đảm bảo hiệu suất tương đương</a:t>
              </a:r>
            </a:p>
          </p:txBody>
        </p:sp>
      </p:grpSp>
      <p:sp>
        <p:nvSpPr>
          <p:cNvPr id="25" name="직사각형 24">
            <a:extLst>
              <a:ext uri="{FF2B5EF4-FFF2-40B4-BE49-F238E27FC236}">
                <a16:creationId xmlns:a16="http://schemas.microsoft.com/office/drawing/2014/main" id="{63CFEA5D-13A4-4869-9046-BEEF6B820D50}"/>
              </a:ext>
            </a:extLst>
          </p:cNvPr>
          <p:cNvSpPr/>
          <p:nvPr/>
        </p:nvSpPr>
        <p:spPr>
          <a:xfrm>
            <a:off x="449998" y="1375101"/>
            <a:ext cx="880424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So sánh Chuẩn WirelessHART và Chuẩn ISA100.11A</a:t>
            </a:r>
          </a:p>
        </p:txBody>
      </p:sp>
      <p:graphicFrame>
        <p:nvGraphicFramePr>
          <p:cNvPr id="2" name="표 34">
            <a:extLst>
              <a:ext uri="{FF2B5EF4-FFF2-40B4-BE49-F238E27FC236}">
                <a16:creationId xmlns:a16="http://schemas.microsoft.com/office/drawing/2014/main" id="{095EE619-0C90-0831-2B75-C08B24CEFB16}"/>
              </a:ext>
            </a:extLst>
          </p:cNvPr>
          <p:cNvGraphicFramePr>
            <a:graphicFrameLocks noGrp="1"/>
          </p:cNvGraphicFramePr>
          <p:nvPr>
            <p:extLst>
              <p:ext uri="{D42A27DB-BD31-4B8C-83A1-F6EECF244321}">
                <p14:modId xmlns:p14="http://schemas.microsoft.com/office/powerpoint/2010/main" val="4178503926"/>
              </p:ext>
            </p:extLst>
          </p:nvPr>
        </p:nvGraphicFramePr>
        <p:xfrm>
          <a:off x="534427" y="4004775"/>
          <a:ext cx="8635390" cy="1714239"/>
        </p:xfrm>
        <a:graphic>
          <a:graphicData uri="http://schemas.openxmlformats.org/drawingml/2006/table">
            <a:tbl>
              <a:tblPr firstRow="1" bandRow="1">
                <a:tableStyleId>{5C22544A-7EE6-4342-B048-85BDC9FD1C3A}</a:tableStyleId>
              </a:tblPr>
              <a:tblGrid>
                <a:gridCol w="1800484">
                  <a:extLst>
                    <a:ext uri="{9D8B030D-6E8A-4147-A177-3AD203B41FA5}">
                      <a16:colId xmlns:a16="http://schemas.microsoft.com/office/drawing/2014/main" val="441327666"/>
                    </a:ext>
                  </a:extLst>
                </a:gridCol>
                <a:gridCol w="3956443">
                  <a:extLst>
                    <a:ext uri="{9D8B030D-6E8A-4147-A177-3AD203B41FA5}">
                      <a16:colId xmlns:a16="http://schemas.microsoft.com/office/drawing/2014/main" val="2834363960"/>
                    </a:ext>
                  </a:extLst>
                </a:gridCol>
                <a:gridCol w="2878463">
                  <a:extLst>
                    <a:ext uri="{9D8B030D-6E8A-4147-A177-3AD203B41FA5}">
                      <a16:colId xmlns:a16="http://schemas.microsoft.com/office/drawing/2014/main" val="2830191331"/>
                    </a:ext>
                  </a:extLst>
                </a:gridCol>
              </a:tblGrid>
              <a:tr h="251379">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Loại</a:t>
                      </a:r>
                    </a:p>
                  </a:txBody>
                  <a:tcPr marL="91411" marR="91411" marT="45705" marB="45705" anchor="b">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WirelessHART</a:t>
                      </a:r>
                    </a:p>
                  </a:txBody>
                  <a:tcPr marL="91411" marR="91411" marT="45705" marB="45705"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ISA100.11a</a:t>
                      </a:r>
                    </a:p>
                  </a:txBody>
                  <a:tcPr marL="91411" marR="91411" marT="45705" marB="45705" anchor="b">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079062768"/>
                  </a:ext>
                </a:extLst>
              </a:tr>
              <a:tr h="243762">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Tầng ứng dụng</a:t>
                      </a:r>
                    </a:p>
                  </a:txBody>
                  <a:tcPr marL="91411" marR="91411" marT="45705" marB="45705" anchor="b">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Dựa trên HART</a:t>
                      </a:r>
                    </a:p>
                  </a:txBody>
                  <a:tcPr marL="91411" marR="91411" marT="45705" marB="45705"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Kiểu mở</a:t>
                      </a:r>
                    </a:p>
                  </a:txBody>
                  <a:tcPr marL="91411" marR="91411" marT="45705" marB="45705" anchor="b">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4100173"/>
                  </a:ext>
                </a:extLst>
              </a:tr>
              <a:tr h="243762">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Tầng vận chuyển</a:t>
                      </a:r>
                    </a:p>
                  </a:txBody>
                  <a:tcPr marL="91411" marR="91411" marT="45705" marB="45705" anchor="b">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Truyền khối dựa trên TCP</a:t>
                      </a:r>
                    </a:p>
                  </a:txBody>
                  <a:tcPr marL="91411" marR="91411" marT="45705" marB="45705"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UDP</a:t>
                      </a:r>
                    </a:p>
                  </a:txBody>
                  <a:tcPr marL="91411" marR="91411" marT="45705" marB="45705" anchor="b">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1015154"/>
                  </a:ext>
                </a:extLst>
              </a:tr>
              <a:tr h="243762">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Tầng mạng</a:t>
                      </a:r>
                    </a:p>
                  </a:txBody>
                  <a:tcPr marL="91411" marR="91411" marT="45705" marB="45705" anchor="b">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Lược đồ địa chỉ dựa trên HART + định tuyến mesh (hỗ trợ kép)</a:t>
                      </a:r>
                    </a:p>
                  </a:txBody>
                  <a:tcPr marL="91411" marR="91411" marT="45705" marB="45705"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IPv6 + Định tuyến mesh</a:t>
                      </a:r>
                    </a:p>
                  </a:txBody>
                  <a:tcPr marL="91411" marR="91411" marT="45705" marB="45705" anchor="b">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575449"/>
                  </a:ext>
                </a:extLst>
              </a:tr>
              <a:tr h="243762">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Tầng liên kết dữ liệu</a:t>
                      </a:r>
                    </a:p>
                  </a:txBody>
                  <a:tcPr marL="91411" marR="91411" marT="45705" marB="45705" anchor="b">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Prioritized-TDMA, C-hopping</a:t>
                      </a:r>
                    </a:p>
                  </a:txBody>
                  <a:tcPr marL="91411" marR="91411" marT="45705" marB="45705"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CSMA/CA, C-hopping</a:t>
                      </a:r>
                    </a:p>
                  </a:txBody>
                  <a:tcPr marL="91411" marR="91411" marT="45705" marB="45705" anchor="b">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9899740"/>
                  </a:ext>
                </a:extLst>
              </a:tr>
              <a:tr h="243762">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Tầng vật lý</a:t>
                      </a:r>
                    </a:p>
                  </a:txBody>
                  <a:tcPr marL="91411" marR="91411" marT="45705" marB="45705" anchor="b">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IEEE802.15.4 + FHSS/AFH</a:t>
                      </a:r>
                    </a:p>
                  </a:txBody>
                  <a:tcPr marL="91411" marR="91411" marT="45705" marB="45705"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IEEE802.15.4</a:t>
                      </a:r>
                    </a:p>
                  </a:txBody>
                  <a:tcPr marL="91411" marR="91411" marT="45705" marB="45705" anchor="b">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8478854"/>
                  </a:ext>
                </a:extLst>
              </a:tr>
              <a:tr h="243762">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Băng tần</a:t>
                      </a:r>
                    </a:p>
                  </a:txBody>
                  <a:tcPr marL="91411" marR="91411" marT="45705" marB="45705" anchor="b">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2.4 GHz ISM / 20-250 Kbps</a:t>
                      </a:r>
                    </a:p>
                  </a:txBody>
                  <a:tcPr marL="91411" marR="91411" marT="45705" marB="45705"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2.4 GHz ISM / 20-250 Kbps</a:t>
                      </a:r>
                    </a:p>
                  </a:txBody>
                  <a:tcPr marL="91411" marR="91411" marT="45705" marB="45705" anchor="b">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6644607"/>
                  </a:ext>
                </a:extLst>
              </a:tr>
            </a:tbl>
          </a:graphicData>
        </a:graphic>
      </p:graphicFrame>
    </p:spTree>
    <p:extLst>
      <p:ext uri="{BB962C8B-B14F-4D97-AF65-F5344CB8AC3E}">
        <p14:creationId xmlns:p14="http://schemas.microsoft.com/office/powerpoint/2010/main" val="11338435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Mạng lưới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5.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0BCB2BE1-49F0-4C4C-98E5-F6F6C9EB700F}"/>
              </a:ext>
            </a:extLst>
          </p:cNvPr>
          <p:cNvGrpSpPr/>
          <p:nvPr/>
        </p:nvGrpSpPr>
        <p:grpSpPr>
          <a:xfrm>
            <a:off x="1051644" y="4065237"/>
            <a:ext cx="5702300" cy="278172"/>
            <a:chOff x="1051644" y="4065237"/>
            <a:chExt cx="5702300" cy="278172"/>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5.1. Tổng quan về mạng lưới IoT</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3" name="그룹 2">
            <a:extLst>
              <a:ext uri="{FF2B5EF4-FFF2-40B4-BE49-F238E27FC236}">
                <a16:creationId xmlns:a16="http://schemas.microsoft.com/office/drawing/2014/main" id="{AA8E0E5C-4DAA-4348-887D-DFB893C1AA08}"/>
              </a:ext>
            </a:extLst>
          </p:cNvPr>
          <p:cNvGrpSpPr/>
          <p:nvPr/>
        </p:nvGrpSpPr>
        <p:grpSpPr>
          <a:xfrm>
            <a:off x="1051644" y="4495071"/>
            <a:ext cx="5702300" cy="278172"/>
            <a:chOff x="1051644" y="4495071"/>
            <a:chExt cx="5702300" cy="278172"/>
          </a:xfrm>
        </p:grpSpPr>
        <p:sp>
          <p:nvSpPr>
            <p:cNvPr id="16" name="직사각형 1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5.2.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tầm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ngắn</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5.3. LPWA</a:t>
              </a: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329740"/>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5.4.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Mạng</a:t>
              </a:r>
              <a:r>
                <a:rPr lang="en-US" altLang="ko-KR" dirty="0">
                  <a:solidFill>
                    <a:schemeClr val="bg1">
                      <a:lumMod val="65000"/>
                    </a:schemeClr>
                  </a:solidFill>
                  <a:latin typeface="SamsungOne-400" panose="020B0503030303020204" pitchFamily="34" charset="0"/>
                  <a:ea typeface="SamsungOne-400" panose="020B0503030303020204" pitchFamily="34" charset="0"/>
                </a:rPr>
                <a:t> 5G</a:t>
              </a: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Tree>
    <p:extLst>
      <p:ext uri="{BB962C8B-B14F-4D97-AF65-F5344CB8AC3E}">
        <p14:creationId xmlns:p14="http://schemas.microsoft.com/office/powerpoint/2010/main" val="86952133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그룹 38">
            <a:extLst>
              <a:ext uri="{FF2B5EF4-FFF2-40B4-BE49-F238E27FC236}">
                <a16:creationId xmlns:a16="http://schemas.microsoft.com/office/drawing/2014/main" id="{3EB91268-2DFD-4A95-9027-574C80ABA4E0}"/>
              </a:ext>
            </a:extLst>
          </p:cNvPr>
          <p:cNvGrpSpPr/>
          <p:nvPr/>
        </p:nvGrpSpPr>
        <p:grpSpPr>
          <a:xfrm>
            <a:off x="1508155" y="2981983"/>
            <a:ext cx="7038879" cy="3092198"/>
            <a:chOff x="2483768" y="509506"/>
            <a:chExt cx="6271137" cy="3840769"/>
          </a:xfrm>
          <a:effectLst/>
        </p:grpSpPr>
        <p:grpSp>
          <p:nvGrpSpPr>
            <p:cNvPr id="40" name="그룹 39">
              <a:extLst>
                <a:ext uri="{FF2B5EF4-FFF2-40B4-BE49-F238E27FC236}">
                  <a16:creationId xmlns:a16="http://schemas.microsoft.com/office/drawing/2014/main" id="{EFB051B1-309C-418A-A630-A25D8563C681}"/>
                </a:ext>
              </a:extLst>
            </p:cNvPr>
            <p:cNvGrpSpPr/>
            <p:nvPr/>
          </p:nvGrpSpPr>
          <p:grpSpPr>
            <a:xfrm>
              <a:off x="2651683" y="509506"/>
              <a:ext cx="6103222" cy="3682014"/>
              <a:chOff x="2507667" y="653522"/>
              <a:chExt cx="6103222" cy="3682014"/>
            </a:xfrm>
          </p:grpSpPr>
          <p:sp>
            <p:nvSpPr>
              <p:cNvPr id="43" name="Title 1">
                <a:extLst>
                  <a:ext uri="{FF2B5EF4-FFF2-40B4-BE49-F238E27FC236}">
                    <a16:creationId xmlns:a16="http://schemas.microsoft.com/office/drawing/2014/main" id="{9B6166A5-3937-4F99-B7A8-5810A0195D04}"/>
                  </a:ext>
                </a:extLst>
              </p:cNvPr>
              <p:cNvSpPr txBox="1">
                <a:spLocks/>
              </p:cNvSpPr>
              <p:nvPr/>
            </p:nvSpPr>
            <p:spPr>
              <a:xfrm>
                <a:off x="2507667" y="653522"/>
                <a:ext cx="963265" cy="392023"/>
              </a:xfrm>
              <a:prstGeom prst="rect">
                <a:avLst/>
              </a:prstGeom>
            </p:spPr>
            <p:txBody>
              <a:bodyPr vert="horz" lIns="91411" tIns="45705" rIns="91411" bIns="45705" rtlCol="0" anchor="ctr">
                <a:noAutofit/>
                <a:scene3d>
                  <a:camera prst="orthographicFront"/>
                  <a:lightRig rig="threePt" dir="t"/>
                </a:scene3d>
                <a:sp3d>
                  <a:bevelT w="0" h="6350"/>
                  <a:bevelB w="0" h="0"/>
                </a:sp3d>
              </a:bodyPr>
              <a:lstStyle>
                <a:lvl1pPr algn="l" defTabSz="914400" rtl="0" eaLnBrk="1" latinLnBrk="1" hangingPunct="1">
                  <a:spcBef>
                    <a:spcPct val="0"/>
                  </a:spcBef>
                  <a:buNone/>
                  <a:defRPr sz="4400" kern="1200">
                    <a:solidFill>
                      <a:schemeClr val="tx1"/>
                    </a:solidFill>
                    <a:latin typeface="+mj-lt"/>
                    <a:ea typeface="+mj-ea"/>
                    <a:cs typeface="+mj-cs"/>
                  </a:defRPr>
                </a:lvl1pPr>
              </a:lstStyle>
              <a:p>
                <a:pPr algn="r" defTabSz="914126" fontAlgn="base" latinLnBrk="0">
                  <a:lnSpc>
                    <a:spcPts val="1900"/>
                  </a:lnSpc>
                  <a:spcAft>
                    <a:spcPct val="0"/>
                  </a:spcAft>
                  <a:defRPr/>
                </a:pPr>
                <a:r>
                  <a:rPr kumimoji="1" lang="en-US" sz="1400" dirty="0" err="1">
                    <a:solidFill>
                      <a:prstClr val="black">
                        <a:lumMod val="85000"/>
                        <a:lumOff val="15000"/>
                      </a:prstClr>
                    </a:solidFill>
                    <a:latin typeface="SamsungOne-700" panose="020B0803030303020204" pitchFamily="34" charset="0"/>
                    <a:ea typeface="SamsungOne-700" panose="020B0803030303020204" pitchFamily="34" charset="0"/>
                  </a:rPr>
                  <a:t>Tốc</a:t>
                </a:r>
                <a:r>
                  <a:rPr kumimoji="1" lang="en-US" sz="1400" dirty="0">
                    <a:solidFill>
                      <a:prstClr val="black">
                        <a:lumMod val="85000"/>
                        <a:lumOff val="15000"/>
                      </a:prstClr>
                    </a:solidFill>
                    <a:latin typeface="SamsungOne-700" panose="020B0803030303020204" pitchFamily="34" charset="0"/>
                    <a:ea typeface="SamsungOne-700" panose="020B0803030303020204" pitchFamily="34" charset="0"/>
                  </a:rPr>
                  <a:t> </a:t>
                </a:r>
                <a:r>
                  <a:rPr kumimoji="1" lang="en-US" sz="1400" dirty="0" err="1">
                    <a:solidFill>
                      <a:prstClr val="black">
                        <a:lumMod val="85000"/>
                        <a:lumOff val="15000"/>
                      </a:prstClr>
                    </a:solidFill>
                    <a:latin typeface="SamsungOne-700" panose="020B0803030303020204" pitchFamily="34" charset="0"/>
                    <a:ea typeface="SamsungOne-700" panose="020B0803030303020204" pitchFamily="34" charset="0"/>
                  </a:rPr>
                  <a:t>độ</a:t>
                </a:r>
                <a:r>
                  <a:rPr kumimoji="1" lang="en-US" sz="1400" dirty="0">
                    <a:solidFill>
                      <a:prstClr val="black">
                        <a:lumMod val="85000"/>
                        <a:lumOff val="15000"/>
                      </a:prstClr>
                    </a:solidFill>
                    <a:latin typeface="SamsungOne-700" panose="020B0803030303020204" pitchFamily="34" charset="0"/>
                    <a:ea typeface="SamsungOne-700" panose="020B0803030303020204" pitchFamily="34" charset="0"/>
                  </a:rPr>
                  <a:t> </a:t>
                </a:r>
                <a:r>
                  <a:rPr kumimoji="1" lang="en-US" sz="1400" dirty="0" err="1">
                    <a:solidFill>
                      <a:prstClr val="black">
                        <a:lumMod val="85000"/>
                        <a:lumOff val="15000"/>
                      </a:prstClr>
                    </a:solidFill>
                    <a:latin typeface="SamsungOne-700" panose="020B0803030303020204" pitchFamily="34" charset="0"/>
                    <a:ea typeface="SamsungOne-700" panose="020B0803030303020204" pitchFamily="34" charset="0"/>
                  </a:rPr>
                  <a:t>dữ</a:t>
                </a:r>
                <a:r>
                  <a:rPr kumimoji="1" lang="en-US" sz="1400" dirty="0">
                    <a:solidFill>
                      <a:prstClr val="black">
                        <a:lumMod val="85000"/>
                        <a:lumOff val="15000"/>
                      </a:prstClr>
                    </a:solidFill>
                    <a:latin typeface="SamsungOne-700" panose="020B0803030303020204" pitchFamily="34" charset="0"/>
                    <a:ea typeface="SamsungOne-700" panose="020B0803030303020204" pitchFamily="34" charset="0"/>
                  </a:rPr>
                  <a:t> </a:t>
                </a:r>
                <a:r>
                  <a:rPr kumimoji="1" lang="en-US" sz="1400" dirty="0" err="1">
                    <a:solidFill>
                      <a:prstClr val="black">
                        <a:lumMod val="85000"/>
                        <a:lumOff val="15000"/>
                      </a:prstClr>
                    </a:solidFill>
                    <a:latin typeface="SamsungOne-700" panose="020B0803030303020204" pitchFamily="34" charset="0"/>
                    <a:ea typeface="SamsungOne-700" panose="020B0803030303020204" pitchFamily="34" charset="0"/>
                  </a:rPr>
                  <a:t>liệu</a:t>
                </a:r>
                <a:r>
                  <a:rPr kumimoji="1" lang="en-US" sz="1400" dirty="0">
                    <a:solidFill>
                      <a:prstClr val="black">
                        <a:lumMod val="85000"/>
                        <a:lumOff val="15000"/>
                      </a:prstClr>
                    </a:solidFill>
                    <a:latin typeface="SamsungOne-700" panose="020B0803030303020204" pitchFamily="34" charset="0"/>
                    <a:ea typeface="SamsungOne-700" panose="020B0803030303020204" pitchFamily="34" charset="0"/>
                  </a:rPr>
                  <a:t> </a:t>
                </a:r>
              </a:p>
              <a:p>
                <a:pPr algn="r" defTabSz="914126" fontAlgn="base" latinLnBrk="0">
                  <a:lnSpc>
                    <a:spcPts val="1900"/>
                  </a:lnSpc>
                  <a:spcAft>
                    <a:spcPct val="0"/>
                  </a:spcAft>
                  <a:defRPr/>
                </a:pPr>
                <a:endParaRPr kumimoji="1" lang="en-US" sz="1400" dirty="0">
                  <a:solidFill>
                    <a:prstClr val="black">
                      <a:lumMod val="85000"/>
                      <a:lumOff val="15000"/>
                    </a:prstClr>
                  </a:solidFill>
                  <a:latin typeface="SamsungOne-700" panose="020B0803030303020204" pitchFamily="34" charset="0"/>
                  <a:ea typeface="SamsungOne-700" panose="020B0803030303020204" pitchFamily="34" charset="0"/>
                </a:endParaRPr>
              </a:p>
            </p:txBody>
          </p:sp>
          <p:grpSp>
            <p:nvGrpSpPr>
              <p:cNvPr id="44" name="그룹 43">
                <a:extLst>
                  <a:ext uri="{FF2B5EF4-FFF2-40B4-BE49-F238E27FC236}">
                    <a16:creationId xmlns:a16="http://schemas.microsoft.com/office/drawing/2014/main" id="{F64A0156-7224-481E-84C1-FFED055173A5}"/>
                  </a:ext>
                </a:extLst>
              </p:cNvPr>
              <p:cNvGrpSpPr/>
              <p:nvPr/>
            </p:nvGrpSpPr>
            <p:grpSpPr>
              <a:xfrm>
                <a:off x="3059832" y="1059582"/>
                <a:ext cx="5551057" cy="3275954"/>
                <a:chOff x="3059832" y="1203598"/>
                <a:chExt cx="5551057" cy="3275954"/>
              </a:xfrm>
            </p:grpSpPr>
            <p:cxnSp>
              <p:nvCxnSpPr>
                <p:cNvPr id="45" name="직선 화살표 연결선 44">
                  <a:extLst>
                    <a:ext uri="{FF2B5EF4-FFF2-40B4-BE49-F238E27FC236}">
                      <a16:creationId xmlns:a16="http://schemas.microsoft.com/office/drawing/2014/main" id="{A85DDEF0-9EB2-4FBC-A8C0-CDA79244C459}"/>
                    </a:ext>
                  </a:extLst>
                </p:cNvPr>
                <p:cNvCxnSpPr/>
                <p:nvPr/>
              </p:nvCxnSpPr>
              <p:spPr>
                <a:xfrm flipV="1">
                  <a:off x="3059832" y="1203598"/>
                  <a:ext cx="0" cy="3096344"/>
                </a:xfrm>
                <a:prstGeom prst="straightConnector1">
                  <a:avLst/>
                </a:prstGeom>
                <a:noFill/>
                <a:ln w="12700" cap="flat" cmpd="sng" algn="ctr">
                  <a:solidFill>
                    <a:schemeClr val="bg1">
                      <a:lumMod val="75000"/>
                    </a:schemeClr>
                  </a:solidFill>
                  <a:prstDash val="solid"/>
                  <a:headEnd type="none" w="med" len="med"/>
                  <a:tailEnd type="triangle" w="med" len="med"/>
                </a:ln>
                <a:effectLst/>
              </p:spPr>
            </p:cxnSp>
            <p:cxnSp>
              <p:nvCxnSpPr>
                <p:cNvPr id="46" name="직선 화살표 연결선 45">
                  <a:extLst>
                    <a:ext uri="{FF2B5EF4-FFF2-40B4-BE49-F238E27FC236}">
                      <a16:creationId xmlns:a16="http://schemas.microsoft.com/office/drawing/2014/main" id="{6A273ACC-E82F-4CB2-A0BF-B361DE49458F}"/>
                    </a:ext>
                  </a:extLst>
                </p:cNvPr>
                <p:cNvCxnSpPr/>
                <p:nvPr/>
              </p:nvCxnSpPr>
              <p:spPr>
                <a:xfrm>
                  <a:off x="3059832" y="4299942"/>
                  <a:ext cx="4680520" cy="0"/>
                </a:xfrm>
                <a:prstGeom prst="straightConnector1">
                  <a:avLst/>
                </a:prstGeom>
                <a:noFill/>
                <a:ln w="12700" cap="flat" cmpd="sng" algn="ctr">
                  <a:solidFill>
                    <a:schemeClr val="bg1">
                      <a:lumMod val="75000"/>
                    </a:schemeClr>
                  </a:solidFill>
                  <a:prstDash val="solid"/>
                  <a:headEnd type="none" w="med" len="med"/>
                  <a:tailEnd type="triangle" w="med" len="med"/>
                </a:ln>
                <a:effectLst/>
              </p:spPr>
            </p:cxnSp>
            <p:sp>
              <p:nvSpPr>
                <p:cNvPr id="47" name="Title 1">
                  <a:extLst>
                    <a:ext uri="{FF2B5EF4-FFF2-40B4-BE49-F238E27FC236}">
                      <a16:creationId xmlns:a16="http://schemas.microsoft.com/office/drawing/2014/main" id="{21EE6A9A-F272-490C-AC06-B7757DFA543B}"/>
                    </a:ext>
                  </a:extLst>
                </p:cNvPr>
                <p:cNvSpPr txBox="1">
                  <a:spLocks/>
                </p:cNvSpPr>
                <p:nvPr/>
              </p:nvSpPr>
              <p:spPr>
                <a:xfrm>
                  <a:off x="7740352" y="4120332"/>
                  <a:ext cx="870537" cy="359220"/>
                </a:xfrm>
                <a:prstGeom prst="rect">
                  <a:avLst/>
                </a:prstGeom>
              </p:spPr>
              <p:txBody>
                <a:bodyPr vert="horz" lIns="91411" tIns="45705" rIns="91411" bIns="45705" rtlCol="0" anchor="ctr">
                  <a:noAutofit/>
                  <a:scene3d>
                    <a:camera prst="orthographicFront"/>
                    <a:lightRig rig="threePt" dir="t"/>
                  </a:scene3d>
                  <a:sp3d>
                    <a:bevelT w="0" h="6350"/>
                    <a:bevelB w="0" h="0"/>
                  </a:sp3d>
                </a:bodyPr>
                <a:lstStyle>
                  <a:defPPr>
                    <a:defRPr lang="en-US"/>
                  </a:defPPr>
                  <a:lvl1pPr algn="r" defTabSz="914126" fontAlgn="base">
                    <a:lnSpc>
                      <a:spcPts val="1900"/>
                    </a:lnSpc>
                    <a:spcBef>
                      <a:spcPct val="0"/>
                    </a:spcBef>
                    <a:spcAft>
                      <a:spcPct val="0"/>
                    </a:spcAft>
                    <a:buNone/>
                    <a:defRPr kumimoji="1" sz="1400">
                      <a:solidFill>
                        <a:prstClr val="black">
                          <a:lumMod val="85000"/>
                          <a:lumOff val="15000"/>
                        </a:prstClr>
                      </a:solidFill>
                      <a:latin typeface="SamsungOne-700" panose="020B0803030303020204" pitchFamily="34" charset="0"/>
                      <a:ea typeface="SamsungOne-700" panose="020B0803030303020204" pitchFamily="34" charset="0"/>
                      <a:cs typeface="+mj-cs"/>
                    </a:defRPr>
                  </a:lvl1pPr>
                </a:lstStyle>
                <a:p>
                  <a:pPr algn="ctr"/>
                  <a:r>
                    <a:rPr lang="en-US" dirty="0" err="1"/>
                    <a:t>Phạm</a:t>
                  </a:r>
                  <a:r>
                    <a:rPr lang="en-US" dirty="0"/>
                    <a:t> vi </a:t>
                  </a:r>
                  <a:r>
                    <a:rPr lang="en-US" dirty="0" err="1"/>
                    <a:t>phủ</a:t>
                  </a:r>
                  <a:r>
                    <a:rPr lang="en-US" dirty="0"/>
                    <a:t> </a:t>
                  </a:r>
                  <a:r>
                    <a:rPr lang="en-US" dirty="0" err="1"/>
                    <a:t>sóng</a:t>
                  </a:r>
                  <a:endParaRPr lang="en-US" dirty="0"/>
                </a:p>
              </p:txBody>
            </p:sp>
            <p:sp>
              <p:nvSpPr>
                <p:cNvPr id="48" name="모서리가 둥근 직사각형 28">
                  <a:extLst>
                    <a:ext uri="{FF2B5EF4-FFF2-40B4-BE49-F238E27FC236}">
                      <a16:creationId xmlns:a16="http://schemas.microsoft.com/office/drawing/2014/main" id="{D033918F-BB20-4C0C-B69B-CD4EF55E5E46}"/>
                    </a:ext>
                  </a:extLst>
                </p:cNvPr>
                <p:cNvSpPr/>
                <p:nvPr/>
              </p:nvSpPr>
              <p:spPr>
                <a:xfrm>
                  <a:off x="5796136" y="3028924"/>
                  <a:ext cx="1728192" cy="1008112"/>
                </a:xfrm>
                <a:prstGeom prst="roundRect">
                  <a:avLst/>
                </a:prstGeom>
                <a:solidFill>
                  <a:sysClr val="window" lastClr="FFFFFF"/>
                </a:solidFill>
                <a:ln w="12700" cap="flat" cmpd="sng" algn="ctr">
                  <a:solidFill>
                    <a:srgbClr val="0033CC"/>
                  </a:solid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600" kern="0" dirty="0">
                      <a:solidFill>
                        <a:prstClr val="black">
                          <a:lumMod val="85000"/>
                          <a:lumOff val="15000"/>
                        </a:prstClr>
                      </a:solidFill>
                      <a:latin typeface="SamsungOne-700" panose="020B0803030303020204" pitchFamily="34" charset="0"/>
                      <a:ea typeface="SamsungOne-700" panose="020B0803030303020204" pitchFamily="34" charset="0"/>
                    </a:rPr>
                    <a:t>LPWA</a:t>
                  </a:r>
                </a:p>
                <a:p>
                  <a:pPr algn="ctr" defTabSz="1139483" fontAlgn="base">
                    <a:spcBef>
                      <a:spcPct val="0"/>
                    </a:spcBef>
                    <a:spcAft>
                      <a:spcPct val="0"/>
                    </a:spcAft>
                    <a:defRPr/>
                  </a:pPr>
                  <a:r>
                    <a:rPr kumimoji="1" lang="en-US" altLang="ko-KR" sz="1600" kern="0" dirty="0">
                      <a:solidFill>
                        <a:prstClr val="black">
                          <a:lumMod val="85000"/>
                          <a:lumOff val="15000"/>
                        </a:prstClr>
                      </a:solidFill>
                      <a:latin typeface="SamsungOne-700" panose="020B0803030303020204" pitchFamily="34" charset="0"/>
                      <a:ea typeface="SamsungOne-700" panose="020B0803030303020204" pitchFamily="34" charset="0"/>
                    </a:rPr>
                    <a:t>(LoRa, </a:t>
                  </a:r>
                  <a:r>
                    <a:rPr kumimoji="1" lang="en-US" altLang="ko-KR" sz="1600" kern="0" dirty="0" err="1">
                      <a:solidFill>
                        <a:prstClr val="black">
                          <a:lumMod val="85000"/>
                          <a:lumOff val="15000"/>
                        </a:prstClr>
                      </a:solidFill>
                      <a:latin typeface="SamsungOne-700" panose="020B0803030303020204" pitchFamily="34" charset="0"/>
                      <a:ea typeface="SamsungOne-700" panose="020B0803030303020204" pitchFamily="34" charset="0"/>
                    </a:rPr>
                    <a:t>Sigfox</a:t>
                  </a:r>
                  <a:r>
                    <a:rPr kumimoji="1" lang="en-US" altLang="ko-KR" sz="1600" kern="0" dirty="0">
                      <a:solidFill>
                        <a:prstClr val="black">
                          <a:lumMod val="85000"/>
                          <a:lumOff val="15000"/>
                        </a:prstClr>
                      </a:solidFill>
                      <a:latin typeface="SamsungOne-700" panose="020B0803030303020204" pitchFamily="34" charset="0"/>
                      <a:ea typeface="SamsungOne-700" panose="020B0803030303020204" pitchFamily="34" charset="0"/>
                    </a:rPr>
                    <a:t>)</a:t>
                  </a:r>
                </a:p>
              </p:txBody>
            </p:sp>
            <p:sp>
              <p:nvSpPr>
                <p:cNvPr id="49" name="모서리가 둥근 직사각형 29">
                  <a:extLst>
                    <a:ext uri="{FF2B5EF4-FFF2-40B4-BE49-F238E27FC236}">
                      <a16:creationId xmlns:a16="http://schemas.microsoft.com/office/drawing/2014/main" id="{C9951B7D-59B3-43EC-8E10-643E9D8854B3}"/>
                    </a:ext>
                  </a:extLst>
                </p:cNvPr>
                <p:cNvSpPr/>
                <p:nvPr/>
              </p:nvSpPr>
              <p:spPr>
                <a:xfrm>
                  <a:off x="3347864" y="1419622"/>
                  <a:ext cx="1845928" cy="2520280"/>
                </a:xfrm>
                <a:prstGeom prst="roundRect">
                  <a:avLst>
                    <a:gd name="adj" fmla="val 7734"/>
                  </a:avLst>
                </a:prstGeom>
                <a:solidFill>
                  <a:sysClr val="window" lastClr="FFFFFF"/>
                </a:solidFill>
                <a:ln w="12700" cap="flat" cmpd="sng" algn="ctr">
                  <a:solidFill>
                    <a:srgbClr val="00B3E3"/>
                  </a:solid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600" kern="0" dirty="0">
                      <a:solidFill>
                        <a:prstClr val="black">
                          <a:lumMod val="85000"/>
                          <a:lumOff val="15000"/>
                        </a:prstClr>
                      </a:solidFill>
                      <a:latin typeface="SamsungOne-700" panose="020B0803030303020204" pitchFamily="34" charset="0"/>
                      <a:ea typeface="SamsungOne-700" panose="020B0803030303020204" pitchFamily="34" charset="0"/>
                    </a:rPr>
                    <a:t>N/W</a:t>
                  </a:r>
                </a:p>
                <a:p>
                  <a:pPr algn="ctr" defTabSz="1139483" fontAlgn="base">
                    <a:spcBef>
                      <a:spcPct val="0"/>
                    </a:spcBef>
                    <a:spcAft>
                      <a:spcPct val="0"/>
                    </a:spcAft>
                    <a:defRPr/>
                  </a:pPr>
                  <a:r>
                    <a:rPr kumimoji="1" lang="en-US" altLang="ko-KR" sz="1600" kern="0" dirty="0" err="1">
                      <a:solidFill>
                        <a:prstClr val="black">
                          <a:lumMod val="85000"/>
                          <a:lumOff val="15000"/>
                        </a:prstClr>
                      </a:solidFill>
                      <a:latin typeface="SamsungOne-700" panose="020B0803030303020204" pitchFamily="34" charset="0"/>
                      <a:ea typeface="SamsungOne-700" panose="020B0803030303020204" pitchFamily="34" charset="0"/>
                    </a:rPr>
                    <a:t>tầm</a:t>
                  </a:r>
                  <a:r>
                    <a:rPr kumimoji="1" lang="en-US" altLang="ko-KR" sz="1600" kern="0" dirty="0">
                      <a:solidFill>
                        <a:prstClr val="black">
                          <a:lumMod val="85000"/>
                          <a:lumOff val="15000"/>
                        </a:prstClr>
                      </a:solidFill>
                      <a:latin typeface="SamsungOne-700" panose="020B0803030303020204" pitchFamily="34" charset="0"/>
                      <a:ea typeface="SamsungOne-700" panose="020B0803030303020204" pitchFamily="34" charset="0"/>
                    </a:rPr>
                    <a:t> </a:t>
                  </a:r>
                  <a:r>
                    <a:rPr kumimoji="1" lang="en-US" altLang="ko-KR" sz="1600" kern="0" dirty="0" err="1">
                      <a:solidFill>
                        <a:prstClr val="black">
                          <a:lumMod val="85000"/>
                          <a:lumOff val="15000"/>
                        </a:prstClr>
                      </a:solidFill>
                      <a:latin typeface="SamsungOne-700" panose="020B0803030303020204" pitchFamily="34" charset="0"/>
                      <a:ea typeface="SamsungOne-700" panose="020B0803030303020204" pitchFamily="34" charset="0"/>
                    </a:rPr>
                    <a:t>ngắn</a:t>
                  </a:r>
                  <a:endParaRPr kumimoji="1" lang="en-US" altLang="ko-KR" sz="1600" kern="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50" name="모서리가 둥근 직사각형 30">
                  <a:extLst>
                    <a:ext uri="{FF2B5EF4-FFF2-40B4-BE49-F238E27FC236}">
                      <a16:creationId xmlns:a16="http://schemas.microsoft.com/office/drawing/2014/main" id="{CDE80812-CC66-4A10-877B-59C3148C74B9}"/>
                    </a:ext>
                  </a:extLst>
                </p:cNvPr>
                <p:cNvSpPr/>
                <p:nvPr/>
              </p:nvSpPr>
              <p:spPr>
                <a:xfrm>
                  <a:off x="5757200" y="1419622"/>
                  <a:ext cx="1767128" cy="1260139"/>
                </a:xfrm>
                <a:prstGeom prst="roundRect">
                  <a:avLst>
                    <a:gd name="adj" fmla="val 11562"/>
                  </a:avLst>
                </a:prstGeom>
                <a:solidFill>
                  <a:sysClr val="window" lastClr="FFFFFF"/>
                </a:solidFill>
                <a:ln w="12700" cap="flat" cmpd="sng" algn="ctr">
                  <a:solidFill>
                    <a:srgbClr val="00B3E3"/>
                  </a:solid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pPr>
                  <a:r>
                    <a:rPr kumimoji="1" lang="en-US" altLang="ko-KR" sz="1600" kern="0">
                      <a:solidFill>
                        <a:prstClr val="black">
                          <a:lumMod val="85000"/>
                          <a:lumOff val="15000"/>
                        </a:prstClr>
                      </a:solidFill>
                      <a:latin typeface="SamsungOne-700" panose="020B0803030303020204" pitchFamily="34" charset="0"/>
                      <a:ea typeface="SamsungOne-700" panose="020B0803030303020204" pitchFamily="34" charset="0"/>
                    </a:rPr>
                    <a:t>Cellular N/W</a:t>
                  </a:r>
                </a:p>
              </p:txBody>
            </p:sp>
          </p:grpSp>
        </p:grpSp>
        <p:sp>
          <p:nvSpPr>
            <p:cNvPr id="41" name="Title 1">
              <a:extLst>
                <a:ext uri="{FF2B5EF4-FFF2-40B4-BE49-F238E27FC236}">
                  <a16:creationId xmlns:a16="http://schemas.microsoft.com/office/drawing/2014/main" id="{DFAFFF98-0A23-41D6-B938-4DFBCB56982E}"/>
                </a:ext>
              </a:extLst>
            </p:cNvPr>
            <p:cNvSpPr txBox="1">
              <a:spLocks/>
            </p:cNvSpPr>
            <p:nvPr/>
          </p:nvSpPr>
          <p:spPr>
            <a:xfrm>
              <a:off x="3581810" y="4105591"/>
              <a:ext cx="277555" cy="244684"/>
            </a:xfrm>
            <a:prstGeom prst="rect">
              <a:avLst/>
            </a:prstGeom>
          </p:spPr>
          <p:txBody>
            <a:bodyPr vert="horz" wrap="none" lIns="0" tIns="0" rIns="0" bIns="0" rtlCol="0" anchor="ctr">
              <a:spAutoFit/>
              <a:scene3d>
                <a:camera prst="orthographicFront"/>
                <a:lightRig rig="threePt" dir="t"/>
              </a:scene3d>
              <a:sp3d>
                <a:bevelT w="0" h="6350"/>
                <a:bevelB w="0" h="0"/>
              </a:sp3d>
            </a:bodyPr>
            <a:lstStyle>
              <a:lvl1pPr algn="l" defTabSz="914400" rtl="0" eaLnBrk="1" latinLnBrk="1" hangingPunct="1">
                <a:spcBef>
                  <a:spcPct val="0"/>
                </a:spcBef>
                <a:buNone/>
                <a:defRPr sz="4400" kern="1200">
                  <a:solidFill>
                    <a:schemeClr val="tx1"/>
                  </a:solidFill>
                  <a:latin typeface="+mj-lt"/>
                  <a:ea typeface="+mj-ea"/>
                  <a:cs typeface="+mj-cs"/>
                </a:defRPr>
              </a:lvl1pPr>
            </a:lstStyle>
            <a:p>
              <a:pPr algn="ctr" defTabSz="914126" fontAlgn="base" latinLnBrk="0">
                <a:spcAft>
                  <a:spcPct val="0"/>
                </a:spcAft>
                <a:defRPr/>
              </a:pPr>
              <a:r>
                <a:rPr kumimoji="1" lang="en-US" sz="1100" dirty="0">
                  <a:solidFill>
                    <a:prstClr val="black">
                      <a:lumMod val="85000"/>
                      <a:lumOff val="15000"/>
                    </a:prstClr>
                  </a:solidFill>
                  <a:latin typeface="SamsungOne-400" panose="020B0503030303020204" pitchFamily="34" charset="0"/>
                  <a:ea typeface="SamsungOne-400" panose="020B0503030303020204" pitchFamily="34" charset="0"/>
                </a:rPr>
                <a:t>10m</a:t>
              </a:r>
            </a:p>
          </p:txBody>
        </p:sp>
        <p:sp>
          <p:nvSpPr>
            <p:cNvPr id="42" name="Title 1">
              <a:extLst>
                <a:ext uri="{FF2B5EF4-FFF2-40B4-BE49-F238E27FC236}">
                  <a16:creationId xmlns:a16="http://schemas.microsoft.com/office/drawing/2014/main" id="{1C91BE07-24EB-4854-AEE4-392B11F5D515}"/>
                </a:ext>
              </a:extLst>
            </p:cNvPr>
            <p:cNvSpPr txBox="1">
              <a:spLocks/>
            </p:cNvSpPr>
            <p:nvPr/>
          </p:nvSpPr>
          <p:spPr>
            <a:xfrm>
              <a:off x="2483768" y="987574"/>
              <a:ext cx="648072" cy="3042338"/>
            </a:xfrm>
            <a:prstGeom prst="rect">
              <a:avLst/>
            </a:prstGeom>
          </p:spPr>
          <p:txBody>
            <a:bodyPr vert="horz" lIns="91411" tIns="45705" rIns="91411" bIns="45705" rtlCol="0" anchor="ctr">
              <a:noAutofit/>
              <a:scene3d>
                <a:camera prst="orthographicFront"/>
                <a:lightRig rig="threePt" dir="t"/>
              </a:scene3d>
              <a:sp3d>
                <a:bevelT w="0" h="6350"/>
                <a:bevelB w="0" h="0"/>
              </a:sp3d>
            </a:bodyPr>
            <a:lstStyle>
              <a:lvl1pPr algn="l" defTabSz="914400" rtl="0" eaLnBrk="1" latinLnBrk="1" hangingPunct="1">
                <a:spcBef>
                  <a:spcPct val="0"/>
                </a:spcBef>
                <a:buNone/>
                <a:defRPr sz="4400" kern="1200">
                  <a:solidFill>
                    <a:schemeClr val="tx1"/>
                  </a:solidFill>
                  <a:latin typeface="+mj-lt"/>
                  <a:ea typeface="+mj-ea"/>
                  <a:cs typeface="+mj-cs"/>
                </a:defRPr>
              </a:lvl1pPr>
            </a:lstStyle>
            <a:p>
              <a:pPr algn="r" defTabSz="914126" fontAlgn="base" latinLnBrk="0">
                <a:spcAft>
                  <a:spcPct val="0"/>
                </a:spcAft>
                <a:defRPr/>
              </a:pPr>
              <a:r>
                <a:rPr kumimoji="1" lang="en-US" sz="1050" err="1">
                  <a:solidFill>
                    <a:prstClr val="black">
                      <a:lumMod val="85000"/>
                      <a:lumOff val="15000"/>
                    </a:prstClr>
                  </a:solidFill>
                  <a:latin typeface="SamsungOne-400" panose="020B0503030303020204" pitchFamily="34" charset="0"/>
                  <a:ea typeface="SamsungOne-400" panose="020B0503030303020204" pitchFamily="34" charset="0"/>
                </a:rPr>
                <a:t>Gbps</a:t>
              </a:r>
              <a:endParaRPr kumimoji="1" lang="en-US" sz="1050">
                <a:solidFill>
                  <a:prstClr val="black">
                    <a:lumMod val="85000"/>
                    <a:lumOff val="15000"/>
                  </a:prstClr>
                </a:solidFill>
                <a:latin typeface="SamsungOne-400" panose="020B0503030303020204" pitchFamily="34" charset="0"/>
                <a:ea typeface="SamsungOne-400" panose="020B0503030303020204" pitchFamily="34" charset="0"/>
              </a:endParaRPr>
            </a:p>
            <a:p>
              <a:pPr algn="r" defTabSz="914126" fontAlgn="base" latinLnBrk="0">
                <a:spcAft>
                  <a:spcPct val="0"/>
                </a:spcAft>
                <a:defRPr/>
              </a:pPr>
              <a:endParaRPr kumimoji="1" lang="en-US" sz="1050">
                <a:solidFill>
                  <a:prstClr val="black">
                    <a:lumMod val="85000"/>
                    <a:lumOff val="15000"/>
                  </a:prstClr>
                </a:solidFill>
                <a:latin typeface="SamsungOne-400" panose="020B0503030303020204" pitchFamily="34" charset="0"/>
                <a:ea typeface="SamsungOne-400" panose="020B0503030303020204" pitchFamily="34" charset="0"/>
              </a:endParaRPr>
            </a:p>
            <a:p>
              <a:pPr algn="r" defTabSz="914126" fontAlgn="base" latinLnBrk="0">
                <a:spcAft>
                  <a:spcPct val="0"/>
                </a:spcAft>
                <a:defRPr/>
              </a:pPr>
              <a:endParaRPr kumimoji="1" lang="en-US" sz="1050">
                <a:solidFill>
                  <a:prstClr val="black">
                    <a:lumMod val="85000"/>
                    <a:lumOff val="15000"/>
                  </a:prstClr>
                </a:solidFill>
                <a:latin typeface="SamsungOne-400" panose="020B0503030303020204" pitchFamily="34" charset="0"/>
                <a:ea typeface="SamsungOne-400" panose="020B0503030303020204" pitchFamily="34" charset="0"/>
              </a:endParaRPr>
            </a:p>
            <a:p>
              <a:pPr algn="r" defTabSz="914126" fontAlgn="base" latinLnBrk="0">
                <a:spcAft>
                  <a:spcPct val="0"/>
                </a:spcAft>
                <a:defRPr/>
              </a:pPr>
              <a:endParaRPr kumimoji="1" lang="en-US" sz="1050">
                <a:solidFill>
                  <a:prstClr val="black">
                    <a:lumMod val="85000"/>
                    <a:lumOff val="15000"/>
                  </a:prstClr>
                </a:solidFill>
                <a:latin typeface="SamsungOne-400" panose="020B0503030303020204" pitchFamily="34" charset="0"/>
                <a:ea typeface="SamsungOne-400" panose="020B0503030303020204" pitchFamily="34" charset="0"/>
              </a:endParaRPr>
            </a:p>
            <a:p>
              <a:pPr algn="r" defTabSz="914126" fontAlgn="base" latinLnBrk="0">
                <a:spcAft>
                  <a:spcPct val="0"/>
                </a:spcAft>
                <a:defRPr/>
              </a:pPr>
              <a:r>
                <a:rPr kumimoji="1" lang="en-US" sz="1050">
                  <a:solidFill>
                    <a:prstClr val="black">
                      <a:lumMod val="85000"/>
                      <a:lumOff val="15000"/>
                    </a:prstClr>
                  </a:solidFill>
                  <a:latin typeface="SamsungOne-400" panose="020B0503030303020204" pitchFamily="34" charset="0"/>
                  <a:ea typeface="SamsungOne-400" panose="020B0503030303020204" pitchFamily="34" charset="0"/>
                </a:rPr>
                <a:t>Mbps</a:t>
              </a:r>
            </a:p>
            <a:p>
              <a:pPr algn="r" defTabSz="914126" fontAlgn="base" latinLnBrk="0">
                <a:spcAft>
                  <a:spcPct val="0"/>
                </a:spcAft>
                <a:defRPr/>
              </a:pPr>
              <a:endParaRPr kumimoji="1" lang="en-US" sz="1050">
                <a:solidFill>
                  <a:prstClr val="black">
                    <a:lumMod val="85000"/>
                    <a:lumOff val="15000"/>
                  </a:prstClr>
                </a:solidFill>
                <a:latin typeface="SamsungOne-400" panose="020B0503030303020204" pitchFamily="34" charset="0"/>
                <a:ea typeface="SamsungOne-400" panose="020B0503030303020204" pitchFamily="34" charset="0"/>
              </a:endParaRPr>
            </a:p>
            <a:p>
              <a:pPr algn="r" defTabSz="914126" fontAlgn="base" latinLnBrk="0">
                <a:spcAft>
                  <a:spcPct val="0"/>
                </a:spcAft>
                <a:defRPr/>
              </a:pPr>
              <a:endParaRPr kumimoji="1" lang="en-US" sz="1050">
                <a:solidFill>
                  <a:prstClr val="black">
                    <a:lumMod val="85000"/>
                    <a:lumOff val="15000"/>
                  </a:prstClr>
                </a:solidFill>
                <a:latin typeface="SamsungOne-400" panose="020B0503030303020204" pitchFamily="34" charset="0"/>
                <a:ea typeface="SamsungOne-400" panose="020B0503030303020204" pitchFamily="34" charset="0"/>
              </a:endParaRPr>
            </a:p>
            <a:p>
              <a:pPr algn="r" defTabSz="914126" fontAlgn="base" latinLnBrk="0">
                <a:spcAft>
                  <a:spcPct val="0"/>
                </a:spcAft>
                <a:defRPr/>
              </a:pPr>
              <a:endParaRPr kumimoji="1" lang="en-US" sz="1050">
                <a:solidFill>
                  <a:prstClr val="black">
                    <a:lumMod val="85000"/>
                    <a:lumOff val="15000"/>
                  </a:prstClr>
                </a:solidFill>
                <a:latin typeface="SamsungOne-400" panose="020B0503030303020204" pitchFamily="34" charset="0"/>
                <a:ea typeface="SamsungOne-400" panose="020B0503030303020204" pitchFamily="34" charset="0"/>
              </a:endParaRPr>
            </a:p>
            <a:p>
              <a:pPr algn="r" defTabSz="914126" fontAlgn="base" latinLnBrk="0">
                <a:spcAft>
                  <a:spcPct val="0"/>
                </a:spcAft>
                <a:defRPr/>
              </a:pPr>
              <a:r>
                <a:rPr kumimoji="1" lang="en-US" sz="1050">
                  <a:solidFill>
                    <a:prstClr val="black">
                      <a:lumMod val="85000"/>
                      <a:lumOff val="15000"/>
                    </a:prstClr>
                  </a:solidFill>
                  <a:latin typeface="SamsungOne-400" panose="020B0503030303020204" pitchFamily="34" charset="0"/>
                  <a:ea typeface="SamsungOne-400" panose="020B0503030303020204" pitchFamily="34" charset="0"/>
                </a:rPr>
                <a:t>Kbps</a:t>
              </a:r>
            </a:p>
            <a:p>
              <a:pPr algn="r" defTabSz="914126" fontAlgn="base" latinLnBrk="0">
                <a:spcAft>
                  <a:spcPct val="0"/>
                </a:spcAft>
                <a:defRPr/>
              </a:pPr>
              <a:endParaRPr kumimoji="1" lang="en-US" sz="1050">
                <a:solidFill>
                  <a:prstClr val="black">
                    <a:lumMod val="85000"/>
                    <a:lumOff val="15000"/>
                  </a:prstClr>
                </a:solidFill>
                <a:latin typeface="SamsungOne-400" panose="020B0503030303020204" pitchFamily="34" charset="0"/>
                <a:ea typeface="SamsungOne-400" panose="020B0503030303020204" pitchFamily="34" charset="0"/>
              </a:endParaRPr>
            </a:p>
            <a:p>
              <a:pPr algn="r" defTabSz="914126" fontAlgn="base" latinLnBrk="0">
                <a:spcAft>
                  <a:spcPct val="0"/>
                </a:spcAft>
                <a:defRPr/>
              </a:pPr>
              <a:endParaRPr kumimoji="1" lang="en-US" sz="1050">
                <a:solidFill>
                  <a:prstClr val="black">
                    <a:lumMod val="85000"/>
                    <a:lumOff val="15000"/>
                  </a:prstClr>
                </a:solidFill>
                <a:latin typeface="SamsungOne-400" panose="020B0503030303020204" pitchFamily="34" charset="0"/>
                <a:ea typeface="SamsungOne-400" panose="020B0503030303020204" pitchFamily="34" charset="0"/>
              </a:endParaRPr>
            </a:p>
            <a:p>
              <a:pPr algn="r" defTabSz="914126" fontAlgn="base" latinLnBrk="0">
                <a:spcAft>
                  <a:spcPct val="0"/>
                </a:spcAft>
                <a:defRPr/>
              </a:pPr>
              <a:endParaRPr kumimoji="1" lang="en-US" sz="1050">
                <a:solidFill>
                  <a:prstClr val="black">
                    <a:lumMod val="85000"/>
                    <a:lumOff val="15000"/>
                  </a:prstClr>
                </a:solidFill>
                <a:latin typeface="SamsungOne-400" panose="020B0503030303020204" pitchFamily="34" charset="0"/>
                <a:ea typeface="SamsungOne-400" panose="020B0503030303020204" pitchFamily="34" charset="0"/>
              </a:endParaRPr>
            </a:p>
            <a:p>
              <a:pPr algn="r" defTabSz="914126" fontAlgn="base" latinLnBrk="0">
                <a:spcAft>
                  <a:spcPct val="0"/>
                </a:spcAft>
                <a:defRPr/>
              </a:pPr>
              <a:r>
                <a:rPr kumimoji="1" lang="en-US" sz="1050">
                  <a:solidFill>
                    <a:prstClr val="black">
                      <a:lumMod val="85000"/>
                      <a:lumOff val="15000"/>
                    </a:prstClr>
                  </a:solidFill>
                  <a:latin typeface="SamsungOne-400" panose="020B0503030303020204" pitchFamily="34" charset="0"/>
                  <a:ea typeface="SamsungOne-400" panose="020B0503030303020204" pitchFamily="34" charset="0"/>
                </a:rPr>
                <a:t>bps</a:t>
              </a:r>
            </a:p>
          </p:txBody>
        </p:sp>
        <p:sp>
          <p:nvSpPr>
            <p:cNvPr id="52" name="Title 1">
              <a:extLst>
                <a:ext uri="{FF2B5EF4-FFF2-40B4-BE49-F238E27FC236}">
                  <a16:creationId xmlns:a16="http://schemas.microsoft.com/office/drawing/2014/main" id="{DFAFFF98-0A23-41D6-B938-4DFBCB56982E}"/>
                </a:ext>
              </a:extLst>
            </p:cNvPr>
            <p:cNvSpPr txBox="1">
              <a:spLocks/>
            </p:cNvSpPr>
            <p:nvPr/>
          </p:nvSpPr>
          <p:spPr>
            <a:xfrm>
              <a:off x="4809188" y="4105591"/>
              <a:ext cx="365642" cy="244684"/>
            </a:xfrm>
            <a:prstGeom prst="rect">
              <a:avLst/>
            </a:prstGeom>
          </p:spPr>
          <p:txBody>
            <a:bodyPr vert="horz" wrap="none" lIns="0" tIns="0" rIns="0" bIns="0" rtlCol="0" anchor="ctr">
              <a:spAutoFit/>
              <a:scene3d>
                <a:camera prst="orthographicFront"/>
                <a:lightRig rig="threePt" dir="t"/>
              </a:scene3d>
              <a:sp3d>
                <a:bevelT w="0" h="6350"/>
                <a:bevelB w="0" h="0"/>
              </a:sp3d>
            </a:bodyPr>
            <a:lstStyle>
              <a:lvl1pPr algn="l" defTabSz="914400" rtl="0" eaLnBrk="1" latinLnBrk="1" hangingPunct="1">
                <a:spcBef>
                  <a:spcPct val="0"/>
                </a:spcBef>
                <a:buNone/>
                <a:defRPr sz="4400" kern="1200">
                  <a:solidFill>
                    <a:schemeClr val="tx1"/>
                  </a:solidFill>
                  <a:latin typeface="+mj-lt"/>
                  <a:ea typeface="+mj-ea"/>
                  <a:cs typeface="+mj-cs"/>
                </a:defRPr>
              </a:lvl1pPr>
            </a:lstStyle>
            <a:p>
              <a:pPr algn="ctr" defTabSz="914126" fontAlgn="base" latinLnBrk="0">
                <a:spcAft>
                  <a:spcPct val="0"/>
                </a:spcAft>
                <a:defRPr/>
              </a:pPr>
              <a:r>
                <a:rPr kumimoji="1" lang="en-US" sz="1100" dirty="0">
                  <a:solidFill>
                    <a:prstClr val="black">
                      <a:lumMod val="85000"/>
                      <a:lumOff val="15000"/>
                    </a:prstClr>
                  </a:solidFill>
                  <a:latin typeface="SamsungOne-400" panose="020B0503030303020204" pitchFamily="34" charset="0"/>
                  <a:ea typeface="SamsungOne-400" panose="020B0503030303020204" pitchFamily="34" charset="0"/>
                </a:rPr>
                <a:t>100m</a:t>
              </a:r>
            </a:p>
          </p:txBody>
        </p:sp>
        <p:sp>
          <p:nvSpPr>
            <p:cNvPr id="53" name="Title 1">
              <a:extLst>
                <a:ext uri="{FF2B5EF4-FFF2-40B4-BE49-F238E27FC236}">
                  <a16:creationId xmlns:a16="http://schemas.microsoft.com/office/drawing/2014/main" id="{DFAFFF98-0A23-41D6-B938-4DFBCB56982E}"/>
                </a:ext>
              </a:extLst>
            </p:cNvPr>
            <p:cNvSpPr txBox="1">
              <a:spLocks/>
            </p:cNvSpPr>
            <p:nvPr/>
          </p:nvSpPr>
          <p:spPr>
            <a:xfrm>
              <a:off x="6110976" y="4105591"/>
              <a:ext cx="265921" cy="244684"/>
            </a:xfrm>
            <a:prstGeom prst="rect">
              <a:avLst/>
            </a:prstGeom>
          </p:spPr>
          <p:txBody>
            <a:bodyPr vert="horz" wrap="none" lIns="0" tIns="0" rIns="0" bIns="0" rtlCol="0" anchor="ctr">
              <a:spAutoFit/>
              <a:scene3d>
                <a:camera prst="orthographicFront"/>
                <a:lightRig rig="threePt" dir="t"/>
              </a:scene3d>
              <a:sp3d>
                <a:bevelT w="0" h="6350"/>
                <a:bevelB w="0" h="0"/>
              </a:sp3d>
            </a:bodyPr>
            <a:lstStyle>
              <a:lvl1pPr algn="l" defTabSz="914400" rtl="0" eaLnBrk="1" latinLnBrk="1" hangingPunct="1">
                <a:spcBef>
                  <a:spcPct val="0"/>
                </a:spcBef>
                <a:buNone/>
                <a:defRPr sz="4400" kern="1200">
                  <a:solidFill>
                    <a:schemeClr val="tx1"/>
                  </a:solidFill>
                  <a:latin typeface="+mj-lt"/>
                  <a:ea typeface="+mj-ea"/>
                  <a:cs typeface="+mj-cs"/>
                </a:defRPr>
              </a:lvl1pPr>
            </a:lstStyle>
            <a:p>
              <a:pPr algn="ctr" defTabSz="914126" fontAlgn="base" latinLnBrk="0">
                <a:spcAft>
                  <a:spcPct val="0"/>
                </a:spcAft>
                <a:defRPr/>
              </a:pPr>
              <a:r>
                <a:rPr kumimoji="1" lang="en-US" sz="1100" dirty="0">
                  <a:solidFill>
                    <a:prstClr val="black">
                      <a:lumMod val="85000"/>
                      <a:lumOff val="15000"/>
                    </a:prstClr>
                  </a:solidFill>
                  <a:latin typeface="SamsungOne-400" panose="020B0503030303020204" pitchFamily="34" charset="0"/>
                  <a:ea typeface="SamsungOne-400" panose="020B0503030303020204" pitchFamily="34" charset="0"/>
                </a:rPr>
                <a:t>1km</a:t>
              </a:r>
            </a:p>
          </p:txBody>
        </p:sp>
        <p:sp>
          <p:nvSpPr>
            <p:cNvPr id="54" name="Title 1">
              <a:extLst>
                <a:ext uri="{FF2B5EF4-FFF2-40B4-BE49-F238E27FC236}">
                  <a16:creationId xmlns:a16="http://schemas.microsoft.com/office/drawing/2014/main" id="{DFAFFF98-0A23-41D6-B938-4DFBCB56982E}"/>
                </a:ext>
              </a:extLst>
            </p:cNvPr>
            <p:cNvSpPr txBox="1">
              <a:spLocks/>
            </p:cNvSpPr>
            <p:nvPr/>
          </p:nvSpPr>
          <p:spPr>
            <a:xfrm>
              <a:off x="7358379" y="4105591"/>
              <a:ext cx="354008" cy="244684"/>
            </a:xfrm>
            <a:prstGeom prst="rect">
              <a:avLst/>
            </a:prstGeom>
          </p:spPr>
          <p:txBody>
            <a:bodyPr vert="horz" wrap="none" lIns="0" tIns="0" rIns="0" bIns="0" rtlCol="0" anchor="ctr">
              <a:spAutoFit/>
              <a:scene3d>
                <a:camera prst="orthographicFront"/>
                <a:lightRig rig="threePt" dir="t"/>
              </a:scene3d>
              <a:sp3d>
                <a:bevelT w="0" h="6350"/>
                <a:bevelB w="0" h="0"/>
              </a:sp3d>
            </a:bodyPr>
            <a:lstStyle>
              <a:lvl1pPr algn="l" defTabSz="914400" rtl="0" eaLnBrk="1" latinLnBrk="1" hangingPunct="1">
                <a:spcBef>
                  <a:spcPct val="0"/>
                </a:spcBef>
                <a:buNone/>
                <a:defRPr sz="4400" kern="1200">
                  <a:solidFill>
                    <a:schemeClr val="tx1"/>
                  </a:solidFill>
                  <a:latin typeface="+mj-lt"/>
                  <a:ea typeface="+mj-ea"/>
                  <a:cs typeface="+mj-cs"/>
                </a:defRPr>
              </a:lvl1pPr>
            </a:lstStyle>
            <a:p>
              <a:pPr algn="ctr" defTabSz="914126" fontAlgn="base" latinLnBrk="0">
                <a:spcAft>
                  <a:spcPct val="0"/>
                </a:spcAft>
                <a:defRPr/>
              </a:pPr>
              <a:r>
                <a:rPr kumimoji="1" lang="en-US" sz="1100" dirty="0">
                  <a:solidFill>
                    <a:prstClr val="black">
                      <a:lumMod val="85000"/>
                      <a:lumOff val="15000"/>
                    </a:prstClr>
                  </a:solidFill>
                  <a:latin typeface="SamsungOne-400" panose="020B0503030303020204" pitchFamily="34" charset="0"/>
                  <a:ea typeface="SamsungOne-400" panose="020B0503030303020204" pitchFamily="34" charset="0"/>
                </a:rPr>
                <a:t>10km</a:t>
              </a:r>
            </a:p>
          </p:txBody>
        </p:sp>
      </p:grpSp>
      <p:grpSp>
        <p:nvGrpSpPr>
          <p:cNvPr id="27" name="그룹 26">
            <a:extLst>
              <a:ext uri="{FF2B5EF4-FFF2-40B4-BE49-F238E27FC236}">
                <a16:creationId xmlns:a16="http://schemas.microsoft.com/office/drawing/2014/main" id="{1267C1F7-C8DD-40F3-BE96-1B8C0A180291}"/>
              </a:ext>
            </a:extLst>
          </p:cNvPr>
          <p:cNvGrpSpPr/>
          <p:nvPr/>
        </p:nvGrpSpPr>
        <p:grpSpPr>
          <a:xfrm>
            <a:off x="559817" y="2247192"/>
            <a:ext cx="8780377" cy="430887"/>
            <a:chOff x="1027113" y="2045626"/>
            <a:chExt cx="8785225" cy="431125"/>
          </a:xfrm>
        </p:grpSpPr>
        <p:sp>
          <p:nvSpPr>
            <p:cNvPr id="28" name="직사각형 27">
              <a:extLst>
                <a:ext uri="{FF2B5EF4-FFF2-40B4-BE49-F238E27FC236}">
                  <a16:creationId xmlns:a16="http://schemas.microsoft.com/office/drawing/2014/main" id="{7947BCB1-A148-4B9B-8940-77D8A0E9E78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29" name="직사각형 28">
              <a:extLst>
                <a:ext uri="{FF2B5EF4-FFF2-40B4-BE49-F238E27FC236}">
                  <a16:creationId xmlns:a16="http://schemas.microsoft.com/office/drawing/2014/main" id="{430C1AF0-048B-4311-A188-67A77730A5F5}"/>
                </a:ext>
              </a:extLst>
            </p:cNvPr>
            <p:cNvSpPr/>
            <p:nvPr/>
          </p:nvSpPr>
          <p:spPr>
            <a:xfrm>
              <a:off x="1179513" y="2045626"/>
              <a:ext cx="8632825" cy="431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Cần đáp ứng các yêu cầu chính như thiết kế tiêu thụ điện năng thấp, nguồn thiết bị đầu cuối có chi phí thấp, chi phí triển khai thấp, vùng phủ sóng ổn định, truy cập thiết bị đầu cuối quy mô lớn</a:t>
              </a:r>
            </a:p>
          </p:txBody>
        </p:sp>
      </p:grpSp>
      <p:grpSp>
        <p:nvGrpSpPr>
          <p:cNvPr id="31" name="그룹 30">
            <a:extLst>
              <a:ext uri="{FF2B5EF4-FFF2-40B4-BE49-F238E27FC236}">
                <a16:creationId xmlns:a16="http://schemas.microsoft.com/office/drawing/2014/main" id="{E9A095E2-FB6B-475D-88C0-D18C8FC6F373}"/>
              </a:ext>
            </a:extLst>
          </p:cNvPr>
          <p:cNvGrpSpPr/>
          <p:nvPr/>
        </p:nvGrpSpPr>
        <p:grpSpPr>
          <a:xfrm>
            <a:off x="559817" y="1911547"/>
            <a:ext cx="8783192" cy="215444"/>
            <a:chOff x="1027113" y="2045625"/>
            <a:chExt cx="8785225" cy="215494"/>
          </a:xfrm>
        </p:grpSpPr>
        <p:sp>
          <p:nvSpPr>
            <p:cNvPr id="51" name="직사각형 50">
              <a:extLst>
                <a:ext uri="{FF2B5EF4-FFF2-40B4-BE49-F238E27FC236}">
                  <a16:creationId xmlns:a16="http://schemas.microsoft.com/office/drawing/2014/main" id="{0242F102-4990-45E9-8B86-4FE59DCF508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5" name="직사각형 54">
              <a:extLst>
                <a:ext uri="{FF2B5EF4-FFF2-40B4-BE49-F238E27FC236}">
                  <a16:creationId xmlns:a16="http://schemas.microsoft.com/office/drawing/2014/main" id="{DECB74D9-B6DD-4139-9929-A9FB06B9E23F}"/>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Mạng diện rộng công suất thấp (LPWA) là công nghệ được sử dụng để gửi một ít dữ liệu với năng lượng thấp</a:t>
              </a:r>
            </a:p>
          </p:txBody>
        </p:sp>
      </p:grpSp>
      <p:grpSp>
        <p:nvGrpSpPr>
          <p:cNvPr id="26" name="그룹 25"/>
          <p:cNvGrpSpPr/>
          <p:nvPr/>
        </p:nvGrpSpPr>
        <p:grpSpPr>
          <a:xfrm>
            <a:off x="416128" y="444866"/>
            <a:ext cx="9051872" cy="282133"/>
            <a:chOff x="416128" y="444866"/>
            <a:chExt cx="9051872" cy="282133"/>
          </a:xfrm>
        </p:grpSpPr>
        <p:sp>
          <p:nvSpPr>
            <p:cNvPr id="32" name="직사각형 3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33" name="직사각형 3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4" name="직사각형 3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Khái niệm về LPWA </a:t>
            </a:r>
          </a:p>
        </p:txBody>
      </p:sp>
    </p:spTree>
    <p:extLst>
      <p:ext uri="{BB962C8B-B14F-4D97-AF65-F5344CB8AC3E}">
        <p14:creationId xmlns:p14="http://schemas.microsoft.com/office/powerpoint/2010/main" val="23700274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59637" y="1911546"/>
            <a:ext cx="8783372" cy="2261637"/>
            <a:chOff x="559637" y="1956941"/>
            <a:chExt cx="8783372" cy="2261637"/>
          </a:xfrm>
        </p:grpSpPr>
        <p:grpSp>
          <p:nvGrpSpPr>
            <p:cNvPr id="13" name="그룹 12"/>
            <p:cNvGrpSpPr/>
            <p:nvPr/>
          </p:nvGrpSpPr>
          <p:grpSpPr>
            <a:xfrm>
              <a:off x="559637" y="2600353"/>
              <a:ext cx="8780377" cy="215444"/>
              <a:chOff x="1027113" y="2045625"/>
              <a:chExt cx="8785225" cy="215563"/>
            </a:xfrm>
          </p:grpSpPr>
          <p:sp>
            <p:nvSpPr>
              <p:cNvPr id="14" name="직사각형 1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15" name="직사각형 14"/>
              <p:cNvSpPr/>
              <p:nvPr/>
            </p:nvSpPr>
            <p:spPr>
              <a:xfrm>
                <a:off x="1179513" y="2045625"/>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Bluetooth,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phạm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ngắn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giữa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thấp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5" name="직사각형 24">
              <a:extLst>
                <a:ext uri="{FF2B5EF4-FFF2-40B4-BE49-F238E27FC236}">
                  <a16:creationId xmlns:a16="http://schemas.microsoft.com/office/drawing/2014/main" id="{DADFA096-BF7C-4F30-A4A4-FCE75D907BB8}"/>
                </a:ext>
              </a:extLst>
            </p:cNvPr>
            <p:cNvSpPr/>
            <p:nvPr/>
          </p:nvSpPr>
          <p:spPr>
            <a:xfrm>
              <a:off x="711953" y="2188281"/>
              <a:ext cx="8628060" cy="345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tầm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ngắn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gồm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Wi-Fi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Bluetooth.</a:t>
              </a:r>
            </a:p>
          </p:txBody>
        </p:sp>
        <p:grpSp>
          <p:nvGrpSpPr>
            <p:cNvPr id="30" name="그룹 29"/>
            <p:cNvGrpSpPr/>
            <p:nvPr/>
          </p:nvGrpSpPr>
          <p:grpSpPr>
            <a:xfrm>
              <a:off x="559637" y="3194092"/>
              <a:ext cx="8780377" cy="430749"/>
              <a:chOff x="1027113" y="2045626"/>
              <a:chExt cx="8785225" cy="430987"/>
            </a:xfrm>
          </p:grpSpPr>
          <p:sp>
            <p:nvSpPr>
              <p:cNvPr id="31" name="직사각형 3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32" name="직사각형 31"/>
              <p:cNvSpPr/>
              <p:nvPr/>
            </p:nvSpPr>
            <p:spPr>
              <a:xfrm>
                <a:off x="1179513" y="2045626"/>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Wi-Fi,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phạm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xung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quanh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33" name="그룹 32"/>
            <p:cNvGrpSpPr/>
            <p:nvPr/>
          </p:nvGrpSpPr>
          <p:grpSpPr>
            <a:xfrm>
              <a:off x="559637" y="3787829"/>
              <a:ext cx="8780377" cy="430749"/>
              <a:chOff x="1027113" y="2045625"/>
              <a:chExt cx="8785225" cy="430987"/>
            </a:xfrm>
          </p:grpSpPr>
          <p:sp>
            <p:nvSpPr>
              <p:cNvPr id="34" name="직사각형 3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35" name="직사각형 34"/>
              <p:cNvSpPr/>
              <p:nvPr/>
            </p:nvSpPr>
            <p:spPr>
              <a:xfrm>
                <a:off x="1179513" y="204562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IoT,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thấp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(LPWA)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khắc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phục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gian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thời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gian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21" name="그룹 20">
              <a:extLst>
                <a:ext uri="{FF2B5EF4-FFF2-40B4-BE49-F238E27FC236}">
                  <a16:creationId xmlns:a16="http://schemas.microsoft.com/office/drawing/2014/main" id="{CF34F4BC-2400-4F02-A5BE-D41CBF5BD688}"/>
                </a:ext>
              </a:extLst>
            </p:cNvPr>
            <p:cNvGrpSpPr/>
            <p:nvPr/>
          </p:nvGrpSpPr>
          <p:grpSpPr>
            <a:xfrm>
              <a:off x="559817" y="1956941"/>
              <a:ext cx="8783192" cy="215444"/>
              <a:chOff x="1027113" y="2045624"/>
              <a:chExt cx="8785225" cy="215494"/>
            </a:xfrm>
          </p:grpSpPr>
          <p:sp>
            <p:nvSpPr>
              <p:cNvPr id="22" name="직사각형 21">
                <a:extLst>
                  <a:ext uri="{FF2B5EF4-FFF2-40B4-BE49-F238E27FC236}">
                    <a16:creationId xmlns:a16="http://schemas.microsoft.com/office/drawing/2014/main" id="{18C6EF57-94A8-4654-81B4-2182DB7AB78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직사각형 25">
                <a:extLst>
                  <a:ext uri="{FF2B5EF4-FFF2-40B4-BE49-F238E27FC236}">
                    <a16:creationId xmlns:a16="http://schemas.microsoft.com/office/drawing/2014/main" id="{B9B17392-6E52-4C9D-807B-671168911362}"/>
                  </a:ext>
                </a:extLst>
              </p:cNvPr>
              <p:cNvSpPr/>
              <p:nvPr/>
            </p:nvSpPr>
            <p:spPr>
              <a:xfrm>
                <a:off x="1179513" y="2045624"/>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IoT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phù</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ngắn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grpSp>
        <p:nvGrpSpPr>
          <p:cNvPr id="17" name="그룹 16"/>
          <p:cNvGrpSpPr/>
          <p:nvPr/>
        </p:nvGrpSpPr>
        <p:grpSpPr>
          <a:xfrm>
            <a:off x="416128" y="444866"/>
            <a:ext cx="9051872" cy="282133"/>
            <a:chOff x="416128" y="444866"/>
            <a:chExt cx="9051872" cy="282133"/>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23" name="직사각형 2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4" name="직사각형 2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Sự cần thiết của LPWA</a:t>
            </a:r>
          </a:p>
        </p:txBody>
      </p:sp>
    </p:spTree>
    <p:extLst>
      <p:ext uri="{BB962C8B-B14F-4D97-AF65-F5344CB8AC3E}">
        <p14:creationId xmlns:p14="http://schemas.microsoft.com/office/powerpoint/2010/main" val="2250421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id="{7B0F3396-0B9C-4EDE-A6AC-087442CC7BE5}"/>
              </a:ext>
            </a:extLst>
          </p:cNvPr>
          <p:cNvGrpSpPr/>
          <p:nvPr/>
        </p:nvGrpSpPr>
        <p:grpSpPr>
          <a:xfrm>
            <a:off x="559637" y="2502596"/>
            <a:ext cx="8780377" cy="215444"/>
            <a:chOff x="1027113" y="2045625"/>
            <a:chExt cx="8785225" cy="215563"/>
          </a:xfrm>
        </p:grpSpPr>
        <p:sp>
          <p:nvSpPr>
            <p:cNvPr id="25" name="직사각형 24">
              <a:extLst>
                <a:ext uri="{FF2B5EF4-FFF2-40B4-BE49-F238E27FC236}">
                  <a16:creationId xmlns:a16="http://schemas.microsoft.com/office/drawing/2014/main" id="{523EFB71-E405-4E8E-932C-787E1C3DD1E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C45BD4C3-524D-4A94-8C8E-F25D3B33D575}"/>
                </a:ext>
              </a:extLst>
            </p:cNvPr>
            <p:cNvSpPr/>
            <p:nvPr/>
          </p:nvSpPr>
          <p:spPr>
            <a:xfrm>
              <a:off x="1179513" y="2045625"/>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Có các thiết bị loại A/B/C phù hợp với từng trường hợp cụ thể</a:t>
              </a:r>
            </a:p>
          </p:txBody>
        </p:sp>
      </p:grpSp>
      <p:grpSp>
        <p:nvGrpSpPr>
          <p:cNvPr id="28" name="그룹 27">
            <a:extLst>
              <a:ext uri="{FF2B5EF4-FFF2-40B4-BE49-F238E27FC236}">
                <a16:creationId xmlns:a16="http://schemas.microsoft.com/office/drawing/2014/main" id="{FEFA63AE-22AF-4D01-8BD9-72F45CCBB482}"/>
              </a:ext>
            </a:extLst>
          </p:cNvPr>
          <p:cNvGrpSpPr/>
          <p:nvPr/>
        </p:nvGrpSpPr>
        <p:grpSpPr>
          <a:xfrm>
            <a:off x="559637" y="2878530"/>
            <a:ext cx="8780377" cy="215444"/>
            <a:chOff x="1027113" y="2045625"/>
            <a:chExt cx="8785225" cy="215563"/>
          </a:xfrm>
        </p:grpSpPr>
        <p:sp>
          <p:nvSpPr>
            <p:cNvPr id="29" name="직사각형 28">
              <a:extLst>
                <a:ext uri="{FF2B5EF4-FFF2-40B4-BE49-F238E27FC236}">
                  <a16:creationId xmlns:a16="http://schemas.microsoft.com/office/drawing/2014/main" id="{E20C3273-AB2E-4F98-9390-506E72C9E34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30" name="직사각형 29">
              <a:extLst>
                <a:ext uri="{FF2B5EF4-FFF2-40B4-BE49-F238E27FC236}">
                  <a16:creationId xmlns:a16="http://schemas.microsoft.com/office/drawing/2014/main" id="{A281A815-9D8D-47DC-B4CD-74D99215E048}"/>
                </a:ext>
              </a:extLst>
            </p:cNvPr>
            <p:cNvSpPr/>
            <p:nvPr/>
          </p:nvSpPr>
          <p:spPr>
            <a:xfrm>
              <a:off x="1179513" y="2045625"/>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thích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ứng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(ADR)</a:t>
              </a:r>
            </a:p>
          </p:txBody>
        </p:sp>
      </p:grpSp>
      <p:grpSp>
        <p:nvGrpSpPr>
          <p:cNvPr id="31" name="그룹 30">
            <a:extLst>
              <a:ext uri="{FF2B5EF4-FFF2-40B4-BE49-F238E27FC236}">
                <a16:creationId xmlns:a16="http://schemas.microsoft.com/office/drawing/2014/main" id="{77D2F033-1C33-412C-9A52-6B199F3091D7}"/>
              </a:ext>
            </a:extLst>
          </p:cNvPr>
          <p:cNvGrpSpPr/>
          <p:nvPr/>
        </p:nvGrpSpPr>
        <p:grpSpPr>
          <a:xfrm>
            <a:off x="559637" y="3290007"/>
            <a:ext cx="8780377" cy="215444"/>
            <a:chOff x="1027113" y="2045625"/>
            <a:chExt cx="8785225" cy="215563"/>
          </a:xfrm>
        </p:grpSpPr>
        <p:sp>
          <p:nvSpPr>
            <p:cNvPr id="32" name="직사각형 31">
              <a:extLst>
                <a:ext uri="{FF2B5EF4-FFF2-40B4-BE49-F238E27FC236}">
                  <a16:creationId xmlns:a16="http://schemas.microsoft.com/office/drawing/2014/main" id="{4A881567-B52F-47A3-AABB-3A8B3F039BD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33" name="직사각형 32">
              <a:extLst>
                <a:ext uri="{FF2B5EF4-FFF2-40B4-BE49-F238E27FC236}">
                  <a16:creationId xmlns:a16="http://schemas.microsoft.com/office/drawing/2014/main" id="{A226E2A8-0094-4736-A339-393C245E6B05}"/>
                </a:ext>
              </a:extLst>
            </p:cNvPr>
            <p:cNvSpPr/>
            <p:nvPr/>
          </p:nvSpPr>
          <p:spPr>
            <a:xfrm>
              <a:off x="1179513" y="2045625"/>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Nhảy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kênh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chu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nhiệm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vụ</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5" name="그룹 34">
            <a:extLst>
              <a:ext uri="{FF2B5EF4-FFF2-40B4-BE49-F238E27FC236}">
                <a16:creationId xmlns:a16="http://schemas.microsoft.com/office/drawing/2014/main" id="{007AB20C-0F77-41C0-A079-AE3749F5FF6D}"/>
              </a:ext>
            </a:extLst>
          </p:cNvPr>
          <p:cNvGrpSpPr/>
          <p:nvPr/>
        </p:nvGrpSpPr>
        <p:grpSpPr>
          <a:xfrm>
            <a:off x="559817" y="1917711"/>
            <a:ext cx="8783192" cy="430887"/>
            <a:chOff x="1027113" y="2045625"/>
            <a:chExt cx="8785225" cy="430987"/>
          </a:xfrm>
        </p:grpSpPr>
        <p:sp>
          <p:nvSpPr>
            <p:cNvPr id="36" name="직사각형 35">
              <a:extLst>
                <a:ext uri="{FF2B5EF4-FFF2-40B4-BE49-F238E27FC236}">
                  <a16:creationId xmlns:a16="http://schemas.microsoft.com/office/drawing/2014/main" id="{5968EF62-15D6-44FE-B655-E600C15EBDF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7" name="직사각형 36">
              <a:extLst>
                <a:ext uri="{FF2B5EF4-FFF2-40B4-BE49-F238E27FC236}">
                  <a16:creationId xmlns:a16="http://schemas.microsoft.com/office/drawing/2014/main" id="{9789439E-24F4-44C5-9091-C36BD3153C28}"/>
                </a:ext>
              </a:extLst>
            </p:cNvPr>
            <p:cNvSpPr/>
            <p:nvPr/>
          </p:nvSpPr>
          <p:spPr>
            <a:xfrm>
              <a:off x="1179513" y="204562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LoRaWAN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LPWA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dẫn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sự</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minh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LoRa,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minh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quốc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gia</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6" name="그룹 15"/>
          <p:cNvGrpSpPr/>
          <p:nvPr/>
        </p:nvGrpSpPr>
        <p:grpSpPr>
          <a:xfrm>
            <a:off x="416128" y="444866"/>
            <a:ext cx="9051872" cy="282133"/>
            <a:chOff x="416128" y="444866"/>
            <a:chExt cx="9051872" cy="282133"/>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0" name="직사각형 1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Khái niệm và tính năng của LoRaWAN</a:t>
            </a:r>
          </a:p>
        </p:txBody>
      </p:sp>
    </p:spTree>
    <p:extLst>
      <p:ext uri="{BB962C8B-B14F-4D97-AF65-F5344CB8AC3E}">
        <p14:creationId xmlns:p14="http://schemas.microsoft.com/office/powerpoint/2010/main" val="14350255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416128" y="444866"/>
            <a:ext cx="9051872" cy="282133"/>
            <a:chOff x="416128" y="444866"/>
            <a:chExt cx="9051872" cy="282133"/>
          </a:xfrm>
        </p:grpSpPr>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8" name="직사각형 17">
            <a:extLst>
              <a:ext uri="{FF2B5EF4-FFF2-40B4-BE49-F238E27FC236}">
                <a16:creationId xmlns:a16="http://schemas.microsoft.com/office/drawing/2014/main" id="{B9363DDC-20BF-49E2-9B1E-F77E3560C2A3}"/>
              </a:ext>
            </a:extLst>
          </p:cNvPr>
          <p:cNvSpPr/>
          <p:nvPr/>
        </p:nvSpPr>
        <p:spPr>
          <a:xfrm>
            <a:off x="5680799" y="2204467"/>
            <a:ext cx="3884731" cy="1150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trễ</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trễ</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2" name="그룹 21">
            <a:extLst>
              <a:ext uri="{FF2B5EF4-FFF2-40B4-BE49-F238E27FC236}">
                <a16:creationId xmlns:a16="http://schemas.microsoft.com/office/drawing/2014/main" id="{07928334-32AF-46A2-97F3-006B536CB7A1}"/>
              </a:ext>
            </a:extLst>
          </p:cNvPr>
          <p:cNvGrpSpPr/>
          <p:nvPr/>
        </p:nvGrpSpPr>
        <p:grpSpPr>
          <a:xfrm>
            <a:off x="559817" y="1917711"/>
            <a:ext cx="9005714" cy="215444"/>
            <a:chOff x="1027113" y="2045625"/>
            <a:chExt cx="9007799" cy="215494"/>
          </a:xfrm>
        </p:grpSpPr>
        <p:sp>
          <p:nvSpPr>
            <p:cNvPr id="23" name="직사각형 2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직사각형 23">
              <a:extLst>
                <a:ext uri="{FF2B5EF4-FFF2-40B4-BE49-F238E27FC236}">
                  <a16:creationId xmlns:a16="http://schemas.microsoft.com/office/drawing/2014/main" id="{C3CF9554-5E26-4DD4-876F-A237942CB6BA}"/>
                </a:ext>
              </a:extLst>
            </p:cNvPr>
            <p:cNvSpPr/>
            <p:nvPr/>
          </p:nvSpPr>
          <p:spPr>
            <a:xfrm>
              <a:off x="1179513" y="2045625"/>
              <a:ext cx="8855399"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Sử dụng loại thiết bị theo tính năng tối ưu</a:t>
              </a:r>
            </a:p>
          </p:txBody>
        </p:sp>
      </p:grpSp>
      <p:sp>
        <p:nvSpPr>
          <p:cNvPr id="14" name="직사각형 1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Loại</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LoRaWAN</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8" name="그룹 7"/>
          <p:cNvGrpSpPr/>
          <p:nvPr/>
        </p:nvGrpSpPr>
        <p:grpSpPr>
          <a:xfrm>
            <a:off x="559816" y="2204467"/>
            <a:ext cx="4991383" cy="2806733"/>
            <a:chOff x="559816" y="2204467"/>
            <a:chExt cx="4991383" cy="2806733"/>
          </a:xfrm>
        </p:grpSpPr>
        <p:sp>
          <p:nvSpPr>
            <p:cNvPr id="25" name="모서리가 둥근 직사각형 4">
              <a:extLst>
                <a:ext uri="{FF2B5EF4-FFF2-40B4-BE49-F238E27FC236}">
                  <a16:creationId xmlns:a16="http://schemas.microsoft.com/office/drawing/2014/main" id="{1F60B385-B163-4CFC-A3A9-F69F3A532B9E}"/>
                </a:ext>
              </a:extLst>
            </p:cNvPr>
            <p:cNvSpPr/>
            <p:nvPr/>
          </p:nvSpPr>
          <p:spPr>
            <a:xfrm>
              <a:off x="559816" y="2204467"/>
              <a:ext cx="4991383" cy="280673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B9363DDC-20BF-49E2-9B1E-F77E3560C2A3}"/>
                </a:ext>
              </a:extLst>
            </p:cNvPr>
            <p:cNvSpPr/>
            <p:nvPr/>
          </p:nvSpPr>
          <p:spPr>
            <a:xfrm>
              <a:off x="4183200" y="2524870"/>
              <a:ext cx="1087199" cy="329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defTabSz="457063">
                <a:spcAft>
                  <a:spcPts val="800"/>
                </a:spcAft>
                <a:buClr>
                  <a:srgbClr val="193EB0"/>
                </a:buClr>
              </a:pPr>
              <a:r>
                <a:rPr lang="en-US" altLang="ko-KR" sz="1200" b="1" dirty="0" err="1">
                  <a:solidFill>
                    <a:schemeClr val="accent5"/>
                  </a:solidFill>
                  <a:latin typeface="SamsungOne-400" panose="020B0503030303020204" pitchFamily="34" charset="0"/>
                  <a:ea typeface="SamsungOne-400" panose="020B0503030303020204" pitchFamily="34" charset="0"/>
                </a:rPr>
                <a:t>Ứng</a:t>
              </a:r>
              <a:r>
                <a:rPr lang="en-US" altLang="ko-KR" sz="1200" b="1" dirty="0">
                  <a:solidFill>
                    <a:schemeClr val="accent5"/>
                  </a:solidFill>
                  <a:latin typeface="SamsungOne-400" panose="020B0503030303020204" pitchFamily="34" charset="0"/>
                  <a:ea typeface="SamsungOne-400" panose="020B0503030303020204" pitchFamily="34" charset="0"/>
                </a:rPr>
                <a:t> </a:t>
              </a:r>
              <a:r>
                <a:rPr lang="en-US" altLang="ko-KR" sz="1200" b="1" dirty="0" err="1">
                  <a:solidFill>
                    <a:schemeClr val="accent5"/>
                  </a:solidFill>
                  <a:latin typeface="SamsungOne-400" panose="020B0503030303020204" pitchFamily="34" charset="0"/>
                  <a:ea typeface="SamsungOne-400" panose="020B0503030303020204" pitchFamily="34" charset="0"/>
                </a:rPr>
                <a:t>dụng</a:t>
              </a:r>
              <a:endParaRPr lang="en-US" altLang="ko-KR" sz="1200" b="1" dirty="0">
                <a:solidFill>
                  <a:schemeClr val="accent5"/>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B9363DDC-20BF-49E2-9B1E-F77E3560C2A3}"/>
                </a:ext>
              </a:extLst>
            </p:cNvPr>
            <p:cNvSpPr/>
            <p:nvPr/>
          </p:nvSpPr>
          <p:spPr>
            <a:xfrm>
              <a:off x="4183200" y="2984904"/>
              <a:ext cx="1087199" cy="329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defTabSz="457063">
                <a:spcAft>
                  <a:spcPts val="800"/>
                </a:spcAft>
                <a:buClr>
                  <a:srgbClr val="193EB0"/>
                </a:buClr>
              </a:pPr>
              <a:r>
                <a:rPr lang="en-US" altLang="ko-KR" sz="1200" b="1" dirty="0">
                  <a:solidFill>
                    <a:schemeClr val="accent5"/>
                  </a:solidFill>
                  <a:latin typeface="SamsungOne-400" panose="020B0503030303020204" pitchFamily="34" charset="0"/>
                  <a:ea typeface="SamsungOne-400" panose="020B0503030303020204" pitchFamily="34" charset="0"/>
                </a:rPr>
                <a:t>MAC</a:t>
              </a:r>
            </a:p>
          </p:txBody>
        </p:sp>
        <p:sp>
          <p:nvSpPr>
            <p:cNvPr id="20" name="직사각형 19">
              <a:extLst>
                <a:ext uri="{FF2B5EF4-FFF2-40B4-BE49-F238E27FC236}">
                  <a16:creationId xmlns:a16="http://schemas.microsoft.com/office/drawing/2014/main" id="{B9363DDC-20BF-49E2-9B1E-F77E3560C2A3}"/>
                </a:ext>
              </a:extLst>
            </p:cNvPr>
            <p:cNvSpPr/>
            <p:nvPr/>
          </p:nvSpPr>
          <p:spPr>
            <a:xfrm>
              <a:off x="4183200" y="3314895"/>
              <a:ext cx="1087199" cy="514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defTabSz="457063">
                <a:spcAft>
                  <a:spcPts val="800"/>
                </a:spcAft>
                <a:buClr>
                  <a:srgbClr val="193EB0"/>
                </a:buClr>
              </a:pPr>
              <a:r>
                <a:rPr lang="en-US" altLang="ko-KR" sz="1200" b="1" dirty="0" err="1">
                  <a:solidFill>
                    <a:schemeClr val="accent5"/>
                  </a:solidFill>
                  <a:latin typeface="SamsungOne-400" panose="020B0503030303020204" pitchFamily="34" charset="0"/>
                  <a:ea typeface="SamsungOne-400" panose="020B0503030303020204" pitchFamily="34" charset="0"/>
                </a:rPr>
                <a:t>Tùy</a:t>
              </a:r>
              <a:r>
                <a:rPr lang="en-US" altLang="ko-KR" sz="1200" b="1" dirty="0">
                  <a:solidFill>
                    <a:schemeClr val="accent5"/>
                  </a:solidFill>
                  <a:latin typeface="SamsungOne-400" panose="020B0503030303020204" pitchFamily="34" charset="0"/>
                  <a:ea typeface="SamsungOne-400" panose="020B0503030303020204" pitchFamily="34" charset="0"/>
                </a:rPr>
                <a:t> </a:t>
              </a:r>
              <a:r>
                <a:rPr lang="en-US" altLang="ko-KR" sz="1200" b="1" dirty="0" err="1">
                  <a:solidFill>
                    <a:schemeClr val="accent5"/>
                  </a:solidFill>
                  <a:latin typeface="SamsungOne-400" panose="020B0503030303020204" pitchFamily="34" charset="0"/>
                  <a:ea typeface="SamsungOne-400" panose="020B0503030303020204" pitchFamily="34" charset="0"/>
                </a:rPr>
                <a:t>chọn</a:t>
              </a:r>
              <a:r>
                <a:rPr lang="en-US" altLang="ko-KR" sz="1200" b="1" dirty="0">
                  <a:solidFill>
                    <a:schemeClr val="accent5"/>
                  </a:solidFill>
                  <a:latin typeface="SamsungOne-400" panose="020B0503030303020204" pitchFamily="34" charset="0"/>
                  <a:ea typeface="SamsungOne-400" panose="020B0503030303020204" pitchFamily="34" charset="0"/>
                </a:rPr>
                <a:t> MAC</a:t>
              </a:r>
            </a:p>
          </p:txBody>
        </p:sp>
        <p:sp>
          <p:nvSpPr>
            <p:cNvPr id="21" name="직사각형 20">
              <a:extLst>
                <a:ext uri="{FF2B5EF4-FFF2-40B4-BE49-F238E27FC236}">
                  <a16:creationId xmlns:a16="http://schemas.microsoft.com/office/drawing/2014/main" id="{B9363DDC-20BF-49E2-9B1E-F77E3560C2A3}"/>
                </a:ext>
              </a:extLst>
            </p:cNvPr>
            <p:cNvSpPr/>
            <p:nvPr/>
          </p:nvSpPr>
          <p:spPr>
            <a:xfrm>
              <a:off x="4183200" y="3809344"/>
              <a:ext cx="1087199" cy="329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defTabSz="457063">
                <a:spcAft>
                  <a:spcPts val="800"/>
                </a:spcAft>
                <a:buClr>
                  <a:srgbClr val="193EB0"/>
                </a:buClr>
              </a:pPr>
              <a:r>
                <a:rPr lang="en-US" altLang="ko-KR" sz="1200" b="1" dirty="0" err="1">
                  <a:solidFill>
                    <a:schemeClr val="accent5"/>
                  </a:solidFill>
                  <a:latin typeface="SamsungOne-400" panose="020B0503030303020204" pitchFamily="34" charset="0"/>
                  <a:ea typeface="SamsungOne-400" panose="020B0503030303020204" pitchFamily="34" charset="0"/>
                </a:rPr>
                <a:t>Điều</a:t>
              </a:r>
              <a:r>
                <a:rPr lang="en-US" altLang="ko-KR" sz="1200" b="1" dirty="0">
                  <a:solidFill>
                    <a:schemeClr val="accent5"/>
                  </a:solidFill>
                  <a:latin typeface="SamsungOne-400" panose="020B0503030303020204" pitchFamily="34" charset="0"/>
                  <a:ea typeface="SamsungOne-400" panose="020B0503030303020204" pitchFamily="34" charset="0"/>
                </a:rPr>
                <a:t> </a:t>
              </a:r>
              <a:r>
                <a:rPr lang="en-US" altLang="ko-KR" sz="1200" b="1" dirty="0" err="1">
                  <a:solidFill>
                    <a:schemeClr val="accent5"/>
                  </a:solidFill>
                  <a:latin typeface="SamsungOne-400" panose="020B0503030303020204" pitchFamily="34" charset="0"/>
                  <a:ea typeface="SamsungOne-400" panose="020B0503030303020204" pitchFamily="34" charset="0"/>
                </a:rPr>
                <a:t>biến</a:t>
              </a:r>
              <a:endParaRPr lang="en-US" altLang="ko-KR" sz="1200" b="1" dirty="0">
                <a:solidFill>
                  <a:schemeClr val="accent5"/>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B9363DDC-20BF-49E2-9B1E-F77E3560C2A3}"/>
                </a:ext>
              </a:extLst>
            </p:cNvPr>
            <p:cNvSpPr/>
            <p:nvPr/>
          </p:nvSpPr>
          <p:spPr>
            <a:xfrm>
              <a:off x="4183200" y="4411628"/>
              <a:ext cx="1310399" cy="514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0" bIns="71960" rtlCol="0" anchor="t">
              <a:spAutoFit/>
              <a:scene3d>
                <a:camera prst="orthographicFront"/>
                <a:lightRig rig="threePt" dir="t"/>
              </a:scene3d>
              <a:sp3d>
                <a:bevelT w="0" h="6350"/>
              </a:sp3d>
            </a:bodyPr>
            <a:lstStyle/>
            <a:p>
              <a:pPr defTabSz="457063">
                <a:spcAft>
                  <a:spcPts val="800"/>
                </a:spcAft>
                <a:buClr>
                  <a:srgbClr val="193EB0"/>
                </a:buClr>
              </a:pPr>
              <a:r>
                <a:rPr lang="en-US" altLang="ko-KR" sz="1200" b="1" dirty="0" err="1">
                  <a:solidFill>
                    <a:schemeClr val="accent5"/>
                  </a:solidFill>
                  <a:latin typeface="SamsungOne-400" panose="020B0503030303020204" pitchFamily="34" charset="0"/>
                  <a:ea typeface="SamsungOne-400" panose="020B0503030303020204" pitchFamily="34" charset="0"/>
                </a:rPr>
                <a:t>Băng</a:t>
              </a:r>
              <a:r>
                <a:rPr lang="en-US" altLang="ko-KR" sz="1200" b="1" dirty="0">
                  <a:solidFill>
                    <a:schemeClr val="accent5"/>
                  </a:solidFill>
                  <a:latin typeface="SamsungOne-400" panose="020B0503030303020204" pitchFamily="34" charset="0"/>
                  <a:ea typeface="SamsungOne-400" panose="020B0503030303020204" pitchFamily="34" charset="0"/>
                </a:rPr>
                <a:t> </a:t>
              </a:r>
              <a:r>
                <a:rPr lang="en-US" altLang="ko-KR" sz="1200" b="1" dirty="0" err="1">
                  <a:solidFill>
                    <a:schemeClr val="accent5"/>
                  </a:solidFill>
                  <a:latin typeface="SamsungOne-400" panose="020B0503030303020204" pitchFamily="34" charset="0"/>
                  <a:ea typeface="SamsungOne-400" panose="020B0503030303020204" pitchFamily="34" charset="0"/>
                </a:rPr>
                <a:t>tần</a:t>
              </a:r>
              <a:r>
                <a:rPr lang="en-US" altLang="ko-KR" sz="1200" b="1" dirty="0">
                  <a:solidFill>
                    <a:schemeClr val="accent5"/>
                  </a:solidFill>
                  <a:latin typeface="SamsungOne-400" panose="020B0503030303020204" pitchFamily="34" charset="0"/>
                  <a:ea typeface="SamsungOne-400" panose="020B0503030303020204" pitchFamily="34" charset="0"/>
                </a:rPr>
                <a:t> ISM </a:t>
              </a:r>
              <a:r>
                <a:rPr lang="en-US" altLang="ko-KR" sz="1200" b="1" dirty="0" err="1">
                  <a:solidFill>
                    <a:schemeClr val="accent5"/>
                  </a:solidFill>
                  <a:latin typeface="SamsungOne-400" panose="020B0503030303020204" pitchFamily="34" charset="0"/>
                  <a:ea typeface="SamsungOne-400" panose="020B0503030303020204" pitchFamily="34" charset="0"/>
                </a:rPr>
                <a:t>cục</a:t>
              </a:r>
              <a:r>
                <a:rPr lang="en-US" altLang="ko-KR" sz="1200" b="1" dirty="0">
                  <a:solidFill>
                    <a:schemeClr val="accent5"/>
                  </a:solidFill>
                  <a:latin typeface="SamsungOne-400" panose="020B0503030303020204" pitchFamily="34" charset="0"/>
                  <a:ea typeface="SamsungOne-400" panose="020B0503030303020204" pitchFamily="34" charset="0"/>
                </a:rPr>
                <a:t> </a:t>
              </a:r>
              <a:r>
                <a:rPr lang="en-US" altLang="ko-KR" sz="1200" b="1" dirty="0" err="1">
                  <a:solidFill>
                    <a:schemeClr val="accent5"/>
                  </a:solidFill>
                  <a:latin typeface="SamsungOne-400" panose="020B0503030303020204" pitchFamily="34" charset="0"/>
                  <a:ea typeface="SamsungOne-400" panose="020B0503030303020204" pitchFamily="34" charset="0"/>
                </a:rPr>
                <a:t>bộ</a:t>
              </a:r>
              <a:endParaRPr lang="en-US" altLang="ko-KR" sz="1200" b="1" dirty="0">
                <a:solidFill>
                  <a:schemeClr val="accent5"/>
                </a:solidFill>
                <a:latin typeface="SamsungOne-400" panose="020B0503030303020204" pitchFamily="34" charset="0"/>
                <a:ea typeface="SamsungOne-400" panose="020B0503030303020204" pitchFamily="34" charset="0"/>
              </a:endParaRPr>
            </a:p>
          </p:txBody>
        </p:sp>
        <p:sp>
          <p:nvSpPr>
            <p:cNvPr id="3" name="직사각형 2"/>
            <p:cNvSpPr/>
            <p:nvPr/>
          </p:nvSpPr>
          <p:spPr>
            <a:xfrm>
              <a:off x="708660" y="2371474"/>
              <a:ext cx="3322320" cy="554606"/>
            </a:xfrm>
            <a:prstGeom prst="rect">
              <a:avLst/>
            </a:prstGeom>
            <a:solidFill>
              <a:srgbClr val="48C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spcAft>
                  <a:spcPts val="800"/>
                </a:spcAft>
                <a:buClr>
                  <a:srgbClr val="193EB0"/>
                </a:buClr>
              </a:pPr>
              <a:r>
                <a:rPr lang="en-US" altLang="ko-KR" sz="1400" b="1" dirty="0" err="1">
                  <a:solidFill>
                    <a:schemeClr val="tx1"/>
                  </a:solidFill>
                  <a:latin typeface="SamsungOne-400" panose="020B0503030303020204" pitchFamily="34" charset="0"/>
                  <a:ea typeface="SamsungOne-400" panose="020B0503030303020204" pitchFamily="34" charset="0"/>
                </a:rPr>
                <a:t>Ứng</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dụng</a:t>
              </a:r>
              <a:endParaRPr lang="en-US" altLang="ko-KR" sz="1400" b="1" dirty="0">
                <a:solidFill>
                  <a:schemeClr val="tx1"/>
                </a:solidFill>
                <a:latin typeface="SamsungOne-400" panose="020B0503030303020204" pitchFamily="34" charset="0"/>
                <a:ea typeface="SamsungOne-400" panose="020B0503030303020204" pitchFamily="34" charset="0"/>
              </a:endParaRPr>
            </a:p>
          </p:txBody>
        </p:sp>
        <p:grpSp>
          <p:nvGrpSpPr>
            <p:cNvPr id="6" name="그룹 5"/>
            <p:cNvGrpSpPr/>
            <p:nvPr/>
          </p:nvGrpSpPr>
          <p:grpSpPr>
            <a:xfrm>
              <a:off x="708660" y="2967137"/>
              <a:ext cx="3322320" cy="711284"/>
              <a:chOff x="708660" y="3667676"/>
              <a:chExt cx="3322320" cy="711284"/>
            </a:xfrm>
          </p:grpSpPr>
          <p:sp>
            <p:nvSpPr>
              <p:cNvPr id="27" name="직사각형 26"/>
              <p:cNvSpPr/>
              <p:nvPr/>
            </p:nvSpPr>
            <p:spPr>
              <a:xfrm>
                <a:off x="708660" y="3667676"/>
                <a:ext cx="3322320" cy="711284"/>
              </a:xfrm>
              <a:prstGeom prst="rect">
                <a:avLst/>
              </a:prstGeom>
              <a:solidFill>
                <a:srgbClr val="FFC5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spcAft>
                    <a:spcPts val="800"/>
                  </a:spcAft>
                  <a:buClr>
                    <a:srgbClr val="193EB0"/>
                  </a:buClr>
                </a:pPr>
                <a:r>
                  <a:rPr lang="en-US" altLang="ko-KR" sz="1400" b="1" dirty="0">
                    <a:solidFill>
                      <a:schemeClr val="tx1"/>
                    </a:solidFill>
                    <a:latin typeface="SamsungOne-400" panose="020B0503030303020204" pitchFamily="34" charset="0"/>
                    <a:ea typeface="SamsungOne-400" panose="020B0503030303020204" pitchFamily="34" charset="0"/>
                  </a:rPr>
                  <a:t>LoRa MAC</a:t>
                </a:r>
              </a:p>
              <a:p>
                <a:pPr algn="ctr" defTabSz="457063">
                  <a:spcAft>
                    <a:spcPts val="800"/>
                  </a:spcAft>
                  <a:buClr>
                    <a:srgbClr val="193EB0"/>
                  </a:buClr>
                </a:pPr>
                <a:endParaRPr lang="en-US" altLang="ko-KR" sz="1400" b="1" dirty="0">
                  <a:solidFill>
                    <a:schemeClr val="tx1"/>
                  </a:solidFill>
                  <a:latin typeface="SamsungOne-400" panose="020B0503030303020204" pitchFamily="34" charset="0"/>
                  <a:ea typeface="SamsungOne-400" panose="020B0503030303020204" pitchFamily="34" charset="0"/>
                </a:endParaRPr>
              </a:p>
            </p:txBody>
          </p:sp>
          <p:sp>
            <p:nvSpPr>
              <p:cNvPr id="4" name="직사각형 3"/>
              <p:cNvSpPr/>
              <p:nvPr/>
            </p:nvSpPr>
            <p:spPr>
              <a:xfrm>
                <a:off x="797560" y="3983478"/>
                <a:ext cx="1016000" cy="3313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schemeClr val="bg1"/>
                    </a:solidFill>
                    <a:latin typeface="SamsungOne-400" panose="020B0503030303020204" pitchFamily="34" charset="0"/>
                    <a:ea typeface="SamsungOne-400" panose="020B0503030303020204" pitchFamily="34" charset="0"/>
                  </a:rPr>
                  <a:t>Loại</a:t>
                </a:r>
                <a:r>
                  <a:rPr lang="en-US" altLang="ko-KR" sz="1200" b="1" dirty="0">
                    <a:solidFill>
                      <a:schemeClr val="bg1"/>
                    </a:solidFill>
                    <a:latin typeface="SamsungOne-400" panose="020B0503030303020204" pitchFamily="34" charset="0"/>
                    <a:ea typeface="SamsungOne-400" panose="020B0503030303020204" pitchFamily="34" charset="0"/>
                  </a:rPr>
                  <a:t> A</a:t>
                </a:r>
                <a:br>
                  <a:rPr lang="en-US" altLang="ko-KR" sz="1200" b="1" dirty="0">
                    <a:solidFill>
                      <a:schemeClr val="bg1"/>
                    </a:solidFill>
                    <a:latin typeface="SamsungOne-400" panose="020B0503030303020204" pitchFamily="34" charset="0"/>
                    <a:ea typeface="SamsungOne-400" panose="020B0503030303020204" pitchFamily="34" charset="0"/>
                  </a:rPr>
                </a:br>
                <a:r>
                  <a:rPr lang="en-US" altLang="ko-KR" sz="1200" b="1" dirty="0">
                    <a:solidFill>
                      <a:schemeClr val="bg1"/>
                    </a:solidFill>
                    <a:latin typeface="SamsungOne-400" panose="020B0503030303020204" pitchFamily="34" charset="0"/>
                    <a:ea typeface="SamsungOne-400" panose="020B0503030303020204" pitchFamily="34" charset="0"/>
                  </a:rPr>
                  <a:t>(baseline)</a:t>
                </a:r>
                <a:endParaRPr lang="ko-KR" altLang="en-US" sz="1200" b="1" dirty="0">
                  <a:solidFill>
                    <a:schemeClr val="bg1"/>
                  </a:solidFill>
                  <a:latin typeface="SamsungOne-400" panose="020B0503030303020204" pitchFamily="34" charset="0"/>
                  <a:ea typeface="SamsungOne-400" panose="020B0503030303020204" pitchFamily="34" charset="0"/>
                </a:endParaRPr>
              </a:p>
            </p:txBody>
          </p:sp>
          <p:sp>
            <p:nvSpPr>
              <p:cNvPr id="28" name="직사각형 27"/>
              <p:cNvSpPr/>
              <p:nvPr/>
            </p:nvSpPr>
            <p:spPr>
              <a:xfrm>
                <a:off x="1858626" y="3985639"/>
                <a:ext cx="1016000" cy="331331"/>
              </a:xfrm>
              <a:prstGeom prst="rect">
                <a:avLst/>
              </a:prstGeom>
              <a:solidFill>
                <a:schemeClr val="tx1">
                  <a:lumMod val="50000"/>
                  <a:lumOff val="50000"/>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schemeClr val="bg1"/>
                    </a:solidFill>
                    <a:latin typeface="SamsungOne-400" panose="020B0503030303020204" pitchFamily="34" charset="0"/>
                    <a:ea typeface="SamsungOne-400" panose="020B0503030303020204" pitchFamily="34" charset="0"/>
                  </a:rPr>
                  <a:t>Loại</a:t>
                </a:r>
                <a:r>
                  <a:rPr lang="en-US" altLang="ko-KR" sz="1200" b="1" dirty="0">
                    <a:solidFill>
                      <a:schemeClr val="bg1"/>
                    </a:solidFill>
                    <a:latin typeface="SamsungOne-400" panose="020B0503030303020204" pitchFamily="34" charset="0"/>
                    <a:ea typeface="SamsungOne-400" panose="020B0503030303020204" pitchFamily="34" charset="0"/>
                  </a:rPr>
                  <a:t> B</a:t>
                </a:r>
                <a:br>
                  <a:rPr lang="en-US" altLang="ko-KR" sz="1200" b="1" dirty="0">
                    <a:solidFill>
                      <a:schemeClr val="bg1"/>
                    </a:solidFill>
                    <a:latin typeface="SamsungOne-400" panose="020B0503030303020204" pitchFamily="34" charset="0"/>
                    <a:ea typeface="SamsungOne-400" panose="020B0503030303020204" pitchFamily="34" charset="0"/>
                  </a:rPr>
                </a:br>
                <a:r>
                  <a:rPr lang="en-US" altLang="ko-KR" sz="1200" b="1" dirty="0">
                    <a:solidFill>
                      <a:schemeClr val="bg1"/>
                    </a:solidFill>
                    <a:latin typeface="SamsungOne-400" panose="020B0503030303020204" pitchFamily="34" charset="0"/>
                    <a:ea typeface="SamsungOne-400" panose="020B0503030303020204" pitchFamily="34" charset="0"/>
                  </a:rPr>
                  <a:t>(beacon)</a:t>
                </a:r>
                <a:endParaRPr lang="ko-KR" altLang="en-US" sz="1200" b="1" dirty="0">
                  <a:solidFill>
                    <a:schemeClr val="bg1"/>
                  </a:solidFill>
                  <a:latin typeface="SamsungOne-400" panose="020B0503030303020204" pitchFamily="34" charset="0"/>
                  <a:ea typeface="SamsungOne-400" panose="020B0503030303020204" pitchFamily="34" charset="0"/>
                </a:endParaRPr>
              </a:p>
            </p:txBody>
          </p:sp>
          <p:sp>
            <p:nvSpPr>
              <p:cNvPr id="29" name="직사각형 28"/>
              <p:cNvSpPr/>
              <p:nvPr/>
            </p:nvSpPr>
            <p:spPr>
              <a:xfrm>
                <a:off x="2919692" y="3985639"/>
                <a:ext cx="1016000" cy="331331"/>
              </a:xfrm>
              <a:prstGeom prst="rect">
                <a:avLst/>
              </a:prstGeom>
              <a:solidFill>
                <a:schemeClr val="tx1">
                  <a:lumMod val="50000"/>
                  <a:lumOff val="50000"/>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solidFill>
                      <a:schemeClr val="bg1"/>
                    </a:solidFill>
                    <a:latin typeface="SamsungOne-400" panose="020B0503030303020204" pitchFamily="34" charset="0"/>
                    <a:ea typeface="SamsungOne-400" panose="020B0503030303020204" pitchFamily="34" charset="0"/>
                  </a:rPr>
                  <a:t>LoạiC</a:t>
                </a:r>
                <a:br>
                  <a:rPr lang="en-US" altLang="ko-KR" sz="1200" b="1" dirty="0">
                    <a:solidFill>
                      <a:schemeClr val="bg1"/>
                    </a:solidFill>
                    <a:latin typeface="SamsungOne-400" panose="020B0503030303020204" pitchFamily="34" charset="0"/>
                    <a:ea typeface="SamsungOne-400" panose="020B0503030303020204" pitchFamily="34" charset="0"/>
                  </a:rPr>
                </a:br>
                <a:r>
                  <a:rPr lang="en-US" altLang="ko-KR" sz="1200" b="1" dirty="0">
                    <a:solidFill>
                      <a:schemeClr val="bg1"/>
                    </a:solidFill>
                    <a:latin typeface="SamsungOne-400" panose="020B0503030303020204" pitchFamily="34" charset="0"/>
                    <a:ea typeface="SamsungOne-400" panose="020B0503030303020204" pitchFamily="34" charset="0"/>
                  </a:rPr>
                  <a:t>(Continuous)</a:t>
                </a:r>
                <a:endParaRPr lang="ko-KR" altLang="en-US" sz="1200" b="1" dirty="0">
                  <a:solidFill>
                    <a:schemeClr val="bg1"/>
                  </a:solidFill>
                  <a:latin typeface="SamsungOne-400" panose="020B0503030303020204" pitchFamily="34" charset="0"/>
                  <a:ea typeface="SamsungOne-400" panose="020B0503030303020204" pitchFamily="34" charset="0"/>
                </a:endParaRPr>
              </a:p>
            </p:txBody>
          </p:sp>
        </p:grpSp>
        <p:sp>
          <p:nvSpPr>
            <p:cNvPr id="33" name="직사각형 32"/>
            <p:cNvSpPr/>
            <p:nvPr/>
          </p:nvSpPr>
          <p:spPr>
            <a:xfrm>
              <a:off x="708660" y="3710011"/>
              <a:ext cx="3322320" cy="55460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spcAft>
                  <a:spcPts val="800"/>
                </a:spcAft>
                <a:buClr>
                  <a:srgbClr val="193EB0"/>
                </a:buClr>
              </a:pPr>
              <a:r>
                <a:rPr lang="en-US" altLang="ko-KR" sz="1400" b="1" dirty="0" err="1">
                  <a:solidFill>
                    <a:schemeClr val="tx1"/>
                  </a:solidFill>
                  <a:latin typeface="SamsungOne-400" panose="020B0503030303020204" pitchFamily="34" charset="0"/>
                  <a:ea typeface="SamsungOne-400" panose="020B0503030303020204" pitchFamily="34" charset="0"/>
                </a:rPr>
                <a:t>Điều</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biến</a:t>
              </a:r>
              <a:r>
                <a:rPr lang="en-US" altLang="ko-KR" sz="1400" b="1" dirty="0">
                  <a:solidFill>
                    <a:schemeClr val="tx1"/>
                  </a:solidFill>
                  <a:latin typeface="SamsungOne-400" panose="020B0503030303020204" pitchFamily="34" charset="0"/>
                  <a:ea typeface="SamsungOne-400" panose="020B0503030303020204" pitchFamily="34" charset="0"/>
                </a:rPr>
                <a:t> LoRa</a:t>
              </a:r>
            </a:p>
          </p:txBody>
        </p:sp>
        <p:grpSp>
          <p:nvGrpSpPr>
            <p:cNvPr id="7" name="그룹 6"/>
            <p:cNvGrpSpPr/>
            <p:nvPr/>
          </p:nvGrpSpPr>
          <p:grpSpPr>
            <a:xfrm>
              <a:off x="708660" y="4303993"/>
              <a:ext cx="3342416" cy="554606"/>
              <a:chOff x="708660" y="4837183"/>
              <a:chExt cx="3342416" cy="554606"/>
            </a:xfrm>
          </p:grpSpPr>
          <p:sp>
            <p:nvSpPr>
              <p:cNvPr id="34" name="직사각형 33"/>
              <p:cNvSpPr/>
              <p:nvPr/>
            </p:nvSpPr>
            <p:spPr>
              <a:xfrm>
                <a:off x="708660" y="4837183"/>
                <a:ext cx="637540" cy="554606"/>
              </a:xfrm>
              <a:prstGeom prst="rect">
                <a:avLst/>
              </a:prstGeom>
              <a:solidFill>
                <a:srgbClr val="CBC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spcAft>
                    <a:spcPts val="800"/>
                  </a:spcAft>
                  <a:buClr>
                    <a:srgbClr val="193EB0"/>
                  </a:buClr>
                </a:pPr>
                <a:r>
                  <a:rPr lang="en-US" altLang="ko-KR" sz="1400" b="1" dirty="0">
                    <a:solidFill>
                      <a:schemeClr val="tx1"/>
                    </a:solidFill>
                    <a:latin typeface="SamsungOne-400" panose="020B0503030303020204" pitchFamily="34" charset="0"/>
                    <a:ea typeface="SamsungOne-400" panose="020B0503030303020204" pitchFamily="34" charset="0"/>
                  </a:rPr>
                  <a:t>EU</a:t>
                </a:r>
                <a:br>
                  <a:rPr lang="en-US" altLang="ko-KR" sz="1400" b="1" dirty="0">
                    <a:solidFill>
                      <a:schemeClr val="tx1"/>
                    </a:solidFill>
                    <a:latin typeface="SamsungOne-400" panose="020B0503030303020204" pitchFamily="34" charset="0"/>
                    <a:ea typeface="SamsungOne-400" panose="020B0503030303020204" pitchFamily="34" charset="0"/>
                  </a:rPr>
                </a:br>
                <a:r>
                  <a:rPr lang="en-US" altLang="ko-KR" sz="1400" b="1" dirty="0">
                    <a:solidFill>
                      <a:schemeClr val="tx1"/>
                    </a:solidFill>
                    <a:latin typeface="SamsungOne-400" panose="020B0503030303020204" pitchFamily="34" charset="0"/>
                    <a:ea typeface="SamsungOne-400" panose="020B0503030303020204" pitchFamily="34" charset="0"/>
                  </a:rPr>
                  <a:t>868</a:t>
                </a:r>
              </a:p>
            </p:txBody>
          </p:sp>
          <p:sp>
            <p:nvSpPr>
              <p:cNvPr id="35" name="직사각형 34"/>
              <p:cNvSpPr/>
              <p:nvPr/>
            </p:nvSpPr>
            <p:spPr>
              <a:xfrm>
                <a:off x="1384300" y="4837183"/>
                <a:ext cx="637540" cy="554606"/>
              </a:xfrm>
              <a:prstGeom prst="rect">
                <a:avLst/>
              </a:prstGeom>
              <a:solidFill>
                <a:srgbClr val="CBC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spcAft>
                    <a:spcPts val="800"/>
                  </a:spcAft>
                  <a:buClr>
                    <a:srgbClr val="193EB0"/>
                  </a:buClr>
                </a:pPr>
                <a:r>
                  <a:rPr lang="en-US" altLang="ko-KR" sz="1400" b="1" dirty="0">
                    <a:solidFill>
                      <a:schemeClr val="tx1"/>
                    </a:solidFill>
                    <a:latin typeface="SamsungOne-400" panose="020B0503030303020204" pitchFamily="34" charset="0"/>
                    <a:ea typeface="SamsungOne-400" panose="020B0503030303020204" pitchFamily="34" charset="0"/>
                  </a:rPr>
                  <a:t>EU</a:t>
                </a:r>
                <a:br>
                  <a:rPr lang="en-US" altLang="ko-KR" sz="1400" b="1" dirty="0">
                    <a:solidFill>
                      <a:schemeClr val="tx1"/>
                    </a:solidFill>
                    <a:latin typeface="SamsungOne-400" panose="020B0503030303020204" pitchFamily="34" charset="0"/>
                    <a:ea typeface="SamsungOne-400" panose="020B0503030303020204" pitchFamily="34" charset="0"/>
                  </a:rPr>
                </a:br>
                <a:r>
                  <a:rPr lang="en-US" altLang="ko-KR" sz="1400" b="1" dirty="0">
                    <a:solidFill>
                      <a:schemeClr val="tx1"/>
                    </a:solidFill>
                    <a:latin typeface="SamsungOne-400" panose="020B0503030303020204" pitchFamily="34" charset="0"/>
                    <a:ea typeface="SamsungOne-400" panose="020B0503030303020204" pitchFamily="34" charset="0"/>
                  </a:rPr>
                  <a:t>433</a:t>
                </a:r>
              </a:p>
            </p:txBody>
          </p:sp>
          <p:sp>
            <p:nvSpPr>
              <p:cNvPr id="36" name="직사각형 35"/>
              <p:cNvSpPr/>
              <p:nvPr/>
            </p:nvSpPr>
            <p:spPr>
              <a:xfrm>
                <a:off x="2059940" y="4837183"/>
                <a:ext cx="637540" cy="554606"/>
              </a:xfrm>
              <a:prstGeom prst="rect">
                <a:avLst/>
              </a:prstGeom>
              <a:solidFill>
                <a:srgbClr val="CBC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spcAft>
                    <a:spcPts val="800"/>
                  </a:spcAft>
                  <a:buClr>
                    <a:srgbClr val="193EB0"/>
                  </a:buClr>
                </a:pPr>
                <a:r>
                  <a:rPr lang="en-US" altLang="ko-KR" sz="1400" b="1" dirty="0">
                    <a:solidFill>
                      <a:schemeClr val="tx1"/>
                    </a:solidFill>
                    <a:latin typeface="SamsungOne-400" panose="020B0503030303020204" pitchFamily="34" charset="0"/>
                    <a:ea typeface="SamsungOne-400" panose="020B0503030303020204" pitchFamily="34" charset="0"/>
                  </a:rPr>
                  <a:t>US</a:t>
                </a:r>
                <a:br>
                  <a:rPr lang="en-US" altLang="ko-KR" sz="1400" b="1" dirty="0">
                    <a:solidFill>
                      <a:schemeClr val="tx1"/>
                    </a:solidFill>
                    <a:latin typeface="SamsungOne-400" panose="020B0503030303020204" pitchFamily="34" charset="0"/>
                    <a:ea typeface="SamsungOne-400" panose="020B0503030303020204" pitchFamily="34" charset="0"/>
                  </a:rPr>
                </a:br>
                <a:r>
                  <a:rPr lang="en-US" altLang="ko-KR" sz="1400" b="1" dirty="0">
                    <a:solidFill>
                      <a:schemeClr val="tx1"/>
                    </a:solidFill>
                    <a:latin typeface="SamsungOne-400" panose="020B0503030303020204" pitchFamily="34" charset="0"/>
                    <a:ea typeface="SamsungOne-400" panose="020B0503030303020204" pitchFamily="34" charset="0"/>
                  </a:rPr>
                  <a:t>915</a:t>
                </a:r>
              </a:p>
            </p:txBody>
          </p:sp>
          <p:sp>
            <p:nvSpPr>
              <p:cNvPr id="37" name="직사각형 36"/>
              <p:cNvSpPr/>
              <p:nvPr/>
            </p:nvSpPr>
            <p:spPr>
              <a:xfrm>
                <a:off x="2736738" y="4837183"/>
                <a:ext cx="637540" cy="554606"/>
              </a:xfrm>
              <a:prstGeom prst="rect">
                <a:avLst/>
              </a:prstGeom>
              <a:solidFill>
                <a:srgbClr val="CBC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spcAft>
                    <a:spcPts val="800"/>
                  </a:spcAft>
                  <a:buClr>
                    <a:srgbClr val="193EB0"/>
                  </a:buClr>
                </a:pPr>
                <a:r>
                  <a:rPr lang="en-US" altLang="ko-KR" sz="1400" b="1" dirty="0">
                    <a:solidFill>
                      <a:schemeClr val="tx1"/>
                    </a:solidFill>
                    <a:latin typeface="SamsungOne-400" panose="020B0503030303020204" pitchFamily="34" charset="0"/>
                    <a:ea typeface="SamsungOne-400" panose="020B0503030303020204" pitchFamily="34" charset="0"/>
                  </a:rPr>
                  <a:t>AS</a:t>
                </a:r>
                <a:br>
                  <a:rPr lang="en-US" altLang="ko-KR" sz="1400" b="1" dirty="0">
                    <a:solidFill>
                      <a:schemeClr val="tx1"/>
                    </a:solidFill>
                    <a:latin typeface="SamsungOne-400" panose="020B0503030303020204" pitchFamily="34" charset="0"/>
                    <a:ea typeface="SamsungOne-400" panose="020B0503030303020204" pitchFamily="34" charset="0"/>
                  </a:rPr>
                </a:br>
                <a:r>
                  <a:rPr lang="en-US" altLang="ko-KR" sz="1400" b="1" dirty="0">
                    <a:solidFill>
                      <a:schemeClr val="tx1"/>
                    </a:solidFill>
                    <a:latin typeface="SamsungOne-400" panose="020B0503030303020204" pitchFamily="34" charset="0"/>
                    <a:ea typeface="SamsungOne-400" panose="020B0503030303020204" pitchFamily="34" charset="0"/>
                  </a:rPr>
                  <a:t>430</a:t>
                </a:r>
              </a:p>
            </p:txBody>
          </p:sp>
          <p:sp>
            <p:nvSpPr>
              <p:cNvPr id="38" name="직사각형 37"/>
              <p:cNvSpPr/>
              <p:nvPr/>
            </p:nvSpPr>
            <p:spPr>
              <a:xfrm>
                <a:off x="3413536" y="4837183"/>
                <a:ext cx="637540" cy="554606"/>
              </a:xfrm>
              <a:prstGeom prst="rect">
                <a:avLst/>
              </a:prstGeom>
              <a:solidFill>
                <a:srgbClr val="CBC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spcAft>
                    <a:spcPts val="800"/>
                  </a:spcAft>
                  <a:buClr>
                    <a:srgbClr val="193EB0"/>
                  </a:buClr>
                </a:pPr>
                <a:r>
                  <a:rPr lang="en-US" altLang="ko-KR" sz="1400" b="1" dirty="0">
                    <a:solidFill>
                      <a:schemeClr val="tx1"/>
                    </a:solidFill>
                    <a:latin typeface="SamsungOne-400" panose="020B0503030303020204" pitchFamily="34" charset="0"/>
                    <a:ea typeface="SamsungOne-400" panose="020B0503030303020204" pitchFamily="34" charset="0"/>
                  </a:rPr>
                  <a:t>···</a:t>
                </a:r>
              </a:p>
            </p:txBody>
          </p:sp>
        </p:grpSp>
      </p:grpSp>
    </p:spTree>
    <p:extLst>
      <p:ext uri="{BB962C8B-B14F-4D97-AF65-F5344CB8AC3E}">
        <p14:creationId xmlns:p14="http://schemas.microsoft.com/office/powerpoint/2010/main" val="24006537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416128" y="444866"/>
            <a:ext cx="9051872" cy="282133"/>
            <a:chOff x="416128" y="444866"/>
            <a:chExt cx="9051872" cy="282133"/>
          </a:xfrm>
        </p:grpSpPr>
        <p:sp>
          <p:nvSpPr>
            <p:cNvPr id="11" name="직사각형 1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3" name="직사각형 1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Cấu hình cấu trúc liên kết LoRaWAN</a:t>
            </a:r>
          </a:p>
        </p:txBody>
      </p:sp>
      <p:sp>
        <p:nvSpPr>
          <p:cNvPr id="14" name="직사각형 13">
            <a:extLst>
              <a:ext uri="{FF2B5EF4-FFF2-40B4-BE49-F238E27FC236}">
                <a16:creationId xmlns:a16="http://schemas.microsoft.com/office/drawing/2014/main" id="{B9363DDC-20BF-49E2-9B1E-F77E3560C2A3}"/>
              </a:ext>
            </a:extLst>
          </p:cNvPr>
          <p:cNvSpPr/>
          <p:nvPr/>
        </p:nvSpPr>
        <p:spPr>
          <a:xfrm>
            <a:off x="691200" y="2204467"/>
            <a:ext cx="8623839" cy="622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Truyền dữ liệu từ mạng đến thiết bị với đường dẫn tối ưu</a:t>
            </a:r>
          </a:p>
          <a:p>
            <a:pPr marL="182471" indent="-182471" defTabSz="457063">
              <a:spcAft>
                <a:spcPts val="6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Không cần chuyển vùng thiết bị</a:t>
            </a:r>
          </a:p>
        </p:txBody>
      </p:sp>
      <p:grpSp>
        <p:nvGrpSpPr>
          <p:cNvPr id="15" name="그룹 14">
            <a:extLst>
              <a:ext uri="{FF2B5EF4-FFF2-40B4-BE49-F238E27FC236}">
                <a16:creationId xmlns:a16="http://schemas.microsoft.com/office/drawing/2014/main" id="{07928334-32AF-46A2-97F3-006B536CB7A1}"/>
              </a:ext>
            </a:extLst>
          </p:cNvPr>
          <p:cNvGrpSpPr/>
          <p:nvPr/>
        </p:nvGrpSpPr>
        <p:grpSpPr>
          <a:xfrm>
            <a:off x="559817" y="1917711"/>
            <a:ext cx="9005714" cy="215444"/>
            <a:chOff x="1027113" y="2045625"/>
            <a:chExt cx="9007799" cy="215494"/>
          </a:xfrm>
        </p:grpSpPr>
        <p:sp>
          <p:nvSpPr>
            <p:cNvPr id="16" name="직사각형 15">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8" name="직사각형 17">
              <a:extLst>
                <a:ext uri="{FF2B5EF4-FFF2-40B4-BE49-F238E27FC236}">
                  <a16:creationId xmlns:a16="http://schemas.microsoft.com/office/drawing/2014/main" id="{C3CF9554-5E26-4DD4-876F-A237942CB6BA}"/>
                </a:ext>
              </a:extLst>
            </p:cNvPr>
            <p:cNvSpPr/>
            <p:nvPr/>
          </p:nvSpPr>
          <p:spPr>
            <a:xfrm>
              <a:off x="1179513" y="2045625"/>
              <a:ext cx="8855399"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LoRaWAN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5" name="그룹 4"/>
          <p:cNvGrpSpPr/>
          <p:nvPr/>
        </p:nvGrpSpPr>
        <p:grpSpPr>
          <a:xfrm>
            <a:off x="649442" y="2898158"/>
            <a:ext cx="8665597" cy="3387442"/>
            <a:chOff x="649442" y="2898158"/>
            <a:chExt cx="8665597" cy="3387442"/>
          </a:xfrm>
        </p:grpSpPr>
        <p:grpSp>
          <p:nvGrpSpPr>
            <p:cNvPr id="2" name="그룹 1"/>
            <p:cNvGrpSpPr/>
            <p:nvPr/>
          </p:nvGrpSpPr>
          <p:grpSpPr>
            <a:xfrm>
              <a:off x="649442" y="2898158"/>
              <a:ext cx="8665597" cy="3387442"/>
              <a:chOff x="649442" y="2898158"/>
              <a:chExt cx="8665597" cy="3387442"/>
            </a:xfrm>
          </p:grpSpPr>
          <p:sp>
            <p:nvSpPr>
              <p:cNvPr id="19" name="모서리가 둥근 직사각형 4">
                <a:extLst>
                  <a:ext uri="{FF2B5EF4-FFF2-40B4-BE49-F238E27FC236}">
                    <a16:creationId xmlns:a16="http://schemas.microsoft.com/office/drawing/2014/main" id="{1F60B385-B163-4CFC-A3A9-F69F3A532B9E}"/>
                  </a:ext>
                </a:extLst>
              </p:cNvPr>
              <p:cNvSpPr/>
              <p:nvPr/>
            </p:nvSpPr>
            <p:spPr>
              <a:xfrm>
                <a:off x="649442" y="2898158"/>
                <a:ext cx="8665597" cy="33874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_x64040288" descr="EMB000027607379"/>
              <p:cNvPicPr>
                <a:picLocks noChangeAspect="1" noChangeArrowheads="1"/>
              </p:cNvPicPr>
              <p:nvPr/>
            </p:nvPicPr>
            <p:blipFill rotWithShape="1">
              <a:blip r:embed="rId3">
                <a:extLst>
                  <a:ext uri="{28A0092B-C50C-407E-A947-70E740481C1C}">
                    <a14:useLocalDpi xmlns:a14="http://schemas.microsoft.com/office/drawing/2010/main" val="0"/>
                  </a:ext>
                </a:extLst>
              </a:blip>
              <a:srcRect l="17801" t="32571" r="19165" b="11846"/>
              <a:stretch/>
            </p:blipFill>
            <p:spPr bwMode="auto">
              <a:xfrm>
                <a:off x="1639876" y="2956979"/>
                <a:ext cx="6424124" cy="322782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직사각형 2"/>
            <p:cNvSpPr/>
            <p:nvPr/>
          </p:nvSpPr>
          <p:spPr>
            <a:xfrm>
              <a:off x="3477600" y="3093246"/>
              <a:ext cx="1058400" cy="305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Bộ</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tập</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trung</a:t>
              </a:r>
              <a:r>
                <a:rPr lang="en-US" altLang="ko-KR" sz="1200" dirty="0">
                  <a:solidFill>
                    <a:schemeClr val="tx1"/>
                  </a:solidFill>
                  <a:latin typeface="SamsungOne-400" panose="020B0503030303020204" pitchFamily="34" charset="0"/>
                  <a:ea typeface="SamsungOne-400" panose="020B0503030303020204" pitchFamily="34" charset="0"/>
                </a:rPr>
                <a:t>/Gateway</a:t>
              </a:r>
            </a:p>
          </p:txBody>
        </p:sp>
        <p:sp>
          <p:nvSpPr>
            <p:cNvPr id="20" name="직사각형 19"/>
            <p:cNvSpPr/>
            <p:nvPr/>
          </p:nvSpPr>
          <p:spPr>
            <a:xfrm>
              <a:off x="5319338" y="3093246"/>
              <a:ext cx="735600" cy="305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Máy</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chủ</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hệ</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thống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mạng</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21" name="직사각형 20"/>
            <p:cNvSpPr/>
            <p:nvPr/>
          </p:nvSpPr>
          <p:spPr>
            <a:xfrm>
              <a:off x="6903076" y="3093246"/>
              <a:ext cx="865385" cy="305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Máy</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chủ</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ứng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dụng</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22" name="직사각형 21"/>
            <p:cNvSpPr/>
            <p:nvPr/>
          </p:nvSpPr>
          <p:spPr>
            <a:xfrm>
              <a:off x="3628800" y="5958847"/>
              <a:ext cx="2865600" cy="225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altLang="ko-KR" sz="1200" b="1" dirty="0" err="1">
                  <a:solidFill>
                    <a:schemeClr val="tx1"/>
                  </a:solidFill>
                  <a:latin typeface="SamsungOne-400" panose="020B0503030303020204" pitchFamily="34" charset="0"/>
                  <a:ea typeface="SamsungOne-400" panose="020B0503030303020204" pitchFamily="34" charset="0"/>
                </a:rPr>
                <a:t>Dữ</a:t>
              </a:r>
              <a:r>
                <a:rPr lang="en-US" altLang="ko-KR" sz="1200" b="1" dirty="0">
                  <a:solidFill>
                    <a:schemeClr val="tx1"/>
                  </a:solidFill>
                  <a:latin typeface="SamsungOne-400" panose="020B0503030303020204" pitchFamily="34" charset="0"/>
                  <a:ea typeface="SamsungOne-400" panose="020B0503030303020204" pitchFamily="34" charset="0"/>
                </a:rPr>
                <a:t> </a:t>
              </a:r>
              <a:r>
                <a:rPr lang="en-US" altLang="ko-KR" sz="1200" b="1" dirty="0" err="1">
                  <a:solidFill>
                    <a:schemeClr val="tx1"/>
                  </a:solidFill>
                  <a:latin typeface="SamsungOne-400" panose="020B0503030303020204" pitchFamily="34" charset="0"/>
                  <a:ea typeface="SamsungOne-400" panose="020B0503030303020204" pitchFamily="34" charset="0"/>
                </a:rPr>
                <a:t>liệu</a:t>
              </a:r>
              <a:r>
                <a:rPr lang="en-US" altLang="ko-KR" sz="1200" b="1" dirty="0">
                  <a:solidFill>
                    <a:schemeClr val="tx1"/>
                  </a:solidFill>
                  <a:latin typeface="SamsungOne-400" panose="020B0503030303020204" pitchFamily="34" charset="0"/>
                  <a:ea typeface="SamsungOne-400" panose="020B0503030303020204" pitchFamily="34" charset="0"/>
                </a:rPr>
                <a:t> </a:t>
              </a:r>
              <a:r>
                <a:rPr lang="en-US" altLang="ko-KR" sz="1200" b="1" dirty="0" err="1">
                  <a:solidFill>
                    <a:schemeClr val="tx1"/>
                  </a:solidFill>
                  <a:latin typeface="SamsungOne-400" panose="020B0503030303020204" pitchFamily="34" charset="0"/>
                  <a:ea typeface="SamsungOne-400" panose="020B0503030303020204" pitchFamily="34" charset="0"/>
                </a:rPr>
                <a:t>ứng</a:t>
              </a:r>
              <a:r>
                <a:rPr lang="en-US" altLang="ko-KR" sz="1200" b="1" dirty="0">
                  <a:solidFill>
                    <a:schemeClr val="tx1"/>
                  </a:solidFill>
                  <a:latin typeface="SamsungOne-400" panose="020B0503030303020204" pitchFamily="34" charset="0"/>
                  <a:ea typeface="SamsungOne-400" panose="020B0503030303020204" pitchFamily="34" charset="0"/>
                </a:rPr>
                <a:t> </a:t>
              </a:r>
              <a:r>
                <a:rPr lang="en-US" altLang="ko-KR" sz="1200" b="1" dirty="0" err="1">
                  <a:solidFill>
                    <a:schemeClr val="tx1"/>
                  </a:solidFill>
                  <a:latin typeface="SamsungOne-400" panose="020B0503030303020204" pitchFamily="34" charset="0"/>
                  <a:ea typeface="SamsungOne-400" panose="020B0503030303020204" pitchFamily="34" charset="0"/>
                </a:rPr>
                <a:t>dụng</a:t>
              </a:r>
              <a:r>
                <a:rPr lang="en-US" altLang="ko-KR" sz="1200" b="1" dirty="0">
                  <a:solidFill>
                    <a:schemeClr val="tx1"/>
                  </a:solidFill>
                  <a:latin typeface="SamsungOne-400" panose="020B0503030303020204" pitchFamily="34" charset="0"/>
                  <a:ea typeface="SamsungOne-400" panose="020B0503030303020204" pitchFamily="34" charset="0"/>
                </a:rPr>
                <a:t> </a:t>
              </a:r>
              <a:r>
                <a:rPr lang="en-US" altLang="ko-KR" sz="1200" b="1" dirty="0" err="1">
                  <a:solidFill>
                    <a:schemeClr val="tx1"/>
                  </a:solidFill>
                  <a:latin typeface="SamsungOne-400" panose="020B0503030303020204" pitchFamily="34" charset="0"/>
                  <a:ea typeface="SamsungOne-400" panose="020B0503030303020204" pitchFamily="34" charset="0"/>
                </a:rPr>
                <a:t>tải</a:t>
              </a:r>
              <a:r>
                <a:rPr lang="en-US" altLang="ko-KR" sz="1200" b="1" dirty="0">
                  <a:solidFill>
                    <a:schemeClr val="tx1"/>
                  </a:solidFill>
                  <a:latin typeface="SamsungOne-400" panose="020B0503030303020204" pitchFamily="34" charset="0"/>
                  <a:ea typeface="SamsungOne-400" panose="020B0503030303020204" pitchFamily="34" charset="0"/>
                </a:rPr>
                <a:t> an </a:t>
              </a:r>
              <a:r>
                <a:rPr lang="en-US" altLang="ko-KR" sz="1200" b="1" dirty="0" err="1">
                  <a:solidFill>
                    <a:schemeClr val="tx1"/>
                  </a:solidFill>
                  <a:latin typeface="SamsungOne-400" panose="020B0503030303020204" pitchFamily="34" charset="0"/>
                  <a:ea typeface="SamsungOne-400" panose="020B0503030303020204" pitchFamily="34" charset="0"/>
                </a:rPr>
                <a:t>toàn</a:t>
              </a:r>
              <a:r>
                <a:rPr lang="en-US" altLang="ko-KR" sz="1200" b="1" dirty="0">
                  <a:solidFill>
                    <a:schemeClr val="tx1"/>
                  </a:solidFill>
                  <a:latin typeface="SamsungOne-400" panose="020B0503030303020204" pitchFamily="34" charset="0"/>
                  <a:ea typeface="SamsungOne-400" panose="020B0503030303020204" pitchFamily="34" charset="0"/>
                </a:rPr>
                <a:t> AES</a:t>
              </a:r>
            </a:p>
          </p:txBody>
        </p:sp>
        <p:sp>
          <p:nvSpPr>
            <p:cNvPr id="23" name="직사각형 22"/>
            <p:cNvSpPr/>
            <p:nvPr/>
          </p:nvSpPr>
          <p:spPr>
            <a:xfrm>
              <a:off x="1518920" y="3469166"/>
              <a:ext cx="532960" cy="244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200"/>
                </a:lnSpc>
              </a:pPr>
              <a:r>
                <a:rPr lang="en-US" altLang="ko-KR" sz="1050" dirty="0">
                  <a:solidFill>
                    <a:schemeClr val="tx1"/>
                  </a:solidFill>
                  <a:latin typeface="SamsungOne-400" panose="020B0503030303020204" pitchFamily="34" charset="0"/>
                  <a:ea typeface="SamsungOne-400" panose="020B0503030303020204" pitchFamily="34" charset="0"/>
                </a:rPr>
                <a:t>asset</a:t>
              </a:r>
            </a:p>
            <a:p>
              <a:pPr algn="r">
                <a:lnSpc>
                  <a:spcPts val="1200"/>
                </a:lnSpc>
              </a:pPr>
              <a:r>
                <a:rPr lang="en-US" altLang="ko-KR" sz="1050" dirty="0">
                  <a:solidFill>
                    <a:schemeClr val="tx1"/>
                  </a:solidFill>
                  <a:latin typeface="SamsungOne-400" panose="020B0503030303020204" pitchFamily="34" charset="0"/>
                </a:rPr>
                <a:t>tracking</a:t>
              </a:r>
              <a:endParaRPr lang="ko-KR" altLang="en-US" sz="1050" dirty="0">
                <a:solidFill>
                  <a:schemeClr val="tx1"/>
                </a:solidFill>
                <a:latin typeface="SamsungOne-400" panose="020B0503030303020204" pitchFamily="34" charset="0"/>
              </a:endParaRPr>
            </a:p>
          </p:txBody>
        </p:sp>
        <p:sp>
          <p:nvSpPr>
            <p:cNvPr id="24" name="직사각형 23"/>
            <p:cNvSpPr/>
            <p:nvPr/>
          </p:nvSpPr>
          <p:spPr>
            <a:xfrm>
              <a:off x="1520716" y="4097174"/>
              <a:ext cx="532960" cy="244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200"/>
                </a:lnSpc>
              </a:pPr>
              <a:r>
                <a:rPr lang="en-US" altLang="ko-KR" sz="1050">
                  <a:solidFill>
                    <a:schemeClr val="tx1"/>
                  </a:solidFill>
                  <a:latin typeface="SamsungOne-400" panose="020B0503030303020204" pitchFamily="34" charset="0"/>
                  <a:ea typeface="SamsungOne-400" panose="020B0503030303020204" pitchFamily="34" charset="0"/>
                </a:rPr>
                <a:t>water</a:t>
              </a:r>
              <a:br>
                <a:rPr lang="en-US" altLang="ko-KR" sz="1050">
                  <a:solidFill>
                    <a:schemeClr val="tx1"/>
                  </a:solidFill>
                  <a:latin typeface="SamsungOne-400" panose="020B0503030303020204" pitchFamily="34" charset="0"/>
                  <a:ea typeface="SamsungOne-400" panose="020B0503030303020204" pitchFamily="34" charset="0"/>
                </a:rPr>
              </a:br>
              <a:r>
                <a:rPr lang="en-US" altLang="ko-KR" sz="1050">
                  <a:solidFill>
                    <a:schemeClr val="tx1"/>
                  </a:solidFill>
                  <a:latin typeface="SamsungOne-400" panose="020B0503030303020204" pitchFamily="34" charset="0"/>
                  <a:ea typeface="SamsungOne-400" panose="020B0503030303020204" pitchFamily="34" charset="0"/>
                </a:rPr>
                <a:t>meter</a:t>
              </a:r>
              <a:endParaRPr lang="ko-KR" altLang="en-US" sz="1050">
                <a:solidFill>
                  <a:schemeClr val="tx1"/>
                </a:solidFill>
                <a:latin typeface="SamsungOne-400" panose="020B0503030303020204" pitchFamily="34" charset="0"/>
              </a:endParaRPr>
            </a:p>
          </p:txBody>
        </p:sp>
        <p:sp>
          <p:nvSpPr>
            <p:cNvPr id="25" name="직사각형 24"/>
            <p:cNvSpPr/>
            <p:nvPr/>
          </p:nvSpPr>
          <p:spPr>
            <a:xfrm>
              <a:off x="1798320" y="3843174"/>
              <a:ext cx="737956" cy="144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200"/>
                </a:lnSpc>
              </a:pPr>
              <a:r>
                <a:rPr lang="en-US" altLang="ko-KR" sz="1050">
                  <a:solidFill>
                    <a:schemeClr val="tx1"/>
                  </a:solidFill>
                  <a:latin typeface="SamsungOne-400" panose="020B0503030303020204" pitchFamily="34" charset="0"/>
                  <a:ea typeface="SamsungOne-400" panose="020B0503030303020204" pitchFamily="34" charset="0"/>
                </a:rPr>
                <a:t>gas monitor</a:t>
              </a:r>
              <a:endParaRPr lang="ko-KR" altLang="en-US" sz="1050">
                <a:solidFill>
                  <a:schemeClr val="tx1"/>
                </a:solidFill>
                <a:latin typeface="SamsungOne-400" panose="020B0503030303020204" pitchFamily="34" charset="0"/>
              </a:endParaRPr>
            </a:p>
          </p:txBody>
        </p:sp>
        <p:sp>
          <p:nvSpPr>
            <p:cNvPr id="26" name="직사각형 25"/>
            <p:cNvSpPr/>
            <p:nvPr/>
          </p:nvSpPr>
          <p:spPr>
            <a:xfrm>
              <a:off x="1701800" y="4463726"/>
              <a:ext cx="839098" cy="159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200"/>
                </a:lnSpc>
              </a:pPr>
              <a:r>
                <a:rPr lang="en-US" altLang="ko-KR" sz="1050">
                  <a:solidFill>
                    <a:schemeClr val="tx1"/>
                  </a:solidFill>
                  <a:latin typeface="SamsungOne-400" panose="020B0503030303020204" pitchFamily="34" charset="0"/>
                  <a:ea typeface="SamsungOne-400" panose="020B0503030303020204" pitchFamily="34" charset="0"/>
                </a:rPr>
                <a:t>trash monitor</a:t>
              </a:r>
              <a:endParaRPr lang="ko-KR" altLang="en-US" sz="1050">
                <a:solidFill>
                  <a:schemeClr val="tx1"/>
                </a:solidFill>
                <a:latin typeface="SamsungOne-400" panose="020B0503030303020204" pitchFamily="34" charset="0"/>
              </a:endParaRPr>
            </a:p>
          </p:txBody>
        </p:sp>
        <p:sp>
          <p:nvSpPr>
            <p:cNvPr id="27" name="직사각형 26"/>
            <p:cNvSpPr/>
            <p:nvPr/>
          </p:nvSpPr>
          <p:spPr>
            <a:xfrm>
              <a:off x="1512125" y="4736320"/>
              <a:ext cx="546549" cy="234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200"/>
                </a:lnSpc>
              </a:pPr>
              <a:r>
                <a:rPr lang="en-US" altLang="ko-KR" sz="1050" dirty="0">
                  <a:solidFill>
                    <a:schemeClr val="tx1"/>
                  </a:solidFill>
                  <a:latin typeface="SamsungOne-400" panose="020B0503030303020204" pitchFamily="34" charset="0"/>
                  <a:ea typeface="SamsungOne-400" panose="020B0503030303020204" pitchFamily="34" charset="0"/>
                </a:rPr>
                <a:t>vending</a:t>
              </a:r>
              <a:br>
                <a:rPr lang="en-US" altLang="ko-KR" sz="1050" dirty="0">
                  <a:solidFill>
                    <a:schemeClr val="tx1"/>
                  </a:solidFill>
                  <a:latin typeface="SamsungOne-400" panose="020B0503030303020204" pitchFamily="34" charset="0"/>
                  <a:ea typeface="SamsungOne-400" panose="020B0503030303020204" pitchFamily="34" charset="0"/>
                </a:rPr>
              </a:br>
              <a:r>
                <a:rPr lang="en-US" altLang="ko-KR" sz="1050" dirty="0">
                  <a:solidFill>
                    <a:schemeClr val="tx1"/>
                  </a:solidFill>
                  <a:latin typeface="SamsungOne-400" panose="020B0503030303020204" pitchFamily="34" charset="0"/>
                  <a:ea typeface="SamsungOne-400" panose="020B0503030303020204" pitchFamily="34" charset="0"/>
                </a:rPr>
                <a:t>machine</a:t>
              </a:r>
              <a:endParaRPr lang="ko-KR" altLang="en-US" sz="1050" dirty="0">
                <a:solidFill>
                  <a:schemeClr val="tx1"/>
                </a:solidFill>
                <a:latin typeface="SamsungOne-400" panose="020B0503030303020204" pitchFamily="34" charset="0"/>
              </a:endParaRPr>
            </a:p>
          </p:txBody>
        </p:sp>
        <p:sp>
          <p:nvSpPr>
            <p:cNvPr id="28" name="직사각형 27"/>
            <p:cNvSpPr/>
            <p:nvPr/>
          </p:nvSpPr>
          <p:spPr>
            <a:xfrm>
              <a:off x="1742440" y="5080126"/>
              <a:ext cx="800549" cy="17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200"/>
                </a:lnSpc>
              </a:pPr>
              <a:r>
                <a:rPr lang="en-US" altLang="ko-KR" sz="1050">
                  <a:solidFill>
                    <a:schemeClr val="tx1"/>
                  </a:solidFill>
                  <a:latin typeface="SamsungOne-400" panose="020B0503030303020204" pitchFamily="34" charset="0"/>
                  <a:ea typeface="SamsungOne-400" panose="020B0503030303020204" pitchFamily="34" charset="0"/>
                </a:rPr>
                <a:t>fire detection</a:t>
              </a:r>
              <a:endParaRPr lang="ko-KR" altLang="en-US" sz="1050">
                <a:solidFill>
                  <a:schemeClr val="tx1"/>
                </a:solidFill>
                <a:latin typeface="SamsungOne-400" panose="020B0503030303020204" pitchFamily="34" charset="0"/>
              </a:endParaRPr>
            </a:p>
          </p:txBody>
        </p:sp>
        <p:sp>
          <p:nvSpPr>
            <p:cNvPr id="29" name="직사각형 28"/>
            <p:cNvSpPr/>
            <p:nvPr/>
          </p:nvSpPr>
          <p:spPr>
            <a:xfrm>
              <a:off x="4413451" y="3744060"/>
              <a:ext cx="648149" cy="439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altLang="ko-KR" sz="1050" b="1">
                  <a:solidFill>
                    <a:srgbClr val="00ADEE"/>
                  </a:solidFill>
                  <a:latin typeface="SamsungOne-400" panose="020B0503030303020204" pitchFamily="34" charset="0"/>
                  <a:ea typeface="SamsungOne-400" panose="020B0503030303020204" pitchFamily="34" charset="0"/>
                </a:rPr>
                <a:t>3G/</a:t>
              </a:r>
              <a:br>
                <a:rPr lang="en-US" altLang="ko-KR" sz="1050" b="1">
                  <a:solidFill>
                    <a:srgbClr val="00ADEE"/>
                  </a:solidFill>
                  <a:latin typeface="SamsungOne-400" panose="020B0503030303020204" pitchFamily="34" charset="0"/>
                  <a:ea typeface="SamsungOne-400" panose="020B0503030303020204" pitchFamily="34" charset="0"/>
                </a:rPr>
              </a:br>
              <a:r>
                <a:rPr lang="en-US" altLang="ko-KR" sz="1050" b="1">
                  <a:solidFill>
                    <a:srgbClr val="00ADEE"/>
                  </a:solidFill>
                  <a:latin typeface="SamsungOne-400" panose="020B0503030303020204" pitchFamily="34" charset="0"/>
                  <a:ea typeface="SamsungOne-400" panose="020B0503030303020204" pitchFamily="34" charset="0"/>
                </a:rPr>
                <a:t>Ethernet</a:t>
              </a:r>
              <a:br>
                <a:rPr lang="en-US" altLang="ko-KR" sz="1050" b="1">
                  <a:solidFill>
                    <a:srgbClr val="00ADEE"/>
                  </a:solidFill>
                  <a:latin typeface="SamsungOne-400" panose="020B0503030303020204" pitchFamily="34" charset="0"/>
                  <a:ea typeface="SamsungOne-400" panose="020B0503030303020204" pitchFamily="34" charset="0"/>
                </a:rPr>
              </a:br>
              <a:r>
                <a:rPr lang="en-US" altLang="ko-KR" sz="1050" b="1">
                  <a:solidFill>
                    <a:srgbClr val="00ADEE"/>
                  </a:solidFill>
                  <a:latin typeface="SamsungOne-400" panose="020B0503030303020204" pitchFamily="34" charset="0"/>
                  <a:ea typeface="SamsungOne-400" panose="020B0503030303020204" pitchFamily="34" charset="0"/>
                </a:rPr>
                <a:t>Backhaul</a:t>
              </a:r>
              <a:endParaRPr lang="ko-KR" altLang="en-US" sz="1050" b="1">
                <a:solidFill>
                  <a:srgbClr val="00ADEE"/>
                </a:solidFill>
                <a:latin typeface="SamsungOne-400" panose="020B0503030303020204" pitchFamily="34" charset="0"/>
              </a:endParaRPr>
            </a:p>
          </p:txBody>
        </p:sp>
      </p:grpSp>
    </p:spTree>
    <p:extLst>
      <p:ext uri="{BB962C8B-B14F-4D97-AF65-F5344CB8AC3E}">
        <p14:creationId xmlns:p14="http://schemas.microsoft.com/office/powerpoint/2010/main" val="12583944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416128" y="444866"/>
            <a:ext cx="9051872" cy="282133"/>
            <a:chOff x="416128" y="444866"/>
            <a:chExt cx="9051872" cy="282133"/>
          </a:xfrm>
        </p:grpSpPr>
        <p:sp>
          <p:nvSpPr>
            <p:cNvPr id="12" name="직사각형 1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4" name="직사각형 1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Ngăn xếp giao thức LoRaWAN</a:t>
            </a:r>
          </a:p>
        </p:txBody>
      </p:sp>
      <p:sp>
        <p:nvSpPr>
          <p:cNvPr id="15" name="직사각형 14">
            <a:extLst>
              <a:ext uri="{FF2B5EF4-FFF2-40B4-BE49-F238E27FC236}">
                <a16:creationId xmlns:a16="http://schemas.microsoft.com/office/drawing/2014/main" id="{B9363DDC-20BF-49E2-9B1E-F77E3560C2A3}"/>
              </a:ext>
            </a:extLst>
          </p:cNvPr>
          <p:cNvSpPr/>
          <p:nvPr/>
        </p:nvSpPr>
        <p:spPr>
          <a:xfrm>
            <a:off x="712182" y="2346815"/>
            <a:ext cx="8580975" cy="345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dễ dàng chấp nhận lượng lớn thiết bị với quy trình kết nối đơn giản.</a:t>
            </a:r>
          </a:p>
        </p:txBody>
      </p:sp>
      <p:grpSp>
        <p:nvGrpSpPr>
          <p:cNvPr id="16" name="그룹 15">
            <a:extLst>
              <a:ext uri="{FF2B5EF4-FFF2-40B4-BE49-F238E27FC236}">
                <a16:creationId xmlns:a16="http://schemas.microsoft.com/office/drawing/2014/main" id="{07928334-32AF-46A2-97F3-006B536CB7A1}"/>
              </a:ext>
            </a:extLst>
          </p:cNvPr>
          <p:cNvGrpSpPr/>
          <p:nvPr/>
        </p:nvGrpSpPr>
        <p:grpSpPr>
          <a:xfrm>
            <a:off x="559817" y="1917711"/>
            <a:ext cx="9005714" cy="215444"/>
            <a:chOff x="1027113" y="2045625"/>
            <a:chExt cx="9007799" cy="215494"/>
          </a:xfrm>
        </p:grpSpPr>
        <p:sp>
          <p:nvSpPr>
            <p:cNvPr id="18" name="직사각형 1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5"/>
              <a:ext cx="8855399"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Cổng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gateway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đóng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vai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trò</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MAC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49" name="그룹 48"/>
          <p:cNvGrpSpPr/>
          <p:nvPr/>
        </p:nvGrpSpPr>
        <p:grpSpPr>
          <a:xfrm>
            <a:off x="1357409" y="2851324"/>
            <a:ext cx="7290520" cy="3351355"/>
            <a:chOff x="1605280" y="3131820"/>
            <a:chExt cx="6647180" cy="3055620"/>
          </a:xfrm>
        </p:grpSpPr>
        <p:sp>
          <p:nvSpPr>
            <p:cNvPr id="19" name="직사각형 18">
              <a:extLst>
                <a:ext uri="{FF2B5EF4-FFF2-40B4-BE49-F238E27FC236}">
                  <a16:creationId xmlns:a16="http://schemas.microsoft.com/office/drawing/2014/main" id="{BE5E017E-C95B-41D7-8BE8-1A409B00D212}"/>
                </a:ext>
              </a:extLst>
            </p:cNvPr>
            <p:cNvSpPr/>
            <p:nvPr/>
          </p:nvSpPr>
          <p:spPr>
            <a:xfrm>
              <a:off x="2069059" y="3197601"/>
              <a:ext cx="953542" cy="693679"/>
            </a:xfrm>
            <a:prstGeom prst="rect">
              <a:avLst/>
            </a:prstGeom>
            <a:solidFill>
              <a:srgbClr val="1C628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err="1">
                  <a:solidFill>
                    <a:schemeClr val="bg1"/>
                  </a:solidFill>
                  <a:latin typeface="SamsungOne-400" panose="020B0503030303020204" pitchFamily="34" charset="0"/>
                  <a:ea typeface="SamsungOne-400" panose="020B0503030303020204" pitchFamily="34" charset="0"/>
                </a:rPr>
                <a:t>Ứng</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dụng</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khách</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hàng</a:t>
              </a:r>
              <a:endParaRPr lang="en-US" altLang="ko-KR" sz="1400" b="1" dirty="0">
                <a:solidFill>
                  <a:schemeClr val="bg1"/>
                </a:solidFill>
                <a:latin typeface="SamsungOne-400" panose="020B0503030303020204" pitchFamily="34" charset="0"/>
                <a:ea typeface="SamsungOne-400" panose="020B0503030303020204" pitchFamily="34" charset="0"/>
              </a:endParaRPr>
            </a:p>
          </p:txBody>
        </p:sp>
        <p:sp>
          <p:nvSpPr>
            <p:cNvPr id="20" name="직사각형 19">
              <a:extLst>
                <a:ext uri="{FF2B5EF4-FFF2-40B4-BE49-F238E27FC236}">
                  <a16:creationId xmlns:a16="http://schemas.microsoft.com/office/drawing/2014/main" id="{BE5E017E-C95B-41D7-8BE8-1A409B00D212}"/>
                </a:ext>
              </a:extLst>
            </p:cNvPr>
            <p:cNvSpPr/>
            <p:nvPr/>
          </p:nvSpPr>
          <p:spPr>
            <a:xfrm>
              <a:off x="2069059" y="4597400"/>
              <a:ext cx="953542" cy="492965"/>
            </a:xfrm>
            <a:prstGeom prst="rect">
              <a:avLst/>
            </a:prstGeom>
            <a:solidFill>
              <a:srgbClr val="1C628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a:solidFill>
                    <a:schemeClr val="bg1"/>
                  </a:solidFill>
                  <a:latin typeface="SamsungOne-400" panose="020B0503030303020204" pitchFamily="34" charset="0"/>
                  <a:ea typeface="SamsungOne-400" panose="020B0503030303020204" pitchFamily="34" charset="0"/>
                </a:rPr>
                <a:t>HAL</a:t>
              </a:r>
              <a:endParaRPr lang="ko-KR" altLang="en-US" sz="1400" b="1" dirty="0">
                <a:solidFill>
                  <a:schemeClr val="bg1"/>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BE5E017E-C95B-41D7-8BE8-1A409B00D212}"/>
                </a:ext>
              </a:extLst>
            </p:cNvPr>
            <p:cNvSpPr/>
            <p:nvPr/>
          </p:nvSpPr>
          <p:spPr>
            <a:xfrm>
              <a:off x="2165579" y="5090365"/>
              <a:ext cx="755421" cy="319937"/>
            </a:xfrm>
            <a:prstGeom prst="rect">
              <a:avLst/>
            </a:prstGeom>
            <a:solidFill>
              <a:srgbClr val="1C628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a:solidFill>
                    <a:schemeClr val="bg1"/>
                  </a:solidFill>
                  <a:latin typeface="SamsungOne-400" panose="020B0503030303020204" pitchFamily="34" charset="0"/>
                  <a:ea typeface="SamsungOne-400" panose="020B0503030303020204" pitchFamily="34" charset="0"/>
                </a:rPr>
                <a:t>SPI</a:t>
              </a:r>
              <a:endParaRPr lang="ko-KR" altLang="en-US" sz="1400" b="1" dirty="0">
                <a:solidFill>
                  <a:schemeClr val="bg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BE5E017E-C95B-41D7-8BE8-1A409B00D212}"/>
                </a:ext>
              </a:extLst>
            </p:cNvPr>
            <p:cNvSpPr/>
            <p:nvPr/>
          </p:nvSpPr>
          <p:spPr>
            <a:xfrm>
              <a:off x="2069059" y="5583330"/>
              <a:ext cx="953542" cy="532990"/>
            </a:xfrm>
            <a:prstGeom prst="rect">
              <a:avLst/>
            </a:prstGeom>
            <a:solidFill>
              <a:srgbClr val="1C628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a:solidFill>
                    <a:schemeClr val="bg1"/>
                  </a:solidFill>
                  <a:latin typeface="SamsungOne-400" panose="020B0503030303020204" pitchFamily="34" charset="0"/>
                  <a:ea typeface="SamsungOne-400" panose="020B0503030303020204" pitchFamily="34" charset="0"/>
                </a:rPr>
                <a:t>PHY</a:t>
              </a:r>
              <a:endParaRPr lang="ko-KR" altLang="en-US" sz="1400" b="1" dirty="0">
                <a:solidFill>
                  <a:schemeClr val="bg1"/>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BE5E017E-C95B-41D7-8BE8-1A409B00D212}"/>
                </a:ext>
              </a:extLst>
            </p:cNvPr>
            <p:cNvSpPr/>
            <p:nvPr/>
          </p:nvSpPr>
          <p:spPr>
            <a:xfrm>
              <a:off x="4029939" y="5608730"/>
              <a:ext cx="953542" cy="532990"/>
            </a:xfrm>
            <a:prstGeom prst="rect">
              <a:avLst/>
            </a:prstGeom>
            <a:solidFill>
              <a:srgbClr val="1C628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a:solidFill>
                    <a:schemeClr val="bg1"/>
                  </a:solidFill>
                  <a:latin typeface="SamsungOne-400" panose="020B0503030303020204" pitchFamily="34" charset="0"/>
                  <a:ea typeface="SamsungOne-400" panose="020B0503030303020204" pitchFamily="34" charset="0"/>
                </a:rPr>
                <a:t>PHY</a:t>
              </a:r>
              <a:endParaRPr lang="ko-KR" altLang="en-US" sz="1400" b="1" dirty="0">
                <a:solidFill>
                  <a:schemeClr val="bg1"/>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BE5E017E-C95B-41D7-8BE8-1A409B00D212}"/>
                </a:ext>
              </a:extLst>
            </p:cNvPr>
            <p:cNvSpPr/>
            <p:nvPr/>
          </p:nvSpPr>
          <p:spPr>
            <a:xfrm>
              <a:off x="5049102" y="4607560"/>
              <a:ext cx="711618" cy="731520"/>
            </a:xfrm>
            <a:prstGeom prst="rect">
              <a:avLst/>
            </a:prstGeom>
            <a:solidFill>
              <a:srgbClr val="1C628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err="1">
                  <a:solidFill>
                    <a:schemeClr val="bg1"/>
                  </a:solidFill>
                  <a:latin typeface="SamsungOne-400" panose="020B0503030303020204" pitchFamily="34" charset="0"/>
                  <a:ea typeface="SamsungOne-400" panose="020B0503030303020204" pitchFamily="34" charset="0"/>
                </a:rPr>
                <a:t>Xếp</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chồng</a:t>
              </a:r>
              <a:r>
                <a:rPr lang="en-US" altLang="ko-KR" sz="1400" b="1" dirty="0">
                  <a:solidFill>
                    <a:schemeClr val="bg1"/>
                  </a:solidFill>
                  <a:latin typeface="SamsungOne-400" panose="020B0503030303020204" pitchFamily="34" charset="0"/>
                  <a:ea typeface="SamsungOne-400" panose="020B0503030303020204" pitchFamily="34" charset="0"/>
                </a:rPr>
                <a:t> IP Backhaul</a:t>
              </a:r>
            </a:p>
          </p:txBody>
        </p:sp>
        <p:sp>
          <p:nvSpPr>
            <p:cNvPr id="27" name="직사각형 26">
              <a:extLst>
                <a:ext uri="{FF2B5EF4-FFF2-40B4-BE49-F238E27FC236}">
                  <a16:creationId xmlns:a16="http://schemas.microsoft.com/office/drawing/2014/main" id="{BE5E017E-C95B-41D7-8BE8-1A409B00D212}"/>
                </a:ext>
              </a:extLst>
            </p:cNvPr>
            <p:cNvSpPr/>
            <p:nvPr/>
          </p:nvSpPr>
          <p:spPr>
            <a:xfrm>
              <a:off x="4026646" y="4378960"/>
              <a:ext cx="1734073" cy="228600"/>
            </a:xfrm>
            <a:prstGeom prst="rect">
              <a:avLst/>
            </a:prstGeom>
            <a:solidFill>
              <a:srgbClr val="1C628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err="1">
                  <a:solidFill>
                    <a:schemeClr val="bg1"/>
                  </a:solidFill>
                  <a:latin typeface="SamsungOne-400" panose="020B0503030303020204" pitchFamily="34" charset="0"/>
                  <a:ea typeface="SamsungOne-400" panose="020B0503030303020204" pitchFamily="34" charset="0"/>
                </a:rPr>
                <a:t>Chuyển</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tiếp</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gói</a:t>
              </a:r>
              <a:endParaRPr lang="en-US" altLang="ko-KR" sz="1400" b="1" dirty="0">
                <a:solidFill>
                  <a:schemeClr val="bg1"/>
                </a:solidFill>
                <a:latin typeface="SamsungOne-400" panose="020B0503030303020204" pitchFamily="34" charset="0"/>
                <a:ea typeface="SamsungOne-400" panose="020B0503030303020204" pitchFamily="34" charset="0"/>
              </a:endParaRPr>
            </a:p>
          </p:txBody>
        </p:sp>
        <p:sp>
          <p:nvSpPr>
            <p:cNvPr id="28" name="직사각형 27">
              <a:extLst>
                <a:ext uri="{FF2B5EF4-FFF2-40B4-BE49-F238E27FC236}">
                  <a16:creationId xmlns:a16="http://schemas.microsoft.com/office/drawing/2014/main" id="{BE5E017E-C95B-41D7-8BE8-1A409B00D212}"/>
                </a:ext>
              </a:extLst>
            </p:cNvPr>
            <p:cNvSpPr/>
            <p:nvPr/>
          </p:nvSpPr>
          <p:spPr>
            <a:xfrm>
              <a:off x="6940389" y="3176952"/>
              <a:ext cx="974252" cy="714328"/>
            </a:xfrm>
            <a:prstGeom prst="rect">
              <a:avLst/>
            </a:prstGeom>
            <a:solidFill>
              <a:srgbClr val="1C628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a:solidFill>
                    <a:schemeClr val="bg1"/>
                  </a:solidFill>
                  <a:latin typeface="SamsungOne-400" panose="020B0503030303020204" pitchFamily="34" charset="0"/>
                  <a:ea typeface="SamsungOne-400" panose="020B0503030303020204" pitchFamily="34" charset="0"/>
                </a:rPr>
                <a:t>Logic </a:t>
              </a:r>
              <a:r>
                <a:rPr lang="en-US" altLang="ko-KR" sz="1400" b="1" dirty="0" err="1">
                  <a:solidFill>
                    <a:schemeClr val="bg1"/>
                  </a:solidFill>
                  <a:latin typeface="SamsungOne-400" panose="020B0503030303020204" pitchFamily="34" charset="0"/>
                  <a:ea typeface="SamsungOne-400" panose="020B0503030303020204" pitchFamily="34" charset="0"/>
                </a:rPr>
                <a:t>máy</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chủ</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khách</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hàng</a:t>
              </a:r>
              <a:endParaRPr lang="en-US" altLang="ko-KR" sz="1400" b="1" dirty="0">
                <a:solidFill>
                  <a:schemeClr val="bg1"/>
                </a:solidFill>
                <a:latin typeface="SamsungOne-400" panose="020B0503030303020204" pitchFamily="34" charset="0"/>
                <a:ea typeface="SamsungOne-400" panose="020B0503030303020204" pitchFamily="34" charset="0"/>
              </a:endParaRPr>
            </a:p>
          </p:txBody>
        </p:sp>
        <p:sp>
          <p:nvSpPr>
            <p:cNvPr id="29" name="직사각형 28">
              <a:extLst>
                <a:ext uri="{FF2B5EF4-FFF2-40B4-BE49-F238E27FC236}">
                  <a16:creationId xmlns:a16="http://schemas.microsoft.com/office/drawing/2014/main" id="{BE5E017E-C95B-41D7-8BE8-1A409B00D212}"/>
                </a:ext>
              </a:extLst>
            </p:cNvPr>
            <p:cNvSpPr/>
            <p:nvPr/>
          </p:nvSpPr>
          <p:spPr>
            <a:xfrm>
              <a:off x="7075602" y="4597400"/>
              <a:ext cx="711618" cy="731520"/>
            </a:xfrm>
            <a:prstGeom prst="rect">
              <a:avLst/>
            </a:prstGeom>
            <a:solidFill>
              <a:srgbClr val="1C628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err="1">
                  <a:solidFill>
                    <a:schemeClr val="bg1"/>
                  </a:solidFill>
                  <a:latin typeface="SamsungOne-400" panose="020B0503030303020204" pitchFamily="34" charset="0"/>
                  <a:ea typeface="SamsungOne-400" panose="020B0503030303020204" pitchFamily="34" charset="0"/>
                </a:rPr>
                <a:t>Xếp</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chồng</a:t>
              </a:r>
              <a:r>
                <a:rPr lang="en-US" altLang="ko-KR" sz="1400" b="1" dirty="0">
                  <a:solidFill>
                    <a:schemeClr val="bg1"/>
                  </a:solidFill>
                  <a:latin typeface="SamsungOne-400" panose="020B0503030303020204" pitchFamily="34" charset="0"/>
                  <a:ea typeface="SamsungOne-400" panose="020B0503030303020204" pitchFamily="34" charset="0"/>
                </a:rPr>
                <a:t> IP Backhaul</a:t>
              </a:r>
            </a:p>
          </p:txBody>
        </p:sp>
        <p:sp>
          <p:nvSpPr>
            <p:cNvPr id="30" name="직사각형 29">
              <a:extLst>
                <a:ext uri="{FF2B5EF4-FFF2-40B4-BE49-F238E27FC236}">
                  <a16:creationId xmlns:a16="http://schemas.microsoft.com/office/drawing/2014/main" id="{BE5E017E-C95B-41D7-8BE8-1A409B00D212}"/>
                </a:ext>
              </a:extLst>
            </p:cNvPr>
            <p:cNvSpPr/>
            <p:nvPr/>
          </p:nvSpPr>
          <p:spPr>
            <a:xfrm>
              <a:off x="2063246" y="3887176"/>
              <a:ext cx="959355" cy="714328"/>
            </a:xfrm>
            <a:prstGeom prst="rect">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a:solidFill>
                    <a:schemeClr val="bg1"/>
                  </a:solidFill>
                  <a:latin typeface="SamsungOne-400" panose="020B0503030303020204" pitchFamily="34" charset="0"/>
                  <a:ea typeface="SamsungOne-400" panose="020B0503030303020204" pitchFamily="34" charset="0"/>
                </a:rPr>
                <a:t>LoRaWAN</a:t>
              </a:r>
            </a:p>
            <a:p>
              <a:pPr algn="ctr">
                <a:lnSpc>
                  <a:spcPts val="1200"/>
                </a:lnSpc>
              </a:pPr>
              <a:r>
                <a:rPr lang="en-US" altLang="ko-KR" sz="1400" b="1" dirty="0">
                  <a:solidFill>
                    <a:schemeClr val="bg1"/>
                  </a:solidFill>
                  <a:latin typeface="SamsungOne-400" panose="020B0503030303020204" pitchFamily="34" charset="0"/>
                  <a:ea typeface="SamsungOne-400" panose="020B0503030303020204" pitchFamily="34" charset="0"/>
                </a:rPr>
                <a:t>Slave</a:t>
              </a:r>
              <a:endParaRPr lang="ko-KR" altLang="en-US" sz="1400" b="1" dirty="0">
                <a:solidFill>
                  <a:schemeClr val="bg1"/>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BE5E017E-C95B-41D7-8BE8-1A409B00D212}"/>
                </a:ext>
              </a:extLst>
            </p:cNvPr>
            <p:cNvSpPr/>
            <p:nvPr/>
          </p:nvSpPr>
          <p:spPr>
            <a:xfrm>
              <a:off x="6940389" y="3887176"/>
              <a:ext cx="966803" cy="714328"/>
            </a:xfrm>
            <a:prstGeom prst="rect">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a:solidFill>
                    <a:schemeClr val="bg1"/>
                  </a:solidFill>
                  <a:latin typeface="SamsungOne-400" panose="020B0503030303020204" pitchFamily="34" charset="0"/>
                  <a:ea typeface="SamsungOne-400" panose="020B0503030303020204" pitchFamily="34" charset="0"/>
                </a:rPr>
                <a:t>LoRaWAN</a:t>
              </a:r>
            </a:p>
            <a:p>
              <a:pPr algn="ctr">
                <a:lnSpc>
                  <a:spcPts val="1200"/>
                </a:lnSpc>
              </a:pPr>
              <a:r>
                <a:rPr lang="en-US" altLang="ko-KR" sz="1400" b="1" dirty="0">
                  <a:solidFill>
                    <a:schemeClr val="bg1"/>
                  </a:solidFill>
                  <a:latin typeface="SamsungOne-400" panose="020B0503030303020204" pitchFamily="34" charset="0"/>
                  <a:ea typeface="SamsungOne-400" panose="020B0503030303020204" pitchFamily="34" charset="0"/>
                </a:rPr>
                <a:t>Master</a:t>
              </a:r>
              <a:endParaRPr lang="ko-KR" altLang="en-US" sz="1400" b="1" dirty="0">
                <a:solidFill>
                  <a:schemeClr val="bg1"/>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id="{BE5E017E-C95B-41D7-8BE8-1A409B00D212}"/>
                </a:ext>
              </a:extLst>
            </p:cNvPr>
            <p:cNvSpPr/>
            <p:nvPr/>
          </p:nvSpPr>
          <p:spPr>
            <a:xfrm>
              <a:off x="4123111" y="5127516"/>
              <a:ext cx="774009" cy="267444"/>
            </a:xfrm>
            <a:prstGeom prst="rect">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a:solidFill>
                    <a:schemeClr val="bg1"/>
                  </a:solidFill>
                  <a:latin typeface="SamsungOne-400" panose="020B0503030303020204" pitchFamily="34" charset="0"/>
                  <a:ea typeface="SamsungOne-400" panose="020B0503030303020204" pitchFamily="34" charset="0"/>
                </a:rPr>
                <a:t>SPI/USB</a:t>
              </a:r>
              <a:endParaRPr lang="ko-KR" altLang="en-US" sz="1400" b="1" dirty="0">
                <a:solidFill>
                  <a:schemeClr val="bg1"/>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BE5E017E-C95B-41D7-8BE8-1A409B00D212}"/>
                </a:ext>
              </a:extLst>
            </p:cNvPr>
            <p:cNvSpPr/>
            <p:nvPr/>
          </p:nvSpPr>
          <p:spPr>
            <a:xfrm>
              <a:off x="4026645" y="4612845"/>
              <a:ext cx="956836" cy="514671"/>
            </a:xfrm>
            <a:prstGeom prst="rect">
              <a:avLst/>
            </a:prstGeom>
            <a:solidFill>
              <a:schemeClr val="tx1">
                <a:lumMod val="65000"/>
                <a:lumOff val="3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a:solidFill>
                    <a:schemeClr val="bg1"/>
                  </a:solidFill>
                  <a:latin typeface="SamsungOne-400" panose="020B0503030303020204" pitchFamily="34" charset="0"/>
                  <a:ea typeface="SamsungOne-400" panose="020B0503030303020204" pitchFamily="34" charset="0"/>
                </a:rPr>
                <a:t>HAL</a:t>
              </a:r>
              <a:endParaRPr lang="ko-KR" altLang="en-US" sz="1400" b="1" dirty="0">
                <a:solidFill>
                  <a:schemeClr val="bg1"/>
                </a:solidFill>
                <a:latin typeface="SamsungOne-400" panose="020B0503030303020204" pitchFamily="34" charset="0"/>
                <a:ea typeface="SamsungOne-400" panose="020B0503030303020204" pitchFamily="34" charset="0"/>
              </a:endParaRPr>
            </a:p>
          </p:txBody>
        </p:sp>
        <p:cxnSp>
          <p:nvCxnSpPr>
            <p:cNvPr id="39" name="직선 화살표 연결선 38"/>
            <p:cNvCxnSpPr/>
            <p:nvPr/>
          </p:nvCxnSpPr>
          <p:spPr>
            <a:xfrm>
              <a:off x="3077689" y="6014720"/>
              <a:ext cx="948956"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1605280" y="3131820"/>
              <a:ext cx="1981200" cy="30251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41" name="직사각형 40">
              <a:extLst>
                <a:ext uri="{FF2B5EF4-FFF2-40B4-BE49-F238E27FC236}">
                  <a16:creationId xmlns:a16="http://schemas.microsoft.com/office/drawing/2014/main" id="{BE5E017E-C95B-41D7-8BE8-1A409B00D212}"/>
                </a:ext>
              </a:extLst>
            </p:cNvPr>
            <p:cNvSpPr/>
            <p:nvPr/>
          </p:nvSpPr>
          <p:spPr>
            <a:xfrm rot="16200000">
              <a:off x="2212550" y="4107387"/>
              <a:ext cx="2219573" cy="355575"/>
            </a:xfrm>
            <a:prstGeom prst="rect">
              <a:avLst/>
            </a:prstGeom>
            <a:solidFill>
              <a:schemeClr val="tx1">
                <a:lumMod val="50000"/>
                <a:lumOff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600" b="1" dirty="0" err="1">
                  <a:solidFill>
                    <a:schemeClr val="bg1"/>
                  </a:solidFill>
                  <a:latin typeface="SamsungOne-400" panose="020B0503030303020204" pitchFamily="34" charset="0"/>
                  <a:ea typeface="SamsungOne-400" panose="020B0503030303020204" pitchFamily="34" charset="0"/>
                </a:rPr>
                <a:t>Bộ</a:t>
              </a:r>
              <a:r>
                <a:rPr lang="en-US" altLang="ko-KR" sz="1600" b="1" dirty="0">
                  <a:solidFill>
                    <a:schemeClr val="bg1"/>
                  </a:solidFill>
                  <a:latin typeface="SamsungOne-400" panose="020B0503030303020204" pitchFamily="34" charset="0"/>
                  <a:ea typeface="SamsungOne-400" panose="020B0503030303020204" pitchFamily="34" charset="0"/>
                </a:rPr>
                <a:t> vi </a:t>
              </a:r>
              <a:r>
                <a:rPr lang="en-US" altLang="ko-KR" sz="1600" b="1" dirty="0" err="1">
                  <a:solidFill>
                    <a:schemeClr val="bg1"/>
                  </a:solidFill>
                  <a:latin typeface="SamsungOne-400" panose="020B0503030303020204" pitchFamily="34" charset="0"/>
                  <a:ea typeface="SamsungOne-400" panose="020B0503030303020204" pitchFamily="34" charset="0"/>
                </a:rPr>
                <a:t>xử</a:t>
              </a:r>
              <a:r>
                <a:rPr lang="en-US" altLang="ko-KR" sz="1600" b="1" dirty="0">
                  <a:solidFill>
                    <a:schemeClr val="bg1"/>
                  </a:solidFill>
                  <a:latin typeface="SamsungOne-400" panose="020B0503030303020204" pitchFamily="34" charset="0"/>
                  <a:ea typeface="SamsungOne-400" panose="020B0503030303020204" pitchFamily="34" charset="0"/>
                </a:rPr>
                <a:t> </a:t>
              </a:r>
              <a:r>
                <a:rPr lang="en-US" altLang="ko-KR" sz="1600" b="1" dirty="0" err="1">
                  <a:solidFill>
                    <a:schemeClr val="bg1"/>
                  </a:solidFill>
                  <a:latin typeface="SamsungOne-400" panose="020B0503030303020204" pitchFamily="34" charset="0"/>
                  <a:ea typeface="SamsungOne-400" panose="020B0503030303020204" pitchFamily="34" charset="0"/>
                </a:rPr>
                <a:t>lý</a:t>
              </a:r>
              <a:endParaRPr lang="en-US" altLang="ko-KR" sz="1600" b="1" dirty="0">
                <a:solidFill>
                  <a:schemeClr val="bg1"/>
                </a:solidFill>
                <a:latin typeface="SamsungOne-400" panose="020B0503030303020204" pitchFamily="34" charset="0"/>
                <a:ea typeface="SamsungOne-400" panose="020B0503030303020204" pitchFamily="34" charset="0"/>
              </a:endParaRPr>
            </a:p>
          </p:txBody>
        </p:sp>
        <p:cxnSp>
          <p:nvCxnSpPr>
            <p:cNvPr id="3" name="직선 화살표 연결선 2"/>
            <p:cNvCxnSpPr/>
            <p:nvPr/>
          </p:nvCxnSpPr>
          <p:spPr>
            <a:xfrm>
              <a:off x="3169920" y="3566160"/>
              <a:ext cx="3733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BE5E017E-C95B-41D7-8BE8-1A409B00D212}"/>
                </a:ext>
              </a:extLst>
            </p:cNvPr>
            <p:cNvSpPr/>
            <p:nvPr/>
          </p:nvSpPr>
          <p:spPr>
            <a:xfrm>
              <a:off x="4654415" y="3506837"/>
              <a:ext cx="776106" cy="10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err="1">
                  <a:solidFill>
                    <a:schemeClr val="tx1"/>
                  </a:solidFill>
                  <a:latin typeface="SamsungOne-400" panose="020B0503030303020204" pitchFamily="34" charset="0"/>
                  <a:ea typeface="SamsungOne-400" panose="020B0503030303020204" pitchFamily="34" charset="0"/>
                </a:rPr>
                <a:t>Mã</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hóa</a:t>
              </a:r>
              <a:endParaRPr lang="en-US" altLang="ko-KR" sz="1400" b="1" dirty="0">
                <a:solidFill>
                  <a:schemeClr val="tx1"/>
                </a:solidFill>
                <a:latin typeface="SamsungOne-400" panose="020B0503030303020204" pitchFamily="34" charset="0"/>
                <a:ea typeface="SamsungOne-400" panose="020B0503030303020204" pitchFamily="34" charset="0"/>
              </a:endParaRPr>
            </a:p>
          </p:txBody>
        </p:sp>
        <p:grpSp>
          <p:nvGrpSpPr>
            <p:cNvPr id="5" name="그룹 4"/>
            <p:cNvGrpSpPr/>
            <p:nvPr/>
          </p:nvGrpSpPr>
          <p:grpSpPr>
            <a:xfrm>
              <a:off x="3169920" y="4110790"/>
              <a:ext cx="3733800" cy="105043"/>
              <a:chOff x="3322320" y="3658511"/>
              <a:chExt cx="3733800" cy="105043"/>
            </a:xfrm>
          </p:grpSpPr>
          <p:cxnSp>
            <p:nvCxnSpPr>
              <p:cNvPr id="37" name="직선 화살표 연결선 36"/>
              <p:cNvCxnSpPr/>
              <p:nvPr/>
            </p:nvCxnSpPr>
            <p:spPr>
              <a:xfrm>
                <a:off x="3322320" y="3718560"/>
                <a:ext cx="37338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BE5E017E-C95B-41D7-8BE8-1A409B00D212}"/>
                  </a:ext>
                </a:extLst>
              </p:cNvPr>
              <p:cNvSpPr/>
              <p:nvPr/>
            </p:nvSpPr>
            <p:spPr>
              <a:xfrm>
                <a:off x="4806815" y="3658511"/>
                <a:ext cx="776106" cy="10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err="1">
                    <a:solidFill>
                      <a:schemeClr val="tx1"/>
                    </a:solidFill>
                    <a:latin typeface="SamsungOne-400" panose="020B0503030303020204" pitchFamily="34" charset="0"/>
                    <a:ea typeface="SamsungOne-400" panose="020B0503030303020204" pitchFamily="34" charset="0"/>
                  </a:rPr>
                  <a:t>Mã</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hóa</a:t>
                </a:r>
                <a:endParaRPr lang="en-US" altLang="ko-KR" sz="1400" b="1" dirty="0">
                  <a:solidFill>
                    <a:schemeClr val="tx1"/>
                  </a:solidFill>
                  <a:latin typeface="SamsungOne-400" panose="020B0503030303020204" pitchFamily="34" charset="0"/>
                  <a:ea typeface="SamsungOne-400" panose="020B0503030303020204" pitchFamily="34" charset="0"/>
                </a:endParaRPr>
              </a:p>
            </p:txBody>
          </p:sp>
        </p:grpSp>
        <p:sp>
          <p:nvSpPr>
            <p:cNvPr id="8" name="직사각형 7"/>
            <p:cNvSpPr/>
            <p:nvPr/>
          </p:nvSpPr>
          <p:spPr>
            <a:xfrm>
              <a:off x="3911600" y="4333240"/>
              <a:ext cx="2328845" cy="18440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42" name="직사각형 41">
              <a:extLst>
                <a:ext uri="{FF2B5EF4-FFF2-40B4-BE49-F238E27FC236}">
                  <a16:creationId xmlns:a16="http://schemas.microsoft.com/office/drawing/2014/main" id="{BE5E017E-C95B-41D7-8BE8-1A409B00D212}"/>
                </a:ext>
              </a:extLst>
            </p:cNvPr>
            <p:cNvSpPr/>
            <p:nvPr/>
          </p:nvSpPr>
          <p:spPr>
            <a:xfrm>
              <a:off x="3119751" y="5832977"/>
              <a:ext cx="844071" cy="120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err="1">
                  <a:solidFill>
                    <a:schemeClr val="tx1"/>
                  </a:solidFill>
                  <a:latin typeface="SamsungOne-400" panose="020B0503030303020204" pitchFamily="34" charset="0"/>
                  <a:ea typeface="SamsungOne-400" panose="020B0503030303020204" pitchFamily="34" charset="0"/>
                </a:rPr>
                <a:t>LoRa</a:t>
              </a:r>
              <a:r>
                <a:rPr lang="en-US" altLang="ko-KR" sz="1400" b="1" baseline="30000" dirty="0" err="1">
                  <a:solidFill>
                    <a:schemeClr val="tx1"/>
                  </a:solidFill>
                  <a:latin typeface="SamsungOne-400" panose="020B0503030303020204" pitchFamily="34" charset="0"/>
                  <a:ea typeface="SamsungOne-400" panose="020B0503030303020204" pitchFamily="34" charset="0"/>
                </a:rPr>
                <a:t>TM</a:t>
              </a:r>
              <a:r>
                <a:rPr lang="en-US" altLang="ko-KR" sz="1400" b="1" dirty="0">
                  <a:solidFill>
                    <a:schemeClr val="tx1"/>
                  </a:solidFill>
                  <a:latin typeface="SamsungOne-400" panose="020B0503030303020204" pitchFamily="34" charset="0"/>
                  <a:ea typeface="SamsungOne-400" panose="020B0503030303020204" pitchFamily="34" charset="0"/>
                </a:rPr>
                <a:t>/FSK</a:t>
              </a:r>
              <a:endParaRPr lang="ko-KR" altLang="en-US" sz="1400" b="1" dirty="0">
                <a:solidFill>
                  <a:schemeClr val="tx1"/>
                </a:solidFill>
                <a:latin typeface="SamsungOne-400" panose="020B0503030303020204" pitchFamily="34" charset="0"/>
                <a:ea typeface="SamsungOne-400" panose="020B0503030303020204" pitchFamily="34" charset="0"/>
              </a:endParaRPr>
            </a:p>
          </p:txBody>
        </p:sp>
        <p:sp>
          <p:nvSpPr>
            <p:cNvPr id="44" name="직사각형 43">
              <a:extLst>
                <a:ext uri="{FF2B5EF4-FFF2-40B4-BE49-F238E27FC236}">
                  <a16:creationId xmlns:a16="http://schemas.microsoft.com/office/drawing/2014/main" id="{BE5E017E-C95B-41D7-8BE8-1A409B00D212}"/>
                </a:ext>
              </a:extLst>
            </p:cNvPr>
            <p:cNvSpPr/>
            <p:nvPr/>
          </p:nvSpPr>
          <p:spPr>
            <a:xfrm rot="16200000">
              <a:off x="1386134" y="5532120"/>
              <a:ext cx="87376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b="1" dirty="0" err="1">
                  <a:solidFill>
                    <a:schemeClr val="tx1"/>
                  </a:solidFill>
                  <a:latin typeface="SamsungOne-400" panose="020B0503030303020204" pitchFamily="34" charset="0"/>
                  <a:ea typeface="SamsungOne-400" panose="020B0503030303020204" pitchFamily="34" charset="0"/>
                </a:rPr>
                <a:t>Cảm</a:t>
              </a:r>
              <a:r>
                <a:rPr lang="en-US" altLang="ko-KR" b="1" dirty="0">
                  <a:solidFill>
                    <a:schemeClr val="tx1"/>
                  </a:solidFill>
                  <a:latin typeface="SamsungOne-400" panose="020B0503030303020204" pitchFamily="34" charset="0"/>
                  <a:ea typeface="SamsungOne-400" panose="020B0503030303020204" pitchFamily="34" charset="0"/>
                </a:rPr>
                <a:t> </a:t>
              </a:r>
              <a:r>
                <a:rPr lang="en-US" altLang="ko-KR" b="1" dirty="0" err="1">
                  <a:solidFill>
                    <a:schemeClr val="tx1"/>
                  </a:solidFill>
                  <a:latin typeface="SamsungOne-400" panose="020B0503030303020204" pitchFamily="34" charset="0"/>
                  <a:ea typeface="SamsungOne-400" panose="020B0503030303020204" pitchFamily="34" charset="0"/>
                </a:rPr>
                <a:t>biến</a:t>
              </a:r>
              <a:endParaRPr lang="en-US" altLang="ko-KR" b="1" dirty="0">
                <a:solidFill>
                  <a:schemeClr val="tx1"/>
                </a:solidFill>
                <a:latin typeface="SamsungOne-400" panose="020B0503030303020204" pitchFamily="34" charset="0"/>
                <a:ea typeface="SamsungOne-400" panose="020B0503030303020204" pitchFamily="34" charset="0"/>
              </a:endParaRPr>
            </a:p>
          </p:txBody>
        </p:sp>
        <p:sp>
          <p:nvSpPr>
            <p:cNvPr id="45" name="직사각형 44">
              <a:extLst>
                <a:ext uri="{FF2B5EF4-FFF2-40B4-BE49-F238E27FC236}">
                  <a16:creationId xmlns:a16="http://schemas.microsoft.com/office/drawing/2014/main" id="{BE5E017E-C95B-41D7-8BE8-1A409B00D212}"/>
                </a:ext>
              </a:extLst>
            </p:cNvPr>
            <p:cNvSpPr/>
            <p:nvPr/>
          </p:nvSpPr>
          <p:spPr>
            <a:xfrm rot="16200000">
              <a:off x="7600601" y="5412098"/>
              <a:ext cx="87376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nSpc>
                  <a:spcPts val="1400"/>
                </a:lnSpc>
              </a:pPr>
              <a:r>
                <a:rPr lang="en-US" altLang="ko-KR" b="1" dirty="0" err="1">
                  <a:solidFill>
                    <a:schemeClr val="tx1"/>
                  </a:solidFill>
                  <a:latin typeface="SamsungOne-400" panose="020B0503030303020204" pitchFamily="34" charset="0"/>
                  <a:ea typeface="SamsungOne-400" panose="020B0503030303020204" pitchFamily="34" charset="0"/>
                </a:rPr>
                <a:t>Máy</a:t>
              </a:r>
              <a:r>
                <a:rPr lang="en-US" altLang="ko-KR" b="1" dirty="0">
                  <a:solidFill>
                    <a:schemeClr val="tx1"/>
                  </a:solidFill>
                  <a:latin typeface="SamsungOne-400" panose="020B0503030303020204" pitchFamily="34" charset="0"/>
                  <a:ea typeface="SamsungOne-400" panose="020B0503030303020204" pitchFamily="34" charset="0"/>
                </a:rPr>
                <a:t> </a:t>
              </a:r>
              <a:r>
                <a:rPr lang="en-US" altLang="ko-KR" b="1" dirty="0" err="1">
                  <a:solidFill>
                    <a:schemeClr val="tx1"/>
                  </a:solidFill>
                  <a:latin typeface="SamsungOne-400" panose="020B0503030303020204" pitchFamily="34" charset="0"/>
                  <a:ea typeface="SamsungOne-400" panose="020B0503030303020204" pitchFamily="34" charset="0"/>
                </a:rPr>
                <a:t>chủ</a:t>
              </a:r>
              <a:r>
                <a:rPr lang="en-US" altLang="ko-KR" b="1" dirty="0">
                  <a:solidFill>
                    <a:schemeClr val="tx1"/>
                  </a:solidFill>
                  <a:latin typeface="SamsungOne-400" panose="020B0503030303020204" pitchFamily="34" charset="0"/>
                  <a:ea typeface="SamsungOne-400" panose="020B0503030303020204" pitchFamily="34" charset="0"/>
                </a:rPr>
                <a:t> </a:t>
              </a:r>
              <a:r>
                <a:rPr lang="en-US" altLang="ko-KR" b="1" dirty="0" err="1">
                  <a:solidFill>
                    <a:schemeClr val="tx1"/>
                  </a:solidFill>
                  <a:latin typeface="SamsungOne-400" panose="020B0503030303020204" pitchFamily="34" charset="0"/>
                  <a:ea typeface="SamsungOne-400" panose="020B0503030303020204" pitchFamily="34" charset="0"/>
                </a:rPr>
                <a:t>hệ</a:t>
              </a:r>
              <a:r>
                <a:rPr lang="en-US" altLang="ko-KR" b="1" dirty="0">
                  <a:solidFill>
                    <a:schemeClr val="tx1"/>
                  </a:solidFill>
                  <a:latin typeface="SamsungOne-400" panose="020B0503030303020204" pitchFamily="34" charset="0"/>
                  <a:ea typeface="SamsungOne-400" panose="020B0503030303020204" pitchFamily="34" charset="0"/>
                </a:rPr>
                <a:t> </a:t>
              </a:r>
              <a:r>
                <a:rPr lang="en-US" altLang="ko-KR" b="1" dirty="0" err="1">
                  <a:solidFill>
                    <a:schemeClr val="tx1"/>
                  </a:solidFill>
                  <a:latin typeface="SamsungOne-400" panose="020B0503030303020204" pitchFamily="34" charset="0"/>
                  <a:ea typeface="SamsungOne-400" panose="020B0503030303020204" pitchFamily="34" charset="0"/>
                </a:rPr>
                <a:t>thống</a:t>
              </a:r>
              <a:r>
                <a:rPr lang="en-US" altLang="ko-KR" b="1" dirty="0">
                  <a:solidFill>
                    <a:schemeClr val="tx1"/>
                  </a:solidFill>
                  <a:latin typeface="SamsungOne-400" panose="020B0503030303020204" pitchFamily="34" charset="0"/>
                  <a:ea typeface="SamsungOne-400" panose="020B0503030303020204" pitchFamily="34" charset="0"/>
                </a:rPr>
                <a:t> </a:t>
              </a:r>
              <a:r>
                <a:rPr lang="en-US" altLang="ko-KR" b="1" dirty="0" err="1">
                  <a:solidFill>
                    <a:schemeClr val="tx1"/>
                  </a:solidFill>
                  <a:latin typeface="SamsungOne-400" panose="020B0503030303020204" pitchFamily="34" charset="0"/>
                  <a:ea typeface="SamsungOne-400" panose="020B0503030303020204" pitchFamily="34" charset="0"/>
                </a:rPr>
                <a:t>mạng</a:t>
              </a:r>
              <a:endParaRPr lang="en-US" altLang="ko-KR" b="1" dirty="0">
                <a:solidFill>
                  <a:schemeClr val="tx1"/>
                </a:solidFill>
                <a:latin typeface="SamsungOne-400" panose="020B0503030303020204" pitchFamily="34" charset="0"/>
                <a:ea typeface="SamsungOne-400" panose="020B0503030303020204" pitchFamily="34" charset="0"/>
              </a:endParaRPr>
            </a:p>
          </p:txBody>
        </p:sp>
        <p:sp>
          <p:nvSpPr>
            <p:cNvPr id="46" name="직사각형 45">
              <a:extLst>
                <a:ext uri="{FF2B5EF4-FFF2-40B4-BE49-F238E27FC236}">
                  <a16:creationId xmlns:a16="http://schemas.microsoft.com/office/drawing/2014/main" id="{BE5E017E-C95B-41D7-8BE8-1A409B00D212}"/>
                </a:ext>
              </a:extLst>
            </p:cNvPr>
            <p:cNvSpPr/>
            <p:nvPr/>
          </p:nvSpPr>
          <p:spPr>
            <a:xfrm rot="16200000">
              <a:off x="5574100" y="4749169"/>
              <a:ext cx="87376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nSpc>
                  <a:spcPts val="1400"/>
                </a:lnSpc>
              </a:pPr>
              <a:r>
                <a:rPr lang="en-US" altLang="ko-KR" b="1" dirty="0">
                  <a:solidFill>
                    <a:schemeClr val="tx1"/>
                  </a:solidFill>
                  <a:latin typeface="SamsungOne-400" panose="020B0503030303020204" pitchFamily="34" charset="0"/>
                  <a:ea typeface="SamsungOne-400" panose="020B0503030303020204" pitchFamily="34" charset="0"/>
                </a:rPr>
                <a:t>Gateway</a:t>
              </a:r>
              <a:br>
                <a:rPr lang="en-US" altLang="ko-KR" b="1" dirty="0">
                  <a:solidFill>
                    <a:schemeClr val="tx1"/>
                  </a:solidFill>
                  <a:latin typeface="SamsungOne-400" panose="020B0503030303020204" pitchFamily="34" charset="0"/>
                  <a:ea typeface="SamsungOne-400" panose="020B0503030303020204" pitchFamily="34" charset="0"/>
                </a:rPr>
              </a:br>
              <a:r>
                <a:rPr lang="en-US" altLang="ko-KR" b="1" dirty="0">
                  <a:solidFill>
                    <a:schemeClr val="tx1"/>
                  </a:solidFill>
                  <a:latin typeface="SamsungOne-400" panose="020B0503030303020204" pitchFamily="34" charset="0"/>
                  <a:ea typeface="SamsungOne-400" panose="020B0503030303020204" pitchFamily="34" charset="0"/>
                </a:rPr>
                <a:t>Host</a:t>
              </a:r>
              <a:endParaRPr lang="ko-KR" altLang="en-US" b="1" dirty="0">
                <a:solidFill>
                  <a:schemeClr val="tx1"/>
                </a:solidFill>
                <a:latin typeface="SamsungOne-400" panose="020B0503030303020204" pitchFamily="34" charset="0"/>
                <a:ea typeface="SamsungOne-400" panose="020B0503030303020204" pitchFamily="34" charset="0"/>
              </a:endParaRPr>
            </a:p>
          </p:txBody>
        </p:sp>
        <p:sp>
          <p:nvSpPr>
            <p:cNvPr id="47" name="직사각형 46"/>
            <p:cNvSpPr/>
            <p:nvPr/>
          </p:nvSpPr>
          <p:spPr>
            <a:xfrm>
              <a:off x="6725920" y="3131820"/>
              <a:ext cx="1526540" cy="305562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48" name="원호 47"/>
            <p:cNvSpPr/>
            <p:nvPr/>
          </p:nvSpPr>
          <p:spPr>
            <a:xfrm rot="5400000">
              <a:off x="5729925" y="4339278"/>
              <a:ext cx="1413510" cy="2038975"/>
            </a:xfrm>
            <a:prstGeom prst="arc">
              <a:avLst>
                <a:gd name="adj1" fmla="val 16185615"/>
                <a:gd name="adj2" fmla="val 5373547"/>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p>
          </p:txBody>
        </p:sp>
        <p:sp>
          <p:nvSpPr>
            <p:cNvPr id="43" name="직사각형 42">
              <a:extLst>
                <a:ext uri="{FF2B5EF4-FFF2-40B4-BE49-F238E27FC236}">
                  <a16:creationId xmlns:a16="http://schemas.microsoft.com/office/drawing/2014/main" id="{BE5E017E-C95B-41D7-8BE8-1A409B00D212}"/>
                </a:ext>
              </a:extLst>
            </p:cNvPr>
            <p:cNvSpPr/>
            <p:nvPr/>
          </p:nvSpPr>
          <p:spPr>
            <a:xfrm>
              <a:off x="6254415" y="5958104"/>
              <a:ext cx="470235" cy="159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200" b="1" dirty="0">
                  <a:solidFill>
                    <a:schemeClr val="tx1"/>
                  </a:solidFill>
                  <a:latin typeface="SamsungOne-400" panose="020B0503030303020204" pitchFamily="34" charset="0"/>
                  <a:ea typeface="SamsungOne-400" panose="020B0503030303020204" pitchFamily="34" charset="0"/>
                </a:rPr>
                <a:t>secure</a:t>
              </a:r>
              <a:endParaRPr lang="ko-KR" altLang="en-US" sz="1400" b="1" dirty="0">
                <a:solidFill>
                  <a:schemeClr val="tx1"/>
                </a:solidFill>
                <a:latin typeface="SamsungOne-400" panose="020B0503030303020204" pitchFamily="34" charset="0"/>
                <a:ea typeface="SamsungOne-400" panose="020B0503030303020204" pitchFamily="34" charset="0"/>
              </a:endParaRPr>
            </a:p>
          </p:txBody>
        </p:sp>
        <p:sp>
          <p:nvSpPr>
            <p:cNvPr id="40" name="직사각형 39">
              <a:extLst>
                <a:ext uri="{FF2B5EF4-FFF2-40B4-BE49-F238E27FC236}">
                  <a16:creationId xmlns:a16="http://schemas.microsoft.com/office/drawing/2014/main" id="{BE5E017E-C95B-41D7-8BE8-1A409B00D212}"/>
                </a:ext>
              </a:extLst>
            </p:cNvPr>
            <p:cNvSpPr/>
            <p:nvPr/>
          </p:nvSpPr>
          <p:spPr>
            <a:xfrm>
              <a:off x="6006603" y="5596248"/>
              <a:ext cx="933787"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400" b="1" dirty="0">
                  <a:solidFill>
                    <a:schemeClr val="tx1"/>
                  </a:solidFill>
                  <a:latin typeface="SamsungOne-400" panose="020B0503030303020204" pitchFamily="34" charset="0"/>
                  <a:ea typeface="SamsungOne-400" panose="020B0503030303020204" pitchFamily="34" charset="0"/>
                </a:rPr>
                <a:t>Ethernet, 3G,</a:t>
              </a:r>
              <a:br>
                <a:rPr lang="en-US" altLang="ko-KR" sz="1400" b="1" dirty="0">
                  <a:solidFill>
                    <a:schemeClr val="tx1"/>
                  </a:solidFill>
                  <a:latin typeface="SamsungOne-400" panose="020B0503030303020204" pitchFamily="34" charset="0"/>
                  <a:ea typeface="SamsungOne-400" panose="020B0503030303020204" pitchFamily="34" charset="0"/>
                </a:rPr>
              </a:br>
              <a:r>
                <a:rPr lang="en-US" altLang="ko-KR" sz="1400" b="1" dirty="0" err="1">
                  <a:solidFill>
                    <a:schemeClr val="tx1"/>
                  </a:solidFill>
                  <a:latin typeface="SamsungOne-400" panose="020B0503030303020204" pitchFamily="34" charset="0"/>
                  <a:ea typeface="SamsungOne-400" panose="020B0503030303020204" pitchFamily="34" charset="0"/>
                </a:rPr>
                <a:t>WiFi</a:t>
              </a:r>
              <a:endParaRPr lang="ko-KR" altLang="en-US" sz="1400" b="1"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1959485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714948" y="2696566"/>
            <a:ext cx="8628061" cy="215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vừa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vừa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pin.</a:t>
            </a:r>
          </a:p>
        </p:txBody>
      </p:sp>
      <p:sp>
        <p:nvSpPr>
          <p:cNvPr id="17" name="직사각형 16"/>
          <p:cNvSpPr/>
          <p:nvPr/>
        </p:nvSpPr>
        <p:spPr>
          <a:xfrm>
            <a:off x="714948" y="3062783"/>
            <a:ext cx="8628061" cy="215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Chống nhiễu tín hiệu rất tốt và có thể sử dụng tần số tối ưu.</a:t>
            </a:r>
          </a:p>
        </p:txBody>
      </p:sp>
      <p:grpSp>
        <p:nvGrpSpPr>
          <p:cNvPr id="23" name="그룹 22">
            <a:extLst>
              <a:ext uri="{FF2B5EF4-FFF2-40B4-BE49-F238E27FC236}">
                <a16:creationId xmlns:a16="http://schemas.microsoft.com/office/drawing/2014/main" id="{712C54BD-8C38-4673-B7AA-0775183221DF}"/>
              </a:ext>
            </a:extLst>
          </p:cNvPr>
          <p:cNvGrpSpPr/>
          <p:nvPr/>
        </p:nvGrpSpPr>
        <p:grpSpPr>
          <a:xfrm>
            <a:off x="559817" y="1917711"/>
            <a:ext cx="8783192" cy="646331"/>
            <a:chOff x="1027113" y="2045625"/>
            <a:chExt cx="8785225" cy="646481"/>
          </a:xfrm>
        </p:grpSpPr>
        <p:sp>
          <p:nvSpPr>
            <p:cNvPr id="24" name="직사각형 23">
              <a:extLst>
                <a:ext uri="{FF2B5EF4-FFF2-40B4-BE49-F238E27FC236}">
                  <a16:creationId xmlns:a16="http://schemas.microsoft.com/office/drawing/2014/main" id="{7ED69DAC-0286-40C8-8AD0-3DBC861BB47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72003F1A-4DB9-41B7-9812-9B219F853477}"/>
                </a:ext>
              </a:extLst>
            </p:cNvPr>
            <p:cNvSpPr/>
            <p:nvPr/>
          </p:nvSpPr>
          <p:spPr>
            <a:xfrm>
              <a:off x="1179513" y="2045625"/>
              <a:ext cx="8632825" cy="646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Công nghệ Tốc độ dữ liệu thích ứng (ADR) là một kỹ thuật điều chỉnh tốc độ dữ liệu và công suất truyền cho mỗi thiết bị bằng cách phân tích các giá trị Tỷ lệ lỗi gói tin (PER), tỷ số tín hiệu trên nhiễu (SNR) và chỉ báo cường độ tín hiệu nhận được (RSSI) .</a:t>
              </a:r>
            </a:p>
          </p:txBody>
        </p:sp>
      </p:grpSp>
      <p:grpSp>
        <p:nvGrpSpPr>
          <p:cNvPr id="19" name="그룹 18"/>
          <p:cNvGrpSpPr/>
          <p:nvPr/>
        </p:nvGrpSpPr>
        <p:grpSpPr>
          <a:xfrm>
            <a:off x="416128" y="444866"/>
            <a:ext cx="9051872" cy="282133"/>
            <a:chOff x="416128" y="444866"/>
            <a:chExt cx="9051872" cy="282133"/>
          </a:xfrm>
        </p:grpSpPr>
        <p:sp>
          <p:nvSpPr>
            <p:cNvPr id="20" name="직사각형 1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Ngăn xếp giao thức LoRaWAN</a:t>
            </a:r>
          </a:p>
        </p:txBody>
      </p:sp>
      <p:sp>
        <p:nvSpPr>
          <p:cNvPr id="18" name="직사각형 17">
            <a:extLst>
              <a:ext uri="{FF2B5EF4-FFF2-40B4-BE49-F238E27FC236}">
                <a16:creationId xmlns:a16="http://schemas.microsoft.com/office/drawing/2014/main" id="{7ED69DAC-0286-40C8-8AD0-3DBC861BB477}"/>
              </a:ext>
            </a:extLst>
          </p:cNvPr>
          <p:cNvSpPr/>
          <p:nvPr/>
        </p:nvSpPr>
        <p:spPr>
          <a:xfrm>
            <a:off x="559817" y="2696566"/>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1" name="직사각형 20">
            <a:extLst>
              <a:ext uri="{FF2B5EF4-FFF2-40B4-BE49-F238E27FC236}">
                <a16:creationId xmlns:a16="http://schemas.microsoft.com/office/drawing/2014/main" id="{7ED69DAC-0286-40C8-8AD0-3DBC861BB477}"/>
              </a:ext>
            </a:extLst>
          </p:cNvPr>
          <p:cNvSpPr/>
          <p:nvPr/>
        </p:nvSpPr>
        <p:spPr>
          <a:xfrm>
            <a:off x="562142" y="3080491"/>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3380983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Ứng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dụng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2.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C448E6D9-6745-4DE1-87C0-927F16136D98}"/>
              </a:ext>
            </a:extLst>
          </p:cNvPr>
          <p:cNvGrpSpPr/>
          <p:nvPr/>
        </p:nvGrpSpPr>
        <p:grpSpPr>
          <a:xfrm>
            <a:off x="1054112" y="3883134"/>
            <a:ext cx="7794601" cy="1897956"/>
            <a:chOff x="1054112" y="3883134"/>
            <a:chExt cx="7794601" cy="1897956"/>
          </a:xfrm>
        </p:grpSpPr>
        <p:sp>
          <p:nvSpPr>
            <p:cNvPr id="33" name="직사각형 32">
              <a:extLst>
                <a:ext uri="{FF2B5EF4-FFF2-40B4-BE49-F238E27FC236}">
                  <a16:creationId xmlns:a16="http://schemas.microsoft.com/office/drawing/2014/main" id="{5C2C6E41-CE72-472C-86BD-F24D06F20A74}"/>
                </a:ext>
              </a:extLst>
            </p:cNvPr>
            <p:cNvSpPr/>
            <p:nvPr/>
          </p:nvSpPr>
          <p:spPr>
            <a:xfrm>
              <a:off x="1054112" y="3883135"/>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400" panose="020B0503030303020204" charset="0"/>
                  <a:ea typeface="SamsungOne-400" panose="020B0503030303020204" charset="0"/>
                </a:rPr>
                <a:t>2.1. </a:t>
              </a:r>
              <a:r>
                <a:rPr kumimoji="1" lang="en-US" altLang="ko-KR" dirty="0" err="1">
                  <a:solidFill>
                    <a:prstClr val="black">
                      <a:lumMod val="75000"/>
                      <a:lumOff val="25000"/>
                    </a:prstClr>
                  </a:solidFill>
                  <a:latin typeface="SamsungOne-400" panose="020B0503030303020204" charset="0"/>
                  <a:ea typeface="SamsungOne-400" panose="020B0503030303020204" charset="0"/>
                </a:rPr>
                <a:t>Công</a:t>
              </a:r>
              <a:r>
                <a:rPr kumimoji="1" lang="en-US" altLang="ko-KR" dirty="0">
                  <a:solidFill>
                    <a:prstClr val="black">
                      <a:lumMod val="75000"/>
                      <a:lumOff val="25000"/>
                    </a:prstClr>
                  </a:solidFill>
                  <a:latin typeface="SamsungOne-400" panose="020B0503030303020204" charset="0"/>
                  <a:ea typeface="SamsungOne-400" panose="020B0503030303020204" charset="0"/>
                </a:rPr>
                <a:t> </a:t>
              </a:r>
              <a:r>
                <a:rPr kumimoji="1" lang="en-US" altLang="ko-KR" dirty="0" err="1">
                  <a:solidFill>
                    <a:prstClr val="black">
                      <a:lumMod val="75000"/>
                      <a:lumOff val="25000"/>
                    </a:prstClr>
                  </a:solidFill>
                  <a:latin typeface="SamsungOne-400" panose="020B0503030303020204" charset="0"/>
                  <a:ea typeface="SamsungOne-400" panose="020B0503030303020204" charset="0"/>
                </a:rPr>
                <a:t>nghệ</a:t>
              </a:r>
              <a:r>
                <a:rPr kumimoji="1" lang="en-US" altLang="ko-KR" dirty="0">
                  <a:solidFill>
                    <a:prstClr val="black">
                      <a:lumMod val="75000"/>
                      <a:lumOff val="25000"/>
                    </a:prstClr>
                  </a:solidFill>
                  <a:latin typeface="SamsungOne-400" panose="020B0503030303020204" charset="0"/>
                  <a:ea typeface="SamsungOne-400" panose="020B0503030303020204" charset="0"/>
                </a:rPr>
                <a:t> IoT </a:t>
              </a:r>
              <a:r>
                <a:rPr kumimoji="1" lang="en-US" altLang="ko-KR" dirty="0" err="1">
                  <a:solidFill>
                    <a:prstClr val="black">
                      <a:lumMod val="75000"/>
                      <a:lumOff val="25000"/>
                    </a:prstClr>
                  </a:solidFill>
                  <a:latin typeface="SamsungOne-400" panose="020B0503030303020204" charset="0"/>
                  <a:ea typeface="SamsungOne-400" panose="020B0503030303020204" charset="0"/>
                </a:rPr>
                <a:t>và</a:t>
              </a:r>
              <a:r>
                <a:rPr kumimoji="1" lang="en-US" altLang="ko-KR" dirty="0">
                  <a:solidFill>
                    <a:prstClr val="black">
                      <a:lumMod val="75000"/>
                      <a:lumOff val="25000"/>
                    </a:prstClr>
                  </a:solidFill>
                  <a:latin typeface="SamsungOne-400" panose="020B0503030303020204" charset="0"/>
                  <a:ea typeface="SamsungOne-400" panose="020B0503030303020204" charset="0"/>
                </a:rPr>
                <a:t> </a:t>
              </a:r>
              <a:r>
                <a:rPr kumimoji="1" lang="en-US" altLang="ko-KR" dirty="0" err="1">
                  <a:solidFill>
                    <a:prstClr val="black">
                      <a:lumMod val="75000"/>
                      <a:lumOff val="25000"/>
                    </a:prstClr>
                  </a:solidFill>
                  <a:latin typeface="SamsungOne-400" panose="020B0503030303020204" charset="0"/>
                  <a:ea typeface="SamsungOne-400" panose="020B0503030303020204" charset="0"/>
                </a:rPr>
                <a:t>sự</a:t>
              </a:r>
              <a:r>
                <a:rPr kumimoji="1" lang="en-US" altLang="ko-KR" dirty="0">
                  <a:solidFill>
                    <a:prstClr val="black">
                      <a:lumMod val="75000"/>
                      <a:lumOff val="25000"/>
                    </a:prstClr>
                  </a:solidFill>
                  <a:latin typeface="SamsungOne-400" panose="020B0503030303020204" charset="0"/>
                  <a:ea typeface="SamsungOne-400" panose="020B0503030303020204" charset="0"/>
                </a:rPr>
                <a:t> </a:t>
              </a:r>
              <a:r>
                <a:rPr kumimoji="1" lang="en-US" altLang="ko-KR" dirty="0" err="1">
                  <a:solidFill>
                    <a:prstClr val="black">
                      <a:lumMod val="75000"/>
                      <a:lumOff val="25000"/>
                    </a:prstClr>
                  </a:solidFill>
                  <a:latin typeface="SamsungOne-400" panose="020B0503030303020204" charset="0"/>
                  <a:ea typeface="SamsungOne-400" panose="020B0503030303020204" charset="0"/>
                </a:rPr>
                <a:t>phát</a:t>
              </a:r>
              <a:r>
                <a:rPr kumimoji="1" lang="en-US" altLang="ko-KR" dirty="0">
                  <a:solidFill>
                    <a:prstClr val="black">
                      <a:lumMod val="75000"/>
                      <a:lumOff val="25000"/>
                    </a:prstClr>
                  </a:solidFill>
                  <a:latin typeface="SamsungOne-400" panose="020B0503030303020204" charset="0"/>
                  <a:ea typeface="SamsungOne-400" panose="020B0503030303020204" charset="0"/>
                </a:rPr>
                <a:t> </a:t>
              </a:r>
              <a:r>
                <a:rPr kumimoji="1" lang="en-US" altLang="ko-KR" dirty="0" err="1">
                  <a:solidFill>
                    <a:prstClr val="black">
                      <a:lumMod val="75000"/>
                      <a:lumOff val="25000"/>
                    </a:prstClr>
                  </a:solidFill>
                  <a:latin typeface="SamsungOne-400" panose="020B0503030303020204" charset="0"/>
                  <a:ea typeface="SamsungOne-400" panose="020B0503030303020204" charset="0"/>
                </a:rPr>
                <a:t>triển</a:t>
              </a:r>
              <a:endParaRPr kumimoji="1" lang="en-US" altLang="ko-KR" dirty="0">
                <a:solidFill>
                  <a:prstClr val="black">
                    <a:lumMod val="75000"/>
                    <a:lumOff val="25000"/>
                  </a:prstClr>
                </a:solidFill>
                <a:latin typeface="SamsungOne-400" panose="020B0503030303020204" charset="0"/>
                <a:ea typeface="SamsungOne-400" panose="020B0503030303020204" charset="0"/>
              </a:endParaRP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charset="0"/>
                  <a:ea typeface="SamsungOne-400" panose="020B0503030303020204" charset="0"/>
                </a:rPr>
                <a:t>2.2. </a:t>
              </a:r>
              <a:r>
                <a:rPr lang="en-US" altLang="ko-KR" dirty="0" err="1">
                  <a:solidFill>
                    <a:schemeClr val="bg1">
                      <a:lumMod val="65000"/>
                    </a:schemeClr>
                  </a:solidFill>
                  <a:latin typeface="SamsungOne-400" panose="020B0503030303020204" charset="0"/>
                  <a:ea typeface="SamsungOne-400" panose="020B0503030303020204" charset="0"/>
                </a:rPr>
                <a:t>Chăm</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sóc</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sức</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khỏe</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thông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minh</a:t>
              </a:r>
              <a:endParaRPr lang="en-US" altLang="ko-KR" dirty="0">
                <a:solidFill>
                  <a:schemeClr val="bg1">
                    <a:lumMod val="65000"/>
                  </a:schemeClr>
                </a:solidFill>
                <a:latin typeface="SamsungOne-400" panose="020B0503030303020204" charset="0"/>
                <a:ea typeface="SamsungOne-400" panose="020B0503030303020204" charset="0"/>
              </a:endParaRP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charset="0"/>
                  <a:ea typeface="SamsungOne-400" panose="020B0503030303020204" charset="0"/>
                </a:rPr>
                <a:t>2.3. </a:t>
              </a:r>
              <a:r>
                <a:rPr lang="en-US" altLang="ko-KR" dirty="0" err="1">
                  <a:solidFill>
                    <a:schemeClr val="bg1">
                      <a:lumMod val="65000"/>
                    </a:schemeClr>
                  </a:solidFill>
                  <a:latin typeface="SamsungOne-400" panose="020B0503030303020204" charset="0"/>
                  <a:ea typeface="SamsungOne-400" panose="020B0503030303020204" charset="0"/>
                </a:rPr>
                <a:t>Nhà</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thông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minh</a:t>
              </a:r>
              <a:endParaRPr lang="en-US" altLang="ko-KR" dirty="0">
                <a:solidFill>
                  <a:schemeClr val="bg1">
                    <a:lumMod val="65000"/>
                  </a:schemeClr>
                </a:solidFill>
                <a:latin typeface="SamsungOne-400" panose="020B0503030303020204" charset="0"/>
                <a:ea typeface="SamsungOne-400" panose="020B0503030303020204" charset="0"/>
              </a:endParaRP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charset="0"/>
                  <a:ea typeface="SamsungOne-400" panose="020B0503030303020204" charset="0"/>
                </a:rPr>
                <a:t>2.4. </a:t>
              </a:r>
              <a:r>
                <a:rPr lang="en-US" altLang="ko-KR" dirty="0" err="1">
                  <a:solidFill>
                    <a:schemeClr val="bg1">
                      <a:lumMod val="65000"/>
                    </a:schemeClr>
                  </a:solidFill>
                  <a:latin typeface="SamsungOne-400" panose="020B0503030303020204" charset="0"/>
                  <a:ea typeface="SamsungOne-400" panose="020B0503030303020204" charset="0"/>
                </a:rPr>
                <a:t>Thành</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phố</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thông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minh</a:t>
              </a:r>
              <a:endParaRPr lang="en-US" altLang="ko-KR" dirty="0">
                <a:solidFill>
                  <a:schemeClr val="bg1">
                    <a:lumMod val="65000"/>
                  </a:schemeClr>
                </a:solidFill>
                <a:latin typeface="SamsungOne-400" panose="020B0503030303020204" charset="0"/>
                <a:ea typeface="SamsungOne-400" panose="020B0503030303020204" charset="0"/>
              </a:endParaRP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charset="0"/>
                  <a:ea typeface="SamsungOne-400" panose="020B0503030303020204" charset="0"/>
                </a:rPr>
                <a:t>2.5. Logistics </a:t>
              </a:r>
              <a:r>
                <a:rPr lang="en-US" altLang="ko-KR" dirty="0" err="1">
                  <a:solidFill>
                    <a:schemeClr val="bg1">
                      <a:lumMod val="65000"/>
                    </a:schemeClr>
                  </a:solidFill>
                  <a:latin typeface="SamsungOne-400" panose="020B0503030303020204" charset="0"/>
                  <a:ea typeface="SamsungOne-400" panose="020B0503030303020204" charset="0"/>
                </a:rPr>
                <a:t>thông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minh</a:t>
              </a:r>
              <a:endParaRPr lang="en-US" altLang="ko-KR" dirty="0">
                <a:solidFill>
                  <a:schemeClr val="bg1">
                    <a:lumMod val="65000"/>
                  </a:schemeClr>
                </a:solidFill>
                <a:latin typeface="SamsungOne-400" panose="020B0503030303020204" charset="0"/>
                <a:ea typeface="SamsungOne-400" panose="020B0503030303020204" charset="0"/>
              </a:endParaRPr>
            </a:p>
          </p:txBody>
        </p:sp>
        <p:sp>
          <p:nvSpPr>
            <p:cNvPr id="39" name="직사각형 38">
              <a:extLst>
                <a:ext uri="{FF2B5EF4-FFF2-40B4-BE49-F238E27FC236}">
                  <a16:creationId xmlns:a16="http://schemas.microsoft.com/office/drawing/2014/main" id="{4EB15B41-C0DF-4C60-8817-98EDFF51D447}"/>
                </a:ext>
              </a:extLst>
            </p:cNvPr>
            <p:cNvSpPr/>
            <p:nvPr/>
          </p:nvSpPr>
          <p:spPr>
            <a:xfrm>
              <a:off x="5107801" y="3883134"/>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2.6 Nhà máy thông minh</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2.7 Trang trại thông minh</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2.8 Xe ô tô được kết nối</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2.9 Năng lượng thông minh</a:t>
              </a:r>
            </a:p>
            <a:p>
              <a:pPr marL="176213" indent="-176213" fontAlgn="base">
                <a:spcBef>
                  <a:spcPct val="0"/>
                </a:spcBef>
                <a:spcAft>
                  <a:spcPts val="1000"/>
                </a:spcAft>
                <a:buSzPct val="120000"/>
                <a:buBlip>
                  <a:blip r:embed="rId4"/>
                </a:buBlip>
                <a:defRPr/>
              </a:pPr>
              <a:r>
                <a:rPr lang="vi-VN" altLang="ko-KR" dirty="0">
                  <a:solidFill>
                    <a:srgbClr val="A6A6A6"/>
                  </a:solidFill>
                  <a:latin typeface="SamsungOne-400" panose="020B0503030303020204" pitchFamily="34" charset="0"/>
                  <a:ea typeface="SamsungOne-400" panose="020B0503030303020204" pitchFamily="34" charset="0"/>
                </a:rPr>
                <a:t>2.10 Dịch vụ chính của IoT</a:t>
              </a:r>
            </a:p>
          </p:txBody>
        </p:sp>
      </p:grpSp>
    </p:spTree>
    <p:extLst>
      <p:ext uri="{BB962C8B-B14F-4D97-AF65-F5344CB8AC3E}">
        <p14:creationId xmlns:p14="http://schemas.microsoft.com/office/powerpoint/2010/main" val="132577296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p:cNvGrpSpPr/>
          <p:nvPr/>
        </p:nvGrpSpPr>
        <p:grpSpPr>
          <a:xfrm>
            <a:off x="416128" y="444866"/>
            <a:ext cx="9051872" cy="282133"/>
            <a:chOff x="416128" y="444866"/>
            <a:chExt cx="9051872" cy="282133"/>
          </a:xfrm>
        </p:grpSpPr>
        <p:sp>
          <p:nvSpPr>
            <p:cNvPr id="28" name="직사각형 2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29" name="직사각형 2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Lược đồ nhận diện LoRaWAN</a:t>
            </a:r>
          </a:p>
        </p:txBody>
      </p:sp>
      <p:grpSp>
        <p:nvGrpSpPr>
          <p:cNvPr id="31" name="그룹 30">
            <a:extLst>
              <a:ext uri="{FF2B5EF4-FFF2-40B4-BE49-F238E27FC236}">
                <a16:creationId xmlns:a16="http://schemas.microsoft.com/office/drawing/2014/main" id="{07928334-32AF-46A2-97F3-006B536CB7A1}"/>
              </a:ext>
            </a:extLst>
          </p:cNvPr>
          <p:cNvGrpSpPr/>
          <p:nvPr/>
        </p:nvGrpSpPr>
        <p:grpSpPr>
          <a:xfrm>
            <a:off x="559817" y="1917711"/>
            <a:ext cx="9005714" cy="215444"/>
            <a:chOff x="1027113" y="2045625"/>
            <a:chExt cx="9007799" cy="215494"/>
          </a:xfrm>
        </p:grpSpPr>
        <p:sp>
          <p:nvSpPr>
            <p:cNvPr id="32" name="직사각형 3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3" name="직사각형 32">
              <a:extLst>
                <a:ext uri="{FF2B5EF4-FFF2-40B4-BE49-F238E27FC236}">
                  <a16:creationId xmlns:a16="http://schemas.microsoft.com/office/drawing/2014/main" id="{C3CF9554-5E26-4DD4-876F-A237942CB6BA}"/>
                </a:ext>
              </a:extLst>
            </p:cNvPr>
            <p:cNvSpPr/>
            <p:nvPr/>
          </p:nvSpPr>
          <p:spPr>
            <a:xfrm>
              <a:off x="1179513" y="2045625"/>
              <a:ext cx="8855399"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LoRa RF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IP</a:t>
              </a:r>
            </a:p>
          </p:txBody>
        </p:sp>
      </p:grpSp>
      <p:grpSp>
        <p:nvGrpSpPr>
          <p:cNvPr id="34" name="그룹 33">
            <a:extLst>
              <a:ext uri="{FF2B5EF4-FFF2-40B4-BE49-F238E27FC236}">
                <a16:creationId xmlns:a16="http://schemas.microsoft.com/office/drawing/2014/main" id="{5E94D3A5-7EE5-417E-8360-100ED0F1F9FF}"/>
              </a:ext>
            </a:extLst>
          </p:cNvPr>
          <p:cNvGrpSpPr/>
          <p:nvPr/>
        </p:nvGrpSpPr>
        <p:grpSpPr>
          <a:xfrm>
            <a:off x="559817" y="2284813"/>
            <a:ext cx="8780377" cy="215444"/>
            <a:chOff x="1027113" y="2045624"/>
            <a:chExt cx="8785225" cy="215563"/>
          </a:xfrm>
        </p:grpSpPr>
        <p:sp>
          <p:nvSpPr>
            <p:cNvPr id="35" name="직사각형 34">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36" name="직사각형 35">
              <a:extLst>
                <a:ext uri="{FF2B5EF4-FFF2-40B4-BE49-F238E27FC236}">
                  <a16:creationId xmlns:a16="http://schemas.microsoft.com/office/drawing/2014/main" id="{47306D26-5660-4A50-9D94-47B535B020DC}"/>
                </a:ext>
              </a:extLst>
            </p:cNvPr>
            <p:cNvSpPr/>
            <p:nvPr/>
          </p:nvSpPr>
          <p:spPr>
            <a:xfrm>
              <a:off x="1179513" y="2045624"/>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AppEUI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57" name="직사각형 56">
            <a:extLst>
              <a:ext uri="{FF2B5EF4-FFF2-40B4-BE49-F238E27FC236}">
                <a16:creationId xmlns:a16="http://schemas.microsoft.com/office/drawing/2014/main" id="{B9363DDC-20BF-49E2-9B1E-F77E3560C2A3}"/>
              </a:ext>
            </a:extLst>
          </p:cNvPr>
          <p:cNvSpPr/>
          <p:nvPr/>
        </p:nvSpPr>
        <p:spPr>
          <a:xfrm>
            <a:off x="711953" y="2561548"/>
            <a:ext cx="8628060" cy="345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8" name="그룹 57">
            <a:extLst>
              <a:ext uri="{FF2B5EF4-FFF2-40B4-BE49-F238E27FC236}">
                <a16:creationId xmlns:a16="http://schemas.microsoft.com/office/drawing/2014/main" id="{5E94D3A5-7EE5-417E-8360-100ED0F1F9FF}"/>
              </a:ext>
            </a:extLst>
          </p:cNvPr>
          <p:cNvGrpSpPr/>
          <p:nvPr/>
        </p:nvGrpSpPr>
        <p:grpSpPr>
          <a:xfrm>
            <a:off x="559636" y="2968219"/>
            <a:ext cx="8780377" cy="215444"/>
            <a:chOff x="1027113" y="2045624"/>
            <a:chExt cx="8785225" cy="215563"/>
          </a:xfrm>
        </p:grpSpPr>
        <p:sp>
          <p:nvSpPr>
            <p:cNvPr id="59" name="직사각형 58">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60" name="직사각형 59">
              <a:extLst>
                <a:ext uri="{FF2B5EF4-FFF2-40B4-BE49-F238E27FC236}">
                  <a16:creationId xmlns:a16="http://schemas.microsoft.com/office/drawing/2014/main" id="{47306D26-5660-4A50-9D94-47B535B020DC}"/>
                </a:ext>
              </a:extLst>
            </p:cNvPr>
            <p:cNvSpPr/>
            <p:nvPr/>
          </p:nvSpPr>
          <p:spPr>
            <a:xfrm>
              <a:off x="1179513" y="2045624"/>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DevEUI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61" name="직사각형 60">
            <a:extLst>
              <a:ext uri="{FF2B5EF4-FFF2-40B4-BE49-F238E27FC236}">
                <a16:creationId xmlns:a16="http://schemas.microsoft.com/office/drawing/2014/main" id="{B9363DDC-20BF-49E2-9B1E-F77E3560C2A3}"/>
              </a:ext>
            </a:extLst>
          </p:cNvPr>
          <p:cNvSpPr/>
          <p:nvPr/>
        </p:nvSpPr>
        <p:spPr>
          <a:xfrm>
            <a:off x="711772" y="3244954"/>
            <a:ext cx="8628060" cy="345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62" name="그룹 61">
            <a:extLst>
              <a:ext uri="{FF2B5EF4-FFF2-40B4-BE49-F238E27FC236}">
                <a16:creationId xmlns:a16="http://schemas.microsoft.com/office/drawing/2014/main" id="{5E94D3A5-7EE5-417E-8360-100ED0F1F9FF}"/>
              </a:ext>
            </a:extLst>
          </p:cNvPr>
          <p:cNvGrpSpPr/>
          <p:nvPr/>
        </p:nvGrpSpPr>
        <p:grpSpPr>
          <a:xfrm>
            <a:off x="559817" y="3651625"/>
            <a:ext cx="8780377" cy="215444"/>
            <a:chOff x="1027113" y="2045624"/>
            <a:chExt cx="8785225" cy="215563"/>
          </a:xfrm>
        </p:grpSpPr>
        <p:sp>
          <p:nvSpPr>
            <p:cNvPr id="63" name="직사각형 62">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64" name="직사각형 63">
              <a:extLst>
                <a:ext uri="{FF2B5EF4-FFF2-40B4-BE49-F238E27FC236}">
                  <a16:creationId xmlns:a16="http://schemas.microsoft.com/office/drawing/2014/main" id="{47306D26-5660-4A50-9D94-47B535B020DC}"/>
                </a:ext>
              </a:extLst>
            </p:cNvPr>
            <p:cNvSpPr/>
            <p:nvPr/>
          </p:nvSpPr>
          <p:spPr>
            <a:xfrm>
              <a:off x="1179513" y="2045624"/>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DevAddr</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65" name="직사각형 64">
            <a:extLst>
              <a:ext uri="{FF2B5EF4-FFF2-40B4-BE49-F238E27FC236}">
                <a16:creationId xmlns:a16="http://schemas.microsoft.com/office/drawing/2014/main" id="{B9363DDC-20BF-49E2-9B1E-F77E3560C2A3}"/>
              </a:ext>
            </a:extLst>
          </p:cNvPr>
          <p:cNvSpPr/>
          <p:nvPr/>
        </p:nvSpPr>
        <p:spPr>
          <a:xfrm>
            <a:off x="711953" y="3928360"/>
            <a:ext cx="8628060" cy="345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Lora Alliance(7bit),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NetAddr</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(25bit)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66" name="그룹 65">
            <a:extLst>
              <a:ext uri="{FF2B5EF4-FFF2-40B4-BE49-F238E27FC236}">
                <a16:creationId xmlns:a16="http://schemas.microsoft.com/office/drawing/2014/main" id="{5E94D3A5-7EE5-417E-8360-100ED0F1F9FF}"/>
              </a:ext>
            </a:extLst>
          </p:cNvPr>
          <p:cNvGrpSpPr/>
          <p:nvPr/>
        </p:nvGrpSpPr>
        <p:grpSpPr>
          <a:xfrm>
            <a:off x="559636" y="4335031"/>
            <a:ext cx="8780377" cy="215444"/>
            <a:chOff x="1027113" y="2045624"/>
            <a:chExt cx="8785225" cy="215563"/>
          </a:xfrm>
        </p:grpSpPr>
        <p:sp>
          <p:nvSpPr>
            <p:cNvPr id="67" name="직사각형 66">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68" name="직사각형 67">
              <a:extLst>
                <a:ext uri="{FF2B5EF4-FFF2-40B4-BE49-F238E27FC236}">
                  <a16:creationId xmlns:a16="http://schemas.microsoft.com/office/drawing/2014/main" id="{47306D26-5660-4A50-9D94-47B535B020DC}"/>
                </a:ext>
              </a:extLst>
            </p:cNvPr>
            <p:cNvSpPr/>
            <p:nvPr/>
          </p:nvSpPr>
          <p:spPr>
            <a:xfrm>
              <a:off x="1179513" y="2045624"/>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khóa</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69" name="직사각형 68">
            <a:extLst>
              <a:ext uri="{FF2B5EF4-FFF2-40B4-BE49-F238E27FC236}">
                <a16:creationId xmlns:a16="http://schemas.microsoft.com/office/drawing/2014/main" id="{B9363DDC-20BF-49E2-9B1E-F77E3560C2A3}"/>
              </a:ext>
            </a:extLst>
          </p:cNvPr>
          <p:cNvSpPr/>
          <p:nvPr/>
        </p:nvSpPr>
        <p:spPr>
          <a:xfrm>
            <a:off x="711772" y="4611766"/>
            <a:ext cx="8628060" cy="648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AppKey: Khóa được chia sẻ trước bởi thiết bị và máy chủ mạng </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Khóa phiên mạng, Khóa phiên ứng dụng: Khóa phiên dựa trên Appkey </a:t>
            </a:r>
          </a:p>
        </p:txBody>
      </p:sp>
    </p:spTree>
    <p:extLst>
      <p:ext uri="{BB962C8B-B14F-4D97-AF65-F5344CB8AC3E}">
        <p14:creationId xmlns:p14="http://schemas.microsoft.com/office/powerpoint/2010/main" val="14989732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416128" y="444866"/>
            <a:ext cx="9051872" cy="282133"/>
            <a:chOff x="416128" y="444866"/>
            <a:chExt cx="9051872" cy="282133"/>
          </a:xfrm>
        </p:grpSpPr>
        <p:sp>
          <p:nvSpPr>
            <p:cNvPr id="8" name="직사각형 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10" name="직사각형 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1" name="직사각형 1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Định dạng thông báo LoRaWAN</a:t>
            </a:r>
          </a:p>
        </p:txBody>
      </p:sp>
      <p:grpSp>
        <p:nvGrpSpPr>
          <p:cNvPr id="9" name="그룹 8">
            <a:extLst>
              <a:ext uri="{FF2B5EF4-FFF2-40B4-BE49-F238E27FC236}">
                <a16:creationId xmlns:a16="http://schemas.microsoft.com/office/drawing/2014/main" id="{07928334-32AF-46A2-97F3-006B536CB7A1}"/>
              </a:ext>
            </a:extLst>
          </p:cNvPr>
          <p:cNvGrpSpPr/>
          <p:nvPr/>
        </p:nvGrpSpPr>
        <p:grpSpPr>
          <a:xfrm>
            <a:off x="559817" y="1917711"/>
            <a:ext cx="9005714" cy="938719"/>
            <a:chOff x="1027113" y="2045625"/>
            <a:chExt cx="9007799" cy="938937"/>
          </a:xfrm>
        </p:grpSpPr>
        <p:sp>
          <p:nvSpPr>
            <p:cNvPr id="12" name="직사각형 1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C3CF9554-5E26-4DD4-876F-A237942CB6BA}"/>
                </a:ext>
              </a:extLst>
            </p:cNvPr>
            <p:cNvSpPr/>
            <p:nvPr/>
          </p:nvSpPr>
          <p:spPr>
            <a:xfrm>
              <a:off x="1179513" y="2045625"/>
              <a:ext cx="8855399" cy="938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LoRaWAN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lớp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bao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gồm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(PHDR),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dự</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phòng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chu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(PHDR_CRC),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trọng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trọng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PHY)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đuôi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lỗi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(CRC).</a:t>
              </a:r>
            </a:p>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Hình cho thấy cấu trúc thông báo lớp vật lý. Các trường PHDR và PHDR_CRC có tổng kích thước kết hợp là 20 bit. Ngoài ra, 2 byte CRC chỉ xuất hiện trong các bản tin đường lên, do đó đường xuống được tối ưu hóa để có thời gian truyền thấp.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aphicFrame>
        <p:nvGraphicFramePr>
          <p:cNvPr id="2" name="표 1"/>
          <p:cNvGraphicFramePr>
            <a:graphicFrameLocks noGrp="1"/>
          </p:cNvGraphicFramePr>
          <p:nvPr>
            <p:extLst>
              <p:ext uri="{D42A27DB-BD31-4B8C-83A1-F6EECF244321}">
                <p14:modId xmlns:p14="http://schemas.microsoft.com/office/powerpoint/2010/main" val="1491865917"/>
              </p:ext>
            </p:extLst>
          </p:nvPr>
        </p:nvGraphicFramePr>
        <p:xfrm>
          <a:off x="3782647" y="4037584"/>
          <a:ext cx="2563446" cy="195775"/>
        </p:xfrm>
        <a:graphic>
          <a:graphicData uri="http://schemas.openxmlformats.org/drawingml/2006/table">
            <a:tbl>
              <a:tblPr firstRow="1" bandRow="1">
                <a:tableStyleId>{5940675A-B579-460E-94D1-54222C63F5DA}</a:tableStyleId>
              </a:tblPr>
              <a:tblGrid>
                <a:gridCol w="854482">
                  <a:extLst>
                    <a:ext uri="{9D8B030D-6E8A-4147-A177-3AD203B41FA5}">
                      <a16:colId xmlns:a16="http://schemas.microsoft.com/office/drawing/2014/main" val="20000"/>
                    </a:ext>
                  </a:extLst>
                </a:gridCol>
                <a:gridCol w="854482">
                  <a:extLst>
                    <a:ext uri="{9D8B030D-6E8A-4147-A177-3AD203B41FA5}">
                      <a16:colId xmlns:a16="http://schemas.microsoft.com/office/drawing/2014/main" val="20001"/>
                    </a:ext>
                  </a:extLst>
                </a:gridCol>
                <a:gridCol w="854482">
                  <a:extLst>
                    <a:ext uri="{9D8B030D-6E8A-4147-A177-3AD203B41FA5}">
                      <a16:colId xmlns:a16="http://schemas.microsoft.com/office/drawing/2014/main" val="20002"/>
                    </a:ext>
                  </a:extLst>
                </a:gridCol>
              </a:tblGrid>
              <a:tr h="195775">
                <a:tc>
                  <a:txBody>
                    <a:bodyPr/>
                    <a:lstStyle/>
                    <a:p>
                      <a:pPr algn="ctr" latinLnBrk="1"/>
                      <a:r>
                        <a:rPr lang="en-US" altLang="ko-KR" sz="1100" dirty="0">
                          <a:latin typeface="SamsungOne-400" panose="020B0503030303020204" pitchFamily="34" charset="0"/>
                        </a:rPr>
                        <a:t>MHDR</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err="1">
                          <a:latin typeface="SamsungOne-400" panose="020B0503030303020204" pitchFamily="34" charset="0"/>
                        </a:rPr>
                        <a:t>MACPayload</a:t>
                      </a:r>
                      <a:endParaRPr lang="ko-KR" altLang="en-US" sz="1100" dirty="0">
                        <a:latin typeface="SamsungOne-400" panose="020B0503030303020204" pitchFamily="34" charset="0"/>
                      </a:endParaRPr>
                    </a:p>
                  </a:txBody>
                  <a:tcPr marL="0" marR="0" marT="0" marB="0" anchor="ctr">
                    <a:solidFill>
                      <a:schemeClr val="bg1">
                        <a:lumMod val="85000"/>
                      </a:schemeClr>
                    </a:solidFill>
                  </a:tcPr>
                </a:tc>
                <a:tc>
                  <a:txBody>
                    <a:bodyPr/>
                    <a:lstStyle/>
                    <a:p>
                      <a:pPr algn="ctr" latinLnBrk="1"/>
                      <a:r>
                        <a:rPr lang="en-US" altLang="ko-KR" sz="1100" dirty="0">
                          <a:latin typeface="SamsungOne-400" panose="020B0503030303020204" pitchFamily="34" charset="0"/>
                        </a:rPr>
                        <a:t>MIC</a:t>
                      </a:r>
                      <a:endParaRPr lang="ko-KR" altLang="en-US" sz="110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887722404"/>
              </p:ext>
            </p:extLst>
          </p:nvPr>
        </p:nvGraphicFramePr>
        <p:xfrm>
          <a:off x="3782647" y="4420042"/>
          <a:ext cx="2563446" cy="203012"/>
        </p:xfrm>
        <a:graphic>
          <a:graphicData uri="http://schemas.openxmlformats.org/drawingml/2006/table">
            <a:tbl>
              <a:tblPr firstRow="1" bandRow="1">
                <a:tableStyleId>{5940675A-B579-460E-94D1-54222C63F5DA}</a:tableStyleId>
              </a:tblPr>
              <a:tblGrid>
                <a:gridCol w="854482">
                  <a:extLst>
                    <a:ext uri="{9D8B030D-6E8A-4147-A177-3AD203B41FA5}">
                      <a16:colId xmlns:a16="http://schemas.microsoft.com/office/drawing/2014/main" val="20000"/>
                    </a:ext>
                  </a:extLst>
                </a:gridCol>
                <a:gridCol w="854482">
                  <a:extLst>
                    <a:ext uri="{9D8B030D-6E8A-4147-A177-3AD203B41FA5}">
                      <a16:colId xmlns:a16="http://schemas.microsoft.com/office/drawing/2014/main" val="20001"/>
                    </a:ext>
                  </a:extLst>
                </a:gridCol>
                <a:gridCol w="854482">
                  <a:extLst>
                    <a:ext uri="{9D8B030D-6E8A-4147-A177-3AD203B41FA5}">
                      <a16:colId xmlns:a16="http://schemas.microsoft.com/office/drawing/2014/main" val="20002"/>
                    </a:ext>
                  </a:extLst>
                </a:gridCol>
              </a:tblGrid>
              <a:tr h="203012">
                <a:tc>
                  <a:txBody>
                    <a:bodyPr/>
                    <a:lstStyle/>
                    <a:p>
                      <a:pPr algn="ctr" latinLnBrk="1"/>
                      <a:r>
                        <a:rPr lang="en-US" altLang="ko-KR" sz="1100" dirty="0">
                          <a:latin typeface="SamsungOne-400" panose="020B0503030303020204" pitchFamily="34" charset="0"/>
                        </a:rPr>
                        <a:t>MHDR</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rPr>
                        <a:t>Join-Request</a:t>
                      </a:r>
                      <a:endParaRPr lang="ko-KR" altLang="en-US" sz="1100" dirty="0">
                        <a:latin typeface="SamsungOne-400" panose="020B0503030303020204" pitchFamily="34" charset="0"/>
                      </a:endParaRPr>
                    </a:p>
                  </a:txBody>
                  <a:tcPr marL="0" marR="0" marT="0" marB="0" anchor="ctr">
                    <a:solidFill>
                      <a:schemeClr val="bg1">
                        <a:lumMod val="85000"/>
                      </a:schemeClr>
                    </a:solidFill>
                  </a:tcPr>
                </a:tc>
                <a:tc>
                  <a:txBody>
                    <a:bodyPr/>
                    <a:lstStyle/>
                    <a:p>
                      <a:pPr algn="ctr" latinLnBrk="1"/>
                      <a:r>
                        <a:rPr lang="en-US" altLang="ko-KR" sz="1100" dirty="0">
                          <a:latin typeface="SamsungOne-400" panose="020B0503030303020204" pitchFamily="34" charset="0"/>
                        </a:rPr>
                        <a:t>MIC</a:t>
                      </a:r>
                      <a:endParaRPr lang="ko-KR" altLang="en-US" sz="110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bl>
          </a:graphicData>
        </a:graphic>
      </p:graphicFrame>
      <p:graphicFrame>
        <p:nvGraphicFramePr>
          <p:cNvPr id="16" name="표 15"/>
          <p:cNvGraphicFramePr>
            <a:graphicFrameLocks noGrp="1"/>
          </p:cNvGraphicFramePr>
          <p:nvPr>
            <p:extLst>
              <p:ext uri="{D42A27DB-BD31-4B8C-83A1-F6EECF244321}">
                <p14:modId xmlns:p14="http://schemas.microsoft.com/office/powerpoint/2010/main" val="3819781895"/>
              </p:ext>
            </p:extLst>
          </p:nvPr>
        </p:nvGraphicFramePr>
        <p:xfrm>
          <a:off x="3782647" y="4809737"/>
          <a:ext cx="2563446" cy="203012"/>
        </p:xfrm>
        <a:graphic>
          <a:graphicData uri="http://schemas.openxmlformats.org/drawingml/2006/table">
            <a:tbl>
              <a:tblPr firstRow="1" bandRow="1">
                <a:tableStyleId>{5940675A-B579-460E-94D1-54222C63F5DA}</a:tableStyleId>
              </a:tblPr>
              <a:tblGrid>
                <a:gridCol w="854482">
                  <a:extLst>
                    <a:ext uri="{9D8B030D-6E8A-4147-A177-3AD203B41FA5}">
                      <a16:colId xmlns:a16="http://schemas.microsoft.com/office/drawing/2014/main" val="20000"/>
                    </a:ext>
                  </a:extLst>
                </a:gridCol>
                <a:gridCol w="854482">
                  <a:extLst>
                    <a:ext uri="{9D8B030D-6E8A-4147-A177-3AD203B41FA5}">
                      <a16:colId xmlns:a16="http://schemas.microsoft.com/office/drawing/2014/main" val="20001"/>
                    </a:ext>
                  </a:extLst>
                </a:gridCol>
                <a:gridCol w="854482">
                  <a:extLst>
                    <a:ext uri="{9D8B030D-6E8A-4147-A177-3AD203B41FA5}">
                      <a16:colId xmlns:a16="http://schemas.microsoft.com/office/drawing/2014/main" val="20002"/>
                    </a:ext>
                  </a:extLst>
                </a:gridCol>
              </a:tblGrid>
              <a:tr h="203012">
                <a:tc>
                  <a:txBody>
                    <a:bodyPr/>
                    <a:lstStyle/>
                    <a:p>
                      <a:pPr algn="ctr" latinLnBrk="1"/>
                      <a:r>
                        <a:rPr lang="en-US" altLang="ko-KR" sz="1100" dirty="0">
                          <a:latin typeface="SamsungOne-400" panose="020B0503030303020204" pitchFamily="34" charset="0"/>
                        </a:rPr>
                        <a:t>MHDR</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rPr>
                        <a:t>Join-Request</a:t>
                      </a:r>
                      <a:endParaRPr lang="ko-KR" altLang="en-US" sz="1100" dirty="0">
                        <a:latin typeface="SamsungOne-400" panose="020B0503030303020204" pitchFamily="34" charset="0"/>
                      </a:endParaRPr>
                    </a:p>
                  </a:txBody>
                  <a:tcPr marL="0" marR="0" marT="0" marB="0" anchor="ctr">
                    <a:solidFill>
                      <a:schemeClr val="bg1">
                        <a:lumMod val="85000"/>
                      </a:schemeClr>
                    </a:solidFill>
                  </a:tcPr>
                </a:tc>
                <a:tc>
                  <a:txBody>
                    <a:bodyPr/>
                    <a:lstStyle/>
                    <a:p>
                      <a:pPr algn="ctr" latinLnBrk="1"/>
                      <a:r>
                        <a:rPr lang="en-US" altLang="ko-KR" sz="1100" dirty="0">
                          <a:latin typeface="SamsungOne-400" panose="020B0503030303020204" pitchFamily="34" charset="0"/>
                        </a:rPr>
                        <a:t>MIC</a:t>
                      </a:r>
                      <a:endParaRPr lang="ko-KR" altLang="en-US" sz="110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bl>
          </a:graphicData>
        </a:graphic>
      </p:graphicFrame>
      <p:graphicFrame>
        <p:nvGraphicFramePr>
          <p:cNvPr id="18" name="표 17"/>
          <p:cNvGraphicFramePr>
            <a:graphicFrameLocks noGrp="1"/>
          </p:cNvGraphicFramePr>
          <p:nvPr>
            <p:extLst>
              <p:ext uri="{D42A27DB-BD31-4B8C-83A1-F6EECF244321}">
                <p14:modId xmlns:p14="http://schemas.microsoft.com/office/powerpoint/2010/main" val="2631126906"/>
              </p:ext>
            </p:extLst>
          </p:nvPr>
        </p:nvGraphicFramePr>
        <p:xfrm>
          <a:off x="3782647" y="5357031"/>
          <a:ext cx="2563446" cy="203012"/>
        </p:xfrm>
        <a:graphic>
          <a:graphicData uri="http://schemas.openxmlformats.org/drawingml/2006/table">
            <a:tbl>
              <a:tblPr firstRow="1" bandRow="1">
                <a:tableStyleId>{5940675A-B579-460E-94D1-54222C63F5DA}</a:tableStyleId>
              </a:tblPr>
              <a:tblGrid>
                <a:gridCol w="854482">
                  <a:extLst>
                    <a:ext uri="{9D8B030D-6E8A-4147-A177-3AD203B41FA5}">
                      <a16:colId xmlns:a16="http://schemas.microsoft.com/office/drawing/2014/main" val="20000"/>
                    </a:ext>
                  </a:extLst>
                </a:gridCol>
                <a:gridCol w="854482">
                  <a:extLst>
                    <a:ext uri="{9D8B030D-6E8A-4147-A177-3AD203B41FA5}">
                      <a16:colId xmlns:a16="http://schemas.microsoft.com/office/drawing/2014/main" val="20001"/>
                    </a:ext>
                  </a:extLst>
                </a:gridCol>
                <a:gridCol w="854482">
                  <a:extLst>
                    <a:ext uri="{9D8B030D-6E8A-4147-A177-3AD203B41FA5}">
                      <a16:colId xmlns:a16="http://schemas.microsoft.com/office/drawing/2014/main" val="20002"/>
                    </a:ext>
                  </a:extLst>
                </a:gridCol>
              </a:tblGrid>
              <a:tr h="203012">
                <a:tc>
                  <a:txBody>
                    <a:bodyPr/>
                    <a:lstStyle/>
                    <a:p>
                      <a:pPr algn="ctr" latinLnBrk="1"/>
                      <a:r>
                        <a:rPr lang="en-US" altLang="ko-KR" sz="1100" dirty="0">
                          <a:latin typeface="SamsungOne-400" panose="020B0503030303020204" pitchFamily="34" charset="0"/>
                        </a:rPr>
                        <a:t>FHDR</a:t>
                      </a:r>
                      <a:endParaRPr lang="ko-KR" altLang="en-US" sz="1100" dirty="0">
                        <a:latin typeface="SamsungOne-400" panose="020B0503030303020204" pitchFamily="34" charset="0"/>
                      </a:endParaRPr>
                    </a:p>
                  </a:txBody>
                  <a:tcPr marL="0" marR="0" marT="0" marB="0" anchor="ctr">
                    <a:solidFill>
                      <a:schemeClr val="bg1">
                        <a:lumMod val="85000"/>
                      </a:schemeClr>
                    </a:solidFill>
                  </a:tcPr>
                </a:tc>
                <a:tc>
                  <a:txBody>
                    <a:bodyPr/>
                    <a:lstStyle/>
                    <a:p>
                      <a:pPr algn="ctr" latinLnBrk="1"/>
                      <a:r>
                        <a:rPr lang="en-US" altLang="ko-KR" sz="1100" dirty="0" err="1">
                          <a:latin typeface="SamsungOne-400" panose="020B0503030303020204" pitchFamily="34" charset="0"/>
                        </a:rPr>
                        <a:t>Fport</a:t>
                      </a:r>
                      <a:endParaRPr lang="ko-KR" altLang="en-US" sz="1100" dirty="0">
                        <a:latin typeface="SamsungOne-400" panose="020B0503030303020204" pitchFamily="34" charset="0"/>
                      </a:endParaRPr>
                    </a:p>
                  </a:txBody>
                  <a:tcPr marL="0" marR="0" marT="0" marB="0" anchor="ctr">
                    <a:solidFill>
                      <a:schemeClr val="bg1"/>
                    </a:solidFill>
                  </a:tcPr>
                </a:tc>
                <a:tc>
                  <a:txBody>
                    <a:bodyPr/>
                    <a:lstStyle/>
                    <a:p>
                      <a:pPr algn="ctr" latinLnBrk="1"/>
                      <a:r>
                        <a:rPr lang="en-US" altLang="ko-KR" sz="1100" dirty="0">
                          <a:latin typeface="SamsungOne-400" panose="020B0503030303020204" pitchFamily="34" charset="0"/>
                        </a:rPr>
                        <a:t>FRMPayload</a:t>
                      </a:r>
                      <a:endParaRPr lang="ko-KR" altLang="en-US" sz="110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bl>
          </a:graphicData>
        </a:graphic>
      </p:graphicFrame>
      <p:graphicFrame>
        <p:nvGraphicFramePr>
          <p:cNvPr id="19" name="표 18"/>
          <p:cNvGraphicFramePr>
            <a:graphicFrameLocks noGrp="1"/>
          </p:cNvGraphicFramePr>
          <p:nvPr>
            <p:extLst>
              <p:ext uri="{D42A27DB-BD31-4B8C-83A1-F6EECF244321}">
                <p14:modId xmlns:p14="http://schemas.microsoft.com/office/powerpoint/2010/main" val="1870965395"/>
              </p:ext>
            </p:extLst>
          </p:nvPr>
        </p:nvGraphicFramePr>
        <p:xfrm>
          <a:off x="3081605" y="5904325"/>
          <a:ext cx="3978324" cy="203012"/>
        </p:xfrm>
        <a:graphic>
          <a:graphicData uri="http://schemas.openxmlformats.org/drawingml/2006/table">
            <a:tbl>
              <a:tblPr firstRow="1" bandRow="1">
                <a:tableStyleId>{5940675A-B579-460E-94D1-54222C63F5DA}</a:tableStyleId>
              </a:tblPr>
              <a:tblGrid>
                <a:gridCol w="838885">
                  <a:extLst>
                    <a:ext uri="{9D8B030D-6E8A-4147-A177-3AD203B41FA5}">
                      <a16:colId xmlns:a16="http://schemas.microsoft.com/office/drawing/2014/main" val="20000"/>
                    </a:ext>
                  </a:extLst>
                </a:gridCol>
                <a:gridCol w="868680">
                  <a:extLst>
                    <a:ext uri="{9D8B030D-6E8A-4147-A177-3AD203B41FA5}">
                      <a16:colId xmlns:a16="http://schemas.microsoft.com/office/drawing/2014/main" val="20001"/>
                    </a:ext>
                  </a:extLst>
                </a:gridCol>
                <a:gridCol w="864870">
                  <a:extLst>
                    <a:ext uri="{9D8B030D-6E8A-4147-A177-3AD203B41FA5}">
                      <a16:colId xmlns:a16="http://schemas.microsoft.com/office/drawing/2014/main" val="20002"/>
                    </a:ext>
                  </a:extLst>
                </a:gridCol>
                <a:gridCol w="1405889">
                  <a:extLst>
                    <a:ext uri="{9D8B030D-6E8A-4147-A177-3AD203B41FA5}">
                      <a16:colId xmlns:a16="http://schemas.microsoft.com/office/drawing/2014/main" val="20003"/>
                    </a:ext>
                  </a:extLst>
                </a:gridCol>
              </a:tblGrid>
              <a:tr h="203012">
                <a:tc>
                  <a:txBody>
                    <a:bodyPr/>
                    <a:lstStyle/>
                    <a:p>
                      <a:pPr algn="ctr" latinLnBrk="1"/>
                      <a:r>
                        <a:rPr lang="en-US" altLang="ko-KR" sz="1100" dirty="0" err="1">
                          <a:latin typeface="SamsungOne-400" panose="020B0503030303020204" pitchFamily="34" charset="0"/>
                        </a:rPr>
                        <a:t>DevAddr</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err="1">
                          <a:latin typeface="SamsungOne-400" panose="020B0503030303020204" pitchFamily="34" charset="0"/>
                        </a:rPr>
                        <a:t>FCtrl</a:t>
                      </a:r>
                      <a:endParaRPr lang="ko-KR" altLang="en-US" sz="1100" dirty="0">
                        <a:latin typeface="SamsungOne-400" panose="020B0503030303020204" pitchFamily="34" charset="0"/>
                      </a:endParaRPr>
                    </a:p>
                  </a:txBody>
                  <a:tcPr marL="0" marR="0" marT="0" marB="0" anchor="ctr">
                    <a:solidFill>
                      <a:schemeClr val="bg1">
                        <a:lumMod val="85000"/>
                      </a:schemeClr>
                    </a:solidFill>
                  </a:tcPr>
                </a:tc>
                <a:tc>
                  <a:txBody>
                    <a:bodyPr/>
                    <a:lstStyle/>
                    <a:p>
                      <a:pPr algn="ctr" latinLnBrk="1"/>
                      <a:r>
                        <a:rPr lang="en-US" altLang="ko-KR" sz="1100" dirty="0" err="1">
                          <a:latin typeface="SamsungOne-400" panose="020B0503030303020204" pitchFamily="34" charset="0"/>
                        </a:rPr>
                        <a:t>FCnt</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rPr>
                        <a:t>FOpts</a:t>
                      </a:r>
                      <a:endParaRPr lang="ko-KR" altLang="en-US" sz="1100" dirty="0">
                        <a:latin typeface="SamsungOne-400" panose="020B0503030303020204" pitchFamily="34" charset="0"/>
                      </a:endParaRPr>
                    </a:p>
                  </a:txBody>
                  <a:tcPr marL="0" marR="0" marT="0" marB="0" anchor="ctr"/>
                </a:tc>
                <a:extLst>
                  <a:ext uri="{0D108BD9-81ED-4DB2-BD59-A6C34878D82A}">
                    <a16:rowId xmlns:a16="http://schemas.microsoft.com/office/drawing/2014/main" val="10000"/>
                  </a:ext>
                </a:extLst>
              </a:tr>
            </a:tbl>
          </a:graphicData>
        </a:graphic>
      </p:graphicFrame>
      <p:graphicFrame>
        <p:nvGraphicFramePr>
          <p:cNvPr id="20" name="표 19"/>
          <p:cNvGraphicFramePr>
            <a:graphicFrameLocks noGrp="1"/>
          </p:cNvGraphicFramePr>
          <p:nvPr>
            <p:extLst>
              <p:ext uri="{D42A27DB-BD31-4B8C-83A1-F6EECF244321}">
                <p14:modId xmlns:p14="http://schemas.microsoft.com/office/powerpoint/2010/main" val="791446219"/>
              </p:ext>
            </p:extLst>
          </p:nvPr>
        </p:nvGraphicFramePr>
        <p:xfrm>
          <a:off x="2910840" y="3474889"/>
          <a:ext cx="4305299" cy="203012"/>
        </p:xfrm>
        <a:graphic>
          <a:graphicData uri="http://schemas.openxmlformats.org/drawingml/2006/table">
            <a:tbl>
              <a:tblPr firstRow="1" bandRow="1">
                <a:tableStyleId>{5940675A-B579-460E-94D1-54222C63F5DA}</a:tableStyleId>
              </a:tblPr>
              <a:tblGrid>
                <a:gridCol w="854852">
                  <a:extLst>
                    <a:ext uri="{9D8B030D-6E8A-4147-A177-3AD203B41FA5}">
                      <a16:colId xmlns:a16="http://schemas.microsoft.com/office/drawing/2014/main" val="20000"/>
                    </a:ext>
                  </a:extLst>
                </a:gridCol>
                <a:gridCol w="857825">
                  <a:extLst>
                    <a:ext uri="{9D8B030D-6E8A-4147-A177-3AD203B41FA5}">
                      <a16:colId xmlns:a16="http://schemas.microsoft.com/office/drawing/2014/main" val="20001"/>
                    </a:ext>
                  </a:extLst>
                </a:gridCol>
                <a:gridCol w="873143">
                  <a:extLst>
                    <a:ext uri="{9D8B030D-6E8A-4147-A177-3AD203B41FA5}">
                      <a16:colId xmlns:a16="http://schemas.microsoft.com/office/drawing/2014/main" val="20002"/>
                    </a:ext>
                  </a:extLst>
                </a:gridCol>
                <a:gridCol w="857825">
                  <a:extLst>
                    <a:ext uri="{9D8B030D-6E8A-4147-A177-3AD203B41FA5}">
                      <a16:colId xmlns:a16="http://schemas.microsoft.com/office/drawing/2014/main" val="20003"/>
                    </a:ext>
                  </a:extLst>
                </a:gridCol>
                <a:gridCol w="861654">
                  <a:extLst>
                    <a:ext uri="{9D8B030D-6E8A-4147-A177-3AD203B41FA5}">
                      <a16:colId xmlns:a16="http://schemas.microsoft.com/office/drawing/2014/main" val="20004"/>
                    </a:ext>
                  </a:extLst>
                </a:gridCol>
              </a:tblGrid>
              <a:tr h="203012">
                <a:tc>
                  <a:txBody>
                    <a:bodyPr/>
                    <a:lstStyle/>
                    <a:p>
                      <a:pPr algn="ctr" latinLnBrk="1"/>
                      <a:r>
                        <a:rPr lang="en-US" altLang="ko-KR" sz="1100" dirty="0">
                          <a:latin typeface="SamsungOne-400" panose="020B0503030303020204" pitchFamily="34" charset="0"/>
                        </a:rPr>
                        <a:t>Preamble</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a:latin typeface="SamsungOne-400" panose="020B0503030303020204" pitchFamily="34" charset="0"/>
                        </a:rPr>
                        <a:t>PHDR</a:t>
                      </a:r>
                      <a:endParaRPr lang="ko-KR" altLang="en-US" sz="1100" dirty="0">
                        <a:latin typeface="SamsungOne-400" panose="020B0503030303020204" pitchFamily="34" charset="0"/>
                      </a:endParaRPr>
                    </a:p>
                  </a:txBody>
                  <a:tcPr marL="0" marR="0" marT="0" marB="0" anchor="ctr">
                    <a:solidFill>
                      <a:schemeClr val="bg1"/>
                    </a:solidFill>
                  </a:tcPr>
                </a:tc>
                <a:tc>
                  <a:txBody>
                    <a:bodyPr/>
                    <a:lstStyle/>
                    <a:p>
                      <a:pPr algn="ctr" latinLnBrk="1"/>
                      <a:r>
                        <a:rPr lang="en-US" altLang="ko-KR" sz="1100" dirty="0">
                          <a:latin typeface="SamsungOne-400" panose="020B0503030303020204" pitchFamily="34" charset="0"/>
                        </a:rPr>
                        <a:t>PHDR_CRC</a:t>
                      </a:r>
                      <a:endParaRPr lang="ko-KR" altLang="en-US" sz="1100" dirty="0">
                        <a:latin typeface="SamsungOne-400" panose="020B0503030303020204" pitchFamily="34" charset="0"/>
                      </a:endParaRPr>
                    </a:p>
                  </a:txBody>
                  <a:tcPr marL="0" marR="0" marT="0" marB="0" anchor="ctr"/>
                </a:tc>
                <a:tc>
                  <a:txBody>
                    <a:bodyPr/>
                    <a:lstStyle/>
                    <a:p>
                      <a:pPr algn="ctr" latinLnBrk="1"/>
                      <a:r>
                        <a:rPr lang="en-US" altLang="ko-KR" sz="1100" dirty="0" err="1">
                          <a:latin typeface="SamsungOne-400" panose="020B0503030303020204" pitchFamily="34" charset="0"/>
                        </a:rPr>
                        <a:t>PHYPayload</a:t>
                      </a:r>
                      <a:endParaRPr lang="ko-KR" altLang="en-US" sz="1100" dirty="0">
                        <a:latin typeface="SamsungOne-400" panose="020B0503030303020204" pitchFamily="34" charset="0"/>
                      </a:endParaRPr>
                    </a:p>
                  </a:txBody>
                  <a:tcPr marL="0" marR="0" marT="0" marB="0" anchor="ctr">
                    <a:solidFill>
                      <a:schemeClr val="bg1">
                        <a:lumMod val="85000"/>
                      </a:schemeClr>
                    </a:solidFill>
                  </a:tcPr>
                </a:tc>
                <a:tc>
                  <a:txBody>
                    <a:bodyPr/>
                    <a:lstStyle/>
                    <a:p>
                      <a:pPr algn="ctr" latinLnBrk="1"/>
                      <a:r>
                        <a:rPr lang="en-US" altLang="ko-KR" sz="1100" dirty="0">
                          <a:latin typeface="SamsungOne-400" panose="020B0503030303020204" pitchFamily="34" charset="0"/>
                        </a:rPr>
                        <a:t>CRC*</a:t>
                      </a:r>
                      <a:endParaRPr lang="ko-KR" altLang="en-US" sz="1100" dirty="0">
                        <a:latin typeface="SamsungOne-400" panose="020B0503030303020204" pitchFamily="34" charset="0"/>
                      </a:endParaRPr>
                    </a:p>
                  </a:txBody>
                  <a:tcPr marL="0" marR="0" marT="0" marB="0" anchor="ctr">
                    <a:solidFill>
                      <a:schemeClr val="bg1"/>
                    </a:solidFill>
                  </a:tcPr>
                </a:tc>
                <a:extLst>
                  <a:ext uri="{0D108BD9-81ED-4DB2-BD59-A6C34878D82A}">
                    <a16:rowId xmlns:a16="http://schemas.microsoft.com/office/drawing/2014/main" val="10000"/>
                  </a:ext>
                </a:extLst>
              </a:tr>
            </a:tbl>
          </a:graphicData>
        </a:graphic>
      </p:graphicFrame>
      <p:sp>
        <p:nvSpPr>
          <p:cNvPr id="21" name="직사각형 20">
            <a:extLst>
              <a:ext uri="{FF2B5EF4-FFF2-40B4-BE49-F238E27FC236}">
                <a16:creationId xmlns:a16="http://schemas.microsoft.com/office/drawing/2014/main" id="{BE5E017E-C95B-41D7-8BE8-1A409B00D212}"/>
              </a:ext>
            </a:extLst>
          </p:cNvPr>
          <p:cNvSpPr/>
          <p:nvPr/>
        </p:nvSpPr>
        <p:spPr>
          <a:xfrm>
            <a:off x="4096011" y="5582279"/>
            <a:ext cx="2034279" cy="18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100" dirty="0" err="1">
                <a:solidFill>
                  <a:srgbClr val="1429A0"/>
                </a:solidFill>
                <a:latin typeface="SamsungOne-400" panose="020B0503030303020204" pitchFamily="34" charset="0"/>
                <a:ea typeface="SamsungOne-400" panose="020B0503030303020204" pitchFamily="34" charset="0"/>
              </a:rPr>
              <a:t>Hình</a:t>
            </a:r>
            <a:r>
              <a:rPr lang="en-US" altLang="ko-KR" sz="1100" dirty="0">
                <a:solidFill>
                  <a:srgbClr val="1429A0"/>
                </a:solidFill>
                <a:latin typeface="SamsungOne-400" panose="020B0503030303020204" pitchFamily="34" charset="0"/>
                <a:ea typeface="SamsungOne-400" panose="020B0503030303020204" pitchFamily="34" charset="0"/>
              </a:rPr>
              <a:t> 7: </a:t>
            </a:r>
            <a:r>
              <a:rPr lang="en-US" altLang="ko-KR" sz="1100" dirty="0" err="1">
                <a:solidFill>
                  <a:srgbClr val="1429A0"/>
                </a:solidFill>
                <a:latin typeface="SamsungOne-400" panose="020B0503030303020204" pitchFamily="34" charset="0"/>
                <a:ea typeface="SamsungOne-400" panose="020B0503030303020204" pitchFamily="34" charset="0"/>
              </a:rPr>
              <a:t>Cấu</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trúc</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tải</a:t>
            </a:r>
            <a:r>
              <a:rPr lang="en-US" altLang="ko-KR" sz="1100" dirty="0">
                <a:solidFill>
                  <a:srgbClr val="1429A0"/>
                </a:solidFill>
                <a:latin typeface="SamsungOne-400" panose="020B0503030303020204" pitchFamily="34" charset="0"/>
                <a:ea typeface="SamsungOne-400" panose="020B0503030303020204" pitchFamily="34" charset="0"/>
              </a:rPr>
              <a:t> MAC</a:t>
            </a:r>
          </a:p>
        </p:txBody>
      </p:sp>
      <p:sp>
        <p:nvSpPr>
          <p:cNvPr id="22" name="직사각형 21">
            <a:extLst>
              <a:ext uri="{FF2B5EF4-FFF2-40B4-BE49-F238E27FC236}">
                <a16:creationId xmlns:a16="http://schemas.microsoft.com/office/drawing/2014/main" id="{BE5E017E-C95B-41D7-8BE8-1A409B00D212}"/>
              </a:ext>
            </a:extLst>
          </p:cNvPr>
          <p:cNvSpPr/>
          <p:nvPr/>
        </p:nvSpPr>
        <p:spPr>
          <a:xfrm>
            <a:off x="4096011" y="6151258"/>
            <a:ext cx="2091429" cy="168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100" dirty="0" err="1">
                <a:solidFill>
                  <a:srgbClr val="1429A0"/>
                </a:solidFill>
                <a:latin typeface="SamsungOne-400" panose="020B0503030303020204" pitchFamily="34" charset="0"/>
                <a:ea typeface="SamsungOne-400" panose="020B0503030303020204" pitchFamily="34" charset="0"/>
              </a:rPr>
              <a:t>Hình</a:t>
            </a:r>
            <a:r>
              <a:rPr lang="en-US" altLang="ko-KR" sz="1100" dirty="0">
                <a:solidFill>
                  <a:srgbClr val="1429A0"/>
                </a:solidFill>
                <a:latin typeface="SamsungOne-400" panose="020B0503030303020204" pitchFamily="34" charset="0"/>
                <a:ea typeface="SamsungOne-400" panose="020B0503030303020204" pitchFamily="34" charset="0"/>
              </a:rPr>
              <a:t> 8: </a:t>
            </a:r>
            <a:r>
              <a:rPr lang="en-US" altLang="ko-KR" sz="1100" dirty="0" err="1">
                <a:solidFill>
                  <a:srgbClr val="1429A0"/>
                </a:solidFill>
                <a:latin typeface="SamsungOne-400" panose="020B0503030303020204" pitchFamily="34" charset="0"/>
                <a:ea typeface="SamsungOne-400" panose="020B0503030303020204" pitchFamily="34" charset="0"/>
              </a:rPr>
              <a:t>Cấu</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trúc</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tiêu</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đề</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khung</a:t>
            </a:r>
            <a:endParaRPr lang="en-US" altLang="ko-KR" sz="1100" dirty="0">
              <a:solidFill>
                <a:srgbClr val="1429A0"/>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BE5E017E-C95B-41D7-8BE8-1A409B00D212}"/>
              </a:ext>
            </a:extLst>
          </p:cNvPr>
          <p:cNvSpPr/>
          <p:nvPr/>
        </p:nvSpPr>
        <p:spPr>
          <a:xfrm>
            <a:off x="4630203" y="5030830"/>
            <a:ext cx="1516151" cy="152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100" dirty="0" err="1">
                <a:solidFill>
                  <a:srgbClr val="1429A0"/>
                </a:solidFill>
                <a:latin typeface="SamsungOne-400" panose="020B0503030303020204" pitchFamily="34" charset="0"/>
                <a:ea typeface="SamsungOne-400" panose="020B0503030303020204" pitchFamily="34" charset="0"/>
              </a:rPr>
              <a:t>Hình</a:t>
            </a:r>
            <a:r>
              <a:rPr lang="en-US" altLang="ko-KR" sz="1100" dirty="0">
                <a:solidFill>
                  <a:srgbClr val="1429A0"/>
                </a:solidFill>
                <a:latin typeface="SamsungOne-400" panose="020B0503030303020204" pitchFamily="34" charset="0"/>
                <a:ea typeface="SamsungOne-400" panose="020B0503030303020204" pitchFamily="34" charset="0"/>
              </a:rPr>
              <a:t> 6: </a:t>
            </a:r>
            <a:r>
              <a:rPr lang="en-US" altLang="ko-KR" sz="1100" dirty="0" err="1">
                <a:solidFill>
                  <a:srgbClr val="1429A0"/>
                </a:solidFill>
                <a:latin typeface="SamsungOne-400" panose="020B0503030303020204" pitchFamily="34" charset="0"/>
                <a:ea typeface="SamsungOne-400" panose="020B0503030303020204" pitchFamily="34" charset="0"/>
              </a:rPr>
              <a:t>Cấu</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trúc</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tải</a:t>
            </a:r>
            <a:r>
              <a:rPr lang="en-US" altLang="ko-KR" sz="1100" dirty="0">
                <a:solidFill>
                  <a:srgbClr val="1429A0"/>
                </a:solidFill>
                <a:latin typeface="SamsungOne-400" panose="020B0503030303020204" pitchFamily="34" charset="0"/>
                <a:ea typeface="SamsungOne-400" panose="020B0503030303020204" pitchFamily="34" charset="0"/>
              </a:rPr>
              <a:t> PHY</a:t>
            </a:r>
          </a:p>
        </p:txBody>
      </p:sp>
      <p:sp>
        <p:nvSpPr>
          <p:cNvPr id="24" name="직사각형 23">
            <a:extLst>
              <a:ext uri="{FF2B5EF4-FFF2-40B4-BE49-F238E27FC236}">
                <a16:creationId xmlns:a16="http://schemas.microsoft.com/office/drawing/2014/main" id="{BE5E017E-C95B-41D7-8BE8-1A409B00D212}"/>
              </a:ext>
            </a:extLst>
          </p:cNvPr>
          <p:cNvSpPr/>
          <p:nvPr/>
        </p:nvSpPr>
        <p:spPr>
          <a:xfrm>
            <a:off x="4962182" y="4638294"/>
            <a:ext cx="207988" cy="13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100" dirty="0">
                <a:solidFill>
                  <a:schemeClr val="tx1"/>
                </a:solidFill>
                <a:latin typeface="SamsungOne-400" panose="020B0503030303020204" pitchFamily="34" charset="0"/>
                <a:ea typeface="SamsungOne-400" panose="020B0503030303020204" pitchFamily="34" charset="0"/>
              </a:rPr>
              <a:t>or</a:t>
            </a:r>
            <a:endParaRPr lang="ko-KR" altLang="en-US" sz="1100" dirty="0">
              <a:solidFill>
                <a:schemeClr val="tx1"/>
              </a:solidFill>
              <a:latin typeface="SamsungOne-400" panose="020B0503030303020204" pitchFamily="34" charset="0"/>
              <a:ea typeface="SamsungOne-400" panose="020B0503030303020204" pitchFamily="34" charset="0"/>
            </a:endParaRPr>
          </a:p>
        </p:txBody>
      </p:sp>
      <p:sp>
        <p:nvSpPr>
          <p:cNvPr id="25" name="직사각형 24">
            <a:extLst>
              <a:ext uri="{FF2B5EF4-FFF2-40B4-BE49-F238E27FC236}">
                <a16:creationId xmlns:a16="http://schemas.microsoft.com/office/drawing/2014/main" id="{BE5E017E-C95B-41D7-8BE8-1A409B00D212}"/>
              </a:ext>
            </a:extLst>
          </p:cNvPr>
          <p:cNvSpPr/>
          <p:nvPr/>
        </p:nvSpPr>
        <p:spPr>
          <a:xfrm>
            <a:off x="4966773" y="4253365"/>
            <a:ext cx="207988" cy="13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100" dirty="0">
                <a:solidFill>
                  <a:schemeClr val="tx1"/>
                </a:solidFill>
                <a:latin typeface="SamsungOne-400" panose="020B0503030303020204" pitchFamily="34" charset="0"/>
                <a:ea typeface="SamsungOne-400" panose="020B0503030303020204" pitchFamily="34" charset="0"/>
              </a:rPr>
              <a:t>or</a:t>
            </a:r>
            <a:endParaRPr lang="ko-KR" altLang="en-US" sz="1100" dirty="0">
              <a:solidFill>
                <a:schemeClr val="tx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BE5E017E-C95B-41D7-8BE8-1A409B00D212}"/>
              </a:ext>
            </a:extLst>
          </p:cNvPr>
          <p:cNvSpPr/>
          <p:nvPr/>
        </p:nvSpPr>
        <p:spPr>
          <a:xfrm>
            <a:off x="3081605" y="3710273"/>
            <a:ext cx="4561255" cy="203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100" dirty="0" err="1">
                <a:solidFill>
                  <a:srgbClr val="1429A0"/>
                </a:solidFill>
                <a:latin typeface="SamsungOne-400" panose="020B0503030303020204" pitchFamily="34" charset="0"/>
                <a:ea typeface="SamsungOne-400" panose="020B0503030303020204" pitchFamily="34" charset="0"/>
              </a:rPr>
              <a:t>Hình</a:t>
            </a:r>
            <a:r>
              <a:rPr lang="en-US" altLang="ko-KR" sz="1100" dirty="0">
                <a:solidFill>
                  <a:srgbClr val="1429A0"/>
                </a:solidFill>
                <a:latin typeface="SamsungOne-400" panose="020B0503030303020204" pitchFamily="34" charset="0"/>
                <a:ea typeface="SamsungOne-400" panose="020B0503030303020204" pitchFamily="34" charset="0"/>
              </a:rPr>
              <a:t> 5: </a:t>
            </a:r>
            <a:r>
              <a:rPr lang="en-US" altLang="ko-KR" sz="1100" dirty="0" err="1">
                <a:solidFill>
                  <a:srgbClr val="1429A0"/>
                </a:solidFill>
                <a:latin typeface="SamsungOne-400" panose="020B0503030303020204" pitchFamily="34" charset="0"/>
                <a:ea typeface="SamsungOne-400" panose="020B0503030303020204" pitchFamily="34" charset="0"/>
              </a:rPr>
              <a:t>Cấu</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trúc</a:t>
            </a:r>
            <a:r>
              <a:rPr lang="en-US" altLang="ko-KR" sz="1100" dirty="0">
                <a:solidFill>
                  <a:srgbClr val="1429A0"/>
                </a:solidFill>
                <a:latin typeface="SamsungOne-400" panose="020B0503030303020204" pitchFamily="34" charset="0"/>
                <a:ea typeface="SamsungOne-400" panose="020B0503030303020204" pitchFamily="34" charset="0"/>
              </a:rPr>
              <a:t> PHY </a:t>
            </a:r>
            <a:r>
              <a:rPr lang="en-US" altLang="ko-KR" sz="1100" dirty="0" err="1">
                <a:solidFill>
                  <a:srgbClr val="1429A0"/>
                </a:solidFill>
                <a:latin typeface="SamsungOne-400" panose="020B0503030303020204" pitchFamily="34" charset="0"/>
                <a:ea typeface="SamsungOne-400" panose="020B0503030303020204" pitchFamily="34" charset="0"/>
              </a:rPr>
              <a:t>vô</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tuyến</a:t>
            </a:r>
            <a:r>
              <a:rPr lang="en-US" altLang="ko-KR" sz="1100" dirty="0">
                <a:solidFill>
                  <a:srgbClr val="1429A0"/>
                </a:solidFill>
                <a:latin typeface="SamsungOne-400" panose="020B0503030303020204" pitchFamily="34" charset="0"/>
                <a:ea typeface="SamsungOne-400" panose="020B0503030303020204" pitchFamily="34" charset="0"/>
              </a:rPr>
              <a:t> (CRC* </a:t>
            </a:r>
            <a:r>
              <a:rPr lang="en-US" altLang="ko-KR" sz="1100" dirty="0" err="1">
                <a:solidFill>
                  <a:srgbClr val="1429A0"/>
                </a:solidFill>
                <a:latin typeface="SamsungOne-400" panose="020B0503030303020204" pitchFamily="34" charset="0"/>
                <a:ea typeface="SamsungOne-400" panose="020B0503030303020204" pitchFamily="34" charset="0"/>
              </a:rPr>
              <a:t>chỉ</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khả</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dụng</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trên</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thông</a:t>
            </a:r>
            <a:r>
              <a:rPr lang="en-US" altLang="ko-KR" sz="1100" dirty="0">
                <a:solidFill>
                  <a:srgbClr val="1429A0"/>
                </a:solidFill>
                <a:latin typeface="SamsungOne-400" panose="020B0503030303020204" pitchFamily="34" charset="0"/>
                <a:ea typeface="SamsungOne-400" panose="020B0503030303020204" pitchFamily="34" charset="0"/>
              </a:rPr>
              <a:t> </a:t>
            </a:r>
            <a:r>
              <a:rPr lang="en-US" altLang="ko-KR" sz="1100" dirty="0" err="1">
                <a:solidFill>
                  <a:srgbClr val="1429A0"/>
                </a:solidFill>
                <a:latin typeface="SamsungOne-400" panose="020B0503030303020204" pitchFamily="34" charset="0"/>
                <a:ea typeface="SamsungOne-400" panose="020B0503030303020204" pitchFamily="34" charset="0"/>
              </a:rPr>
              <a:t>báo</a:t>
            </a:r>
            <a:r>
              <a:rPr lang="en-US" altLang="ko-KR" sz="1100" dirty="0">
                <a:solidFill>
                  <a:srgbClr val="1429A0"/>
                </a:solidFill>
                <a:latin typeface="SamsungOne-400" panose="020B0503030303020204" pitchFamily="34" charset="0"/>
                <a:ea typeface="SamsungOne-400" panose="020B0503030303020204" pitchFamily="34" charset="0"/>
              </a:rPr>
              <a:t> uplink)</a:t>
            </a:r>
          </a:p>
        </p:txBody>
      </p:sp>
      <p:sp>
        <p:nvSpPr>
          <p:cNvPr id="27" name="직사각형 26">
            <a:extLst>
              <a:ext uri="{FF2B5EF4-FFF2-40B4-BE49-F238E27FC236}">
                <a16:creationId xmlns:a16="http://schemas.microsoft.com/office/drawing/2014/main" id="{BE5E017E-C95B-41D7-8BE8-1A409B00D212}"/>
              </a:ext>
            </a:extLst>
          </p:cNvPr>
          <p:cNvSpPr/>
          <p:nvPr/>
        </p:nvSpPr>
        <p:spPr>
          <a:xfrm>
            <a:off x="2461795" y="3887897"/>
            <a:ext cx="839569" cy="13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100" dirty="0" err="1">
                <a:solidFill>
                  <a:schemeClr val="tx1"/>
                </a:solidFill>
                <a:latin typeface="SamsungOne-400" panose="020B0503030303020204" pitchFamily="34" charset="0"/>
                <a:ea typeface="SamsungOne-400" panose="020B0503030303020204" pitchFamily="34" charset="0"/>
              </a:rPr>
              <a:t>PHYpayload</a:t>
            </a:r>
            <a:r>
              <a:rPr lang="en-US" altLang="ko-KR" sz="1100" dirty="0">
                <a:solidFill>
                  <a:schemeClr val="tx1"/>
                </a:solidFill>
                <a:latin typeface="SamsungOne-400" panose="020B0503030303020204" pitchFamily="34" charset="0"/>
                <a:ea typeface="SamsungOne-400" panose="020B0503030303020204" pitchFamily="34" charset="0"/>
              </a:rPr>
              <a:t>:</a:t>
            </a:r>
            <a:endParaRPr lang="ko-KR" altLang="en-US" sz="1100" dirty="0">
              <a:solidFill>
                <a:schemeClr val="tx1"/>
              </a:solidFill>
              <a:latin typeface="SamsungOne-400" panose="020B0503030303020204" pitchFamily="34" charset="0"/>
              <a:ea typeface="SamsungOne-400" panose="020B0503030303020204" pitchFamily="34" charset="0"/>
            </a:endParaRPr>
          </a:p>
        </p:txBody>
      </p:sp>
      <p:sp>
        <p:nvSpPr>
          <p:cNvPr id="28" name="직사각형 27">
            <a:extLst>
              <a:ext uri="{FF2B5EF4-FFF2-40B4-BE49-F238E27FC236}">
                <a16:creationId xmlns:a16="http://schemas.microsoft.com/office/drawing/2014/main" id="{BE5E017E-C95B-41D7-8BE8-1A409B00D212}"/>
              </a:ext>
            </a:extLst>
          </p:cNvPr>
          <p:cNvSpPr/>
          <p:nvPr/>
        </p:nvSpPr>
        <p:spPr>
          <a:xfrm>
            <a:off x="1819995" y="3356513"/>
            <a:ext cx="1016735" cy="13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100" dirty="0" err="1">
                <a:solidFill>
                  <a:schemeClr val="tx1"/>
                </a:solidFill>
                <a:latin typeface="SamsungOne-400" panose="020B0503030303020204" pitchFamily="34" charset="0"/>
                <a:ea typeface="SamsungOne-400" panose="020B0503030303020204" pitchFamily="34" charset="0"/>
              </a:rPr>
              <a:t>Lớp</a:t>
            </a:r>
            <a:r>
              <a:rPr lang="en-US" altLang="ko-KR" sz="1100" dirty="0">
                <a:solidFill>
                  <a:schemeClr val="tx1"/>
                </a:solidFill>
                <a:latin typeface="SamsungOne-400" panose="020B0503030303020204" pitchFamily="34" charset="0"/>
                <a:ea typeface="SamsungOne-400" panose="020B0503030303020204" pitchFamily="34" charset="0"/>
              </a:rPr>
              <a:t> PHY </a:t>
            </a:r>
            <a:r>
              <a:rPr lang="en-US" altLang="ko-KR" sz="1100" dirty="0" err="1">
                <a:solidFill>
                  <a:schemeClr val="tx1"/>
                </a:solidFill>
                <a:latin typeface="SamsungOne-400" panose="020B0503030303020204" pitchFamily="34" charset="0"/>
                <a:ea typeface="SamsungOne-400" panose="020B0503030303020204" pitchFamily="34" charset="0"/>
              </a:rPr>
              <a:t>vô</a:t>
            </a:r>
            <a:r>
              <a:rPr lang="en-US" altLang="ko-KR" sz="1100" dirty="0">
                <a:solidFill>
                  <a:schemeClr val="tx1"/>
                </a:solidFill>
                <a:latin typeface="SamsungOne-400" panose="020B0503030303020204" pitchFamily="34" charset="0"/>
                <a:ea typeface="SamsungOne-400" panose="020B0503030303020204" pitchFamily="34" charset="0"/>
              </a:rPr>
              <a:t> </a:t>
            </a:r>
            <a:r>
              <a:rPr lang="en-US" altLang="ko-KR" sz="1100" dirty="0" err="1">
                <a:solidFill>
                  <a:schemeClr val="tx1"/>
                </a:solidFill>
                <a:latin typeface="SamsungOne-400" panose="020B0503030303020204" pitchFamily="34" charset="0"/>
                <a:ea typeface="SamsungOne-400" panose="020B0503030303020204" pitchFamily="34" charset="0"/>
              </a:rPr>
              <a:t>tuyến</a:t>
            </a:r>
            <a:r>
              <a:rPr lang="en-US" altLang="ko-KR" sz="1100" dirty="0">
                <a:solidFill>
                  <a:schemeClr val="tx1"/>
                </a:solidFill>
                <a:latin typeface="SamsungOne-400" panose="020B0503030303020204" pitchFamily="34" charset="0"/>
                <a:ea typeface="SamsungOne-400" panose="020B0503030303020204" pitchFamily="34" charset="0"/>
              </a:rPr>
              <a:t>:</a:t>
            </a:r>
          </a:p>
        </p:txBody>
      </p:sp>
      <p:sp>
        <p:nvSpPr>
          <p:cNvPr id="29" name="직사각형 28">
            <a:extLst>
              <a:ext uri="{FF2B5EF4-FFF2-40B4-BE49-F238E27FC236}">
                <a16:creationId xmlns:a16="http://schemas.microsoft.com/office/drawing/2014/main" id="{BE5E017E-C95B-41D7-8BE8-1A409B00D212}"/>
              </a:ext>
            </a:extLst>
          </p:cNvPr>
          <p:cNvSpPr/>
          <p:nvPr/>
        </p:nvSpPr>
        <p:spPr>
          <a:xfrm>
            <a:off x="2458555" y="5220377"/>
            <a:ext cx="839569" cy="13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100" dirty="0">
                <a:solidFill>
                  <a:schemeClr val="tx1"/>
                </a:solidFill>
                <a:latin typeface="SamsungOne-400" panose="020B0503030303020204" pitchFamily="34" charset="0"/>
                <a:ea typeface="SamsungOne-400" panose="020B0503030303020204" pitchFamily="34" charset="0"/>
              </a:rPr>
              <a:t>MACPayload:</a:t>
            </a:r>
            <a:endParaRPr lang="ko-KR" altLang="en-US" sz="1100" dirty="0">
              <a:solidFill>
                <a:schemeClr val="tx1"/>
              </a:solidFill>
              <a:latin typeface="SamsungOne-400" panose="020B0503030303020204" pitchFamily="34" charset="0"/>
              <a:ea typeface="SamsungOne-400" panose="020B0503030303020204" pitchFamily="34" charset="0"/>
            </a:endParaRPr>
          </a:p>
        </p:txBody>
      </p:sp>
      <p:sp>
        <p:nvSpPr>
          <p:cNvPr id="30" name="직사각형 29">
            <a:extLst>
              <a:ext uri="{FF2B5EF4-FFF2-40B4-BE49-F238E27FC236}">
                <a16:creationId xmlns:a16="http://schemas.microsoft.com/office/drawing/2014/main" id="{BE5E017E-C95B-41D7-8BE8-1A409B00D212}"/>
              </a:ext>
            </a:extLst>
          </p:cNvPr>
          <p:cNvSpPr/>
          <p:nvPr/>
        </p:nvSpPr>
        <p:spPr>
          <a:xfrm>
            <a:off x="2458555" y="5770039"/>
            <a:ext cx="419785" cy="13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100" dirty="0">
                <a:solidFill>
                  <a:schemeClr val="tx1"/>
                </a:solidFill>
                <a:latin typeface="SamsungOne-400" panose="020B0503030303020204" pitchFamily="34" charset="0"/>
                <a:ea typeface="SamsungOne-400" panose="020B0503030303020204" pitchFamily="34" charset="0"/>
              </a:rPr>
              <a:t>FHDR:</a:t>
            </a:r>
            <a:endParaRPr lang="ko-KR" altLang="en-US" sz="11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484835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282133"/>
            <a:chOff x="416128" y="444866"/>
            <a:chExt cx="9051872" cy="282133"/>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17" name="그룹 16">
            <a:extLst>
              <a:ext uri="{FF2B5EF4-FFF2-40B4-BE49-F238E27FC236}">
                <a16:creationId xmlns:a16="http://schemas.microsoft.com/office/drawing/2014/main" id="{5E94D3A5-7EE5-417E-8360-100ED0F1F9FF}"/>
              </a:ext>
            </a:extLst>
          </p:cNvPr>
          <p:cNvGrpSpPr/>
          <p:nvPr/>
        </p:nvGrpSpPr>
        <p:grpSpPr>
          <a:xfrm>
            <a:off x="559817" y="2236063"/>
            <a:ext cx="8780377" cy="215444"/>
            <a:chOff x="1027113" y="2045624"/>
            <a:chExt cx="8785225" cy="215563"/>
          </a:xfrm>
        </p:grpSpPr>
        <p:sp>
          <p:nvSpPr>
            <p:cNvPr id="24" name="직사각형 23">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306D26-5660-4A50-9D94-47B535B020DC}"/>
                </a:ext>
              </a:extLst>
            </p:cNvPr>
            <p:cNvSpPr/>
            <p:nvPr/>
          </p:nvSpPr>
          <p:spPr>
            <a:xfrm>
              <a:off x="1179513" y="2045624"/>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1€/</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ISM</a:t>
              </a:r>
            </a:p>
          </p:txBody>
        </p:sp>
      </p:grpSp>
      <p:sp>
        <p:nvSpPr>
          <p:cNvPr id="32" name="직사각형 3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Khái niệm về SigFox</a:t>
            </a:r>
          </a:p>
        </p:txBody>
      </p:sp>
      <p:grpSp>
        <p:nvGrpSpPr>
          <p:cNvPr id="33" name="그룹 32">
            <a:extLst>
              <a:ext uri="{FF2B5EF4-FFF2-40B4-BE49-F238E27FC236}">
                <a16:creationId xmlns:a16="http://schemas.microsoft.com/office/drawing/2014/main" id="{07928334-32AF-46A2-97F3-006B536CB7A1}"/>
              </a:ext>
            </a:extLst>
          </p:cNvPr>
          <p:cNvGrpSpPr/>
          <p:nvPr/>
        </p:nvGrpSpPr>
        <p:grpSpPr>
          <a:xfrm>
            <a:off x="559817" y="1917711"/>
            <a:ext cx="9005714" cy="215444"/>
            <a:chOff x="1027113" y="2045625"/>
            <a:chExt cx="9007799" cy="215494"/>
          </a:xfrm>
        </p:grpSpPr>
        <p:sp>
          <p:nvSpPr>
            <p:cNvPr id="34" name="직사각형 3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a:extLst>
                <a:ext uri="{FF2B5EF4-FFF2-40B4-BE49-F238E27FC236}">
                  <a16:creationId xmlns:a16="http://schemas.microsoft.com/office/drawing/2014/main" id="{C3CF9554-5E26-4DD4-876F-A237942CB6BA}"/>
                </a:ext>
              </a:extLst>
            </p:cNvPr>
            <p:cNvSpPr/>
            <p:nvPr/>
          </p:nvSpPr>
          <p:spPr>
            <a:xfrm>
              <a:off x="1179513" y="2045625"/>
              <a:ext cx="8855399"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SigFox</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thấp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SIGFOX,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Pháp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6" name="그룹 35">
            <a:extLst>
              <a:ext uri="{FF2B5EF4-FFF2-40B4-BE49-F238E27FC236}">
                <a16:creationId xmlns:a16="http://schemas.microsoft.com/office/drawing/2014/main" id="{5E94D3A5-7EE5-417E-8360-100ED0F1F9FF}"/>
              </a:ext>
            </a:extLst>
          </p:cNvPr>
          <p:cNvGrpSpPr/>
          <p:nvPr/>
        </p:nvGrpSpPr>
        <p:grpSpPr>
          <a:xfrm>
            <a:off x="559817" y="2554415"/>
            <a:ext cx="8780377" cy="430887"/>
            <a:chOff x="1027113" y="2045624"/>
            <a:chExt cx="8785225" cy="431125"/>
          </a:xfrm>
        </p:grpSpPr>
        <p:sp>
          <p:nvSpPr>
            <p:cNvPr id="37" name="직사각형 36">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38" name="직사각형 37">
              <a:extLst>
                <a:ext uri="{FF2B5EF4-FFF2-40B4-BE49-F238E27FC236}">
                  <a16:creationId xmlns:a16="http://schemas.microsoft.com/office/drawing/2014/main" id="{47306D26-5660-4A50-9D94-47B535B020DC}"/>
                </a:ext>
              </a:extLst>
            </p:cNvPr>
            <p:cNvSpPr/>
            <p:nvPr/>
          </p:nvSpPr>
          <p:spPr>
            <a:xfrm>
              <a:off x="1179513" y="2045624"/>
              <a:ext cx="8632825" cy="431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Tất cả dữ liệu do thiết bị gửi được lưu trữ trong SigFox Cloud và các đối tượng dịch vụ sử dụng API mở để truy xuất dữ liệu.</a:t>
              </a:r>
            </a:p>
          </p:txBody>
        </p:sp>
      </p:grpSp>
      <p:grpSp>
        <p:nvGrpSpPr>
          <p:cNvPr id="2" name="그룹 1"/>
          <p:cNvGrpSpPr/>
          <p:nvPr/>
        </p:nvGrpSpPr>
        <p:grpSpPr>
          <a:xfrm>
            <a:off x="1006713" y="3186787"/>
            <a:ext cx="7889398" cy="2653449"/>
            <a:chOff x="1006713" y="3186787"/>
            <a:chExt cx="7889398" cy="2653449"/>
          </a:xfrm>
        </p:grpSpPr>
        <p:pic>
          <p:nvPicPr>
            <p:cNvPr id="2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4475" b="4302"/>
            <a:stretch/>
          </p:blipFill>
          <p:spPr bwMode="auto">
            <a:xfrm>
              <a:off x="1006713" y="3186787"/>
              <a:ext cx="7889398" cy="265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직사각형 17">
              <a:extLst>
                <a:ext uri="{FF2B5EF4-FFF2-40B4-BE49-F238E27FC236}">
                  <a16:creationId xmlns:a16="http://schemas.microsoft.com/office/drawing/2014/main" id="{BE5E017E-C95B-41D7-8BE8-1A409B00D212}"/>
                </a:ext>
              </a:extLst>
            </p:cNvPr>
            <p:cNvSpPr/>
            <p:nvPr/>
          </p:nvSpPr>
          <p:spPr>
            <a:xfrm>
              <a:off x="3987801" y="4369937"/>
              <a:ext cx="960120" cy="369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Kết</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nối</a:t>
              </a:r>
              <a:r>
                <a:rPr lang="en-US" altLang="ko-KR" sz="1200" dirty="0">
                  <a:solidFill>
                    <a:schemeClr val="tx1"/>
                  </a:solidFill>
                  <a:latin typeface="SamsungOne-400" panose="020B0503030303020204" pitchFamily="34" charset="0"/>
                  <a:ea typeface="SamsungOne-400" panose="020B0503030303020204" pitchFamily="34" charset="0"/>
                </a:rPr>
                <a:t> IP an </a:t>
              </a:r>
              <a:r>
                <a:rPr lang="en-US" altLang="ko-KR" sz="1200" dirty="0" err="1">
                  <a:solidFill>
                    <a:schemeClr val="tx1"/>
                  </a:solidFill>
                  <a:latin typeface="SamsungOne-400" panose="020B0503030303020204" pitchFamily="34" charset="0"/>
                  <a:ea typeface="SamsungOne-400" panose="020B0503030303020204" pitchFamily="34" charset="0"/>
                </a:rPr>
                <a:t>toàn</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BE5E017E-C95B-41D7-8BE8-1A409B00D212}"/>
                </a:ext>
              </a:extLst>
            </p:cNvPr>
            <p:cNvSpPr/>
            <p:nvPr/>
          </p:nvSpPr>
          <p:spPr>
            <a:xfrm>
              <a:off x="6575563" y="4395337"/>
              <a:ext cx="582157" cy="19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HTTPS</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20" name="직사각형 19">
              <a:extLst>
                <a:ext uri="{FF2B5EF4-FFF2-40B4-BE49-F238E27FC236}">
                  <a16:creationId xmlns:a16="http://schemas.microsoft.com/office/drawing/2014/main" id="{BE5E017E-C95B-41D7-8BE8-1A409B00D212}"/>
                </a:ext>
              </a:extLst>
            </p:cNvPr>
            <p:cNvSpPr/>
            <p:nvPr/>
          </p:nvSpPr>
          <p:spPr>
            <a:xfrm>
              <a:off x="7896363" y="3612134"/>
              <a:ext cx="582157" cy="19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e-mail</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BE5E017E-C95B-41D7-8BE8-1A409B00D212}"/>
                </a:ext>
              </a:extLst>
            </p:cNvPr>
            <p:cNvSpPr/>
            <p:nvPr/>
          </p:nvSpPr>
          <p:spPr>
            <a:xfrm>
              <a:off x="7763767" y="4643688"/>
              <a:ext cx="847348" cy="19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IT </a:t>
              </a:r>
              <a:r>
                <a:rPr lang="en-US" altLang="ko-KR" sz="1200" dirty="0" err="1">
                  <a:solidFill>
                    <a:schemeClr val="tx1"/>
                  </a:solidFill>
                  <a:latin typeface="SamsungOne-400" panose="020B0503030303020204" pitchFamily="34" charset="0"/>
                  <a:ea typeface="SamsungOne-400" panose="020B0503030303020204" pitchFamily="34" charset="0"/>
                </a:rPr>
                <a:t>khách</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hàng</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BE5E017E-C95B-41D7-8BE8-1A409B00D212}"/>
                </a:ext>
              </a:extLst>
            </p:cNvPr>
            <p:cNvSpPr/>
            <p:nvPr/>
          </p:nvSpPr>
          <p:spPr>
            <a:xfrm>
              <a:off x="7519926" y="5416162"/>
              <a:ext cx="1335029" cy="19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Giám</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sát</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từ</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xa</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25" name="직사각형 24">
              <a:extLst>
                <a:ext uri="{FF2B5EF4-FFF2-40B4-BE49-F238E27FC236}">
                  <a16:creationId xmlns:a16="http://schemas.microsoft.com/office/drawing/2014/main" id="{BE5E017E-C95B-41D7-8BE8-1A409B00D212}"/>
                </a:ext>
              </a:extLst>
            </p:cNvPr>
            <p:cNvSpPr/>
            <p:nvPr/>
          </p:nvSpPr>
          <p:spPr>
            <a:xfrm>
              <a:off x="1413767" y="5608065"/>
              <a:ext cx="1055114" cy="19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200" b="1" dirty="0" err="1">
                  <a:solidFill>
                    <a:schemeClr val="tx1"/>
                  </a:solidFill>
                  <a:latin typeface="SamsungOne-400" panose="020B0503030303020204" pitchFamily="34" charset="0"/>
                  <a:ea typeface="SamsungOne-400" panose="020B0503030303020204" pitchFamily="34" charset="0"/>
                </a:rPr>
                <a:t>Nút</a:t>
              </a:r>
              <a:r>
                <a:rPr lang="en-US" altLang="ko-KR" sz="1200" b="1" dirty="0">
                  <a:solidFill>
                    <a:schemeClr val="tx1"/>
                  </a:solidFill>
                  <a:latin typeface="SamsungOne-400" panose="020B0503030303020204" pitchFamily="34" charset="0"/>
                  <a:ea typeface="SamsungOne-400" panose="020B0503030303020204" pitchFamily="34" charset="0"/>
                </a:rPr>
                <a:t> </a:t>
              </a:r>
              <a:r>
                <a:rPr lang="en-US" altLang="ko-KR" sz="1200" b="1" dirty="0" err="1">
                  <a:solidFill>
                    <a:schemeClr val="tx1"/>
                  </a:solidFill>
                  <a:latin typeface="SamsungOne-400" panose="020B0503030303020204" pitchFamily="34" charset="0"/>
                  <a:ea typeface="SamsungOne-400" panose="020B0503030303020204" pitchFamily="34" charset="0"/>
                </a:rPr>
                <a:t>cảm</a:t>
              </a:r>
              <a:r>
                <a:rPr lang="en-US" altLang="ko-KR" sz="1200" b="1" dirty="0">
                  <a:solidFill>
                    <a:schemeClr val="tx1"/>
                  </a:solidFill>
                  <a:latin typeface="SamsungOne-400" panose="020B0503030303020204" pitchFamily="34" charset="0"/>
                  <a:ea typeface="SamsungOne-400" panose="020B0503030303020204" pitchFamily="34" charset="0"/>
                </a:rPr>
                <a:t> </a:t>
              </a:r>
              <a:r>
                <a:rPr lang="en-US" altLang="ko-KR" sz="1200" b="1" dirty="0" err="1">
                  <a:solidFill>
                    <a:schemeClr val="tx1"/>
                  </a:solidFill>
                  <a:latin typeface="SamsungOne-400" panose="020B0503030303020204" pitchFamily="34" charset="0"/>
                  <a:ea typeface="SamsungOne-400" panose="020B0503030303020204" pitchFamily="34" charset="0"/>
                </a:rPr>
                <a:t>biến</a:t>
              </a:r>
              <a:endParaRPr lang="en-US" altLang="ko-KR" sz="1200" b="1" dirty="0">
                <a:solidFill>
                  <a:schemeClr val="tx1"/>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BE5E017E-C95B-41D7-8BE8-1A409B00D212}"/>
                </a:ext>
              </a:extLst>
            </p:cNvPr>
            <p:cNvSpPr/>
            <p:nvPr/>
          </p:nvSpPr>
          <p:spPr>
            <a:xfrm>
              <a:off x="3156207" y="5611749"/>
              <a:ext cx="1055114" cy="19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200" b="1" dirty="0" err="1">
                  <a:solidFill>
                    <a:schemeClr val="tx1"/>
                  </a:solidFill>
                  <a:latin typeface="SamsungOne-400" panose="020B0503030303020204" pitchFamily="34" charset="0"/>
                  <a:ea typeface="SamsungOne-400" panose="020B0503030303020204" pitchFamily="34" charset="0"/>
                </a:rPr>
                <a:t>Sigfox</a:t>
              </a:r>
              <a:r>
                <a:rPr lang="en-US" altLang="ko-KR" sz="1200" b="1" dirty="0">
                  <a:solidFill>
                    <a:schemeClr val="tx1"/>
                  </a:solidFill>
                  <a:latin typeface="SamsungOne-400" panose="020B0503030303020204" pitchFamily="34" charset="0"/>
                  <a:ea typeface="SamsungOne-400" panose="020B0503030303020204" pitchFamily="34" charset="0"/>
                </a:rPr>
                <a:t> Gateway</a:t>
              </a:r>
              <a:endParaRPr lang="ko-KR" altLang="en-US" sz="1200" b="1" dirty="0">
                <a:solidFill>
                  <a:schemeClr val="tx1"/>
                </a:solidFill>
                <a:latin typeface="SamsungOne-400" panose="020B0503030303020204" pitchFamily="34" charset="0"/>
                <a:ea typeface="SamsungOne-400" panose="020B0503030303020204" pitchFamily="34" charset="0"/>
              </a:endParaRPr>
            </a:p>
          </p:txBody>
        </p:sp>
        <p:sp>
          <p:nvSpPr>
            <p:cNvPr id="28" name="직사각형 27">
              <a:extLst>
                <a:ext uri="{FF2B5EF4-FFF2-40B4-BE49-F238E27FC236}">
                  <a16:creationId xmlns:a16="http://schemas.microsoft.com/office/drawing/2014/main" id="{BE5E017E-C95B-41D7-8BE8-1A409B00D212}"/>
                </a:ext>
              </a:extLst>
            </p:cNvPr>
            <p:cNvSpPr/>
            <p:nvPr/>
          </p:nvSpPr>
          <p:spPr>
            <a:xfrm>
              <a:off x="5154939" y="5615437"/>
              <a:ext cx="1055114" cy="19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200" b="1" dirty="0" err="1">
                  <a:solidFill>
                    <a:schemeClr val="tx1"/>
                  </a:solidFill>
                  <a:latin typeface="SamsungOne-400" panose="020B0503030303020204" pitchFamily="34" charset="0"/>
                  <a:ea typeface="SamsungOne-400" panose="020B0503030303020204" pitchFamily="34" charset="0"/>
                </a:rPr>
                <a:t>Đám</a:t>
              </a:r>
              <a:r>
                <a:rPr lang="en-US" altLang="ko-KR" sz="1200" b="1" dirty="0">
                  <a:solidFill>
                    <a:schemeClr val="tx1"/>
                  </a:solidFill>
                  <a:latin typeface="SamsungOne-400" panose="020B0503030303020204" pitchFamily="34" charset="0"/>
                  <a:ea typeface="SamsungOne-400" panose="020B0503030303020204" pitchFamily="34" charset="0"/>
                </a:rPr>
                <a:t> </a:t>
              </a:r>
              <a:r>
                <a:rPr lang="en-US" altLang="ko-KR" sz="1200" b="1" dirty="0" err="1">
                  <a:solidFill>
                    <a:schemeClr val="tx1"/>
                  </a:solidFill>
                  <a:latin typeface="SamsungOne-400" panose="020B0503030303020204" pitchFamily="34" charset="0"/>
                  <a:ea typeface="SamsungOne-400" panose="020B0503030303020204" pitchFamily="34" charset="0"/>
                </a:rPr>
                <a:t>mây</a:t>
              </a:r>
              <a:r>
                <a:rPr lang="en-US" altLang="ko-KR" sz="1200" b="1" dirty="0">
                  <a:solidFill>
                    <a:schemeClr val="tx1"/>
                  </a:solidFill>
                  <a:latin typeface="SamsungOne-400" panose="020B0503030303020204" pitchFamily="34" charset="0"/>
                  <a:ea typeface="SamsungOne-400" panose="020B0503030303020204" pitchFamily="34" charset="0"/>
                </a:rPr>
                <a:t> Sigfox</a:t>
              </a:r>
            </a:p>
          </p:txBody>
        </p:sp>
      </p:grpSp>
    </p:spTree>
    <p:extLst>
      <p:ext uri="{BB962C8B-B14F-4D97-AF65-F5344CB8AC3E}">
        <p14:creationId xmlns:p14="http://schemas.microsoft.com/office/powerpoint/2010/main" val="20458628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416128" y="444866"/>
            <a:ext cx="9051872" cy="282133"/>
            <a:chOff x="416128" y="444866"/>
            <a:chExt cx="9051872" cy="282133"/>
          </a:xfrm>
        </p:grpSpPr>
        <p:sp>
          <p:nvSpPr>
            <p:cNvPr id="22" name="직사각형 2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23" name="직사각형 2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24" name="그룹 23">
            <a:extLst>
              <a:ext uri="{FF2B5EF4-FFF2-40B4-BE49-F238E27FC236}">
                <a16:creationId xmlns:a16="http://schemas.microsoft.com/office/drawing/2014/main" id="{5E94D3A5-7EE5-417E-8360-100ED0F1F9FF}"/>
              </a:ext>
            </a:extLst>
          </p:cNvPr>
          <p:cNvGrpSpPr/>
          <p:nvPr/>
        </p:nvGrpSpPr>
        <p:grpSpPr>
          <a:xfrm>
            <a:off x="559817" y="2236063"/>
            <a:ext cx="8780377" cy="215444"/>
            <a:chOff x="1027113" y="2045624"/>
            <a:chExt cx="8785225" cy="215563"/>
          </a:xfrm>
        </p:grpSpPr>
        <p:sp>
          <p:nvSpPr>
            <p:cNvPr id="25" name="직사각형 24">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306D26-5660-4A50-9D94-47B535B020DC}"/>
                </a:ext>
              </a:extLst>
            </p:cNvPr>
            <p:cNvSpPr/>
            <p:nvPr/>
          </p:nvSpPr>
          <p:spPr>
            <a:xfrm>
              <a:off x="1179513" y="2045624"/>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6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giờ</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140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ngày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7" name="직사각형 2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Đặc tính kỹ thuật của SigFox</a:t>
            </a:r>
          </a:p>
        </p:txBody>
      </p:sp>
      <p:grpSp>
        <p:nvGrpSpPr>
          <p:cNvPr id="28" name="그룹 27">
            <a:extLst>
              <a:ext uri="{FF2B5EF4-FFF2-40B4-BE49-F238E27FC236}">
                <a16:creationId xmlns:a16="http://schemas.microsoft.com/office/drawing/2014/main" id="{07928334-32AF-46A2-97F3-006B536CB7A1}"/>
              </a:ext>
            </a:extLst>
          </p:cNvPr>
          <p:cNvGrpSpPr/>
          <p:nvPr/>
        </p:nvGrpSpPr>
        <p:grpSpPr>
          <a:xfrm>
            <a:off x="559817" y="1917711"/>
            <a:ext cx="9005714" cy="215444"/>
            <a:chOff x="1027113" y="2045625"/>
            <a:chExt cx="9007799" cy="215494"/>
          </a:xfrm>
        </p:grpSpPr>
        <p:sp>
          <p:nvSpPr>
            <p:cNvPr id="45" name="직사각형 4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6" name="직사각형 45">
              <a:extLst>
                <a:ext uri="{FF2B5EF4-FFF2-40B4-BE49-F238E27FC236}">
                  <a16:creationId xmlns:a16="http://schemas.microsoft.com/office/drawing/2014/main" id="{C3CF9554-5E26-4DD4-876F-A237942CB6BA}"/>
                </a:ext>
              </a:extLst>
            </p:cNvPr>
            <p:cNvSpPr/>
            <p:nvPr/>
          </p:nvSpPr>
          <p:spPr>
            <a:xfrm>
              <a:off x="1179513" y="2045625"/>
              <a:ext cx="8855399"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Giao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12 byte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báo</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54" name="그룹 53">
            <a:extLst>
              <a:ext uri="{FF2B5EF4-FFF2-40B4-BE49-F238E27FC236}">
                <a16:creationId xmlns:a16="http://schemas.microsoft.com/office/drawing/2014/main" id="{5E94D3A5-7EE5-417E-8360-100ED0F1F9FF}"/>
              </a:ext>
            </a:extLst>
          </p:cNvPr>
          <p:cNvGrpSpPr/>
          <p:nvPr/>
        </p:nvGrpSpPr>
        <p:grpSpPr>
          <a:xfrm>
            <a:off x="559817" y="2554415"/>
            <a:ext cx="8780377" cy="215444"/>
            <a:chOff x="1027113" y="2045624"/>
            <a:chExt cx="8785225" cy="215563"/>
          </a:xfrm>
        </p:grpSpPr>
        <p:sp>
          <p:nvSpPr>
            <p:cNvPr id="55" name="직사각형 54">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56" name="직사각형 55">
              <a:extLst>
                <a:ext uri="{FF2B5EF4-FFF2-40B4-BE49-F238E27FC236}">
                  <a16:creationId xmlns:a16="http://schemas.microsoft.com/office/drawing/2014/main" id="{47306D26-5660-4A50-9D94-47B535B020DC}"/>
                </a:ext>
              </a:extLst>
            </p:cNvPr>
            <p:cNvSpPr/>
            <p:nvPr/>
          </p:nvSpPr>
          <p:spPr>
            <a:xfrm>
              <a:off x="1179513" y="2045624"/>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RF </a:t>
              </a:r>
            </a:p>
          </p:txBody>
        </p:sp>
      </p:grpSp>
      <p:sp>
        <p:nvSpPr>
          <p:cNvPr id="57" name="직사각형 56">
            <a:extLst>
              <a:ext uri="{FF2B5EF4-FFF2-40B4-BE49-F238E27FC236}">
                <a16:creationId xmlns:a16="http://schemas.microsoft.com/office/drawing/2014/main" id="{B9363DDC-20BF-49E2-9B1E-F77E3560C2A3}"/>
              </a:ext>
            </a:extLst>
          </p:cNvPr>
          <p:cNvSpPr/>
          <p:nvPr/>
        </p:nvSpPr>
        <p:spPr>
          <a:xfrm>
            <a:off x="711953" y="2831150"/>
            <a:ext cx="8628060" cy="648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DownLink</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600kHz</a:t>
            </a:r>
          </a:p>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UpLink</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100kHz</a:t>
            </a:r>
          </a:p>
        </p:txBody>
      </p:sp>
      <p:grpSp>
        <p:nvGrpSpPr>
          <p:cNvPr id="58" name="그룹 57">
            <a:extLst>
              <a:ext uri="{FF2B5EF4-FFF2-40B4-BE49-F238E27FC236}">
                <a16:creationId xmlns:a16="http://schemas.microsoft.com/office/drawing/2014/main" id="{5E94D3A5-7EE5-417E-8360-100ED0F1F9FF}"/>
              </a:ext>
            </a:extLst>
          </p:cNvPr>
          <p:cNvGrpSpPr/>
          <p:nvPr/>
        </p:nvGrpSpPr>
        <p:grpSpPr>
          <a:xfrm>
            <a:off x="559636" y="3544534"/>
            <a:ext cx="8780377" cy="215444"/>
            <a:chOff x="1027113" y="2045624"/>
            <a:chExt cx="8785225" cy="215563"/>
          </a:xfrm>
        </p:grpSpPr>
        <p:sp>
          <p:nvSpPr>
            <p:cNvPr id="59" name="직사각형 58">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60" name="직사각형 59">
              <a:extLst>
                <a:ext uri="{FF2B5EF4-FFF2-40B4-BE49-F238E27FC236}">
                  <a16:creationId xmlns:a16="http://schemas.microsoft.com/office/drawing/2014/main" id="{47306D26-5660-4A50-9D94-47B535B020DC}"/>
                </a:ext>
              </a:extLst>
            </p:cNvPr>
            <p:cNvSpPr/>
            <p:nvPr/>
          </p:nvSpPr>
          <p:spPr>
            <a:xfrm>
              <a:off x="1179513" y="2045624"/>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61" name="직사각형 60">
            <a:extLst>
              <a:ext uri="{FF2B5EF4-FFF2-40B4-BE49-F238E27FC236}">
                <a16:creationId xmlns:a16="http://schemas.microsoft.com/office/drawing/2014/main" id="{B9363DDC-20BF-49E2-9B1E-F77E3560C2A3}"/>
              </a:ext>
            </a:extLst>
          </p:cNvPr>
          <p:cNvSpPr/>
          <p:nvPr/>
        </p:nvSpPr>
        <p:spPr>
          <a:xfrm>
            <a:off x="711772" y="3821269"/>
            <a:ext cx="8628060" cy="648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DownLink</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600bps</a:t>
            </a:r>
          </a:p>
          <a:p>
            <a:pPr marL="182471" indent="-182471" defTabSz="4570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UpLink</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100bps</a:t>
            </a:r>
          </a:p>
        </p:txBody>
      </p:sp>
    </p:spTree>
    <p:extLst>
      <p:ext uri="{BB962C8B-B14F-4D97-AF65-F5344CB8AC3E}">
        <p14:creationId xmlns:p14="http://schemas.microsoft.com/office/powerpoint/2010/main" val="41176136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416128" y="444866"/>
            <a:ext cx="9051872" cy="282133"/>
            <a:chOff x="416128" y="444866"/>
            <a:chExt cx="9051872" cy="282133"/>
          </a:xfrm>
        </p:grpSpPr>
        <p:sp>
          <p:nvSpPr>
            <p:cNvPr id="23" name="직사각형 2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24" name="직사각형 2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26" name="그룹 25">
            <a:extLst>
              <a:ext uri="{FF2B5EF4-FFF2-40B4-BE49-F238E27FC236}">
                <a16:creationId xmlns:a16="http://schemas.microsoft.com/office/drawing/2014/main" id="{5E94D3A5-7EE5-417E-8360-100ED0F1F9FF}"/>
              </a:ext>
            </a:extLst>
          </p:cNvPr>
          <p:cNvGrpSpPr/>
          <p:nvPr/>
        </p:nvGrpSpPr>
        <p:grpSpPr>
          <a:xfrm>
            <a:off x="559817" y="2500174"/>
            <a:ext cx="8780377" cy="430887"/>
            <a:chOff x="1027113" y="2045624"/>
            <a:chExt cx="8785225" cy="431125"/>
          </a:xfrm>
        </p:grpSpPr>
        <p:sp>
          <p:nvSpPr>
            <p:cNvPr id="28" name="직사각형 27">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29" name="직사각형 28">
              <a:extLst>
                <a:ext uri="{FF2B5EF4-FFF2-40B4-BE49-F238E27FC236}">
                  <a16:creationId xmlns:a16="http://schemas.microsoft.com/office/drawing/2014/main" id="{47306D26-5660-4A50-9D94-47B535B020DC}"/>
                </a:ext>
              </a:extLst>
            </p:cNvPr>
            <p:cNvSpPr/>
            <p:nvPr/>
          </p:nvSpPr>
          <p:spPr>
            <a:xfrm>
              <a:off x="1179513" y="2045624"/>
              <a:ext cx="8632825" cy="431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Công nghệ truyền thông công suất thấp tầm xa chuyên dùng để truyền lượng nhỏ dữ liệu giữa các vật thể, phù hợp với dịch vụ IoT.</a:t>
              </a: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Khái niệm và tính năng của NB-IoT</a:t>
            </a:r>
          </a:p>
        </p:txBody>
      </p:sp>
      <p:grpSp>
        <p:nvGrpSpPr>
          <p:cNvPr id="31" name="그룹 30">
            <a:extLst>
              <a:ext uri="{FF2B5EF4-FFF2-40B4-BE49-F238E27FC236}">
                <a16:creationId xmlns:a16="http://schemas.microsoft.com/office/drawing/2014/main" id="{07928334-32AF-46A2-97F3-006B536CB7A1}"/>
              </a:ext>
            </a:extLst>
          </p:cNvPr>
          <p:cNvGrpSpPr/>
          <p:nvPr/>
        </p:nvGrpSpPr>
        <p:grpSpPr>
          <a:xfrm>
            <a:off x="559817" y="1917711"/>
            <a:ext cx="9005714" cy="430887"/>
            <a:chOff x="1027113" y="2045625"/>
            <a:chExt cx="9007799" cy="430987"/>
          </a:xfrm>
        </p:grpSpPr>
        <p:sp>
          <p:nvSpPr>
            <p:cNvPr id="32" name="직사각형 3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직사각형 34">
              <a:extLst>
                <a:ext uri="{FF2B5EF4-FFF2-40B4-BE49-F238E27FC236}">
                  <a16:creationId xmlns:a16="http://schemas.microsoft.com/office/drawing/2014/main" id="{C3CF9554-5E26-4DD4-876F-A237942CB6BA}"/>
                </a:ext>
              </a:extLst>
            </p:cNvPr>
            <p:cNvSpPr/>
            <p:nvPr/>
          </p:nvSpPr>
          <p:spPr>
            <a:xfrm>
              <a:off x="1179513" y="2045625"/>
              <a:ext cx="8855399"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NB-IoT (IOT băng thông hẹp) là công nghệ LPWA sử dụng băng thông 200 kHz hẹp hơn so với các phương thức truyền thông di động hiện có như LTE và 3G.</a:t>
              </a:r>
            </a:p>
          </p:txBody>
        </p:sp>
      </p:grpSp>
      <p:grpSp>
        <p:nvGrpSpPr>
          <p:cNvPr id="36" name="그룹 35">
            <a:extLst>
              <a:ext uri="{FF2B5EF4-FFF2-40B4-BE49-F238E27FC236}">
                <a16:creationId xmlns:a16="http://schemas.microsoft.com/office/drawing/2014/main" id="{5E94D3A5-7EE5-417E-8360-100ED0F1F9FF}"/>
              </a:ext>
            </a:extLst>
          </p:cNvPr>
          <p:cNvGrpSpPr/>
          <p:nvPr/>
        </p:nvGrpSpPr>
        <p:grpSpPr>
          <a:xfrm>
            <a:off x="562302" y="3071802"/>
            <a:ext cx="8780377" cy="430887"/>
            <a:chOff x="1027113" y="2045624"/>
            <a:chExt cx="8785225" cy="431125"/>
          </a:xfrm>
        </p:grpSpPr>
        <p:sp>
          <p:nvSpPr>
            <p:cNvPr id="37" name="직사각형 36">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38" name="직사각형 37">
              <a:extLst>
                <a:ext uri="{FF2B5EF4-FFF2-40B4-BE49-F238E27FC236}">
                  <a16:creationId xmlns:a16="http://schemas.microsoft.com/office/drawing/2014/main" id="{47306D26-5660-4A50-9D94-47B535B020DC}"/>
                </a:ext>
              </a:extLst>
            </p:cNvPr>
            <p:cNvSpPr/>
            <p:nvPr/>
          </p:nvSpPr>
          <p:spPr>
            <a:xfrm>
              <a:off x="1179513" y="2045624"/>
              <a:ext cx="8632825" cy="431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Băng tần dùng cho các thiết bị phổ li-xăng được sử dụng và nhiều băng tần khác nhau được cung cấp tùy theo chế độ hoạt động.</a:t>
              </a:r>
            </a:p>
          </p:txBody>
        </p:sp>
      </p:grpSp>
      <p:grpSp>
        <p:nvGrpSpPr>
          <p:cNvPr id="39" name="그룹 38">
            <a:extLst>
              <a:ext uri="{FF2B5EF4-FFF2-40B4-BE49-F238E27FC236}">
                <a16:creationId xmlns:a16="http://schemas.microsoft.com/office/drawing/2014/main" id="{5E94D3A5-7EE5-417E-8360-100ED0F1F9FF}"/>
              </a:ext>
            </a:extLst>
          </p:cNvPr>
          <p:cNvGrpSpPr/>
          <p:nvPr/>
        </p:nvGrpSpPr>
        <p:grpSpPr>
          <a:xfrm>
            <a:off x="559817" y="3579080"/>
            <a:ext cx="8780377" cy="215444"/>
            <a:chOff x="1027113" y="2045624"/>
            <a:chExt cx="8785225" cy="215563"/>
          </a:xfrm>
        </p:grpSpPr>
        <p:sp>
          <p:nvSpPr>
            <p:cNvPr id="40" name="직사각형 39">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1" name="직사각형 40">
              <a:extLst>
                <a:ext uri="{FF2B5EF4-FFF2-40B4-BE49-F238E27FC236}">
                  <a16:creationId xmlns:a16="http://schemas.microsoft.com/office/drawing/2014/main" id="{47306D26-5660-4A50-9D94-47B535B020DC}"/>
                </a:ext>
              </a:extLst>
            </p:cNvPr>
            <p:cNvSpPr/>
            <p:nvPr/>
          </p:nvSpPr>
          <p:spPr>
            <a:xfrm>
              <a:off x="1179513" y="2045624"/>
              <a:ext cx="8632825" cy="21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Có thể sử dụng mạng LTE hiện tại để dễ dàng xử lý lưu lượng hiện tại.</a:t>
              </a:r>
            </a:p>
          </p:txBody>
        </p:sp>
      </p:grpSp>
    </p:spTree>
    <p:extLst>
      <p:ext uri="{BB962C8B-B14F-4D97-AF65-F5344CB8AC3E}">
        <p14:creationId xmlns:p14="http://schemas.microsoft.com/office/powerpoint/2010/main" val="32681494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416128" y="444866"/>
            <a:ext cx="9051872" cy="282133"/>
            <a:chOff x="416128" y="444866"/>
            <a:chExt cx="9051872" cy="282133"/>
          </a:xfrm>
        </p:grpSpPr>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grpSp>
        <p:nvGrpSpPr>
          <p:cNvPr id="15" name="그룹 14">
            <a:extLst>
              <a:ext uri="{FF2B5EF4-FFF2-40B4-BE49-F238E27FC236}">
                <a16:creationId xmlns:a16="http://schemas.microsoft.com/office/drawing/2014/main" id="{5E94D3A5-7EE5-417E-8360-100ED0F1F9FF}"/>
              </a:ext>
            </a:extLst>
          </p:cNvPr>
          <p:cNvGrpSpPr/>
          <p:nvPr/>
        </p:nvGrpSpPr>
        <p:grpSpPr>
          <a:xfrm>
            <a:off x="559817" y="2243857"/>
            <a:ext cx="8780377" cy="215325"/>
            <a:chOff x="1027113" y="2045625"/>
            <a:chExt cx="8785225" cy="215444"/>
          </a:xfrm>
        </p:grpSpPr>
        <p:sp>
          <p:nvSpPr>
            <p:cNvPr id="16" name="직사각형 15">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17" name="직사각형 16">
              <a:extLst>
                <a:ext uri="{FF2B5EF4-FFF2-40B4-BE49-F238E27FC236}">
                  <a16:creationId xmlns:a16="http://schemas.microsoft.com/office/drawing/2014/main" id="{47306D26-5660-4A50-9D94-47B535B020DC}"/>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LTE-M được phân thành Cat. 1, Cat. 0, Cat. M và NB-IoT</a:t>
              </a:r>
            </a:p>
          </p:txBody>
        </p:sp>
      </p:gr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Chuẩn NB-IoT</a:t>
            </a:r>
          </a:p>
        </p:txBody>
      </p:sp>
      <p:grpSp>
        <p:nvGrpSpPr>
          <p:cNvPr id="27" name="그룹 26">
            <a:extLst>
              <a:ext uri="{FF2B5EF4-FFF2-40B4-BE49-F238E27FC236}">
                <a16:creationId xmlns:a16="http://schemas.microsoft.com/office/drawing/2014/main" id="{07928334-32AF-46A2-97F3-006B536CB7A1}"/>
              </a:ext>
            </a:extLst>
          </p:cNvPr>
          <p:cNvGrpSpPr/>
          <p:nvPr/>
        </p:nvGrpSpPr>
        <p:grpSpPr>
          <a:xfrm>
            <a:off x="559817" y="1917711"/>
            <a:ext cx="9005714" cy="215444"/>
            <a:chOff x="1027113" y="2045625"/>
            <a:chExt cx="9007799" cy="215494"/>
          </a:xfrm>
        </p:grpSpPr>
        <p:sp>
          <p:nvSpPr>
            <p:cNvPr id="28" name="직사각형 2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a:extLst>
                <a:ext uri="{FF2B5EF4-FFF2-40B4-BE49-F238E27FC236}">
                  <a16:creationId xmlns:a16="http://schemas.microsoft.com/office/drawing/2014/main" id="{C3CF9554-5E26-4DD4-876F-A237942CB6BA}"/>
                </a:ext>
              </a:extLst>
            </p:cNvPr>
            <p:cNvSpPr/>
            <p:nvPr/>
          </p:nvSpPr>
          <p:spPr>
            <a:xfrm>
              <a:off x="1179513" y="2045625"/>
              <a:ext cx="8855399"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Release 13 bao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gồm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LTE-M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NB LTE-M</a:t>
              </a:r>
            </a:p>
          </p:txBody>
        </p:sp>
      </p:grpSp>
      <p:grpSp>
        <p:nvGrpSpPr>
          <p:cNvPr id="6" name="그룹 5"/>
          <p:cNvGrpSpPr/>
          <p:nvPr/>
        </p:nvGrpSpPr>
        <p:grpSpPr>
          <a:xfrm>
            <a:off x="1051540" y="2424399"/>
            <a:ext cx="7482860" cy="3856386"/>
            <a:chOff x="1051540" y="2424399"/>
            <a:chExt cx="7482860" cy="3856386"/>
          </a:xfrm>
        </p:grpSpPr>
        <p:pic>
          <p:nvPicPr>
            <p:cNvPr id="18" name="그림 17"/>
            <p:cNvPicPr>
              <a:picLocks noChangeAspect="1"/>
            </p:cNvPicPr>
            <p:nvPr/>
          </p:nvPicPr>
          <p:blipFill rotWithShape="1">
            <a:blip r:embed="rId3"/>
            <a:srcRect b="2726"/>
            <a:stretch/>
          </p:blipFill>
          <p:spPr>
            <a:xfrm>
              <a:off x="1051540" y="2424399"/>
              <a:ext cx="7482860" cy="3856386"/>
            </a:xfrm>
            <a:prstGeom prst="rect">
              <a:avLst/>
            </a:prstGeom>
          </p:spPr>
        </p:pic>
        <p:sp>
          <p:nvSpPr>
            <p:cNvPr id="19" name="직사각형 18">
              <a:extLst>
                <a:ext uri="{FF2B5EF4-FFF2-40B4-BE49-F238E27FC236}">
                  <a16:creationId xmlns:a16="http://schemas.microsoft.com/office/drawing/2014/main" id="{BE5E017E-C95B-41D7-8BE8-1A409B00D212}"/>
                </a:ext>
              </a:extLst>
            </p:cNvPr>
            <p:cNvSpPr/>
            <p:nvPr/>
          </p:nvSpPr>
          <p:spPr>
            <a:xfrm>
              <a:off x="6407378" y="2812600"/>
              <a:ext cx="1669822" cy="36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6038">
                <a:lnSpc>
                  <a:spcPts val="1200"/>
                </a:lnSpc>
              </a:pPr>
              <a:r>
                <a:rPr lang="en-US" altLang="ko-KR" sz="1100" dirty="0">
                  <a:solidFill>
                    <a:schemeClr val="tx1"/>
                  </a:solidFill>
                  <a:latin typeface="SamsungOne-400" panose="020B0503030303020204" pitchFamily="34" charset="0"/>
                  <a:ea typeface="SamsungOne-400" panose="020B0503030303020204" pitchFamily="34" charset="0"/>
                </a:rPr>
                <a:t>180kHz </a:t>
              </a:r>
              <a:r>
                <a:rPr lang="en-US" altLang="ko-KR" sz="1100" dirty="0" err="1">
                  <a:solidFill>
                    <a:schemeClr val="tx1"/>
                  </a:solidFill>
                  <a:latin typeface="SamsungOne-400" panose="020B0503030303020204" pitchFamily="34" charset="0"/>
                  <a:ea typeface="SamsungOne-400" panose="020B0503030303020204" pitchFamily="34" charset="0"/>
                </a:rPr>
                <a:t>từ</a:t>
              </a:r>
              <a:r>
                <a:rPr lang="en-US" altLang="ko-KR" sz="1100" dirty="0">
                  <a:solidFill>
                    <a:schemeClr val="tx1"/>
                  </a:solidFill>
                  <a:latin typeface="SamsungOne-400" panose="020B0503030303020204" pitchFamily="34" charset="0"/>
                  <a:ea typeface="SamsungOne-400" panose="020B0503030303020204" pitchFamily="34" charset="0"/>
                </a:rPr>
                <a:t> </a:t>
              </a:r>
              <a:r>
                <a:rPr lang="en-US" altLang="ko-KR" sz="1100" dirty="0" err="1">
                  <a:solidFill>
                    <a:schemeClr val="tx1"/>
                  </a:solidFill>
                  <a:latin typeface="SamsungOne-400" panose="020B0503030303020204" pitchFamily="34" charset="0"/>
                  <a:ea typeface="SamsungOne-400" panose="020B0503030303020204" pitchFamily="34" charset="0"/>
                </a:rPr>
                <a:t>sóng</a:t>
              </a:r>
              <a:r>
                <a:rPr lang="en-US" altLang="ko-KR" sz="1100" dirty="0">
                  <a:solidFill>
                    <a:schemeClr val="tx1"/>
                  </a:solidFill>
                  <a:latin typeface="SamsungOne-400" panose="020B0503030303020204" pitchFamily="34" charset="0"/>
                  <a:ea typeface="SamsungOne-400" panose="020B0503030303020204" pitchFamily="34" charset="0"/>
                </a:rPr>
                <a:t> </a:t>
              </a:r>
              <a:r>
                <a:rPr lang="en-US" altLang="ko-KR" sz="1100" dirty="0" err="1">
                  <a:solidFill>
                    <a:schemeClr val="tx1"/>
                  </a:solidFill>
                  <a:latin typeface="SamsungOne-400" panose="020B0503030303020204" pitchFamily="34" charset="0"/>
                  <a:ea typeface="SamsungOne-400" panose="020B0503030303020204" pitchFamily="34" charset="0"/>
                </a:rPr>
                <a:t>mang</a:t>
              </a:r>
              <a:r>
                <a:rPr lang="en-US" altLang="ko-KR" sz="1100" dirty="0">
                  <a:solidFill>
                    <a:schemeClr val="tx1"/>
                  </a:solidFill>
                  <a:latin typeface="SamsungOne-400" panose="020B0503030303020204" pitchFamily="34" charset="0"/>
                  <a:ea typeface="SamsungOne-400" panose="020B0503030303020204" pitchFamily="34" charset="0"/>
                </a:rPr>
                <a:t> </a:t>
              </a:r>
              <a:r>
                <a:rPr lang="en-US" altLang="ko-KR" sz="1100" dirty="0" err="1">
                  <a:solidFill>
                    <a:schemeClr val="tx1"/>
                  </a:solidFill>
                  <a:latin typeface="SamsungOne-400" panose="020B0503030303020204" pitchFamily="34" charset="0"/>
                  <a:ea typeface="SamsungOne-400" panose="020B0503030303020204" pitchFamily="34" charset="0"/>
                </a:rPr>
                <a:t>phụ</a:t>
              </a:r>
              <a:r>
                <a:rPr lang="en-US" altLang="ko-KR" sz="1100" dirty="0">
                  <a:solidFill>
                    <a:schemeClr val="tx1"/>
                  </a:solidFill>
                  <a:latin typeface="SamsungOne-400" panose="020B0503030303020204" pitchFamily="34" charset="0"/>
                  <a:ea typeface="SamsungOne-400" panose="020B0503030303020204" pitchFamily="34" charset="0"/>
                </a:rPr>
                <a:t> 12x15kHz (downlink OFDMA)</a:t>
              </a:r>
            </a:p>
          </p:txBody>
        </p:sp>
        <p:sp>
          <p:nvSpPr>
            <p:cNvPr id="20" name="직사각형 19">
              <a:extLst>
                <a:ext uri="{FF2B5EF4-FFF2-40B4-BE49-F238E27FC236}">
                  <a16:creationId xmlns:a16="http://schemas.microsoft.com/office/drawing/2014/main" id="{BE5E017E-C95B-41D7-8BE8-1A409B00D212}"/>
                </a:ext>
              </a:extLst>
            </p:cNvPr>
            <p:cNvSpPr/>
            <p:nvPr/>
          </p:nvSpPr>
          <p:spPr>
            <a:xfrm>
              <a:off x="5076418" y="3413481"/>
              <a:ext cx="1334542" cy="36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200"/>
                </a:lnSpc>
              </a:pPr>
              <a:r>
                <a:rPr lang="en-US" altLang="ko-KR" sz="1100" b="1" dirty="0">
                  <a:solidFill>
                    <a:schemeClr val="tx1"/>
                  </a:solidFill>
                  <a:latin typeface="SamsungOne-400" panose="020B0503030303020204" pitchFamily="34" charset="0"/>
                  <a:ea typeface="SamsungOne-400" panose="020B0503030303020204" pitchFamily="34" charset="0"/>
                </a:rPr>
                <a:t>LTE 180kHz PRB</a:t>
              </a:r>
            </a:p>
            <a:p>
              <a:pPr marL="41275">
                <a:lnSpc>
                  <a:spcPts val="1200"/>
                </a:lnSpc>
              </a:pPr>
              <a:r>
                <a:rPr lang="en-US" altLang="ko-KR" sz="900" dirty="0">
                  <a:solidFill>
                    <a:schemeClr val="tx1"/>
                  </a:solidFill>
                  <a:latin typeface="SamsungOne-400" panose="020B0503030303020204" pitchFamily="34" charset="0"/>
                  <a:ea typeface="SamsungOne-400" panose="020B0503030303020204" pitchFamily="34" charset="0"/>
                </a:rPr>
                <a:t>(</a:t>
              </a:r>
              <a:r>
                <a:rPr lang="en-US" altLang="ko-KR" sz="900" dirty="0" err="1">
                  <a:solidFill>
                    <a:schemeClr val="tx1"/>
                  </a:solidFill>
                  <a:latin typeface="SamsungOne-400" panose="020B0503030303020204" pitchFamily="34" charset="0"/>
                  <a:ea typeface="SamsungOne-400" panose="020B0503030303020204" pitchFamily="34" charset="0"/>
                </a:rPr>
                <a:t>Khối</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tài</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nguyên</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vật</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lý</a:t>
              </a:r>
              <a:r>
                <a:rPr lang="en-US" altLang="ko-KR" sz="900" dirty="0">
                  <a:solidFill>
                    <a:schemeClr val="tx1"/>
                  </a:solidFill>
                  <a:latin typeface="SamsungOne-400" panose="020B0503030303020204" pitchFamily="34" charset="0"/>
                  <a:ea typeface="SamsungOne-400" panose="020B0503030303020204" pitchFamily="34" charset="0"/>
                </a:rPr>
                <a:t>)</a:t>
              </a:r>
            </a:p>
          </p:txBody>
        </p:sp>
        <p:sp>
          <p:nvSpPr>
            <p:cNvPr id="21" name="직사각형 20">
              <a:extLst>
                <a:ext uri="{FF2B5EF4-FFF2-40B4-BE49-F238E27FC236}">
                  <a16:creationId xmlns:a16="http://schemas.microsoft.com/office/drawing/2014/main" id="{BE5E017E-C95B-41D7-8BE8-1A409B00D212}"/>
                </a:ext>
              </a:extLst>
            </p:cNvPr>
            <p:cNvSpPr/>
            <p:nvPr/>
          </p:nvSpPr>
          <p:spPr>
            <a:xfrm>
              <a:off x="5559018" y="4537567"/>
              <a:ext cx="1187222" cy="303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200"/>
                </a:lnSpc>
              </a:pPr>
              <a:r>
                <a:rPr lang="en-US" altLang="ko-KR" sz="1100" b="1" dirty="0">
                  <a:solidFill>
                    <a:schemeClr val="tx1"/>
                  </a:solidFill>
                  <a:latin typeface="SamsungOne-400" panose="020B0503030303020204" pitchFamily="34" charset="0"/>
                  <a:ea typeface="SamsungOne-400" panose="020B0503030303020204" pitchFamily="34" charset="0"/>
                </a:rPr>
                <a:t>Cat M</a:t>
              </a:r>
            </a:p>
            <a:p>
              <a:pPr marL="41275">
                <a:lnSpc>
                  <a:spcPts val="1200"/>
                </a:lnSpc>
              </a:pPr>
              <a:r>
                <a:rPr lang="en-US" altLang="ko-KR" sz="900" dirty="0">
                  <a:solidFill>
                    <a:schemeClr val="tx1"/>
                  </a:solidFill>
                  <a:latin typeface="SamsungOne-400" panose="020B0503030303020204" pitchFamily="34" charset="0"/>
                  <a:ea typeface="SamsungOne-400" panose="020B0503030303020204" pitchFamily="34" charset="0"/>
                </a:rPr>
                <a:t>1.4MHz </a:t>
              </a:r>
              <a:r>
                <a:rPr lang="en-US" altLang="ko-KR" sz="900" dirty="0" err="1">
                  <a:solidFill>
                    <a:schemeClr val="tx1"/>
                  </a:solidFill>
                  <a:latin typeface="SamsungOne-400" panose="020B0503030303020204" pitchFamily="34" charset="0"/>
                  <a:ea typeface="SamsungOne-400" panose="020B0503030303020204" pitchFamily="34" charset="0"/>
                </a:rPr>
                <a:t>cùng</a:t>
              </a:r>
              <a:r>
                <a:rPr lang="en-US" altLang="ko-KR" sz="900" dirty="0">
                  <a:solidFill>
                    <a:schemeClr val="tx1"/>
                  </a:solidFill>
                  <a:latin typeface="SamsungOne-400" panose="020B0503030303020204" pitchFamily="34" charset="0"/>
                  <a:ea typeface="SamsungOne-400" panose="020B0503030303020204" pitchFamily="34" charset="0"/>
                </a:rPr>
                <a:t> 6x180kHz</a:t>
              </a:r>
              <a:endParaRPr lang="ko-KR" altLang="en-US" sz="9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BE5E017E-C95B-41D7-8BE8-1A409B00D212}"/>
                </a:ext>
              </a:extLst>
            </p:cNvPr>
            <p:cNvSpPr/>
            <p:nvPr/>
          </p:nvSpPr>
          <p:spPr>
            <a:xfrm>
              <a:off x="7057618" y="4546601"/>
              <a:ext cx="1258342"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200"/>
                </a:lnSpc>
              </a:pPr>
              <a:r>
                <a:rPr lang="en-US" altLang="ko-KR" sz="1100" b="1" dirty="0">
                  <a:solidFill>
                    <a:schemeClr val="tx1"/>
                  </a:solidFill>
                  <a:latin typeface="SamsungOne-400" panose="020B0503030303020204" pitchFamily="34" charset="0"/>
                  <a:ea typeface="SamsungOne-400" panose="020B0503030303020204" pitchFamily="34" charset="0"/>
                </a:rPr>
                <a:t>NB-</a:t>
              </a:r>
              <a:r>
                <a:rPr lang="en-US" altLang="ko-KR" sz="1100" b="1" dirty="0" err="1">
                  <a:solidFill>
                    <a:schemeClr val="tx1"/>
                  </a:solidFill>
                  <a:latin typeface="SamsungOne-400" panose="020B0503030303020204" pitchFamily="34" charset="0"/>
                  <a:ea typeface="SamsungOne-400" panose="020B0503030303020204" pitchFamily="34" charset="0"/>
                </a:rPr>
                <a:t>IoT</a:t>
              </a:r>
              <a:endParaRPr lang="en-US" altLang="ko-KR" sz="1100" b="1" dirty="0">
                <a:solidFill>
                  <a:schemeClr val="tx1"/>
                </a:solidFill>
                <a:latin typeface="SamsungOne-400" panose="020B0503030303020204" pitchFamily="34" charset="0"/>
                <a:ea typeface="SamsungOne-400" panose="020B0503030303020204" pitchFamily="34" charset="0"/>
              </a:endParaRPr>
            </a:p>
            <a:p>
              <a:pPr marL="41275">
                <a:lnSpc>
                  <a:spcPts val="1200"/>
                </a:lnSpc>
              </a:pPr>
              <a:r>
                <a:rPr lang="en-US" altLang="ko-KR" sz="900" dirty="0">
                  <a:solidFill>
                    <a:schemeClr val="tx1"/>
                  </a:solidFill>
                  <a:latin typeface="SamsungOne-400" panose="020B0503030303020204" pitchFamily="34" charset="0"/>
                  <a:ea typeface="SamsungOne-400" panose="020B0503030303020204" pitchFamily="34" charset="0"/>
                </a:rPr>
                <a:t>200kHz </a:t>
              </a:r>
              <a:r>
                <a:rPr lang="en-US" altLang="ko-KR" sz="900" dirty="0" err="1">
                  <a:solidFill>
                    <a:schemeClr val="tx1"/>
                  </a:solidFill>
                  <a:latin typeface="SamsungOne-400" panose="020B0503030303020204" pitchFamily="34" charset="0"/>
                  <a:ea typeface="SamsungOne-400" panose="020B0503030303020204" pitchFamily="34" charset="0"/>
                </a:rPr>
                <a:t>từ</a:t>
              </a:r>
              <a:r>
                <a:rPr lang="en-US" altLang="ko-KR" sz="900" dirty="0">
                  <a:solidFill>
                    <a:schemeClr val="tx1"/>
                  </a:solidFill>
                  <a:latin typeface="SamsungOne-400" panose="020B0503030303020204" pitchFamily="34" charset="0"/>
                  <a:ea typeface="SamsungOne-400" panose="020B0503030303020204" pitchFamily="34" charset="0"/>
                </a:rPr>
                <a:t> 1x180kHz</a:t>
              </a:r>
              <a:endParaRPr lang="ko-KR" altLang="en-US" sz="900" dirty="0">
                <a:solidFill>
                  <a:schemeClr val="tx1"/>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BE5E017E-C95B-41D7-8BE8-1A409B00D212}"/>
                </a:ext>
              </a:extLst>
            </p:cNvPr>
            <p:cNvSpPr/>
            <p:nvPr/>
          </p:nvSpPr>
          <p:spPr>
            <a:xfrm>
              <a:off x="4861560" y="4231641"/>
              <a:ext cx="51308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200"/>
                </a:lnSpc>
              </a:pPr>
              <a:r>
                <a:rPr lang="en-US" altLang="ko-KR" sz="900" dirty="0">
                  <a:solidFill>
                    <a:schemeClr val="tx1"/>
                  </a:solidFill>
                  <a:latin typeface="SamsungOne-400" panose="020B0503030303020204" pitchFamily="34" charset="0"/>
                  <a:ea typeface="SamsungOne-400" panose="020B0503030303020204" pitchFamily="34" charset="0"/>
                </a:rPr>
                <a:t>6x180k</a:t>
              </a:r>
              <a:br>
                <a:rPr lang="en-US" altLang="ko-KR" sz="900" dirty="0">
                  <a:solidFill>
                    <a:schemeClr val="tx1"/>
                  </a:solidFill>
                  <a:latin typeface="SamsungOne-400" panose="020B0503030303020204" pitchFamily="34" charset="0"/>
                  <a:ea typeface="SamsungOne-400" panose="020B0503030303020204" pitchFamily="34" charset="0"/>
                </a:rPr>
              </a:br>
              <a:r>
                <a:rPr lang="en-US" altLang="ko-KR" sz="900" dirty="0">
                  <a:solidFill>
                    <a:schemeClr val="tx1"/>
                  </a:solidFill>
                  <a:latin typeface="SamsungOne-400" panose="020B0503030303020204" pitchFamily="34" charset="0"/>
                  <a:ea typeface="SamsungOne-400" panose="020B0503030303020204" pitchFamily="34" charset="0"/>
                </a:rPr>
                <a:t>1.08MHz</a:t>
              </a:r>
              <a:endParaRPr lang="ko-KR" altLang="en-US" sz="900" dirty="0">
                <a:solidFill>
                  <a:schemeClr val="tx1"/>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BE5E017E-C95B-41D7-8BE8-1A409B00D212}"/>
                </a:ext>
              </a:extLst>
            </p:cNvPr>
            <p:cNvSpPr/>
            <p:nvPr/>
          </p:nvSpPr>
          <p:spPr>
            <a:xfrm>
              <a:off x="1465580" y="4112766"/>
              <a:ext cx="51308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200"/>
                </a:lnSpc>
              </a:pPr>
              <a:r>
                <a:rPr lang="en-US" altLang="ko-KR" sz="900" dirty="0">
                  <a:solidFill>
                    <a:schemeClr val="tx1"/>
                  </a:solidFill>
                  <a:latin typeface="SamsungOne-400" panose="020B0503030303020204" pitchFamily="34" charset="0"/>
                  <a:ea typeface="SamsungOne-400" panose="020B0503030303020204" pitchFamily="34" charset="0"/>
                </a:rPr>
                <a:t>25x180k</a:t>
              </a:r>
              <a:br>
                <a:rPr lang="en-US" altLang="ko-KR" sz="900" dirty="0">
                  <a:solidFill>
                    <a:schemeClr val="tx1"/>
                  </a:solidFill>
                  <a:latin typeface="SamsungOne-400" panose="020B0503030303020204" pitchFamily="34" charset="0"/>
                  <a:ea typeface="SamsungOne-400" panose="020B0503030303020204" pitchFamily="34" charset="0"/>
                </a:rPr>
              </a:br>
              <a:r>
                <a:rPr lang="en-US" altLang="ko-KR" sz="900" dirty="0">
                  <a:solidFill>
                    <a:schemeClr val="tx1"/>
                  </a:solidFill>
                  <a:latin typeface="SamsungOne-400" panose="020B0503030303020204" pitchFamily="34" charset="0"/>
                  <a:ea typeface="SamsungOne-400" panose="020B0503030303020204" pitchFamily="34" charset="0"/>
                </a:rPr>
                <a:t>4.5MHz</a:t>
              </a:r>
              <a:endParaRPr lang="ko-KR" altLang="en-US" sz="900" dirty="0">
                <a:solidFill>
                  <a:schemeClr val="tx1"/>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1790086" y="5100320"/>
              <a:ext cx="1024234" cy="274320"/>
              <a:chOff x="1790086" y="5100320"/>
              <a:chExt cx="1024234" cy="274320"/>
            </a:xfrm>
          </p:grpSpPr>
          <p:sp>
            <p:nvSpPr>
              <p:cNvPr id="2" name="직사각형 1"/>
              <p:cNvSpPr/>
              <p:nvPr/>
            </p:nvSpPr>
            <p:spPr>
              <a:xfrm>
                <a:off x="1859280" y="5100320"/>
                <a:ext cx="955040" cy="1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1849120" y="5230062"/>
                <a:ext cx="276860" cy="144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1844040" y="5107940"/>
                <a:ext cx="955040" cy="1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p:cNvSpPr/>
              <p:nvPr/>
            </p:nvSpPr>
            <p:spPr>
              <a:xfrm>
                <a:off x="1790086" y="5124349"/>
                <a:ext cx="955040" cy="1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직사각형 24">
              <a:extLst>
                <a:ext uri="{FF2B5EF4-FFF2-40B4-BE49-F238E27FC236}">
                  <a16:creationId xmlns:a16="http://schemas.microsoft.com/office/drawing/2014/main" id="{BE5E017E-C95B-41D7-8BE8-1A409B00D212}"/>
                </a:ext>
              </a:extLst>
            </p:cNvPr>
            <p:cNvSpPr/>
            <p:nvPr/>
          </p:nvSpPr>
          <p:spPr>
            <a:xfrm>
              <a:off x="2002790" y="5087902"/>
              <a:ext cx="933450" cy="238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000"/>
                </a:lnSpc>
              </a:pPr>
              <a:r>
                <a:rPr lang="en-US" altLang="ko-KR" sz="900" dirty="0">
                  <a:solidFill>
                    <a:schemeClr val="tx1"/>
                  </a:solidFill>
                  <a:latin typeface="SamsungOne-400" panose="020B0503030303020204" pitchFamily="34" charset="0"/>
                  <a:ea typeface="SamsungOne-400" panose="020B0503030303020204" pitchFamily="34" charset="0"/>
                </a:rPr>
                <a:t>Cat M </a:t>
              </a:r>
              <a:r>
                <a:rPr lang="en-US" altLang="ko-KR" sz="900" dirty="0" err="1">
                  <a:solidFill>
                    <a:schemeClr val="tx1"/>
                  </a:solidFill>
                  <a:latin typeface="SamsungOne-400" panose="020B0503030303020204" pitchFamily="34" charset="0"/>
                  <a:ea typeface="SamsungOne-400" panose="020B0503030303020204" pitchFamily="34" charset="0"/>
                </a:rPr>
                <a:t>trong</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băng</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tần</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có</a:t>
              </a:r>
              <a:r>
                <a:rPr lang="en-US" altLang="ko-KR" sz="900" dirty="0">
                  <a:solidFill>
                    <a:schemeClr val="tx1"/>
                  </a:solidFill>
                  <a:latin typeface="SamsungOne-400" panose="020B0503030303020204" pitchFamily="34" charset="0"/>
                  <a:ea typeface="SamsungOne-400" panose="020B0503030303020204" pitchFamily="34" charset="0"/>
                </a:rPr>
                <a:t> LTE</a:t>
              </a:r>
            </a:p>
          </p:txBody>
        </p:sp>
        <p:sp>
          <p:nvSpPr>
            <p:cNvPr id="31" name="직사각형 30"/>
            <p:cNvSpPr/>
            <p:nvPr/>
          </p:nvSpPr>
          <p:spPr>
            <a:xfrm>
              <a:off x="3327259" y="5139549"/>
              <a:ext cx="622757" cy="10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3415337" y="5041658"/>
              <a:ext cx="690880" cy="9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p:cNvSpPr/>
            <p:nvPr/>
          </p:nvSpPr>
          <p:spPr>
            <a:xfrm>
              <a:off x="3107962" y="5245301"/>
              <a:ext cx="690880" cy="9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p:nvSpPr>
          <p:spPr>
            <a:xfrm rot="18566937">
              <a:off x="3883536" y="5123344"/>
              <a:ext cx="152652" cy="1020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p:cNvSpPr/>
            <p:nvPr/>
          </p:nvSpPr>
          <p:spPr>
            <a:xfrm rot="19701995">
              <a:off x="3914352" y="5106573"/>
              <a:ext cx="152652" cy="1020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BE5E017E-C95B-41D7-8BE8-1A409B00D212}"/>
                </a:ext>
              </a:extLst>
            </p:cNvPr>
            <p:cNvSpPr/>
            <p:nvPr/>
          </p:nvSpPr>
          <p:spPr>
            <a:xfrm>
              <a:off x="3367900" y="5103143"/>
              <a:ext cx="829310" cy="238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000"/>
                </a:lnSpc>
              </a:pPr>
              <a:r>
                <a:rPr lang="en-US" altLang="ko-KR" sz="900" dirty="0">
                  <a:solidFill>
                    <a:schemeClr val="tx1"/>
                  </a:solidFill>
                  <a:latin typeface="SamsungOne-400" panose="020B0503030303020204" pitchFamily="34" charset="0"/>
                  <a:ea typeface="SamsungOne-400" panose="020B0503030303020204" pitchFamily="34" charset="0"/>
                </a:rPr>
                <a:t>NB-IoT </a:t>
              </a:r>
              <a:r>
                <a:rPr lang="en-US" altLang="ko-KR" sz="900" dirty="0" err="1">
                  <a:solidFill>
                    <a:schemeClr val="tx1"/>
                  </a:solidFill>
                  <a:latin typeface="SamsungOne-400" panose="020B0503030303020204" pitchFamily="34" charset="0"/>
                  <a:ea typeface="SamsungOne-400" panose="020B0503030303020204" pitchFamily="34" charset="0"/>
                </a:rPr>
                <a:t>trong</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băng</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tần</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có</a:t>
              </a:r>
              <a:r>
                <a:rPr lang="en-US" altLang="ko-KR" sz="900" dirty="0">
                  <a:solidFill>
                    <a:schemeClr val="tx1"/>
                  </a:solidFill>
                  <a:latin typeface="SamsungOne-400" panose="020B0503030303020204" pitchFamily="34" charset="0"/>
                  <a:ea typeface="SamsungOne-400" panose="020B0503030303020204" pitchFamily="34" charset="0"/>
                </a:rPr>
                <a:t> LTE</a:t>
              </a:r>
            </a:p>
          </p:txBody>
        </p:sp>
        <p:sp>
          <p:nvSpPr>
            <p:cNvPr id="40" name="직사각형 39">
              <a:extLst>
                <a:ext uri="{FF2B5EF4-FFF2-40B4-BE49-F238E27FC236}">
                  <a16:creationId xmlns:a16="http://schemas.microsoft.com/office/drawing/2014/main" id="{BE5E017E-C95B-41D7-8BE8-1A409B00D212}"/>
                </a:ext>
              </a:extLst>
            </p:cNvPr>
            <p:cNvSpPr/>
            <p:nvPr/>
          </p:nvSpPr>
          <p:spPr>
            <a:xfrm>
              <a:off x="2615095" y="5944740"/>
              <a:ext cx="1135522" cy="29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000"/>
                </a:lnSpc>
              </a:pPr>
              <a:r>
                <a:rPr lang="en-US" altLang="ko-KR" sz="900" dirty="0">
                  <a:solidFill>
                    <a:schemeClr val="tx1"/>
                  </a:solidFill>
                  <a:latin typeface="SamsungOne-400" panose="020B0503030303020204" pitchFamily="34" charset="0"/>
                  <a:ea typeface="SamsungOne-400" panose="020B0503030303020204" pitchFamily="34" charset="0"/>
                </a:rPr>
                <a:t>TBC NB-IoT </a:t>
              </a:r>
              <a:r>
                <a:rPr lang="en-US" altLang="ko-KR" sz="900" dirty="0" err="1">
                  <a:solidFill>
                    <a:schemeClr val="tx1"/>
                  </a:solidFill>
                  <a:latin typeface="SamsungOne-400" panose="020B0503030303020204" pitchFamily="34" charset="0"/>
                  <a:ea typeface="SamsungOne-400" panose="020B0503030303020204" pitchFamily="34" charset="0"/>
                </a:rPr>
                <a:t>tách</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rời</a:t>
              </a:r>
              <a:r>
                <a:rPr lang="en-US" altLang="ko-KR" sz="900" dirty="0">
                  <a:solidFill>
                    <a:schemeClr val="tx1"/>
                  </a:solidFill>
                  <a:latin typeface="SamsungOne-400" panose="020B0503030303020204" pitchFamily="34" charset="0"/>
                  <a:ea typeface="SamsungOne-400" panose="020B0503030303020204" pitchFamily="34" charset="0"/>
                </a:rPr>
                <a:t> 6 PRB </a:t>
              </a:r>
              <a:r>
                <a:rPr lang="en-US" altLang="ko-KR" sz="900" dirty="0" err="1">
                  <a:solidFill>
                    <a:schemeClr val="tx1"/>
                  </a:solidFill>
                  <a:latin typeface="SamsungOne-400" panose="020B0503030303020204" pitchFamily="34" charset="0"/>
                  <a:ea typeface="SamsungOne-400" panose="020B0503030303020204" pitchFamily="34" charset="0"/>
                </a:rPr>
                <a:t>trung</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tâm</a:t>
              </a:r>
              <a:endParaRPr lang="en-US" altLang="ko-KR" sz="900" dirty="0">
                <a:solidFill>
                  <a:schemeClr val="tx1"/>
                </a:solidFill>
                <a:latin typeface="SamsungOne-400" panose="020B0503030303020204" pitchFamily="34" charset="0"/>
                <a:ea typeface="SamsungOne-400" panose="020B0503030303020204" pitchFamily="34" charset="0"/>
              </a:endParaRPr>
            </a:p>
          </p:txBody>
        </p:sp>
        <p:sp>
          <p:nvSpPr>
            <p:cNvPr id="41" name="직사각형 40">
              <a:extLst>
                <a:ext uri="{FF2B5EF4-FFF2-40B4-BE49-F238E27FC236}">
                  <a16:creationId xmlns:a16="http://schemas.microsoft.com/office/drawing/2014/main" id="{BE5E017E-C95B-41D7-8BE8-1A409B00D212}"/>
                </a:ext>
              </a:extLst>
            </p:cNvPr>
            <p:cNvSpPr/>
            <p:nvPr/>
          </p:nvSpPr>
          <p:spPr>
            <a:xfrm>
              <a:off x="3856566" y="5945505"/>
              <a:ext cx="944034" cy="29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000"/>
                </a:lnSpc>
              </a:pPr>
              <a:r>
                <a:rPr lang="en-US" altLang="ko-KR" sz="900" dirty="0" err="1">
                  <a:solidFill>
                    <a:schemeClr val="tx1"/>
                  </a:solidFill>
                  <a:latin typeface="SamsungOne-400" panose="020B0503030303020204" pitchFamily="34" charset="0"/>
                  <a:ea typeface="SamsungOne-400" panose="020B0503030303020204" pitchFamily="34" charset="0"/>
                </a:rPr>
                <a:t>Băng</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tần</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bảo</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vệ</a:t>
              </a:r>
              <a:r>
                <a:rPr lang="en-US" altLang="ko-KR" sz="900" dirty="0">
                  <a:solidFill>
                    <a:schemeClr val="tx1"/>
                  </a:solidFill>
                  <a:latin typeface="SamsungOne-400" panose="020B0503030303020204" pitchFamily="34" charset="0"/>
                  <a:ea typeface="SamsungOne-400" panose="020B0503030303020204" pitchFamily="34" charset="0"/>
                </a:rPr>
                <a:t> NB-IoT LTE</a:t>
              </a:r>
            </a:p>
          </p:txBody>
        </p:sp>
        <p:sp>
          <p:nvSpPr>
            <p:cNvPr id="42" name="직사각형 41">
              <a:extLst>
                <a:ext uri="{FF2B5EF4-FFF2-40B4-BE49-F238E27FC236}">
                  <a16:creationId xmlns:a16="http://schemas.microsoft.com/office/drawing/2014/main" id="{BE5E017E-C95B-41D7-8BE8-1A409B00D212}"/>
                </a:ext>
              </a:extLst>
            </p:cNvPr>
            <p:cNvSpPr/>
            <p:nvPr/>
          </p:nvSpPr>
          <p:spPr>
            <a:xfrm>
              <a:off x="5448300" y="5944740"/>
              <a:ext cx="1219200" cy="29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000"/>
                </a:lnSpc>
              </a:pPr>
              <a:r>
                <a:rPr lang="en-US" altLang="ko-KR" sz="900" dirty="0">
                  <a:solidFill>
                    <a:schemeClr val="tx1"/>
                  </a:solidFill>
                  <a:latin typeface="SamsungOne-400" panose="020B0503030303020204" pitchFamily="34" charset="0"/>
                  <a:ea typeface="SamsungOne-400" panose="020B0503030303020204" pitchFamily="34" charset="0"/>
                </a:rPr>
                <a:t>NB-IoT ở </a:t>
              </a:r>
              <a:r>
                <a:rPr lang="en-US" altLang="ko-KR" sz="900" dirty="0" err="1">
                  <a:solidFill>
                    <a:schemeClr val="tx1"/>
                  </a:solidFill>
                  <a:latin typeface="SamsungOne-400" panose="020B0503030303020204" pitchFamily="34" charset="0"/>
                  <a:ea typeface="SamsungOne-400" panose="020B0503030303020204" pitchFamily="34" charset="0"/>
                </a:rPr>
                <a:t>phổ</a:t>
              </a:r>
              <a:r>
                <a:rPr lang="en-US" altLang="ko-KR" sz="900" dirty="0">
                  <a:solidFill>
                    <a:schemeClr val="tx1"/>
                  </a:solidFill>
                  <a:latin typeface="SamsungOne-400" panose="020B0503030303020204" pitchFamily="34" charset="0"/>
                  <a:ea typeface="SamsungOne-400" panose="020B0503030303020204" pitchFamily="34" charset="0"/>
                </a:rPr>
                <a:t> GSM 200kHz </a:t>
              </a:r>
              <a:r>
                <a:rPr lang="en-US" altLang="ko-KR" sz="900" dirty="0" err="1">
                  <a:solidFill>
                    <a:schemeClr val="tx1"/>
                  </a:solidFill>
                  <a:latin typeface="SamsungOne-400" panose="020B0503030303020204" pitchFamily="34" charset="0"/>
                  <a:ea typeface="SamsungOne-400" panose="020B0503030303020204" pitchFamily="34" charset="0"/>
                </a:rPr>
                <a:t>không</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bảo</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vệ</a:t>
              </a:r>
              <a:endParaRPr lang="en-US" altLang="ko-KR" sz="900" dirty="0">
                <a:solidFill>
                  <a:schemeClr val="tx1"/>
                </a:solidFill>
                <a:latin typeface="SamsungOne-400" panose="020B0503030303020204" pitchFamily="34" charset="0"/>
                <a:ea typeface="SamsungOne-400" panose="020B0503030303020204" pitchFamily="34" charset="0"/>
              </a:endParaRPr>
            </a:p>
          </p:txBody>
        </p:sp>
        <p:sp>
          <p:nvSpPr>
            <p:cNvPr id="43" name="직사각형 42">
              <a:extLst>
                <a:ext uri="{FF2B5EF4-FFF2-40B4-BE49-F238E27FC236}">
                  <a16:creationId xmlns:a16="http://schemas.microsoft.com/office/drawing/2014/main" id="{BE5E017E-C95B-41D7-8BE8-1A409B00D212}"/>
                </a:ext>
              </a:extLst>
            </p:cNvPr>
            <p:cNvSpPr/>
            <p:nvPr/>
          </p:nvSpPr>
          <p:spPr>
            <a:xfrm>
              <a:off x="7108497" y="5944740"/>
              <a:ext cx="1219200" cy="29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000"/>
                </a:lnSpc>
              </a:pPr>
              <a:r>
                <a:rPr lang="en-US" altLang="ko-KR" sz="900" dirty="0">
                  <a:solidFill>
                    <a:schemeClr val="tx1"/>
                  </a:solidFill>
                  <a:latin typeface="SamsungOne-400" panose="020B0503030303020204" pitchFamily="34" charset="0"/>
                  <a:ea typeface="SamsungOne-400" panose="020B0503030303020204" pitchFamily="34" charset="0"/>
                </a:rPr>
                <a:t>NB-IoT ở </a:t>
              </a:r>
              <a:r>
                <a:rPr lang="en-US" altLang="ko-KR" sz="900" dirty="0" err="1">
                  <a:solidFill>
                    <a:schemeClr val="tx1"/>
                  </a:solidFill>
                  <a:latin typeface="SamsungOne-400" panose="020B0503030303020204" pitchFamily="34" charset="0"/>
                  <a:ea typeface="SamsungOne-400" panose="020B0503030303020204" pitchFamily="34" charset="0"/>
                </a:rPr>
                <a:t>phổ</a:t>
              </a:r>
              <a:r>
                <a:rPr lang="en-US" altLang="ko-KR" sz="900" dirty="0">
                  <a:solidFill>
                    <a:schemeClr val="tx1"/>
                  </a:solidFill>
                  <a:latin typeface="SamsungOne-400" panose="020B0503030303020204" pitchFamily="34" charset="0"/>
                  <a:ea typeface="SamsungOne-400" panose="020B0503030303020204" pitchFamily="34" charset="0"/>
                </a:rPr>
                <a:t> GSM 200kHz </a:t>
              </a:r>
              <a:r>
                <a:rPr lang="en-US" altLang="ko-KR" sz="900" dirty="0" err="1">
                  <a:solidFill>
                    <a:schemeClr val="tx1"/>
                  </a:solidFill>
                  <a:latin typeface="SamsungOne-400" panose="020B0503030303020204" pitchFamily="34" charset="0"/>
                  <a:ea typeface="SamsungOne-400" panose="020B0503030303020204" pitchFamily="34" charset="0"/>
                </a:rPr>
                <a:t>có</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bảo</a:t>
              </a:r>
              <a:r>
                <a:rPr lang="en-US" altLang="ko-KR" sz="900" dirty="0">
                  <a:solidFill>
                    <a:schemeClr val="tx1"/>
                  </a:solidFill>
                  <a:latin typeface="SamsungOne-400" panose="020B0503030303020204" pitchFamily="34" charset="0"/>
                  <a:ea typeface="SamsungOne-400" panose="020B0503030303020204" pitchFamily="34" charset="0"/>
                </a:rPr>
                <a:t> </a:t>
              </a:r>
              <a:r>
                <a:rPr lang="en-US" altLang="ko-KR" sz="900" dirty="0" err="1">
                  <a:solidFill>
                    <a:schemeClr val="tx1"/>
                  </a:solidFill>
                  <a:latin typeface="SamsungOne-400" panose="020B0503030303020204" pitchFamily="34" charset="0"/>
                  <a:ea typeface="SamsungOne-400" panose="020B0503030303020204" pitchFamily="34" charset="0"/>
                </a:rPr>
                <a:t>vệ</a:t>
              </a:r>
              <a:endParaRPr lang="en-US" altLang="ko-KR" sz="900" dirty="0">
                <a:solidFill>
                  <a:schemeClr val="tx1"/>
                </a:solidFill>
                <a:latin typeface="SamsungOne-400" panose="020B0503030303020204" pitchFamily="34" charset="0"/>
                <a:ea typeface="SamsungOne-400" panose="020B0503030303020204" pitchFamily="34" charset="0"/>
              </a:endParaRPr>
            </a:p>
          </p:txBody>
        </p:sp>
        <p:sp>
          <p:nvSpPr>
            <p:cNvPr id="44" name="직사각형 43">
              <a:extLst>
                <a:ext uri="{FF2B5EF4-FFF2-40B4-BE49-F238E27FC236}">
                  <a16:creationId xmlns:a16="http://schemas.microsoft.com/office/drawing/2014/main" id="{BE5E017E-C95B-41D7-8BE8-1A409B00D212}"/>
                </a:ext>
              </a:extLst>
            </p:cNvPr>
            <p:cNvSpPr/>
            <p:nvPr/>
          </p:nvSpPr>
          <p:spPr>
            <a:xfrm>
              <a:off x="2152921" y="4474293"/>
              <a:ext cx="1645921" cy="362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marL="41275">
                <a:lnSpc>
                  <a:spcPts val="1200"/>
                </a:lnSpc>
              </a:pPr>
              <a:r>
                <a:rPr lang="en-US" altLang="ko-KR" sz="1100" b="1" dirty="0" err="1">
                  <a:solidFill>
                    <a:schemeClr val="tx1"/>
                  </a:solidFill>
                  <a:latin typeface="SamsungOne-400" panose="020B0503030303020204" pitchFamily="34" charset="0"/>
                  <a:ea typeface="SamsungOne-400" panose="020B0503030303020204" pitchFamily="34" charset="0"/>
                </a:rPr>
                <a:t>Sóng</a:t>
              </a:r>
              <a:r>
                <a:rPr lang="en-US" altLang="ko-KR" sz="1100" b="1" dirty="0">
                  <a:solidFill>
                    <a:schemeClr val="tx1"/>
                  </a:solidFill>
                  <a:latin typeface="SamsungOne-400" panose="020B0503030303020204" pitchFamily="34" charset="0"/>
                  <a:ea typeface="SamsungOne-400" panose="020B0503030303020204" pitchFamily="34" charset="0"/>
                </a:rPr>
                <a:t> </a:t>
              </a:r>
              <a:r>
                <a:rPr lang="en-US" altLang="ko-KR" sz="1100" b="1" dirty="0" err="1">
                  <a:solidFill>
                    <a:schemeClr val="tx1"/>
                  </a:solidFill>
                  <a:latin typeface="SamsungOne-400" panose="020B0503030303020204" pitchFamily="34" charset="0"/>
                  <a:ea typeface="SamsungOne-400" panose="020B0503030303020204" pitchFamily="34" charset="0"/>
                </a:rPr>
                <a:t>mang</a:t>
              </a:r>
              <a:r>
                <a:rPr lang="en-US" altLang="ko-KR" sz="1100" b="1" dirty="0">
                  <a:solidFill>
                    <a:schemeClr val="tx1"/>
                  </a:solidFill>
                  <a:latin typeface="SamsungOne-400" panose="020B0503030303020204" pitchFamily="34" charset="0"/>
                  <a:ea typeface="SamsungOne-400" panose="020B0503030303020204" pitchFamily="34" charset="0"/>
                </a:rPr>
                <a:t> LTE 5MHz </a:t>
              </a:r>
              <a:r>
                <a:rPr lang="en-US" altLang="ko-KR" sz="1100" b="1" dirty="0" err="1">
                  <a:solidFill>
                    <a:schemeClr val="tx1"/>
                  </a:solidFill>
                  <a:latin typeface="SamsungOne-400" panose="020B0503030303020204" pitchFamily="34" charset="0"/>
                  <a:ea typeface="SamsungOne-400" panose="020B0503030303020204" pitchFamily="34" charset="0"/>
                </a:rPr>
                <a:t>điển</a:t>
              </a:r>
              <a:r>
                <a:rPr lang="en-US" altLang="ko-KR" sz="1100" b="1" dirty="0">
                  <a:solidFill>
                    <a:schemeClr val="tx1"/>
                  </a:solidFill>
                  <a:latin typeface="SamsungOne-400" panose="020B0503030303020204" pitchFamily="34" charset="0"/>
                  <a:ea typeface="SamsungOne-400" panose="020B0503030303020204" pitchFamily="34" charset="0"/>
                </a:rPr>
                <a:t> </a:t>
              </a:r>
              <a:r>
                <a:rPr lang="en-US" altLang="ko-KR" sz="1100" b="1" dirty="0" err="1">
                  <a:solidFill>
                    <a:schemeClr val="tx1"/>
                  </a:solidFill>
                  <a:latin typeface="SamsungOne-400" panose="020B0503030303020204" pitchFamily="34" charset="0"/>
                  <a:ea typeface="SamsungOne-400" panose="020B0503030303020204" pitchFamily="34" charset="0"/>
                </a:rPr>
                <a:t>hình</a:t>
              </a:r>
              <a:endParaRPr lang="en-US" altLang="ko-KR" sz="1100" b="1" dirty="0">
                <a:solidFill>
                  <a:schemeClr val="tx1"/>
                </a:solidFill>
                <a:latin typeface="SamsungOne-400" panose="020B0503030303020204" pitchFamily="34" charset="0"/>
                <a:ea typeface="SamsungOne-400" panose="020B0503030303020204" pitchFamily="34" charset="0"/>
              </a:endParaRPr>
            </a:p>
            <a:p>
              <a:pPr marL="41275">
                <a:lnSpc>
                  <a:spcPts val="1200"/>
                </a:lnSpc>
              </a:pPr>
              <a:r>
                <a:rPr lang="en-US" altLang="ko-KR" sz="1100" b="1" dirty="0">
                  <a:solidFill>
                    <a:schemeClr val="tx1"/>
                  </a:solidFill>
                  <a:latin typeface="SamsungOne-400" panose="020B0503030303020204" pitchFamily="34" charset="0"/>
                  <a:ea typeface="SamsungOne-400" panose="020B0503030303020204" pitchFamily="34" charset="0"/>
                </a:rPr>
                <a:t>5MHz </a:t>
              </a:r>
              <a:r>
                <a:rPr lang="en-US" altLang="ko-KR" sz="1100" b="1" dirty="0" err="1">
                  <a:solidFill>
                    <a:schemeClr val="tx1"/>
                  </a:solidFill>
                  <a:latin typeface="SamsungOne-400" panose="020B0503030303020204" pitchFamily="34" charset="0"/>
                  <a:ea typeface="SamsungOne-400" panose="020B0503030303020204" pitchFamily="34" charset="0"/>
                </a:rPr>
                <a:t>cùng</a:t>
              </a:r>
              <a:r>
                <a:rPr lang="en-US" altLang="ko-KR" sz="1100" b="1" dirty="0">
                  <a:solidFill>
                    <a:schemeClr val="tx1"/>
                  </a:solidFill>
                  <a:latin typeface="SamsungOne-400" panose="020B0503030303020204" pitchFamily="34" charset="0"/>
                  <a:ea typeface="SamsungOne-400" panose="020B0503030303020204" pitchFamily="34" charset="0"/>
                </a:rPr>
                <a:t> 25 x 180kHz</a:t>
              </a:r>
            </a:p>
          </p:txBody>
        </p:sp>
      </p:grpSp>
    </p:spTree>
    <p:extLst>
      <p:ext uri="{BB962C8B-B14F-4D97-AF65-F5344CB8AC3E}">
        <p14:creationId xmlns:p14="http://schemas.microsoft.com/office/powerpoint/2010/main" val="26872631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그룹 80"/>
          <p:cNvGrpSpPr/>
          <p:nvPr/>
        </p:nvGrpSpPr>
        <p:grpSpPr>
          <a:xfrm>
            <a:off x="559817" y="2605112"/>
            <a:ext cx="8780377" cy="430749"/>
            <a:chOff x="1027113" y="2045629"/>
            <a:chExt cx="8785225" cy="430987"/>
          </a:xfrm>
        </p:grpSpPr>
        <p:sp>
          <p:nvSpPr>
            <p:cNvPr id="82" name="직사각형 81"/>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83" name="직사각형 82"/>
            <p:cNvSpPr/>
            <p:nvPr/>
          </p:nvSpPr>
          <p:spPr>
            <a:xfrm>
              <a:off x="1179513" y="2045629"/>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Chế độ dải bảo vệ sử dụng dải tần bảo vệ của LTE. Sóng mang NB-IoT được đặt càng gần sóng mang con biên của LTE càng tốt</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87" name="그룹 86"/>
          <p:cNvGrpSpPr/>
          <p:nvPr/>
        </p:nvGrpSpPr>
        <p:grpSpPr>
          <a:xfrm>
            <a:off x="559817" y="3181791"/>
            <a:ext cx="8780377" cy="215375"/>
            <a:chOff x="1027113" y="2045631"/>
            <a:chExt cx="8785225" cy="215494"/>
          </a:xfrm>
        </p:grpSpPr>
        <p:sp>
          <p:nvSpPr>
            <p:cNvPr id="88" name="직사각형 8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89" name="직사각형 88"/>
            <p:cNvSpPr/>
            <p:nvPr/>
          </p:nvSpPr>
          <p:spPr>
            <a:xfrm>
              <a:off x="1179513" y="2045631"/>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gán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sóng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mang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GSM</a:t>
              </a:r>
            </a:p>
          </p:txBody>
        </p:sp>
      </p:grpSp>
      <p:grpSp>
        <p:nvGrpSpPr>
          <p:cNvPr id="91" name="그룹 90">
            <a:extLst>
              <a:ext uri="{FF2B5EF4-FFF2-40B4-BE49-F238E27FC236}">
                <a16:creationId xmlns:a16="http://schemas.microsoft.com/office/drawing/2014/main" id="{1DF6DAB1-1D19-40F8-8715-913DF29D1855}"/>
              </a:ext>
            </a:extLst>
          </p:cNvPr>
          <p:cNvGrpSpPr/>
          <p:nvPr/>
        </p:nvGrpSpPr>
        <p:grpSpPr>
          <a:xfrm>
            <a:off x="1847063" y="4155737"/>
            <a:ext cx="6208699" cy="1062650"/>
            <a:chOff x="1847655" y="4489452"/>
            <a:chExt cx="6210690" cy="1062991"/>
          </a:xfrm>
        </p:grpSpPr>
        <p:grpSp>
          <p:nvGrpSpPr>
            <p:cNvPr id="92" name="그룹 91">
              <a:extLst>
                <a:ext uri="{FF2B5EF4-FFF2-40B4-BE49-F238E27FC236}">
                  <a16:creationId xmlns:a16="http://schemas.microsoft.com/office/drawing/2014/main" id="{B18324E5-6B82-401C-AAD2-D921F12210C9}"/>
                </a:ext>
              </a:extLst>
            </p:cNvPr>
            <p:cNvGrpSpPr/>
            <p:nvPr/>
          </p:nvGrpSpPr>
          <p:grpSpPr>
            <a:xfrm>
              <a:off x="1847655" y="4524487"/>
              <a:ext cx="6210690" cy="1027956"/>
              <a:chOff x="811740" y="1660959"/>
              <a:chExt cx="6210690" cy="1027956"/>
            </a:xfrm>
          </p:grpSpPr>
          <p:grpSp>
            <p:nvGrpSpPr>
              <p:cNvPr id="97" name="그룹 96">
                <a:extLst>
                  <a:ext uri="{FF2B5EF4-FFF2-40B4-BE49-F238E27FC236}">
                    <a16:creationId xmlns:a16="http://schemas.microsoft.com/office/drawing/2014/main" id="{B4DDA460-82C7-40CF-8EC6-E74DF8C496AE}"/>
                  </a:ext>
                </a:extLst>
              </p:cNvPr>
              <p:cNvGrpSpPr/>
              <p:nvPr/>
            </p:nvGrpSpPr>
            <p:grpSpPr>
              <a:xfrm>
                <a:off x="1017552" y="1660959"/>
                <a:ext cx="1010537" cy="1027956"/>
                <a:chOff x="1069529" y="4657514"/>
                <a:chExt cx="1010537" cy="1027956"/>
              </a:xfrm>
            </p:grpSpPr>
            <p:sp>
              <p:nvSpPr>
                <p:cNvPr id="120" name="TextBox 119">
                  <a:extLst>
                    <a:ext uri="{FF2B5EF4-FFF2-40B4-BE49-F238E27FC236}">
                      <a16:creationId xmlns:a16="http://schemas.microsoft.com/office/drawing/2014/main" id="{5EB5259E-0A78-45E0-9AF1-4A2F420A5BC4}"/>
                    </a:ext>
                  </a:extLst>
                </p:cNvPr>
                <p:cNvSpPr txBox="1"/>
                <p:nvPr/>
              </p:nvSpPr>
              <p:spPr>
                <a:xfrm>
                  <a:off x="1069529" y="5377594"/>
                  <a:ext cx="1010537" cy="307876"/>
                </a:xfrm>
                <a:prstGeom prst="rect">
                  <a:avLst/>
                </a:prstGeom>
                <a:noFill/>
              </p:spPr>
              <p:txBody>
                <a:bodyPr wrap="none" rtlCol="0">
                  <a:spAutoFit/>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400" kern="0" dirty="0" err="1">
                      <a:solidFill>
                        <a:prstClr val="black">
                          <a:lumMod val="85000"/>
                          <a:lumOff val="15000"/>
                        </a:prstClr>
                      </a:solidFill>
                      <a:latin typeface="SamsungOne-700" panose="020B0803030303020204" pitchFamily="34" charset="0"/>
                      <a:ea typeface="SamsungOne-700" panose="020B0803030303020204" pitchFamily="34" charset="0"/>
                    </a:rPr>
                    <a:t>Trong</a:t>
                  </a:r>
                  <a:r>
                    <a:rPr kumimoji="1" lang="en-US" altLang="ko-KR" sz="1400" kern="0" dirty="0">
                      <a:solidFill>
                        <a:prstClr val="black">
                          <a:lumMod val="85000"/>
                          <a:lumOff val="15000"/>
                        </a:prstClr>
                      </a:solidFill>
                      <a:latin typeface="SamsungOne-700" panose="020B0803030303020204" pitchFamily="34" charset="0"/>
                      <a:ea typeface="SamsungOne-700" panose="020B0803030303020204" pitchFamily="34" charset="0"/>
                    </a:rPr>
                    <a:t> </a:t>
                  </a:r>
                  <a:r>
                    <a:rPr kumimoji="1" lang="vi-VN" altLang="ko-KR" sz="1400" kern="0" dirty="0">
                      <a:solidFill>
                        <a:prstClr val="black">
                          <a:lumMod val="85000"/>
                          <a:lumOff val="15000"/>
                        </a:prstClr>
                      </a:solidFill>
                      <a:latin typeface="SamsungOne-700" panose="020B0803030303020204" pitchFamily="34" charset="0"/>
                      <a:ea typeface="SamsungOne-700" panose="020B0803030303020204" pitchFamily="34" charset="0"/>
                    </a:rPr>
                    <a:t>băng</a:t>
                  </a:r>
                  <a:endParaRPr kumimoji="1" lang="ko-KR" altLang="en-US" sz="1400" kern="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grpSp>
              <p:nvGrpSpPr>
                <p:cNvPr id="121" name="그룹 120">
                  <a:extLst>
                    <a:ext uri="{FF2B5EF4-FFF2-40B4-BE49-F238E27FC236}">
                      <a16:creationId xmlns:a16="http://schemas.microsoft.com/office/drawing/2014/main" id="{652507E8-0849-468D-99CE-F7F9B88024BA}"/>
                    </a:ext>
                  </a:extLst>
                </p:cNvPr>
                <p:cNvGrpSpPr/>
                <p:nvPr/>
              </p:nvGrpSpPr>
              <p:grpSpPr>
                <a:xfrm>
                  <a:off x="1178752" y="4657514"/>
                  <a:ext cx="792088" cy="684076"/>
                  <a:chOff x="1178752" y="4621510"/>
                  <a:chExt cx="792088" cy="684076"/>
                </a:xfrm>
              </p:grpSpPr>
              <p:sp>
                <p:nvSpPr>
                  <p:cNvPr id="122" name="직사각형 121">
                    <a:extLst>
                      <a:ext uri="{FF2B5EF4-FFF2-40B4-BE49-F238E27FC236}">
                        <a16:creationId xmlns:a16="http://schemas.microsoft.com/office/drawing/2014/main" id="{19056F0F-2C4B-4765-BB6A-5EE5D2357034}"/>
                      </a:ext>
                    </a:extLst>
                  </p:cNvPr>
                  <p:cNvSpPr/>
                  <p:nvPr/>
                </p:nvSpPr>
                <p:spPr>
                  <a:xfrm>
                    <a:off x="1178752" y="4801530"/>
                    <a:ext cx="792088"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23" name="직사각형 122">
                    <a:extLst>
                      <a:ext uri="{FF2B5EF4-FFF2-40B4-BE49-F238E27FC236}">
                        <a16:creationId xmlns:a16="http://schemas.microsoft.com/office/drawing/2014/main" id="{ECB1CB5C-242D-422C-9C17-605CF7D9AAFA}"/>
                      </a:ext>
                    </a:extLst>
                  </p:cNvPr>
                  <p:cNvSpPr/>
                  <p:nvPr/>
                </p:nvSpPr>
                <p:spPr>
                  <a:xfrm>
                    <a:off x="1297794" y="4621510"/>
                    <a:ext cx="72008" cy="684076"/>
                  </a:xfrm>
                  <a:prstGeom prst="rect">
                    <a:avLst/>
                  </a:prstGeom>
                  <a:solidFill>
                    <a:srgbClr val="0033CC"/>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grpSp>
          </p:grpSp>
          <p:grpSp>
            <p:nvGrpSpPr>
              <p:cNvPr id="98" name="그룹 97">
                <a:extLst>
                  <a:ext uri="{FF2B5EF4-FFF2-40B4-BE49-F238E27FC236}">
                    <a16:creationId xmlns:a16="http://schemas.microsoft.com/office/drawing/2014/main" id="{467D2D95-BB21-4556-9EAB-AA0B34AD4FD1}"/>
                  </a:ext>
                </a:extLst>
              </p:cNvPr>
              <p:cNvGrpSpPr/>
              <p:nvPr/>
            </p:nvGrpSpPr>
            <p:grpSpPr>
              <a:xfrm>
                <a:off x="3412243" y="1660959"/>
                <a:ext cx="1035528" cy="1027956"/>
                <a:chOff x="1038537" y="4657514"/>
                <a:chExt cx="1035528" cy="1027956"/>
              </a:xfrm>
            </p:grpSpPr>
            <p:sp>
              <p:nvSpPr>
                <p:cNvPr id="116" name="TextBox 115">
                  <a:extLst>
                    <a:ext uri="{FF2B5EF4-FFF2-40B4-BE49-F238E27FC236}">
                      <a16:creationId xmlns:a16="http://schemas.microsoft.com/office/drawing/2014/main" id="{73C5FE0D-750C-4710-9D5B-295DF1CC1DDB}"/>
                    </a:ext>
                  </a:extLst>
                </p:cNvPr>
                <p:cNvSpPr txBox="1"/>
                <p:nvPr/>
              </p:nvSpPr>
              <p:spPr>
                <a:xfrm>
                  <a:off x="1065133" y="5377594"/>
                  <a:ext cx="1008932" cy="307876"/>
                </a:xfrm>
                <a:prstGeom prst="rect">
                  <a:avLst/>
                </a:prstGeom>
                <a:noFill/>
              </p:spPr>
              <p:txBody>
                <a:bodyPr wrap="none" rtlCol="0">
                  <a:spAutoFit/>
                  <a:scene3d>
                    <a:camera prst="orthographicFront"/>
                    <a:lightRig rig="threePt" dir="t"/>
                  </a:scene3d>
                  <a:sp3d>
                    <a:bevelT w="0" h="6350"/>
                    <a:bevelB w="0" h="0"/>
                  </a:sp3d>
                </a:bodyPr>
                <a:lstStyle/>
                <a:p>
                  <a:pPr algn="ctr" defTabSz="1139483" fontAlgn="base">
                    <a:spcBef>
                      <a:spcPct val="0"/>
                    </a:spcBef>
                    <a:spcAft>
                      <a:spcPct val="0"/>
                    </a:spcAft>
                    <a:defRPr/>
                  </a:pPr>
                  <a:r>
                    <a:rPr kumimoji="1" lang="vi-VN" altLang="ko-KR" sz="1400" kern="0" dirty="0">
                      <a:solidFill>
                        <a:prstClr val="black">
                          <a:lumMod val="85000"/>
                          <a:lumOff val="15000"/>
                        </a:prstClr>
                      </a:solidFill>
                      <a:latin typeface="SamsungOne-700" panose="020B0803030303020204" pitchFamily="34" charset="0"/>
                      <a:ea typeface="SamsungOne-700" panose="020B0803030303020204" pitchFamily="34" charset="0"/>
                    </a:rPr>
                    <a:t>Ngoài băng</a:t>
                  </a:r>
                  <a:endParaRPr kumimoji="1" lang="ko-KR" altLang="en-US" sz="1400" kern="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grpSp>
              <p:nvGrpSpPr>
                <p:cNvPr id="117" name="그룹 116">
                  <a:extLst>
                    <a:ext uri="{FF2B5EF4-FFF2-40B4-BE49-F238E27FC236}">
                      <a16:creationId xmlns:a16="http://schemas.microsoft.com/office/drawing/2014/main" id="{C9B28423-8A1A-42F1-AB57-51EFB0C6AACC}"/>
                    </a:ext>
                  </a:extLst>
                </p:cNvPr>
                <p:cNvGrpSpPr/>
                <p:nvPr/>
              </p:nvGrpSpPr>
              <p:grpSpPr>
                <a:xfrm>
                  <a:off x="1038537" y="4657514"/>
                  <a:ext cx="927103" cy="684076"/>
                  <a:chOff x="1038537" y="4621510"/>
                  <a:chExt cx="927103" cy="684076"/>
                </a:xfrm>
              </p:grpSpPr>
              <p:sp>
                <p:nvSpPr>
                  <p:cNvPr id="118" name="직사각형 117">
                    <a:extLst>
                      <a:ext uri="{FF2B5EF4-FFF2-40B4-BE49-F238E27FC236}">
                        <a16:creationId xmlns:a16="http://schemas.microsoft.com/office/drawing/2014/main" id="{0A6E644E-3733-483C-AC35-9FC3A7B7D758}"/>
                      </a:ext>
                    </a:extLst>
                  </p:cNvPr>
                  <p:cNvSpPr/>
                  <p:nvPr/>
                </p:nvSpPr>
                <p:spPr>
                  <a:xfrm>
                    <a:off x="1173552" y="4801530"/>
                    <a:ext cx="792088"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19" name="직사각형 118">
                    <a:extLst>
                      <a:ext uri="{FF2B5EF4-FFF2-40B4-BE49-F238E27FC236}">
                        <a16:creationId xmlns:a16="http://schemas.microsoft.com/office/drawing/2014/main" id="{2D84AA81-B90C-4D2E-A3B2-82DE22832E64}"/>
                      </a:ext>
                    </a:extLst>
                  </p:cNvPr>
                  <p:cNvSpPr/>
                  <p:nvPr/>
                </p:nvSpPr>
                <p:spPr>
                  <a:xfrm>
                    <a:off x="1038537" y="4621510"/>
                    <a:ext cx="72008" cy="684076"/>
                  </a:xfrm>
                  <a:prstGeom prst="rect">
                    <a:avLst/>
                  </a:prstGeom>
                  <a:solidFill>
                    <a:srgbClr val="0033CC"/>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grpSp>
          </p:grpSp>
          <p:grpSp>
            <p:nvGrpSpPr>
              <p:cNvPr id="99" name="그룹 98">
                <a:extLst>
                  <a:ext uri="{FF2B5EF4-FFF2-40B4-BE49-F238E27FC236}">
                    <a16:creationId xmlns:a16="http://schemas.microsoft.com/office/drawing/2014/main" id="{716E54F3-987E-4EEE-9BBA-D13A979B1DC7}"/>
                  </a:ext>
                </a:extLst>
              </p:cNvPr>
              <p:cNvGrpSpPr/>
              <p:nvPr/>
            </p:nvGrpSpPr>
            <p:grpSpPr>
              <a:xfrm>
                <a:off x="5745346" y="1803219"/>
                <a:ext cx="1125839" cy="850661"/>
                <a:chOff x="5284523" y="4762800"/>
                <a:chExt cx="1125839" cy="850661"/>
              </a:xfrm>
            </p:grpSpPr>
            <p:grpSp>
              <p:nvGrpSpPr>
                <p:cNvPr id="103" name="그룹 102">
                  <a:extLst>
                    <a:ext uri="{FF2B5EF4-FFF2-40B4-BE49-F238E27FC236}">
                      <a16:creationId xmlns:a16="http://schemas.microsoft.com/office/drawing/2014/main" id="{C5146AAE-2442-4C38-B666-19D6688800AB}"/>
                    </a:ext>
                  </a:extLst>
                </p:cNvPr>
                <p:cNvGrpSpPr/>
                <p:nvPr/>
              </p:nvGrpSpPr>
              <p:grpSpPr>
                <a:xfrm>
                  <a:off x="5284523" y="4765525"/>
                  <a:ext cx="930968" cy="847936"/>
                  <a:chOff x="959372" y="4837534"/>
                  <a:chExt cx="930968" cy="847936"/>
                </a:xfrm>
              </p:grpSpPr>
              <p:sp>
                <p:nvSpPr>
                  <p:cNvPr id="114" name="TextBox 113">
                    <a:extLst>
                      <a:ext uri="{FF2B5EF4-FFF2-40B4-BE49-F238E27FC236}">
                        <a16:creationId xmlns:a16="http://schemas.microsoft.com/office/drawing/2014/main" id="{6D03E2BC-BAA4-4EEE-B17C-26E4BD7983B5}"/>
                      </a:ext>
                    </a:extLst>
                  </p:cNvPr>
                  <p:cNvSpPr txBox="1"/>
                  <p:nvPr/>
                </p:nvSpPr>
                <p:spPr>
                  <a:xfrm>
                    <a:off x="1160419" y="5377594"/>
                    <a:ext cx="729921" cy="307876"/>
                  </a:xfrm>
                  <a:prstGeom prst="rect">
                    <a:avLst/>
                  </a:prstGeom>
                  <a:noFill/>
                </p:spPr>
                <p:txBody>
                  <a:bodyPr wrap="none" rtlCol="0">
                    <a:spAutoFit/>
                    <a:scene3d>
                      <a:camera prst="orthographicFront"/>
                      <a:lightRig rig="threePt" dir="t"/>
                    </a:scene3d>
                    <a:sp3d>
                      <a:bevelT w="0" h="6350"/>
                      <a:bevelB w="0" h="0"/>
                    </a:sp3d>
                  </a:bodyPr>
                  <a:lstStyle/>
                  <a:p>
                    <a:pPr algn="ctr" defTabSz="1139483" fontAlgn="base">
                      <a:spcBef>
                        <a:spcPct val="0"/>
                      </a:spcBef>
                      <a:spcAft>
                        <a:spcPct val="0"/>
                      </a:spcAft>
                      <a:defRPr/>
                    </a:pPr>
                    <a:r>
                      <a:rPr kumimoji="1" lang="vi-VN" altLang="ko-KR" sz="1400" kern="0" dirty="0">
                        <a:solidFill>
                          <a:prstClr val="black">
                            <a:lumMod val="85000"/>
                            <a:lumOff val="15000"/>
                          </a:prstClr>
                        </a:solidFill>
                        <a:latin typeface="SamsungOne-700" panose="020B0803030303020204" pitchFamily="34" charset="0"/>
                        <a:ea typeface="SamsungOne-700" panose="020B0803030303020204" pitchFamily="34" charset="0"/>
                      </a:rPr>
                      <a:t>Độc lập</a:t>
                    </a:r>
                    <a:endParaRPr kumimoji="1" lang="ko-KR" altLang="en-US" sz="1400" kern="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sp>
                <p:nvSpPr>
                  <p:cNvPr id="115" name="직사각형 114">
                    <a:extLst>
                      <a:ext uri="{FF2B5EF4-FFF2-40B4-BE49-F238E27FC236}">
                        <a16:creationId xmlns:a16="http://schemas.microsoft.com/office/drawing/2014/main" id="{360E9289-19C7-4B18-A597-01100650F16F}"/>
                      </a:ext>
                    </a:extLst>
                  </p:cNvPr>
                  <p:cNvSpPr/>
                  <p:nvPr/>
                </p:nvSpPr>
                <p:spPr>
                  <a:xfrm>
                    <a:off x="959372" y="4837534"/>
                    <a:ext cx="45719"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grpSp>
            <p:sp>
              <p:nvSpPr>
                <p:cNvPr id="104" name="직사각형 103">
                  <a:extLst>
                    <a:ext uri="{FF2B5EF4-FFF2-40B4-BE49-F238E27FC236}">
                      <a16:creationId xmlns:a16="http://schemas.microsoft.com/office/drawing/2014/main" id="{E619B963-CBA4-4E0D-924F-25143CEEE8A0}"/>
                    </a:ext>
                  </a:extLst>
                </p:cNvPr>
                <p:cNvSpPr/>
                <p:nvPr/>
              </p:nvSpPr>
              <p:spPr>
                <a:xfrm>
                  <a:off x="5392535" y="4762800"/>
                  <a:ext cx="45719"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05" name="직사각형 104">
                  <a:extLst>
                    <a:ext uri="{FF2B5EF4-FFF2-40B4-BE49-F238E27FC236}">
                      <a16:creationId xmlns:a16="http://schemas.microsoft.com/office/drawing/2014/main" id="{34AEB697-D356-4F37-9612-98BC04D68BFB}"/>
                    </a:ext>
                  </a:extLst>
                </p:cNvPr>
                <p:cNvSpPr/>
                <p:nvPr/>
              </p:nvSpPr>
              <p:spPr>
                <a:xfrm>
                  <a:off x="5500547" y="4762800"/>
                  <a:ext cx="45719"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06" name="직사각형 105">
                  <a:extLst>
                    <a:ext uri="{FF2B5EF4-FFF2-40B4-BE49-F238E27FC236}">
                      <a16:creationId xmlns:a16="http://schemas.microsoft.com/office/drawing/2014/main" id="{87A7710D-3402-41F4-89B6-3731F95655F5}"/>
                    </a:ext>
                  </a:extLst>
                </p:cNvPr>
                <p:cNvSpPr/>
                <p:nvPr/>
              </p:nvSpPr>
              <p:spPr>
                <a:xfrm>
                  <a:off x="5608559" y="4762800"/>
                  <a:ext cx="45719"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07" name="직사각형 106">
                  <a:extLst>
                    <a:ext uri="{FF2B5EF4-FFF2-40B4-BE49-F238E27FC236}">
                      <a16:creationId xmlns:a16="http://schemas.microsoft.com/office/drawing/2014/main" id="{6D09B769-21CC-4733-9789-67C54B87B840}"/>
                    </a:ext>
                  </a:extLst>
                </p:cNvPr>
                <p:cNvSpPr/>
                <p:nvPr/>
              </p:nvSpPr>
              <p:spPr>
                <a:xfrm>
                  <a:off x="5716571" y="4762800"/>
                  <a:ext cx="45719"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08" name="직사각형 107">
                  <a:extLst>
                    <a:ext uri="{FF2B5EF4-FFF2-40B4-BE49-F238E27FC236}">
                      <a16:creationId xmlns:a16="http://schemas.microsoft.com/office/drawing/2014/main" id="{1F0004C2-6A2B-4871-83D1-280E495F35D8}"/>
                    </a:ext>
                  </a:extLst>
                </p:cNvPr>
                <p:cNvSpPr/>
                <p:nvPr/>
              </p:nvSpPr>
              <p:spPr>
                <a:xfrm>
                  <a:off x="5824583" y="4762800"/>
                  <a:ext cx="45719"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09" name="직사각형 108">
                  <a:extLst>
                    <a:ext uri="{FF2B5EF4-FFF2-40B4-BE49-F238E27FC236}">
                      <a16:creationId xmlns:a16="http://schemas.microsoft.com/office/drawing/2014/main" id="{5858371D-4CC3-4414-90B9-3EF1C19CD8C5}"/>
                    </a:ext>
                  </a:extLst>
                </p:cNvPr>
                <p:cNvSpPr/>
                <p:nvPr/>
              </p:nvSpPr>
              <p:spPr>
                <a:xfrm>
                  <a:off x="5932595" y="4762800"/>
                  <a:ext cx="45719"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10" name="직사각형 109">
                  <a:extLst>
                    <a:ext uri="{FF2B5EF4-FFF2-40B4-BE49-F238E27FC236}">
                      <a16:creationId xmlns:a16="http://schemas.microsoft.com/office/drawing/2014/main" id="{17792E8F-D18F-4B49-9EC6-29B610962C96}"/>
                    </a:ext>
                  </a:extLst>
                </p:cNvPr>
                <p:cNvSpPr/>
                <p:nvPr/>
              </p:nvSpPr>
              <p:spPr>
                <a:xfrm>
                  <a:off x="6040607" y="4762800"/>
                  <a:ext cx="45719"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11" name="직사각형 110">
                  <a:extLst>
                    <a:ext uri="{FF2B5EF4-FFF2-40B4-BE49-F238E27FC236}">
                      <a16:creationId xmlns:a16="http://schemas.microsoft.com/office/drawing/2014/main" id="{FA396B73-E519-4BB0-9248-772DADBC7575}"/>
                    </a:ext>
                  </a:extLst>
                </p:cNvPr>
                <p:cNvSpPr/>
                <p:nvPr/>
              </p:nvSpPr>
              <p:spPr>
                <a:xfrm>
                  <a:off x="6148619" y="4762800"/>
                  <a:ext cx="45719"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12" name="직사각형 111">
                  <a:extLst>
                    <a:ext uri="{FF2B5EF4-FFF2-40B4-BE49-F238E27FC236}">
                      <a16:creationId xmlns:a16="http://schemas.microsoft.com/office/drawing/2014/main" id="{59781243-1829-4C71-AC57-EC4B0F41FC91}"/>
                    </a:ext>
                  </a:extLst>
                </p:cNvPr>
                <p:cNvSpPr/>
                <p:nvPr/>
              </p:nvSpPr>
              <p:spPr>
                <a:xfrm>
                  <a:off x="6256631" y="4762800"/>
                  <a:ext cx="45719"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13" name="직사각형 112">
                  <a:extLst>
                    <a:ext uri="{FF2B5EF4-FFF2-40B4-BE49-F238E27FC236}">
                      <a16:creationId xmlns:a16="http://schemas.microsoft.com/office/drawing/2014/main" id="{EAE0C7D6-B497-4927-AC8B-AF07F92902B7}"/>
                    </a:ext>
                  </a:extLst>
                </p:cNvPr>
                <p:cNvSpPr/>
                <p:nvPr/>
              </p:nvSpPr>
              <p:spPr>
                <a:xfrm>
                  <a:off x="6364643" y="4762800"/>
                  <a:ext cx="45719"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grpSp>
          <p:sp>
            <p:nvSpPr>
              <p:cNvPr id="100" name="사다리꼴 99">
                <a:extLst>
                  <a:ext uri="{FF2B5EF4-FFF2-40B4-BE49-F238E27FC236}">
                    <a16:creationId xmlns:a16="http://schemas.microsoft.com/office/drawing/2014/main" id="{F71D3E57-E918-4F42-AC3A-E9DB5BD457CC}"/>
                  </a:ext>
                </a:extLst>
              </p:cNvPr>
              <p:cNvSpPr/>
              <p:nvPr/>
            </p:nvSpPr>
            <p:spPr>
              <a:xfrm>
                <a:off x="811740" y="1840979"/>
                <a:ext cx="1422158" cy="504056"/>
              </a:xfrm>
              <a:prstGeom prst="trapezoid">
                <a:avLst/>
              </a:prstGeom>
              <a:noFill/>
              <a:ln w="25400" cap="flat" cmpd="sng" algn="ctr">
                <a:solidFill>
                  <a:srgbClr val="0033CC"/>
                </a:solid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01" name="사다리꼴 100">
                <a:extLst>
                  <a:ext uri="{FF2B5EF4-FFF2-40B4-BE49-F238E27FC236}">
                    <a16:creationId xmlns:a16="http://schemas.microsoft.com/office/drawing/2014/main" id="{B3A831E6-F839-4290-A1C1-D2F76E4A06FA}"/>
                  </a:ext>
                </a:extLst>
              </p:cNvPr>
              <p:cNvSpPr/>
              <p:nvPr/>
            </p:nvSpPr>
            <p:spPr>
              <a:xfrm>
                <a:off x="3232223" y="1844608"/>
                <a:ext cx="1422158" cy="504056"/>
              </a:xfrm>
              <a:prstGeom prst="trapezoid">
                <a:avLst/>
              </a:prstGeom>
              <a:noFill/>
              <a:ln w="25400" cap="flat" cmpd="sng" algn="ctr">
                <a:solidFill>
                  <a:srgbClr val="0033CC"/>
                </a:solid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02" name="사다리꼴 101">
                <a:extLst>
                  <a:ext uri="{FF2B5EF4-FFF2-40B4-BE49-F238E27FC236}">
                    <a16:creationId xmlns:a16="http://schemas.microsoft.com/office/drawing/2014/main" id="{9B739A9B-8989-40E8-ABF3-151DC343CAAD}"/>
                  </a:ext>
                </a:extLst>
              </p:cNvPr>
              <p:cNvSpPr/>
              <p:nvPr/>
            </p:nvSpPr>
            <p:spPr>
              <a:xfrm>
                <a:off x="5600272" y="1800494"/>
                <a:ext cx="1422158" cy="504056"/>
              </a:xfrm>
              <a:prstGeom prst="trapezoid">
                <a:avLst/>
              </a:prstGeom>
              <a:noFill/>
              <a:ln w="25400" cap="flat" cmpd="sng" algn="ctr">
                <a:solidFill>
                  <a:srgbClr val="0033CC"/>
                </a:solid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grpSp>
        <p:sp>
          <p:nvSpPr>
            <p:cNvPr id="93" name="직사각형 92">
              <a:extLst>
                <a:ext uri="{FF2B5EF4-FFF2-40B4-BE49-F238E27FC236}">
                  <a16:creationId xmlns:a16="http://schemas.microsoft.com/office/drawing/2014/main" id="{AA902A65-1DC5-4CFB-AD1A-0755272A786F}"/>
                </a:ext>
              </a:extLst>
            </p:cNvPr>
            <p:cNvSpPr/>
            <p:nvPr/>
          </p:nvSpPr>
          <p:spPr>
            <a:xfrm>
              <a:off x="6860426" y="4489452"/>
              <a:ext cx="72008" cy="684076"/>
            </a:xfrm>
            <a:prstGeom prst="rect">
              <a:avLst/>
            </a:prstGeom>
            <a:solidFill>
              <a:srgbClr val="0033CC"/>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94" name="TextBox 93">
              <a:extLst>
                <a:ext uri="{FF2B5EF4-FFF2-40B4-BE49-F238E27FC236}">
                  <a16:creationId xmlns:a16="http://schemas.microsoft.com/office/drawing/2014/main" id="{19CF400B-EFEF-4A00-80D6-EE368D862D84}"/>
                </a:ext>
              </a:extLst>
            </p:cNvPr>
            <p:cNvSpPr txBox="1"/>
            <p:nvPr/>
          </p:nvSpPr>
          <p:spPr>
            <a:xfrm>
              <a:off x="2216696" y="4812519"/>
              <a:ext cx="684076" cy="307777"/>
            </a:xfrm>
            <a:prstGeom prst="rect">
              <a:avLst/>
            </a:prstGeom>
            <a:noFill/>
          </p:spPr>
          <p:txBody>
            <a:bodyPr wrap="square" rtlCol="0">
              <a:spAutoFit/>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400" kern="0" dirty="0">
                  <a:solidFill>
                    <a:prstClr val="black">
                      <a:lumMod val="85000"/>
                      <a:lumOff val="15000"/>
                    </a:prstClr>
                  </a:solidFill>
                  <a:latin typeface="SamsungOne-700" panose="020B0803030303020204" pitchFamily="34" charset="0"/>
                  <a:ea typeface="SamsungOne-700" panose="020B0803030303020204" pitchFamily="34" charset="0"/>
                </a:rPr>
                <a:t>LTE</a:t>
              </a:r>
              <a:endParaRPr kumimoji="1" lang="ko-KR" altLang="en-US" sz="1400" kern="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sp>
          <p:nvSpPr>
            <p:cNvPr id="95" name="TextBox 94">
              <a:extLst>
                <a:ext uri="{FF2B5EF4-FFF2-40B4-BE49-F238E27FC236}">
                  <a16:creationId xmlns:a16="http://schemas.microsoft.com/office/drawing/2014/main" id="{EB95FFCD-8034-4F4A-BA2B-DC1C81F78ACF}"/>
                </a:ext>
              </a:extLst>
            </p:cNvPr>
            <p:cNvSpPr txBox="1"/>
            <p:nvPr/>
          </p:nvSpPr>
          <p:spPr>
            <a:xfrm>
              <a:off x="4637179" y="4812519"/>
              <a:ext cx="684076" cy="307777"/>
            </a:xfrm>
            <a:prstGeom prst="rect">
              <a:avLst/>
            </a:prstGeom>
            <a:noFill/>
          </p:spPr>
          <p:txBody>
            <a:bodyPr wrap="square" rtlCol="0">
              <a:spAutoFit/>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400" kern="0" dirty="0">
                  <a:solidFill>
                    <a:prstClr val="black">
                      <a:lumMod val="85000"/>
                      <a:lumOff val="15000"/>
                    </a:prstClr>
                  </a:solidFill>
                  <a:latin typeface="SamsungOne-700" panose="020B0803030303020204" pitchFamily="34" charset="0"/>
                  <a:ea typeface="SamsungOne-700" panose="020B0803030303020204" pitchFamily="34" charset="0"/>
                </a:rPr>
                <a:t>LTE</a:t>
              </a:r>
              <a:endParaRPr kumimoji="1" lang="ko-KR" altLang="en-US" sz="1400" kern="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sp>
          <p:nvSpPr>
            <p:cNvPr id="96" name="TextBox 95">
              <a:extLst>
                <a:ext uri="{FF2B5EF4-FFF2-40B4-BE49-F238E27FC236}">
                  <a16:creationId xmlns:a16="http://schemas.microsoft.com/office/drawing/2014/main" id="{D6A1ACCE-E885-4575-A758-0E75E4FEA6AB}"/>
                </a:ext>
              </a:extLst>
            </p:cNvPr>
            <p:cNvSpPr txBox="1"/>
            <p:nvPr/>
          </p:nvSpPr>
          <p:spPr>
            <a:xfrm>
              <a:off x="7005228" y="4777484"/>
              <a:ext cx="684076" cy="307777"/>
            </a:xfrm>
            <a:prstGeom prst="rect">
              <a:avLst/>
            </a:prstGeom>
            <a:noFill/>
          </p:spPr>
          <p:txBody>
            <a:bodyPr wrap="square" rtlCol="0">
              <a:spAutoFit/>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400" kern="0" dirty="0">
                  <a:solidFill>
                    <a:prstClr val="black">
                      <a:lumMod val="85000"/>
                      <a:lumOff val="15000"/>
                    </a:prstClr>
                  </a:solidFill>
                  <a:latin typeface="SamsungOne-700" panose="020B0803030303020204" pitchFamily="34" charset="0"/>
                  <a:ea typeface="SamsungOne-700" panose="020B0803030303020204" pitchFamily="34" charset="0"/>
                </a:rPr>
                <a:t>GSM</a:t>
              </a:r>
              <a:endParaRPr kumimoji="1" lang="ko-KR" altLang="en-US" sz="1400" kern="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grpSp>
      <p:grpSp>
        <p:nvGrpSpPr>
          <p:cNvPr id="59" name="그룹 58">
            <a:extLst>
              <a:ext uri="{FF2B5EF4-FFF2-40B4-BE49-F238E27FC236}">
                <a16:creationId xmlns:a16="http://schemas.microsoft.com/office/drawing/2014/main" id="{5E94D3A5-7EE5-417E-8360-100ED0F1F9FF}"/>
              </a:ext>
            </a:extLst>
          </p:cNvPr>
          <p:cNvGrpSpPr/>
          <p:nvPr/>
        </p:nvGrpSpPr>
        <p:grpSpPr>
          <a:xfrm>
            <a:off x="559817" y="2243857"/>
            <a:ext cx="8780377" cy="215325"/>
            <a:chOff x="1027113" y="2045625"/>
            <a:chExt cx="8785225" cy="215444"/>
          </a:xfrm>
        </p:grpSpPr>
        <p:sp>
          <p:nvSpPr>
            <p:cNvPr id="60" name="직사각형 59">
              <a:extLst>
                <a:ext uri="{FF2B5EF4-FFF2-40B4-BE49-F238E27FC236}">
                  <a16:creationId xmlns:a16="http://schemas.microsoft.com/office/drawing/2014/main" id="{D98AEAA8-C196-4385-95D4-B8B29A107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61" name="직사각형 60">
              <a:extLst>
                <a:ext uri="{FF2B5EF4-FFF2-40B4-BE49-F238E27FC236}">
                  <a16:creationId xmlns:a16="http://schemas.microsoft.com/office/drawing/2014/main" id="{47306D26-5660-4A50-9D94-47B535B020DC}"/>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bổ</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LTE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NB-IoT</a:t>
              </a:r>
            </a:p>
          </p:txBody>
        </p:sp>
      </p:grpSp>
      <p:grpSp>
        <p:nvGrpSpPr>
          <p:cNvPr id="50" name="그룹 49"/>
          <p:cNvGrpSpPr/>
          <p:nvPr/>
        </p:nvGrpSpPr>
        <p:grpSpPr>
          <a:xfrm>
            <a:off x="416128" y="444866"/>
            <a:ext cx="9051872" cy="282133"/>
            <a:chOff x="416128" y="444866"/>
            <a:chExt cx="9051872" cy="282133"/>
          </a:xfrm>
        </p:grpSpPr>
        <p:sp>
          <p:nvSpPr>
            <p:cNvPr id="51" name="직사각형 50">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52" name="직사각형 5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53" name="직사각형 5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Chế</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hoạt</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NB-IoT</a:t>
            </a:r>
          </a:p>
        </p:txBody>
      </p:sp>
      <p:grpSp>
        <p:nvGrpSpPr>
          <p:cNvPr id="54" name="그룹 53">
            <a:extLst>
              <a:ext uri="{FF2B5EF4-FFF2-40B4-BE49-F238E27FC236}">
                <a16:creationId xmlns:a16="http://schemas.microsoft.com/office/drawing/2014/main" id="{07928334-32AF-46A2-97F3-006B536CB7A1}"/>
              </a:ext>
            </a:extLst>
          </p:cNvPr>
          <p:cNvGrpSpPr/>
          <p:nvPr/>
        </p:nvGrpSpPr>
        <p:grpSpPr>
          <a:xfrm>
            <a:off x="559817" y="1917711"/>
            <a:ext cx="9005714" cy="215444"/>
            <a:chOff x="1027113" y="2045625"/>
            <a:chExt cx="9007799" cy="215494"/>
          </a:xfrm>
        </p:grpSpPr>
        <p:sp>
          <p:nvSpPr>
            <p:cNvPr id="62" name="직사각형 6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3" name="직사각형 62">
              <a:extLst>
                <a:ext uri="{FF2B5EF4-FFF2-40B4-BE49-F238E27FC236}">
                  <a16:creationId xmlns:a16="http://schemas.microsoft.com/office/drawing/2014/main" id="{C3CF9554-5E26-4DD4-876F-A237942CB6BA}"/>
                </a:ext>
              </a:extLst>
            </p:cNvPr>
            <p:cNvSpPr/>
            <p:nvPr/>
          </p:nvSpPr>
          <p:spPr>
            <a:xfrm>
              <a:off x="1179513" y="2045625"/>
              <a:ext cx="8855399"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Ba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5088856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모서리가 둥근 직사각형 4">
            <a:extLst>
              <a:ext uri="{FF2B5EF4-FFF2-40B4-BE49-F238E27FC236}">
                <a16:creationId xmlns:a16="http://schemas.microsoft.com/office/drawing/2014/main" id="{5465FD91-0FA5-4816-A94B-82776F3FDEE3}"/>
              </a:ext>
            </a:extLst>
          </p:cNvPr>
          <p:cNvSpPr/>
          <p:nvPr/>
        </p:nvSpPr>
        <p:spPr>
          <a:xfrm>
            <a:off x="559636" y="3562072"/>
            <a:ext cx="4537658" cy="25793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0" name="그룹 69">
            <a:extLst>
              <a:ext uri="{FF2B5EF4-FFF2-40B4-BE49-F238E27FC236}">
                <a16:creationId xmlns:a16="http://schemas.microsoft.com/office/drawing/2014/main" id="{1FAE3C9B-B59E-4ACA-A25D-C7F152B3A4EA}"/>
              </a:ext>
            </a:extLst>
          </p:cNvPr>
          <p:cNvGrpSpPr/>
          <p:nvPr/>
        </p:nvGrpSpPr>
        <p:grpSpPr>
          <a:xfrm>
            <a:off x="559636" y="3274438"/>
            <a:ext cx="8780377" cy="215325"/>
            <a:chOff x="1027113" y="2045625"/>
            <a:chExt cx="8785225" cy="215444"/>
          </a:xfrm>
        </p:grpSpPr>
        <p:sp>
          <p:nvSpPr>
            <p:cNvPr id="72" name="직사각형 71">
              <a:extLst>
                <a:ext uri="{FF2B5EF4-FFF2-40B4-BE49-F238E27FC236}">
                  <a16:creationId xmlns:a16="http://schemas.microsoft.com/office/drawing/2014/main" id="{05987A04-B3AF-469A-AB6D-2E84CA6CD74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73" name="직사각형 72">
              <a:extLst>
                <a:ext uri="{FF2B5EF4-FFF2-40B4-BE49-F238E27FC236}">
                  <a16:creationId xmlns:a16="http://schemas.microsoft.com/office/drawing/2014/main" id="{BA1B9668-9F9E-49D1-AFCE-0435AB7552A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Uplink</a:t>
              </a:r>
            </a:p>
          </p:txBody>
        </p:sp>
      </p:grpSp>
      <p:sp>
        <p:nvSpPr>
          <p:cNvPr id="71" name="직사각형 70">
            <a:extLst>
              <a:ext uri="{FF2B5EF4-FFF2-40B4-BE49-F238E27FC236}">
                <a16:creationId xmlns:a16="http://schemas.microsoft.com/office/drawing/2014/main" id="{DADFA096-BF7C-4F30-A4A4-FCE75D907BB8}"/>
              </a:ext>
            </a:extLst>
          </p:cNvPr>
          <p:cNvSpPr/>
          <p:nvPr/>
        </p:nvSpPr>
        <p:spPr>
          <a:xfrm>
            <a:off x="5210950" y="3564410"/>
            <a:ext cx="4239459" cy="2252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RB như LTE</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Nói chung RB # 0 ~ 3, # 47 ~ 49 được sử dụng làm kênh điều khiển (PUCCH)</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LTE và khoảng cách sóng mang phụ là bội số nguyên của 16 kHz</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Thiết bị đầu cuối NB-IoT phải đáp ứng đặc điểm kỹ thuật phát xạ ngoài băng tần của LTE ở vị trí cách xa với một tần số bù nhất định so với ranh giới băng tần NB-IoT thì mới có thể cùng tồn tại với LTE.</a:t>
            </a:r>
          </a:p>
        </p:txBody>
      </p:sp>
      <p:grpSp>
        <p:nvGrpSpPr>
          <p:cNvPr id="3" name="그룹 2"/>
          <p:cNvGrpSpPr/>
          <p:nvPr/>
        </p:nvGrpSpPr>
        <p:grpSpPr>
          <a:xfrm>
            <a:off x="595616" y="3876208"/>
            <a:ext cx="4670977" cy="2031326"/>
            <a:chOff x="4921645" y="4064000"/>
            <a:chExt cx="4672475" cy="2031977"/>
          </a:xfrm>
        </p:grpSpPr>
        <p:grpSp>
          <p:nvGrpSpPr>
            <p:cNvPr id="99" name="그룹 98">
              <a:extLst>
                <a:ext uri="{FF2B5EF4-FFF2-40B4-BE49-F238E27FC236}">
                  <a16:creationId xmlns:a16="http://schemas.microsoft.com/office/drawing/2014/main" id="{6B100C18-070C-4DEE-BDED-75393AB338C8}"/>
                </a:ext>
              </a:extLst>
            </p:cNvPr>
            <p:cNvGrpSpPr/>
            <p:nvPr/>
          </p:nvGrpSpPr>
          <p:grpSpPr>
            <a:xfrm>
              <a:off x="5771613" y="5073224"/>
              <a:ext cx="2686574" cy="736003"/>
              <a:chOff x="1197756" y="4809541"/>
              <a:chExt cx="771778" cy="504056"/>
            </a:xfrm>
          </p:grpSpPr>
          <p:sp>
            <p:nvSpPr>
              <p:cNvPr id="101" name="직사각형 100">
                <a:extLst>
                  <a:ext uri="{FF2B5EF4-FFF2-40B4-BE49-F238E27FC236}">
                    <a16:creationId xmlns:a16="http://schemas.microsoft.com/office/drawing/2014/main" id="{AE98A00D-868F-45A5-97C8-83317EDF554F}"/>
                  </a:ext>
                </a:extLst>
              </p:cNvPr>
              <p:cNvSpPr/>
              <p:nvPr/>
            </p:nvSpPr>
            <p:spPr>
              <a:xfrm>
                <a:off x="1197756" y="4809541"/>
                <a:ext cx="771778" cy="504056"/>
              </a:xfrm>
              <a:prstGeom prst="rect">
                <a:avLst/>
              </a:prstGeom>
              <a:solidFill>
                <a:srgbClr val="E1E8FF">
                  <a:alpha val="60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sp>
            <p:nvSpPr>
              <p:cNvPr id="102" name="TextBox 101">
                <a:extLst>
                  <a:ext uri="{FF2B5EF4-FFF2-40B4-BE49-F238E27FC236}">
                    <a16:creationId xmlns:a16="http://schemas.microsoft.com/office/drawing/2014/main" id="{45D40861-5D8A-4285-B698-E1DF5E9DA2C0}"/>
                  </a:ext>
                </a:extLst>
              </p:cNvPr>
              <p:cNvSpPr txBox="1"/>
              <p:nvPr/>
            </p:nvSpPr>
            <p:spPr>
              <a:xfrm>
                <a:off x="1421123" y="4973685"/>
                <a:ext cx="319250" cy="210783"/>
              </a:xfrm>
              <a:prstGeom prst="rect">
                <a:avLst/>
              </a:prstGeom>
              <a:noFill/>
            </p:spPr>
            <p:txBody>
              <a:bodyPr wrap="square" rtlCol="0">
                <a:spAutoFit/>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400" kern="0" dirty="0">
                    <a:solidFill>
                      <a:prstClr val="black">
                        <a:lumMod val="85000"/>
                        <a:lumOff val="15000"/>
                      </a:prstClr>
                    </a:solidFill>
                    <a:latin typeface="SamsungOne-700" panose="020B0803030303020204" pitchFamily="34" charset="0"/>
                    <a:ea typeface="SamsungOne-700" panose="020B0803030303020204" pitchFamily="34" charset="0"/>
                  </a:rPr>
                  <a:t>LTE</a:t>
                </a:r>
                <a:endParaRPr kumimoji="1" lang="ko-KR" altLang="en-US" sz="1400" kern="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p:grpSp>
        <p:cxnSp>
          <p:nvCxnSpPr>
            <p:cNvPr id="93" name="직선 연결선 92">
              <a:extLst>
                <a:ext uri="{FF2B5EF4-FFF2-40B4-BE49-F238E27FC236}">
                  <a16:creationId xmlns:a16="http://schemas.microsoft.com/office/drawing/2014/main" id="{E7603AF6-A4BD-4983-A133-FCEB4832506A}"/>
                </a:ext>
              </a:extLst>
            </p:cNvPr>
            <p:cNvCxnSpPr/>
            <p:nvPr/>
          </p:nvCxnSpPr>
          <p:spPr>
            <a:xfrm>
              <a:off x="6097352" y="5061524"/>
              <a:ext cx="0" cy="736003"/>
            </a:xfrm>
            <a:prstGeom prst="line">
              <a:avLst/>
            </a:prstGeom>
            <a:noFill/>
            <a:ln w="25400" cap="flat" cmpd="sng" algn="ctr">
              <a:solidFill>
                <a:schemeClr val="tx1">
                  <a:lumMod val="85000"/>
                  <a:lumOff val="15000"/>
                </a:schemeClr>
              </a:solidFill>
              <a:prstDash val="solid"/>
            </a:ln>
            <a:effectLst/>
          </p:spPr>
        </p:cxnSp>
        <p:cxnSp>
          <p:nvCxnSpPr>
            <p:cNvPr id="94" name="직선 연결선 93">
              <a:extLst>
                <a:ext uri="{FF2B5EF4-FFF2-40B4-BE49-F238E27FC236}">
                  <a16:creationId xmlns:a16="http://schemas.microsoft.com/office/drawing/2014/main" id="{8A9C535A-4035-470C-8FFF-AA682D2EE914}"/>
                </a:ext>
              </a:extLst>
            </p:cNvPr>
            <p:cNvCxnSpPr/>
            <p:nvPr/>
          </p:nvCxnSpPr>
          <p:spPr>
            <a:xfrm>
              <a:off x="5779205" y="5061524"/>
              <a:ext cx="0" cy="736003"/>
            </a:xfrm>
            <a:prstGeom prst="line">
              <a:avLst/>
            </a:prstGeom>
            <a:noFill/>
            <a:ln w="25400" cap="flat" cmpd="sng" algn="ctr">
              <a:solidFill>
                <a:schemeClr val="tx1">
                  <a:lumMod val="85000"/>
                  <a:lumOff val="15000"/>
                </a:schemeClr>
              </a:solidFill>
              <a:prstDash val="solid"/>
            </a:ln>
            <a:effectLst/>
          </p:spPr>
        </p:cxnSp>
        <p:cxnSp>
          <p:nvCxnSpPr>
            <p:cNvPr id="95" name="직선 연결선 94">
              <a:extLst>
                <a:ext uri="{FF2B5EF4-FFF2-40B4-BE49-F238E27FC236}">
                  <a16:creationId xmlns:a16="http://schemas.microsoft.com/office/drawing/2014/main" id="{BE25B194-DDD6-497C-925C-2DC6CB0B15DD}"/>
                </a:ext>
              </a:extLst>
            </p:cNvPr>
            <p:cNvCxnSpPr/>
            <p:nvPr/>
          </p:nvCxnSpPr>
          <p:spPr>
            <a:xfrm>
              <a:off x="6733646" y="5061524"/>
              <a:ext cx="0" cy="736003"/>
            </a:xfrm>
            <a:prstGeom prst="line">
              <a:avLst/>
            </a:prstGeom>
            <a:noFill/>
            <a:ln w="25400" cap="flat" cmpd="sng" algn="ctr">
              <a:solidFill>
                <a:schemeClr val="tx1">
                  <a:lumMod val="85000"/>
                  <a:lumOff val="15000"/>
                </a:schemeClr>
              </a:solidFill>
              <a:prstDash val="solid"/>
            </a:ln>
            <a:effectLst/>
          </p:spPr>
        </p:cxnSp>
        <p:cxnSp>
          <p:nvCxnSpPr>
            <p:cNvPr id="96" name="직선 연결선 95">
              <a:extLst>
                <a:ext uri="{FF2B5EF4-FFF2-40B4-BE49-F238E27FC236}">
                  <a16:creationId xmlns:a16="http://schemas.microsoft.com/office/drawing/2014/main" id="{C00A1DBA-74D8-4F98-965F-DD9F9E093F65}"/>
                </a:ext>
              </a:extLst>
            </p:cNvPr>
            <p:cNvCxnSpPr/>
            <p:nvPr/>
          </p:nvCxnSpPr>
          <p:spPr>
            <a:xfrm>
              <a:off x="6415499" y="5061524"/>
              <a:ext cx="0" cy="736003"/>
            </a:xfrm>
            <a:prstGeom prst="line">
              <a:avLst/>
            </a:prstGeom>
            <a:noFill/>
            <a:ln w="25400" cap="flat" cmpd="sng" algn="ctr">
              <a:solidFill>
                <a:schemeClr val="tx1">
                  <a:lumMod val="85000"/>
                  <a:lumOff val="15000"/>
                </a:schemeClr>
              </a:solidFill>
              <a:prstDash val="solid"/>
            </a:ln>
            <a:effectLst/>
          </p:spPr>
        </p:cxnSp>
        <p:cxnSp>
          <p:nvCxnSpPr>
            <p:cNvPr id="97" name="직선 연결선 96">
              <a:extLst>
                <a:ext uri="{FF2B5EF4-FFF2-40B4-BE49-F238E27FC236}">
                  <a16:creationId xmlns:a16="http://schemas.microsoft.com/office/drawing/2014/main" id="{C35E347D-DC9E-4C30-9E95-94CA18363F03}"/>
                </a:ext>
              </a:extLst>
            </p:cNvPr>
            <p:cNvCxnSpPr/>
            <p:nvPr/>
          </p:nvCxnSpPr>
          <p:spPr>
            <a:xfrm>
              <a:off x="8147632" y="5061524"/>
              <a:ext cx="0" cy="736003"/>
            </a:xfrm>
            <a:prstGeom prst="line">
              <a:avLst/>
            </a:prstGeom>
            <a:noFill/>
            <a:ln w="25400" cap="flat" cmpd="sng" algn="ctr">
              <a:solidFill>
                <a:schemeClr val="tx1">
                  <a:lumMod val="85000"/>
                  <a:lumOff val="15000"/>
                </a:schemeClr>
              </a:solidFill>
              <a:prstDash val="solid"/>
            </a:ln>
            <a:effectLst/>
          </p:spPr>
        </p:cxnSp>
        <p:cxnSp>
          <p:nvCxnSpPr>
            <p:cNvPr id="98" name="직선 연결선 97">
              <a:extLst>
                <a:ext uri="{FF2B5EF4-FFF2-40B4-BE49-F238E27FC236}">
                  <a16:creationId xmlns:a16="http://schemas.microsoft.com/office/drawing/2014/main" id="{9BD95318-7AAB-4BFA-B904-21200BF2DB8D}"/>
                </a:ext>
              </a:extLst>
            </p:cNvPr>
            <p:cNvCxnSpPr/>
            <p:nvPr/>
          </p:nvCxnSpPr>
          <p:spPr>
            <a:xfrm>
              <a:off x="8441141" y="5061524"/>
              <a:ext cx="0" cy="736003"/>
            </a:xfrm>
            <a:prstGeom prst="line">
              <a:avLst/>
            </a:prstGeom>
            <a:noFill/>
            <a:ln w="25400" cap="flat" cmpd="sng" algn="ctr">
              <a:solidFill>
                <a:schemeClr val="tx1">
                  <a:lumMod val="85000"/>
                  <a:lumOff val="15000"/>
                </a:schemeClr>
              </a:solidFill>
              <a:prstDash val="solid"/>
            </a:ln>
            <a:effectLst/>
          </p:spPr>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BDBF74A-CBB2-4C5C-A524-9A12EFD681BF}"/>
                    </a:ext>
                  </a:extLst>
                </p:cNvPr>
                <p:cNvSpPr txBox="1"/>
                <p:nvPr/>
              </p:nvSpPr>
              <p:spPr>
                <a:xfrm>
                  <a:off x="5689738" y="5788200"/>
                  <a:ext cx="494895" cy="307777"/>
                </a:xfrm>
                <a:prstGeom prst="rect">
                  <a:avLst/>
                </a:prstGeom>
                <a:noFill/>
              </p:spPr>
              <p:txBody>
                <a:bodyPr wrap="square" rtlCol="0">
                  <a:spAutoFit/>
                  <a:scene3d>
                    <a:camera prst="orthographicFront"/>
                    <a:lightRig rig="threePt" dir="t"/>
                  </a:scene3d>
                  <a:sp3d>
                    <a:bevelT w="0" h="6350"/>
                    <a:bevelB w="0" h="0"/>
                  </a:sp3d>
                </a:bodyPr>
                <a:lstStyle/>
                <a:p>
                  <a:pPr defTabSz="1139483"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400" i="1" kern="0">
                                <a:solidFill>
                                  <a:prstClr val="black">
                                    <a:lumMod val="85000"/>
                                    <a:lumOff val="15000"/>
                                  </a:prstClr>
                                </a:solidFill>
                                <a:latin typeface="Cambria Math" panose="02040503050406030204" pitchFamily="18" charset="0"/>
                                <a:ea typeface="나눔고딕" panose="020D0604000000000000" pitchFamily="50" charset="-127"/>
                              </a:rPr>
                            </m:ctrlPr>
                          </m:sSubPr>
                          <m:e>
                            <m:r>
                              <m:rPr>
                                <m:sty m:val="p"/>
                              </m:rPr>
                              <a:rPr kumimoji="1" lang="en-US" altLang="ko-KR" sz="1400" kern="0">
                                <a:solidFill>
                                  <a:prstClr val="black">
                                    <a:lumMod val="85000"/>
                                    <a:lumOff val="15000"/>
                                  </a:prstClr>
                                </a:solidFill>
                                <a:latin typeface="Cambria Math" panose="02040503050406030204" pitchFamily="18" charset="0"/>
                                <a:ea typeface="나눔고딕" panose="020D0604000000000000" pitchFamily="50" charset="-127"/>
                              </a:rPr>
                              <m:t>RB</m:t>
                            </m:r>
                          </m:e>
                          <m:sub>
                            <m:r>
                              <a:rPr kumimoji="1" lang="en-US" altLang="ko-KR" sz="1400" kern="0">
                                <a:solidFill>
                                  <a:prstClr val="black">
                                    <a:lumMod val="85000"/>
                                    <a:lumOff val="15000"/>
                                  </a:prstClr>
                                </a:solidFill>
                                <a:latin typeface="Cambria Math" panose="02040503050406030204" pitchFamily="18" charset="0"/>
                                <a:ea typeface="나눔고딕" panose="020D0604000000000000" pitchFamily="50" charset="-127"/>
                              </a:rPr>
                              <m:t>0</m:t>
                            </m:r>
                          </m:sub>
                        </m:sSub>
                      </m:oMath>
                    </m:oMathPara>
                  </a14:m>
                  <a:endParaRPr kumimoji="1" lang="ko-KR" altLang="en-US" sz="1400" kern="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mc:Choice>
          <mc:Fallback xmlns="">
            <p:sp>
              <p:nvSpPr>
                <p:cNvPr id="88" name="TextBox 87">
                  <a:extLst>
                    <a:ext uri="{FF2B5EF4-FFF2-40B4-BE49-F238E27FC236}">
                      <a16:creationId xmlns:a16="http://schemas.microsoft.com/office/drawing/2014/main" id="{FBDBF74A-CBB2-4C5C-A524-9A12EFD681BF}"/>
                    </a:ext>
                  </a:extLst>
                </p:cNvPr>
                <p:cNvSpPr txBox="1">
                  <a:spLocks noRot="1" noChangeAspect="1" noMove="1" noResize="1" noEditPoints="1" noAdjustHandles="1" noChangeArrowheads="1" noChangeShapeType="1" noTextEdit="1"/>
                </p:cNvSpPr>
                <p:nvPr/>
              </p:nvSpPr>
              <p:spPr>
                <a:xfrm>
                  <a:off x="5689738" y="5788200"/>
                  <a:ext cx="494895" cy="307777"/>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FEAD5A81-F12C-4D2C-A169-CECA6645A7F8}"/>
                    </a:ext>
                  </a:extLst>
                </p:cNvPr>
                <p:cNvSpPr txBox="1"/>
                <p:nvPr/>
              </p:nvSpPr>
              <p:spPr>
                <a:xfrm>
                  <a:off x="6047339" y="5788200"/>
                  <a:ext cx="494895" cy="307777"/>
                </a:xfrm>
                <a:prstGeom prst="rect">
                  <a:avLst/>
                </a:prstGeom>
                <a:noFill/>
              </p:spPr>
              <p:txBody>
                <a:bodyPr wrap="square" rtlCol="0">
                  <a:spAutoFit/>
                  <a:scene3d>
                    <a:camera prst="orthographicFront"/>
                    <a:lightRig rig="threePt" dir="t"/>
                  </a:scene3d>
                  <a:sp3d>
                    <a:bevelT w="0" h="6350"/>
                    <a:bevelB w="0" h="0"/>
                  </a:sp3d>
                </a:bodyPr>
                <a:lstStyle/>
                <a:p>
                  <a:pPr defTabSz="1139483"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400" i="1" kern="0">
                                <a:solidFill>
                                  <a:prstClr val="black">
                                    <a:lumMod val="85000"/>
                                    <a:lumOff val="15000"/>
                                  </a:prstClr>
                                </a:solidFill>
                                <a:latin typeface="Cambria Math" panose="02040503050406030204" pitchFamily="18" charset="0"/>
                                <a:ea typeface="나눔고딕" panose="020D0604000000000000" pitchFamily="50" charset="-127"/>
                              </a:rPr>
                            </m:ctrlPr>
                          </m:sSubPr>
                          <m:e>
                            <m:r>
                              <m:rPr>
                                <m:sty m:val="p"/>
                              </m:rPr>
                              <a:rPr kumimoji="1" lang="en-US" altLang="ko-KR" sz="1400" kern="0">
                                <a:solidFill>
                                  <a:prstClr val="black">
                                    <a:lumMod val="85000"/>
                                    <a:lumOff val="15000"/>
                                  </a:prstClr>
                                </a:solidFill>
                                <a:latin typeface="Cambria Math" panose="02040503050406030204" pitchFamily="18" charset="0"/>
                                <a:ea typeface="나눔고딕" panose="020D0604000000000000" pitchFamily="50" charset="-127"/>
                              </a:rPr>
                              <m:t>RB</m:t>
                            </m:r>
                          </m:e>
                          <m:sub>
                            <m:r>
                              <a:rPr kumimoji="1" lang="en-US" altLang="ko-KR" sz="1400" kern="0">
                                <a:solidFill>
                                  <a:prstClr val="black">
                                    <a:lumMod val="85000"/>
                                    <a:lumOff val="15000"/>
                                  </a:prstClr>
                                </a:solidFill>
                                <a:latin typeface="Cambria Math" panose="02040503050406030204" pitchFamily="18" charset="0"/>
                                <a:ea typeface="나눔고딕" panose="020D0604000000000000" pitchFamily="50" charset="-127"/>
                              </a:rPr>
                              <m:t>1</m:t>
                            </m:r>
                          </m:sub>
                        </m:sSub>
                      </m:oMath>
                    </m:oMathPara>
                  </a14:m>
                  <a:endParaRPr kumimoji="1" lang="ko-KR" altLang="en-US" sz="1400" kern="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mc:Choice>
          <mc:Fallback xmlns="">
            <p:sp>
              <p:nvSpPr>
                <p:cNvPr id="89" name="TextBox 88">
                  <a:extLst>
                    <a:ext uri="{FF2B5EF4-FFF2-40B4-BE49-F238E27FC236}">
                      <a16:creationId xmlns:a16="http://schemas.microsoft.com/office/drawing/2014/main" id="{FEAD5A81-F12C-4D2C-A169-CECA6645A7F8}"/>
                    </a:ext>
                  </a:extLst>
                </p:cNvPr>
                <p:cNvSpPr txBox="1">
                  <a:spLocks noRot="1" noChangeAspect="1" noMove="1" noResize="1" noEditPoints="1" noAdjustHandles="1" noChangeArrowheads="1" noChangeShapeType="1" noTextEdit="1"/>
                </p:cNvSpPr>
                <p:nvPr/>
              </p:nvSpPr>
              <p:spPr>
                <a:xfrm>
                  <a:off x="6047339" y="5788200"/>
                  <a:ext cx="494895" cy="307777"/>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14AF287-F157-4A08-9F55-BDDCFC470CD9}"/>
                    </a:ext>
                  </a:extLst>
                </p:cNvPr>
                <p:cNvSpPr txBox="1"/>
                <p:nvPr/>
              </p:nvSpPr>
              <p:spPr>
                <a:xfrm>
                  <a:off x="6380149" y="5788200"/>
                  <a:ext cx="494895" cy="307777"/>
                </a:xfrm>
                <a:prstGeom prst="rect">
                  <a:avLst/>
                </a:prstGeom>
                <a:noFill/>
              </p:spPr>
              <p:txBody>
                <a:bodyPr wrap="square" rtlCol="0">
                  <a:spAutoFit/>
                  <a:scene3d>
                    <a:camera prst="orthographicFront"/>
                    <a:lightRig rig="threePt" dir="t"/>
                  </a:scene3d>
                  <a:sp3d>
                    <a:bevelT w="0" h="6350"/>
                    <a:bevelB w="0" h="0"/>
                  </a:sp3d>
                </a:bodyPr>
                <a:lstStyle/>
                <a:p>
                  <a:pPr defTabSz="1139483"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400" i="1" kern="0">
                                <a:solidFill>
                                  <a:prstClr val="black">
                                    <a:lumMod val="85000"/>
                                    <a:lumOff val="15000"/>
                                  </a:prstClr>
                                </a:solidFill>
                                <a:latin typeface="Cambria Math" panose="02040503050406030204" pitchFamily="18" charset="0"/>
                                <a:ea typeface="나눔고딕" panose="020D0604000000000000" pitchFamily="50" charset="-127"/>
                              </a:rPr>
                            </m:ctrlPr>
                          </m:sSubPr>
                          <m:e>
                            <m:r>
                              <m:rPr>
                                <m:sty m:val="p"/>
                              </m:rPr>
                              <a:rPr kumimoji="1" lang="en-US" altLang="ko-KR" sz="1400" kern="0">
                                <a:solidFill>
                                  <a:prstClr val="black">
                                    <a:lumMod val="85000"/>
                                    <a:lumOff val="15000"/>
                                  </a:prstClr>
                                </a:solidFill>
                                <a:latin typeface="Cambria Math" panose="02040503050406030204" pitchFamily="18" charset="0"/>
                                <a:ea typeface="나눔고딕" panose="020D0604000000000000" pitchFamily="50" charset="-127"/>
                              </a:rPr>
                              <m:t>RB</m:t>
                            </m:r>
                          </m:e>
                          <m:sub>
                            <m:r>
                              <a:rPr kumimoji="1" lang="en-US" altLang="ko-KR" sz="1400" kern="0">
                                <a:solidFill>
                                  <a:prstClr val="black">
                                    <a:lumMod val="85000"/>
                                    <a:lumOff val="15000"/>
                                  </a:prstClr>
                                </a:solidFill>
                                <a:latin typeface="Cambria Math" panose="02040503050406030204" pitchFamily="18" charset="0"/>
                                <a:ea typeface="나눔고딕" panose="020D0604000000000000" pitchFamily="50" charset="-127"/>
                              </a:rPr>
                              <m:t>2</m:t>
                            </m:r>
                          </m:sub>
                        </m:sSub>
                      </m:oMath>
                    </m:oMathPara>
                  </a14:m>
                  <a:endParaRPr kumimoji="1" lang="ko-KR" altLang="en-US" sz="1400" kern="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mc:Choice>
          <mc:Fallback xmlns="">
            <p:sp>
              <p:nvSpPr>
                <p:cNvPr id="90" name="TextBox 89">
                  <a:extLst>
                    <a:ext uri="{FF2B5EF4-FFF2-40B4-BE49-F238E27FC236}">
                      <a16:creationId xmlns:a16="http://schemas.microsoft.com/office/drawing/2014/main" id="{514AF287-F157-4A08-9F55-BDDCFC470CD9}"/>
                    </a:ext>
                  </a:extLst>
                </p:cNvPr>
                <p:cNvSpPr txBox="1">
                  <a:spLocks noRot="1" noChangeAspect="1" noMove="1" noResize="1" noEditPoints="1" noAdjustHandles="1" noChangeArrowheads="1" noChangeShapeType="1" noTextEdit="1"/>
                </p:cNvSpPr>
                <p:nvPr/>
              </p:nvSpPr>
              <p:spPr>
                <a:xfrm>
                  <a:off x="6380149" y="5788200"/>
                  <a:ext cx="494895" cy="30777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4FE2E5C-F41F-4CAF-8A9B-7F773E368571}"/>
                    </a:ext>
                  </a:extLst>
                </p:cNvPr>
                <p:cNvSpPr txBox="1"/>
                <p:nvPr/>
              </p:nvSpPr>
              <p:spPr>
                <a:xfrm>
                  <a:off x="8069601" y="5788200"/>
                  <a:ext cx="494895" cy="307777"/>
                </a:xfrm>
                <a:prstGeom prst="rect">
                  <a:avLst/>
                </a:prstGeom>
                <a:noFill/>
              </p:spPr>
              <p:txBody>
                <a:bodyPr wrap="square" rtlCol="0">
                  <a:spAutoFit/>
                  <a:scene3d>
                    <a:camera prst="orthographicFront"/>
                    <a:lightRig rig="threePt" dir="t"/>
                  </a:scene3d>
                  <a:sp3d>
                    <a:bevelT w="0" h="6350"/>
                    <a:bevelB w="0" h="0"/>
                  </a:sp3d>
                </a:bodyPr>
                <a:lstStyle/>
                <a:p>
                  <a:pPr defTabSz="1139483"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400" i="1" kern="0">
                                <a:solidFill>
                                  <a:prstClr val="black">
                                    <a:lumMod val="85000"/>
                                    <a:lumOff val="15000"/>
                                  </a:prstClr>
                                </a:solidFill>
                                <a:latin typeface="Cambria Math" panose="02040503050406030204" pitchFamily="18" charset="0"/>
                                <a:ea typeface="나눔고딕" panose="020D0604000000000000" pitchFamily="50" charset="-127"/>
                              </a:rPr>
                            </m:ctrlPr>
                          </m:sSubPr>
                          <m:e>
                            <m:r>
                              <m:rPr>
                                <m:sty m:val="p"/>
                              </m:rPr>
                              <a:rPr kumimoji="1" lang="en-US" altLang="ko-KR" sz="1400" kern="0">
                                <a:solidFill>
                                  <a:prstClr val="black">
                                    <a:lumMod val="85000"/>
                                    <a:lumOff val="15000"/>
                                  </a:prstClr>
                                </a:solidFill>
                                <a:latin typeface="Cambria Math" panose="02040503050406030204" pitchFamily="18" charset="0"/>
                                <a:ea typeface="나눔고딕" panose="020D0604000000000000" pitchFamily="50" charset="-127"/>
                              </a:rPr>
                              <m:t>RB</m:t>
                            </m:r>
                          </m:e>
                          <m:sub>
                            <m:r>
                              <a:rPr kumimoji="1" lang="en-US" altLang="ko-KR" sz="1400" kern="0">
                                <a:solidFill>
                                  <a:prstClr val="black">
                                    <a:lumMod val="85000"/>
                                    <a:lumOff val="15000"/>
                                  </a:prstClr>
                                </a:solidFill>
                                <a:latin typeface="Cambria Math" panose="02040503050406030204" pitchFamily="18" charset="0"/>
                                <a:ea typeface="나눔고딕" panose="020D0604000000000000" pitchFamily="50" charset="-127"/>
                              </a:rPr>
                              <m:t>49</m:t>
                            </m:r>
                          </m:sub>
                        </m:sSub>
                      </m:oMath>
                    </m:oMathPara>
                  </a14:m>
                  <a:endParaRPr kumimoji="1" lang="ko-KR" altLang="en-US" sz="1400" kern="0" dirty="0">
                    <a:solidFill>
                      <a:prstClr val="black">
                        <a:lumMod val="85000"/>
                        <a:lumOff val="15000"/>
                      </a:prstClr>
                    </a:solidFill>
                    <a:latin typeface="SamsungOne-700" panose="020B0803030303020204" pitchFamily="34" charset="0"/>
                    <a:ea typeface="KoPub돋움체 Bold" panose="02020603020101020101" pitchFamily="18" charset="-127"/>
                  </a:endParaRPr>
                </a:p>
              </p:txBody>
            </p:sp>
          </mc:Choice>
          <mc:Fallback xmlns="">
            <p:sp>
              <p:nvSpPr>
                <p:cNvPr id="91" name="TextBox 90">
                  <a:extLst>
                    <a:ext uri="{FF2B5EF4-FFF2-40B4-BE49-F238E27FC236}">
                      <a16:creationId xmlns:a16="http://schemas.microsoft.com/office/drawing/2014/main" id="{D4FE2E5C-F41F-4CAF-8A9B-7F773E368571}"/>
                    </a:ext>
                  </a:extLst>
                </p:cNvPr>
                <p:cNvSpPr txBox="1">
                  <a:spLocks noRot="1" noChangeAspect="1" noMove="1" noResize="1" noEditPoints="1" noAdjustHandles="1" noChangeArrowheads="1" noChangeShapeType="1" noTextEdit="1"/>
                </p:cNvSpPr>
                <p:nvPr/>
              </p:nvSpPr>
              <p:spPr>
                <a:xfrm>
                  <a:off x="8069601" y="5788200"/>
                  <a:ext cx="494895" cy="307777"/>
                </a:xfrm>
                <a:prstGeom prst="rect">
                  <a:avLst/>
                </a:prstGeom>
                <a:blipFill>
                  <a:blip r:embed="rId6"/>
                  <a:stretch>
                    <a:fillRect/>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8D8A0FED-BCC4-4E80-AD81-7715B1ADC34A}"/>
                </a:ext>
              </a:extLst>
            </p:cNvPr>
            <p:cNvSpPr txBox="1"/>
            <p:nvPr/>
          </p:nvSpPr>
          <p:spPr>
            <a:xfrm>
              <a:off x="4921645" y="4672063"/>
              <a:ext cx="1365746" cy="400110"/>
            </a:xfrm>
            <a:prstGeom prst="rect">
              <a:avLst/>
            </a:prstGeom>
            <a:noFill/>
          </p:spPr>
          <p:txBody>
            <a:bodyPr wrap="square" rtlCol="0">
              <a:spAutoFit/>
              <a:scene3d>
                <a:camera prst="orthographicFront"/>
                <a:lightRig rig="threePt" dir="t"/>
              </a:scene3d>
              <a:sp3d>
                <a:bevelT w="0" h="6350"/>
                <a:bevelB w="0" h="0"/>
              </a:sp3d>
            </a:bodyPr>
            <a:lstStyle>
              <a:defPPr>
                <a:defRPr lang="en-US"/>
              </a:defPPr>
              <a:lvl1pPr marR="0" lvl="0" indent="0" defTabSz="1139825" fontAlgn="base">
                <a:lnSpc>
                  <a:spcPct val="100000"/>
                </a:lnSpc>
                <a:spcBef>
                  <a:spcPct val="0"/>
                </a:spcBef>
                <a:spcAft>
                  <a:spcPct val="0"/>
                </a:spcAft>
                <a:buClrTx/>
                <a:buSzTx/>
                <a:buFontTx/>
                <a:buNone/>
                <a:tabLst/>
                <a:defRPr kumimoji="1" sz="1000" i="0" u="none" strike="noStrike" kern="0" cap="none" spc="0" normalizeH="0" baseline="0">
                  <a:ln>
                    <a:noFill/>
                  </a:ln>
                  <a:solidFill>
                    <a:prstClr val="black"/>
                  </a:solidFill>
                  <a:effectLst/>
                  <a:uLnTx/>
                  <a:uFillTx/>
                  <a:latin typeface="SamsungOne-400" panose="020B0503030303020204" pitchFamily="34" charset="0"/>
                  <a:ea typeface="SamsungOne-400" panose="020B0503030303020204" pitchFamily="34" charset="0"/>
                </a:defRPr>
              </a:lvl1pPr>
            </a:lstStyle>
            <a:p>
              <a:pPr defTabSz="1139483"/>
              <a:r>
                <a:rPr lang="en-US" altLang="ko-KR" dirty="0" err="1">
                  <a:solidFill>
                    <a:prstClr val="black">
                      <a:lumMod val="85000"/>
                      <a:lumOff val="15000"/>
                    </a:prstClr>
                  </a:solidFill>
                </a:rPr>
                <a:t>Băng</a:t>
              </a:r>
              <a:r>
                <a:rPr lang="en-US" altLang="ko-KR" dirty="0">
                  <a:solidFill>
                    <a:prstClr val="black">
                      <a:lumMod val="85000"/>
                      <a:lumOff val="15000"/>
                    </a:prstClr>
                  </a:solidFill>
                </a:rPr>
                <a:t> </a:t>
              </a:r>
              <a:r>
                <a:rPr lang="en-US" altLang="ko-KR" dirty="0" err="1">
                  <a:solidFill>
                    <a:prstClr val="black">
                      <a:lumMod val="85000"/>
                      <a:lumOff val="15000"/>
                    </a:prstClr>
                  </a:solidFill>
                </a:rPr>
                <a:t>tần</a:t>
              </a:r>
              <a:r>
                <a:rPr lang="en-US" altLang="ko-KR" dirty="0">
                  <a:solidFill>
                    <a:prstClr val="black">
                      <a:lumMod val="85000"/>
                      <a:lumOff val="15000"/>
                    </a:prstClr>
                  </a:solidFill>
                </a:rPr>
                <a:t> </a:t>
              </a:r>
              <a:r>
                <a:rPr lang="en-US" altLang="ko-KR" dirty="0" err="1">
                  <a:solidFill>
                    <a:prstClr val="black">
                      <a:lumMod val="85000"/>
                      <a:lumOff val="15000"/>
                    </a:prstClr>
                  </a:solidFill>
                </a:rPr>
                <a:t>bảo</a:t>
              </a:r>
              <a:r>
                <a:rPr lang="en-US" altLang="ko-KR" dirty="0">
                  <a:solidFill>
                    <a:prstClr val="black">
                      <a:lumMod val="85000"/>
                      <a:lumOff val="15000"/>
                    </a:prstClr>
                  </a:solidFill>
                </a:rPr>
                <a:t> </a:t>
              </a:r>
              <a:r>
                <a:rPr lang="en-US" altLang="ko-KR" dirty="0" err="1">
                  <a:solidFill>
                    <a:prstClr val="black">
                      <a:lumMod val="85000"/>
                      <a:lumOff val="15000"/>
                    </a:prstClr>
                  </a:solidFill>
                </a:rPr>
                <a:t>vệ</a:t>
              </a:r>
              <a:r>
                <a:rPr lang="en-US" altLang="ko-KR" dirty="0">
                  <a:solidFill>
                    <a:prstClr val="black">
                      <a:lumMod val="85000"/>
                      <a:lumOff val="15000"/>
                    </a:prstClr>
                  </a:solidFill>
                </a:rPr>
                <a:t> LTE</a:t>
              </a:r>
            </a:p>
            <a:p>
              <a:pPr defTabSz="1139483"/>
              <a:r>
                <a:rPr lang="en-US" altLang="ko-KR" dirty="0">
                  <a:solidFill>
                    <a:prstClr val="black">
                      <a:lumMod val="85000"/>
                      <a:lumOff val="15000"/>
                    </a:prstClr>
                  </a:solidFill>
                </a:rPr>
                <a:t>(~0.5MHz)</a:t>
              </a:r>
            </a:p>
          </p:txBody>
        </p:sp>
        <p:sp>
          <p:nvSpPr>
            <p:cNvPr id="77" name="TextBox 76">
              <a:extLst>
                <a:ext uri="{FF2B5EF4-FFF2-40B4-BE49-F238E27FC236}">
                  <a16:creationId xmlns:a16="http://schemas.microsoft.com/office/drawing/2014/main" id="{4CFF9769-D94E-4CF1-8927-6D91804ADDCE}"/>
                </a:ext>
              </a:extLst>
            </p:cNvPr>
            <p:cNvSpPr txBox="1"/>
            <p:nvPr/>
          </p:nvSpPr>
          <p:spPr>
            <a:xfrm>
              <a:off x="8300860" y="4672063"/>
              <a:ext cx="1293260" cy="400110"/>
            </a:xfrm>
            <a:prstGeom prst="rect">
              <a:avLst/>
            </a:prstGeom>
            <a:noFill/>
          </p:spPr>
          <p:txBody>
            <a:bodyPr wrap="square" rtlCol="0">
              <a:spAutoFit/>
              <a:scene3d>
                <a:camera prst="orthographicFront"/>
                <a:lightRig rig="threePt" dir="t"/>
              </a:scene3d>
              <a:sp3d>
                <a:bevelT w="0" h="6350"/>
                <a:bevelB w="0" h="0"/>
              </a:sp3d>
            </a:bodyPr>
            <a:lstStyle/>
            <a:p>
              <a:pPr defTabSz="1139483" fontAlgn="base">
                <a:spcBef>
                  <a:spcPct val="0"/>
                </a:spcBef>
                <a:spcAft>
                  <a:spcPct val="0"/>
                </a:spcAft>
                <a:defRPr/>
              </a:pPr>
              <a:r>
                <a:rPr kumimoji="1" lang="en-US" altLang="ko-KR" sz="1000" kern="0" dirty="0" err="1">
                  <a:solidFill>
                    <a:prstClr val="black">
                      <a:lumMod val="85000"/>
                      <a:lumOff val="15000"/>
                    </a:prstClr>
                  </a:solidFill>
                  <a:latin typeface="SamsungOne-400" panose="020B0503030303020204" pitchFamily="34" charset="0"/>
                  <a:ea typeface="SamsungOne-400" panose="020B0503030303020204" pitchFamily="34" charset="0"/>
                </a:rPr>
                <a:t>Băng</a:t>
              </a:r>
              <a:r>
                <a:rPr kumimoji="1" lang="en-US" altLang="ko-KR" sz="1000" kern="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000" kern="0" dirty="0" err="1">
                  <a:solidFill>
                    <a:prstClr val="black">
                      <a:lumMod val="85000"/>
                      <a:lumOff val="15000"/>
                    </a:prstClr>
                  </a:solidFill>
                  <a:latin typeface="SamsungOne-400" panose="020B0503030303020204" pitchFamily="34" charset="0"/>
                  <a:ea typeface="SamsungOne-400" panose="020B0503030303020204" pitchFamily="34" charset="0"/>
                </a:rPr>
                <a:t>tần</a:t>
              </a:r>
              <a:r>
                <a:rPr kumimoji="1" lang="en-US" altLang="ko-KR" sz="1000" kern="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000" kern="0" dirty="0" err="1">
                  <a:solidFill>
                    <a:prstClr val="black">
                      <a:lumMod val="85000"/>
                      <a:lumOff val="15000"/>
                    </a:prstClr>
                  </a:solidFill>
                  <a:latin typeface="SamsungOne-400" panose="020B0503030303020204" pitchFamily="34" charset="0"/>
                  <a:ea typeface="SamsungOne-400" panose="020B0503030303020204" pitchFamily="34" charset="0"/>
                </a:rPr>
                <a:t>bảo</a:t>
              </a:r>
              <a:r>
                <a:rPr kumimoji="1" lang="en-US" altLang="ko-KR" sz="1000" kern="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000" kern="0" dirty="0" err="1">
                  <a:solidFill>
                    <a:prstClr val="black">
                      <a:lumMod val="85000"/>
                      <a:lumOff val="15000"/>
                    </a:prstClr>
                  </a:solidFill>
                  <a:latin typeface="SamsungOne-400" panose="020B0503030303020204" pitchFamily="34" charset="0"/>
                  <a:ea typeface="SamsungOne-400" panose="020B0503030303020204" pitchFamily="34" charset="0"/>
                </a:rPr>
                <a:t>vệ</a:t>
              </a:r>
              <a:r>
                <a:rPr kumimoji="1" lang="en-US" altLang="ko-KR" sz="1000" kern="0" dirty="0">
                  <a:solidFill>
                    <a:prstClr val="black">
                      <a:lumMod val="85000"/>
                      <a:lumOff val="15000"/>
                    </a:prstClr>
                  </a:solidFill>
                  <a:latin typeface="SamsungOne-400" panose="020B0503030303020204" pitchFamily="34" charset="0"/>
                  <a:ea typeface="SamsungOne-400" panose="020B0503030303020204" pitchFamily="34" charset="0"/>
                </a:rPr>
                <a:t> LTE</a:t>
              </a:r>
            </a:p>
            <a:p>
              <a:pPr defTabSz="1139483" fontAlgn="base">
                <a:spcBef>
                  <a:spcPct val="0"/>
                </a:spcBef>
                <a:spcAft>
                  <a:spcPct val="0"/>
                </a:spcAft>
                <a:defRPr/>
              </a:pPr>
              <a:r>
                <a:rPr kumimoji="1" lang="en-US" altLang="ko-KR" sz="1000" kern="0" dirty="0">
                  <a:solidFill>
                    <a:prstClr val="black">
                      <a:lumMod val="85000"/>
                      <a:lumOff val="15000"/>
                    </a:prstClr>
                  </a:solidFill>
                  <a:latin typeface="SamsungOne-400" panose="020B0503030303020204" pitchFamily="34" charset="0"/>
                  <a:ea typeface="SamsungOne-400" panose="020B0503030303020204" pitchFamily="34" charset="0"/>
                </a:rPr>
                <a:t>(~0.5MHz)</a:t>
              </a:r>
            </a:p>
          </p:txBody>
        </p:sp>
        <p:grpSp>
          <p:nvGrpSpPr>
            <p:cNvPr id="78" name="그룹 77">
              <a:extLst>
                <a:ext uri="{FF2B5EF4-FFF2-40B4-BE49-F238E27FC236}">
                  <a16:creationId xmlns:a16="http://schemas.microsoft.com/office/drawing/2014/main" id="{A9DEDCA9-4223-4910-BA4A-8DC648DAD886}"/>
                </a:ext>
              </a:extLst>
            </p:cNvPr>
            <p:cNvGrpSpPr/>
            <p:nvPr/>
          </p:nvGrpSpPr>
          <p:grpSpPr>
            <a:xfrm>
              <a:off x="4960437" y="4064000"/>
              <a:ext cx="4357537" cy="550625"/>
              <a:chOff x="5576508" y="4234640"/>
              <a:chExt cx="3532143" cy="505009"/>
            </a:xfrm>
          </p:grpSpPr>
          <p:grpSp>
            <p:nvGrpSpPr>
              <p:cNvPr id="80" name="그룹 79">
                <a:extLst>
                  <a:ext uri="{FF2B5EF4-FFF2-40B4-BE49-F238E27FC236}">
                    <a16:creationId xmlns:a16="http://schemas.microsoft.com/office/drawing/2014/main" id="{44A519ED-7BA9-4010-9E14-AB36C58FA36A}"/>
                  </a:ext>
                </a:extLst>
              </p:cNvPr>
              <p:cNvGrpSpPr/>
              <p:nvPr/>
            </p:nvGrpSpPr>
            <p:grpSpPr>
              <a:xfrm>
                <a:off x="5576508" y="4737329"/>
                <a:ext cx="3532143" cy="2320"/>
                <a:chOff x="5576508" y="4737329"/>
                <a:chExt cx="3532143" cy="2320"/>
              </a:xfrm>
            </p:grpSpPr>
            <p:cxnSp>
              <p:nvCxnSpPr>
                <p:cNvPr id="84" name="직선 화살표 연결선 83">
                  <a:extLst>
                    <a:ext uri="{FF2B5EF4-FFF2-40B4-BE49-F238E27FC236}">
                      <a16:creationId xmlns:a16="http://schemas.microsoft.com/office/drawing/2014/main" id="{8CEDB369-12D9-4571-B967-F77B8059E097}"/>
                    </a:ext>
                  </a:extLst>
                </p:cNvPr>
                <p:cNvCxnSpPr/>
                <p:nvPr/>
              </p:nvCxnSpPr>
              <p:spPr>
                <a:xfrm>
                  <a:off x="5576508" y="4738489"/>
                  <a:ext cx="549396" cy="0"/>
                </a:xfrm>
                <a:prstGeom prst="straightConnector1">
                  <a:avLst/>
                </a:prstGeom>
                <a:noFill/>
                <a:ln w="19050" cap="flat" cmpd="sng" algn="ctr">
                  <a:solidFill>
                    <a:schemeClr val="bg1">
                      <a:lumMod val="65000"/>
                    </a:schemeClr>
                  </a:solidFill>
                  <a:prstDash val="solid"/>
                  <a:headEnd type="triangle"/>
                  <a:tailEnd type="triangle"/>
                </a:ln>
                <a:effectLst/>
              </p:spPr>
            </p:cxnSp>
            <p:cxnSp>
              <p:nvCxnSpPr>
                <p:cNvPr id="85" name="직선 화살표 연결선 84">
                  <a:extLst>
                    <a:ext uri="{FF2B5EF4-FFF2-40B4-BE49-F238E27FC236}">
                      <a16:creationId xmlns:a16="http://schemas.microsoft.com/office/drawing/2014/main" id="{42E0A57A-5885-49F7-8E93-7BCF0D15A05F}"/>
                    </a:ext>
                  </a:extLst>
                </p:cNvPr>
                <p:cNvCxnSpPr/>
                <p:nvPr/>
              </p:nvCxnSpPr>
              <p:spPr>
                <a:xfrm>
                  <a:off x="8559255" y="4738489"/>
                  <a:ext cx="549396" cy="0"/>
                </a:xfrm>
                <a:prstGeom prst="straightConnector1">
                  <a:avLst/>
                </a:prstGeom>
                <a:noFill/>
                <a:ln w="19050" cap="flat" cmpd="sng" algn="ctr">
                  <a:solidFill>
                    <a:schemeClr val="bg1">
                      <a:lumMod val="65000"/>
                    </a:schemeClr>
                  </a:solidFill>
                  <a:prstDash val="solid"/>
                  <a:headEnd type="triangle"/>
                  <a:tailEnd type="triangle"/>
                </a:ln>
                <a:effectLst/>
              </p:spPr>
            </p:cxnSp>
            <p:cxnSp>
              <p:nvCxnSpPr>
                <p:cNvPr id="86" name="직선 화살표 연결선 85">
                  <a:extLst>
                    <a:ext uri="{FF2B5EF4-FFF2-40B4-BE49-F238E27FC236}">
                      <a16:creationId xmlns:a16="http://schemas.microsoft.com/office/drawing/2014/main" id="{6FA881B7-4CBE-46CF-AA6F-96F6910E70C3}"/>
                    </a:ext>
                  </a:extLst>
                </p:cNvPr>
                <p:cNvCxnSpPr/>
                <p:nvPr/>
              </p:nvCxnSpPr>
              <p:spPr>
                <a:xfrm flipV="1">
                  <a:off x="6125904" y="4737329"/>
                  <a:ext cx="2433351" cy="2320"/>
                </a:xfrm>
                <a:prstGeom prst="straightConnector1">
                  <a:avLst/>
                </a:prstGeom>
                <a:noFill/>
                <a:ln w="19050" cap="flat" cmpd="sng" algn="ctr">
                  <a:solidFill>
                    <a:schemeClr val="bg1">
                      <a:lumMod val="65000"/>
                    </a:schemeClr>
                  </a:solidFill>
                  <a:prstDash val="solid"/>
                  <a:headEnd type="triangle"/>
                  <a:tailEnd type="triangle"/>
                </a:ln>
                <a:effectLst/>
              </p:spPr>
            </p:cxnSp>
          </p:grpSp>
          <p:grpSp>
            <p:nvGrpSpPr>
              <p:cNvPr id="81" name="그룹 80">
                <a:extLst>
                  <a:ext uri="{FF2B5EF4-FFF2-40B4-BE49-F238E27FC236}">
                    <a16:creationId xmlns:a16="http://schemas.microsoft.com/office/drawing/2014/main" id="{2C2A67AF-0E50-4BAF-A49B-C00D602CB8E2}"/>
                  </a:ext>
                </a:extLst>
              </p:cNvPr>
              <p:cNvGrpSpPr/>
              <p:nvPr/>
            </p:nvGrpSpPr>
            <p:grpSpPr>
              <a:xfrm>
                <a:off x="5576508" y="4234640"/>
                <a:ext cx="3532142" cy="239938"/>
                <a:chOff x="5576508" y="4425043"/>
                <a:chExt cx="3532142" cy="239938"/>
              </a:xfrm>
            </p:grpSpPr>
            <p:cxnSp>
              <p:nvCxnSpPr>
                <p:cNvPr id="82" name="직선 화살표 연결선 81">
                  <a:extLst>
                    <a:ext uri="{FF2B5EF4-FFF2-40B4-BE49-F238E27FC236}">
                      <a16:creationId xmlns:a16="http://schemas.microsoft.com/office/drawing/2014/main" id="{64AAD10E-F95E-4721-BB4F-67EDEEC359D7}"/>
                    </a:ext>
                  </a:extLst>
                </p:cNvPr>
                <p:cNvCxnSpPr/>
                <p:nvPr/>
              </p:nvCxnSpPr>
              <p:spPr>
                <a:xfrm>
                  <a:off x="5576508" y="4529879"/>
                  <a:ext cx="3532142" cy="0"/>
                </a:xfrm>
                <a:prstGeom prst="straightConnector1">
                  <a:avLst/>
                </a:prstGeom>
                <a:noFill/>
                <a:ln w="19050" cap="flat" cmpd="sng" algn="ctr">
                  <a:solidFill>
                    <a:schemeClr val="bg1">
                      <a:lumMod val="65000"/>
                    </a:schemeClr>
                  </a:solidFill>
                  <a:prstDash val="solid"/>
                  <a:headEnd type="triangle"/>
                  <a:tailEnd type="triangle"/>
                </a:ln>
                <a:effectLst/>
              </p:spPr>
            </p:cxnSp>
            <p:sp>
              <p:nvSpPr>
                <p:cNvPr id="83" name="TextBox 82">
                  <a:extLst>
                    <a:ext uri="{FF2B5EF4-FFF2-40B4-BE49-F238E27FC236}">
                      <a16:creationId xmlns:a16="http://schemas.microsoft.com/office/drawing/2014/main" id="{CD5C78AE-6269-47E3-AA00-14A214FE18E9}"/>
                    </a:ext>
                  </a:extLst>
                </p:cNvPr>
                <p:cNvSpPr txBox="1"/>
                <p:nvPr/>
              </p:nvSpPr>
              <p:spPr>
                <a:xfrm>
                  <a:off x="6551373" y="4425043"/>
                  <a:ext cx="1582412" cy="239938"/>
                </a:xfrm>
                <a:prstGeom prst="rect">
                  <a:avLst/>
                </a:prstGeom>
                <a:solidFill>
                  <a:sysClr val="window" lastClr="FFFFFF"/>
                </a:solidFill>
                <a:ln>
                  <a:noFill/>
                </a:ln>
              </p:spPr>
              <p:txBody>
                <a:bodyPr wrap="square" rtlCol="0">
                  <a:spAutoFit/>
                  <a:scene3d>
                    <a:camera prst="orthographicFront"/>
                    <a:lightRig rig="threePt" dir="t"/>
                  </a:scene3d>
                  <a:sp3d>
                    <a:bevelT w="0" h="6350"/>
                    <a:bevelB w="0" h="0"/>
                  </a:sp3d>
                </a:bodyPr>
                <a:lstStyle/>
                <a:p>
                  <a:pPr algn="ctr" defTabSz="1139483" fontAlgn="base">
                    <a:spcBef>
                      <a:spcPct val="0"/>
                    </a:spcBef>
                    <a:spcAft>
                      <a:spcPct val="0"/>
                    </a:spcAft>
                    <a:defRPr/>
                  </a:pPr>
                  <a:r>
                    <a:rPr kumimoji="1" lang="en-US" altLang="ko-KR" sz="1100" kern="0" dirty="0" err="1">
                      <a:solidFill>
                        <a:prstClr val="black">
                          <a:lumMod val="85000"/>
                          <a:lumOff val="15000"/>
                        </a:prstClr>
                      </a:solidFill>
                      <a:latin typeface="SamsungOne-400" panose="020B0503030303020204" pitchFamily="34" charset="0"/>
                      <a:ea typeface="SamsungOne-400" panose="020B0503030303020204" pitchFamily="34" charset="0"/>
                    </a:rPr>
                    <a:t>Băng</a:t>
                  </a:r>
                  <a:r>
                    <a:rPr kumimoji="1" lang="en-US" altLang="ko-KR" sz="1100" kern="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100" kern="0" dirty="0" err="1">
                      <a:solidFill>
                        <a:prstClr val="black">
                          <a:lumMod val="85000"/>
                          <a:lumOff val="15000"/>
                        </a:prstClr>
                      </a:solidFill>
                      <a:latin typeface="SamsungOne-400" panose="020B0503030303020204" pitchFamily="34" charset="0"/>
                      <a:ea typeface="SamsungOne-400" panose="020B0503030303020204" pitchFamily="34" charset="0"/>
                    </a:rPr>
                    <a:t>thông</a:t>
                  </a:r>
                  <a:r>
                    <a:rPr kumimoji="1" lang="en-US" altLang="ko-KR" sz="1100" kern="0" dirty="0">
                      <a:solidFill>
                        <a:prstClr val="black">
                          <a:lumMod val="85000"/>
                          <a:lumOff val="15000"/>
                        </a:prstClr>
                      </a:solidFill>
                      <a:latin typeface="SamsungOne-400" panose="020B0503030303020204" pitchFamily="34" charset="0"/>
                      <a:ea typeface="SamsungOne-400" panose="020B0503030303020204" pitchFamily="34" charset="0"/>
                    </a:rPr>
                    <a:t> </a:t>
                  </a:r>
                  <a:r>
                    <a:rPr kumimoji="1" lang="en-US" altLang="ko-KR" sz="1100" kern="0" dirty="0" err="1">
                      <a:solidFill>
                        <a:prstClr val="black">
                          <a:lumMod val="85000"/>
                          <a:lumOff val="15000"/>
                        </a:prstClr>
                      </a:solidFill>
                      <a:latin typeface="SamsungOne-400" panose="020B0503030303020204" pitchFamily="34" charset="0"/>
                      <a:ea typeface="SamsungOne-400" panose="020B0503030303020204" pitchFamily="34" charset="0"/>
                    </a:rPr>
                    <a:t>kênh</a:t>
                  </a:r>
                  <a:r>
                    <a:rPr kumimoji="1" lang="en-US" altLang="ko-KR" sz="1100" kern="0" dirty="0">
                      <a:solidFill>
                        <a:prstClr val="black">
                          <a:lumMod val="85000"/>
                          <a:lumOff val="15000"/>
                        </a:prstClr>
                      </a:solidFill>
                      <a:latin typeface="SamsungOne-400" panose="020B0503030303020204" pitchFamily="34" charset="0"/>
                      <a:ea typeface="SamsungOne-400" panose="020B0503030303020204" pitchFamily="34" charset="0"/>
                    </a:rPr>
                    <a:t> (10MHz)</a:t>
                  </a:r>
                </a:p>
              </p:txBody>
            </p:sp>
          </p:grpSp>
        </p:grpSp>
        <p:sp>
          <p:nvSpPr>
            <p:cNvPr id="79" name="TextBox 78">
              <a:extLst>
                <a:ext uri="{FF2B5EF4-FFF2-40B4-BE49-F238E27FC236}">
                  <a16:creationId xmlns:a16="http://schemas.microsoft.com/office/drawing/2014/main" id="{2F5F9B8F-B93B-4BA5-B2BC-22DBD760F134}"/>
                </a:ext>
              </a:extLst>
            </p:cNvPr>
            <p:cNvSpPr txBox="1"/>
            <p:nvPr/>
          </p:nvSpPr>
          <p:spPr>
            <a:xfrm>
              <a:off x="5934509" y="4480590"/>
              <a:ext cx="2409392" cy="261610"/>
            </a:xfrm>
            <a:prstGeom prst="rect">
              <a:avLst/>
            </a:prstGeom>
            <a:solidFill>
              <a:sysClr val="window" lastClr="FFFFFF"/>
            </a:solidFill>
          </p:spPr>
          <p:txBody>
            <a:bodyPr wrap="square" rtlCol="0">
              <a:spAutoFit/>
              <a:scene3d>
                <a:camera prst="orthographicFront"/>
                <a:lightRig rig="threePt" dir="t"/>
              </a:scene3d>
              <a:sp3d>
                <a:bevelT w="0" h="6350"/>
                <a:bevelB w="0" h="0"/>
              </a:sp3d>
            </a:bodyPr>
            <a:lstStyle>
              <a:defPPr>
                <a:defRPr lang="en-US"/>
              </a:defPPr>
              <a:lvl1pPr marR="0" lvl="0" indent="0" algn="ctr" defTabSz="1139825" fontAlgn="base">
                <a:lnSpc>
                  <a:spcPct val="100000"/>
                </a:lnSpc>
                <a:spcBef>
                  <a:spcPct val="0"/>
                </a:spcBef>
                <a:spcAft>
                  <a:spcPct val="0"/>
                </a:spcAft>
                <a:buClrTx/>
                <a:buSzTx/>
                <a:buFontTx/>
                <a:buNone/>
                <a:tabLst/>
                <a:defRPr kumimoji="1" sz="1100" i="0" u="none" strike="noStrike" kern="0" cap="none" spc="0" normalizeH="0" baseline="0">
                  <a:ln>
                    <a:noFill/>
                  </a:ln>
                  <a:solidFill>
                    <a:prstClr val="black"/>
                  </a:solidFill>
                  <a:effectLst/>
                  <a:uLnTx/>
                  <a:uFillTx/>
                  <a:latin typeface="SamsungOne-400" panose="020B0503030303020204" pitchFamily="34" charset="0"/>
                  <a:ea typeface="SamsungOne-400" panose="020B0503030303020204" pitchFamily="34" charset="0"/>
                </a:defRPr>
              </a:lvl1pPr>
            </a:lstStyle>
            <a:p>
              <a:pPr defTabSz="1139483"/>
              <a:r>
                <a:rPr lang="en-US" altLang="ko-KR" dirty="0" err="1">
                  <a:solidFill>
                    <a:prstClr val="black">
                      <a:lumMod val="85000"/>
                      <a:lumOff val="15000"/>
                    </a:prstClr>
                  </a:solidFill>
                </a:rPr>
                <a:t>Băng</a:t>
              </a:r>
              <a:r>
                <a:rPr lang="en-US" altLang="ko-KR" dirty="0">
                  <a:solidFill>
                    <a:prstClr val="black">
                      <a:lumMod val="85000"/>
                      <a:lumOff val="15000"/>
                    </a:prstClr>
                  </a:solidFill>
                </a:rPr>
                <a:t> </a:t>
              </a:r>
              <a:r>
                <a:rPr lang="en-US" altLang="ko-KR" dirty="0" err="1">
                  <a:solidFill>
                    <a:prstClr val="black">
                      <a:lumMod val="85000"/>
                      <a:lumOff val="15000"/>
                    </a:prstClr>
                  </a:solidFill>
                </a:rPr>
                <a:t>thông</a:t>
              </a:r>
              <a:r>
                <a:rPr lang="en-US" altLang="ko-KR" dirty="0">
                  <a:solidFill>
                    <a:prstClr val="black">
                      <a:lumMod val="85000"/>
                      <a:lumOff val="15000"/>
                    </a:prstClr>
                  </a:solidFill>
                </a:rPr>
                <a:t> </a:t>
              </a:r>
              <a:r>
                <a:rPr lang="en-US" altLang="ko-KR" dirty="0" err="1">
                  <a:solidFill>
                    <a:prstClr val="black">
                      <a:lumMod val="85000"/>
                      <a:lumOff val="15000"/>
                    </a:prstClr>
                  </a:solidFill>
                </a:rPr>
                <a:t>truyền</a:t>
              </a:r>
              <a:r>
                <a:rPr lang="en-US" altLang="ko-KR" dirty="0">
                  <a:solidFill>
                    <a:prstClr val="black">
                      <a:lumMod val="85000"/>
                      <a:lumOff val="15000"/>
                    </a:prstClr>
                  </a:solidFill>
                </a:rPr>
                <a:t> LTE (9MHz)</a:t>
              </a:r>
            </a:p>
          </p:txBody>
        </p:sp>
        <p:sp>
          <p:nvSpPr>
            <p:cNvPr id="100" name="사다리꼴 99">
              <a:extLst>
                <a:ext uri="{FF2B5EF4-FFF2-40B4-BE49-F238E27FC236}">
                  <a16:creationId xmlns:a16="http://schemas.microsoft.com/office/drawing/2014/main" id="{CEA985E0-7970-41D5-BEAB-F8269226A0CC}"/>
                </a:ext>
              </a:extLst>
            </p:cNvPr>
            <p:cNvSpPr/>
            <p:nvPr/>
          </p:nvSpPr>
          <p:spPr>
            <a:xfrm>
              <a:off x="5319659" y="5061525"/>
              <a:ext cx="3570316" cy="736003"/>
            </a:xfrm>
            <a:prstGeom prst="trapezoid">
              <a:avLst>
                <a:gd name="adj" fmla="val 54317"/>
              </a:avLst>
            </a:prstGeom>
            <a:noFill/>
            <a:ln w="25400" cap="flat" cmpd="sng" algn="ctr">
              <a:solidFill>
                <a:srgbClr val="0033CC"/>
              </a:solidFill>
              <a:prstDash val="solid"/>
            </a:ln>
            <a:effectLst/>
          </p:spPr>
          <p:txBody>
            <a:bodyPr rtlCol="0" anchor="ctr">
              <a:scene3d>
                <a:camera prst="orthographicFront"/>
                <a:lightRig rig="threePt" dir="t"/>
              </a:scene3d>
              <a:sp3d>
                <a:bevelT w="0" h="6350"/>
                <a:bevelB w="0" h="0"/>
              </a:sp3d>
            </a:bodyPr>
            <a:lstStyle/>
            <a:p>
              <a:pPr algn="ctr" defTabSz="1139483" fontAlgn="base">
                <a:spcBef>
                  <a:spcPct val="0"/>
                </a:spcBef>
                <a:spcAft>
                  <a:spcPct val="0"/>
                </a:spcAft>
                <a:defRPr/>
              </a:pPr>
              <a:endParaRPr kumimoji="1" lang="ko-KR" altLang="en-US" sz="1799" kern="0" dirty="0">
                <a:solidFill>
                  <a:prstClr val="black">
                    <a:lumMod val="85000"/>
                    <a:lumOff val="15000"/>
                  </a:prstClr>
                </a:solidFill>
                <a:latin typeface="SamsungOne-400" panose="020B0503030303020204" pitchFamily="34" charset="0"/>
                <a:ea typeface="KoPub돋움체 Bold" panose="02020603020101020101" pitchFamily="18" charset="-127"/>
              </a:endParaRPr>
            </a:p>
          </p:txBody>
        </p:sp>
      </p:grpSp>
      <p:sp>
        <p:nvSpPr>
          <p:cNvPr id="45" name="직사각형 44">
            <a:extLst>
              <a:ext uri="{FF2B5EF4-FFF2-40B4-BE49-F238E27FC236}">
                <a16:creationId xmlns:a16="http://schemas.microsoft.com/office/drawing/2014/main" id="{B9363DDC-20BF-49E2-9B1E-F77E3560C2A3}"/>
              </a:ext>
            </a:extLst>
          </p:cNvPr>
          <p:cNvSpPr/>
          <p:nvPr/>
        </p:nvSpPr>
        <p:spPr>
          <a:xfrm>
            <a:off x="711953" y="2210190"/>
            <a:ext cx="8628060" cy="950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RB như LTE</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Bội số nguyên của 15kHz giữa LTE và sóng mang phụ</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Tần số trung tâm của sóng mang neo gần bội số nguyên của 100 kHz</a:t>
            </a:r>
          </a:p>
        </p:txBody>
      </p:sp>
      <p:grpSp>
        <p:nvGrpSpPr>
          <p:cNvPr id="39" name="그룹 38"/>
          <p:cNvGrpSpPr/>
          <p:nvPr/>
        </p:nvGrpSpPr>
        <p:grpSpPr>
          <a:xfrm>
            <a:off x="416128" y="444866"/>
            <a:ext cx="9051872" cy="282133"/>
            <a:chOff x="416128" y="444866"/>
            <a:chExt cx="9051872" cy="282133"/>
          </a:xfrm>
        </p:grpSpPr>
        <p:sp>
          <p:nvSpPr>
            <p:cNvPr id="46" name="직사각형 4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47" name="직사각형 4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48" name="직사각형 4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Tần số trong băng tần NB-IoT</a:t>
            </a:r>
          </a:p>
        </p:txBody>
      </p:sp>
      <p:grpSp>
        <p:nvGrpSpPr>
          <p:cNvPr id="49" name="그룹 48">
            <a:extLst>
              <a:ext uri="{FF2B5EF4-FFF2-40B4-BE49-F238E27FC236}">
                <a16:creationId xmlns:a16="http://schemas.microsoft.com/office/drawing/2014/main" id="{07928334-32AF-46A2-97F3-006B536CB7A1}"/>
              </a:ext>
            </a:extLst>
          </p:cNvPr>
          <p:cNvGrpSpPr/>
          <p:nvPr/>
        </p:nvGrpSpPr>
        <p:grpSpPr>
          <a:xfrm>
            <a:off x="559817" y="1917711"/>
            <a:ext cx="9005714" cy="215444"/>
            <a:chOff x="1027113" y="2045625"/>
            <a:chExt cx="9007799" cy="215494"/>
          </a:xfrm>
        </p:grpSpPr>
        <p:sp>
          <p:nvSpPr>
            <p:cNvPr id="50" name="직사각형 49">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1" name="직사각형 50">
              <a:extLst>
                <a:ext uri="{FF2B5EF4-FFF2-40B4-BE49-F238E27FC236}">
                  <a16:creationId xmlns:a16="http://schemas.microsoft.com/office/drawing/2014/main" id="{C3CF9554-5E26-4DD4-876F-A237942CB6BA}"/>
                </a:ext>
              </a:extLst>
            </p:cNvPr>
            <p:cNvSpPr/>
            <p:nvPr/>
          </p:nvSpPr>
          <p:spPr>
            <a:xfrm>
              <a:off x="1179513" y="2045625"/>
              <a:ext cx="8855399"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Downlink</a:t>
              </a:r>
            </a:p>
          </p:txBody>
        </p:sp>
      </p:grpSp>
    </p:spTree>
    <p:extLst>
      <p:ext uri="{BB962C8B-B14F-4D97-AF65-F5344CB8AC3E}">
        <p14:creationId xmlns:p14="http://schemas.microsoft.com/office/powerpoint/2010/main" val="14647671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p:cNvGrpSpPr/>
          <p:nvPr/>
        </p:nvGrpSpPr>
        <p:grpSpPr>
          <a:xfrm>
            <a:off x="416128" y="444866"/>
            <a:ext cx="9051872" cy="282133"/>
            <a:chOff x="416128" y="444866"/>
            <a:chExt cx="9051872" cy="282133"/>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Phạm vi sử dụng </a:t>
            </a:r>
          </a:p>
        </p:txBody>
      </p:sp>
      <p:grpSp>
        <p:nvGrpSpPr>
          <p:cNvPr id="47" name="그룹 46">
            <a:extLst>
              <a:ext uri="{FF2B5EF4-FFF2-40B4-BE49-F238E27FC236}">
                <a16:creationId xmlns:a16="http://schemas.microsoft.com/office/drawing/2014/main" id="{07928334-32AF-46A2-97F3-006B536CB7A1}"/>
              </a:ext>
            </a:extLst>
          </p:cNvPr>
          <p:cNvGrpSpPr/>
          <p:nvPr/>
        </p:nvGrpSpPr>
        <p:grpSpPr>
          <a:xfrm>
            <a:off x="559817" y="1917711"/>
            <a:ext cx="9005714" cy="430887"/>
            <a:chOff x="1027113" y="2045625"/>
            <a:chExt cx="9007799" cy="430987"/>
          </a:xfrm>
        </p:grpSpPr>
        <p:sp>
          <p:nvSpPr>
            <p:cNvPr id="48" name="직사각형 4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9" name="직사각형 48">
              <a:extLst>
                <a:ext uri="{FF2B5EF4-FFF2-40B4-BE49-F238E27FC236}">
                  <a16:creationId xmlns:a16="http://schemas.microsoft.com/office/drawing/2014/main" id="{C3CF9554-5E26-4DD4-876F-A237942CB6BA}"/>
                </a:ext>
              </a:extLst>
            </p:cNvPr>
            <p:cNvSpPr/>
            <p:nvPr/>
          </p:nvSpPr>
          <p:spPr>
            <a:xfrm>
              <a:off x="1179513" y="2045625"/>
              <a:ext cx="8855399"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LPWA là mạng thích hợp cho truyền thông tần số thấp và các dịch vụ dữ liệu chi phí thấp như tắt/mở, số và tọa độ. Các chức năng chính được sử dụng là Đo lường, Theo dõi, Giám sát &amp; Điều khiển.</a:t>
              </a:r>
            </a:p>
          </p:txBody>
        </p:sp>
      </p:grpSp>
      <p:sp>
        <p:nvSpPr>
          <p:cNvPr id="12" name="직사각형 11">
            <a:extLst>
              <a:ext uri="{FF2B5EF4-FFF2-40B4-BE49-F238E27FC236}">
                <a16:creationId xmlns:a16="http://schemas.microsoft.com/office/drawing/2014/main" id="{23BA1701-A050-4594-B301-8B86C220F8CB}"/>
              </a:ext>
            </a:extLst>
          </p:cNvPr>
          <p:cNvSpPr/>
          <p:nvPr/>
        </p:nvSpPr>
        <p:spPr>
          <a:xfrm>
            <a:off x="770318" y="5298718"/>
            <a:ext cx="8628061" cy="647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bevelB w="0" h="0"/>
            </a:sp3d>
          </a:bodyPr>
          <a:lstStyle/>
          <a:p>
            <a:pPr marL="355493" lvl="1" indent="-179334" defTabSz="4570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Giám sát và điều khiển tình trạng và môi trường của các cơ sở sản xuất, công cộng và thương mại     </a:t>
            </a:r>
          </a:p>
          <a:p>
            <a:pPr marL="355493" lvl="1" indent="-179334" defTabSz="457063">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Áp dụng cho phạm vi ứng dụng rộng nhất (có giới hạn dung lượng dữ liệu)</a:t>
            </a:r>
          </a:p>
        </p:txBody>
      </p:sp>
      <p:grpSp>
        <p:nvGrpSpPr>
          <p:cNvPr id="15" name="그룹 14">
            <a:extLst>
              <a:ext uri="{FF2B5EF4-FFF2-40B4-BE49-F238E27FC236}">
                <a16:creationId xmlns:a16="http://schemas.microsoft.com/office/drawing/2014/main" id="{6B0D106C-4796-4789-9AA9-229FE731E809}"/>
              </a:ext>
            </a:extLst>
          </p:cNvPr>
          <p:cNvGrpSpPr/>
          <p:nvPr/>
        </p:nvGrpSpPr>
        <p:grpSpPr>
          <a:xfrm>
            <a:off x="711954" y="4991740"/>
            <a:ext cx="7234210" cy="287908"/>
            <a:chOff x="712182" y="5894567"/>
            <a:chExt cx="6217920" cy="268224"/>
          </a:xfrm>
        </p:grpSpPr>
        <p:sp>
          <p:nvSpPr>
            <p:cNvPr id="16" name="직사각형 15">
              <a:extLst>
                <a:ext uri="{FF2B5EF4-FFF2-40B4-BE49-F238E27FC236}">
                  <a16:creationId xmlns:a16="http://schemas.microsoft.com/office/drawing/2014/main" id="{5E50AACB-6FE6-4B1E-8DA5-0E9DDE99A924}"/>
                </a:ext>
              </a:extLst>
            </p:cNvPr>
            <p:cNvSpPr/>
            <p:nvPr/>
          </p:nvSpPr>
          <p:spPr>
            <a:xfrm>
              <a:off x="712182" y="5919484"/>
              <a:ext cx="2109216" cy="218390"/>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bevelB w="0" h="0"/>
              </a:sp3d>
            </a:bodyPr>
            <a:lstStyle/>
            <a:p>
              <a:pPr algn="ctr" defTabSz="457063"/>
              <a:r>
                <a:rPr lang="en-US" altLang="ko-KR" sz="1400" dirty="0" err="1">
                  <a:solidFill>
                    <a:prstClr val="white"/>
                  </a:solidFill>
                  <a:latin typeface="SamsungOne-700" panose="020B0803030303020204" pitchFamily="34" charset="0"/>
                  <a:ea typeface="SamsungOne-700" panose="020B0803030303020204" pitchFamily="34" charset="0"/>
                </a:rPr>
                <a:t>Giám</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sát</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và</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Điều</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khiển</a:t>
              </a:r>
              <a:endParaRPr lang="en-US" altLang="ko-KR" sz="1400" dirty="0">
                <a:solidFill>
                  <a:prstClr val="white"/>
                </a:solidFill>
                <a:latin typeface="SamsungOne-700" panose="020B0803030303020204" pitchFamily="34" charset="0"/>
                <a:ea typeface="SamsungOne-700" panose="020B0803030303020204" pitchFamily="34" charset="0"/>
              </a:endParaRPr>
            </a:p>
          </p:txBody>
        </p:sp>
        <p:sp>
          <p:nvSpPr>
            <p:cNvPr id="17" name="직사각형 16">
              <a:extLst>
                <a:ext uri="{FF2B5EF4-FFF2-40B4-BE49-F238E27FC236}">
                  <a16:creationId xmlns:a16="http://schemas.microsoft.com/office/drawing/2014/main" id="{89461EC7-6977-4184-8657-2F275404206F}"/>
                </a:ext>
              </a:extLst>
            </p:cNvPr>
            <p:cNvSpPr/>
            <p:nvPr/>
          </p:nvSpPr>
          <p:spPr>
            <a:xfrm>
              <a:off x="3534630" y="5894567"/>
              <a:ext cx="3395472" cy="2682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bevelB w="0" h="0"/>
              </a:sp3d>
            </a:bodyPr>
            <a:lstStyle/>
            <a:p>
              <a:pPr algn="ctr" defTabSz="457063"/>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Sản</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xuất</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Xây</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dựng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Công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cộng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An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toàn</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p>
          </p:txBody>
        </p:sp>
        <p:cxnSp>
          <p:nvCxnSpPr>
            <p:cNvPr id="18" name="직선 연결선 17">
              <a:extLst>
                <a:ext uri="{FF2B5EF4-FFF2-40B4-BE49-F238E27FC236}">
                  <a16:creationId xmlns:a16="http://schemas.microsoft.com/office/drawing/2014/main" id="{E6B5FCB2-46FD-4BD6-B891-D2454F03EF54}"/>
                </a:ext>
              </a:extLst>
            </p:cNvPr>
            <p:cNvCxnSpPr>
              <a:cxnSpLocks/>
            </p:cNvCxnSpPr>
            <p:nvPr/>
          </p:nvCxnSpPr>
          <p:spPr>
            <a:xfrm>
              <a:off x="2821398" y="6028679"/>
              <a:ext cx="7132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52E3B30F-7836-4D9D-B471-4CBAFE99CFBB}"/>
              </a:ext>
            </a:extLst>
          </p:cNvPr>
          <p:cNvSpPr/>
          <p:nvPr/>
        </p:nvSpPr>
        <p:spPr>
          <a:xfrm>
            <a:off x="770319" y="2846325"/>
            <a:ext cx="8628061" cy="647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bevelB w="0" h="0"/>
            </a:sp3d>
          </a:bodyPr>
          <a:lstStyle/>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Đo lường và thu thập dữ liệu sử dụng năng lượng của các tiện ích và các cơ sở thiết bị</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về mức sử dụng diện/khí gas/nước và năng lượng của các tòa nhà và nhà máy</a:t>
            </a:r>
          </a:p>
        </p:txBody>
      </p:sp>
      <p:grpSp>
        <p:nvGrpSpPr>
          <p:cNvPr id="21" name="그룹 20">
            <a:extLst>
              <a:ext uri="{FF2B5EF4-FFF2-40B4-BE49-F238E27FC236}">
                <a16:creationId xmlns:a16="http://schemas.microsoft.com/office/drawing/2014/main" id="{EB610402-B95B-4B35-8A8E-D02F046F168A}"/>
              </a:ext>
            </a:extLst>
          </p:cNvPr>
          <p:cNvGrpSpPr/>
          <p:nvPr/>
        </p:nvGrpSpPr>
        <p:grpSpPr>
          <a:xfrm>
            <a:off x="726138" y="2541827"/>
            <a:ext cx="7234210" cy="287908"/>
            <a:chOff x="724374" y="3005363"/>
            <a:chExt cx="6217920" cy="218390"/>
          </a:xfrm>
        </p:grpSpPr>
        <p:sp>
          <p:nvSpPr>
            <p:cNvPr id="22" name="직사각형 21">
              <a:extLst>
                <a:ext uri="{FF2B5EF4-FFF2-40B4-BE49-F238E27FC236}">
                  <a16:creationId xmlns:a16="http://schemas.microsoft.com/office/drawing/2014/main" id="{6598A8CE-A1C3-493F-AF82-4D02EDBA3F1C}"/>
                </a:ext>
              </a:extLst>
            </p:cNvPr>
            <p:cNvSpPr/>
            <p:nvPr/>
          </p:nvSpPr>
          <p:spPr>
            <a:xfrm>
              <a:off x="724374" y="3005363"/>
              <a:ext cx="2109216" cy="218390"/>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bevelB w="0" h="0"/>
              </a:sp3d>
            </a:bodyPr>
            <a:lstStyle/>
            <a:p>
              <a:pPr algn="ctr" defTabSz="457063"/>
              <a:r>
                <a:rPr lang="vi-VN" altLang="ko-KR" sz="1400" dirty="0">
                  <a:solidFill>
                    <a:prstClr val="white"/>
                  </a:solidFill>
                  <a:latin typeface="SamsungOne-700" panose="020B0803030303020204" pitchFamily="34" charset="0"/>
                  <a:ea typeface="SamsungOne-700" panose="020B0803030303020204" pitchFamily="34" charset="0"/>
                </a:rPr>
                <a:t>Đo lường</a:t>
              </a:r>
            </a:p>
          </p:txBody>
        </p:sp>
        <p:sp>
          <p:nvSpPr>
            <p:cNvPr id="23" name="직사각형 22">
              <a:extLst>
                <a:ext uri="{FF2B5EF4-FFF2-40B4-BE49-F238E27FC236}">
                  <a16:creationId xmlns:a16="http://schemas.microsoft.com/office/drawing/2014/main" id="{195DE658-92AE-43F1-940E-143EF1B59009}"/>
                </a:ext>
              </a:extLst>
            </p:cNvPr>
            <p:cNvSpPr/>
            <p:nvPr/>
          </p:nvSpPr>
          <p:spPr>
            <a:xfrm>
              <a:off x="3546822" y="3018088"/>
              <a:ext cx="3395472" cy="1929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bevelB w="0" h="0"/>
              </a:sp3d>
            </a:bodyPr>
            <a:lstStyle/>
            <a:p>
              <a:pPr algn="ctr" defTabSz="457063"/>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Năng lượng và Tiện ích</a:t>
              </a:r>
            </a:p>
          </p:txBody>
        </p:sp>
        <p:cxnSp>
          <p:nvCxnSpPr>
            <p:cNvPr id="24" name="직선 연결선 23">
              <a:extLst>
                <a:ext uri="{FF2B5EF4-FFF2-40B4-BE49-F238E27FC236}">
                  <a16:creationId xmlns:a16="http://schemas.microsoft.com/office/drawing/2014/main" id="{1047F3D5-8CC3-4632-853C-5A5B10868937}"/>
                </a:ext>
              </a:extLst>
            </p:cNvPr>
            <p:cNvCxnSpPr>
              <a:cxnSpLocks/>
            </p:cNvCxnSpPr>
            <p:nvPr/>
          </p:nvCxnSpPr>
          <p:spPr>
            <a:xfrm>
              <a:off x="2833590" y="3114558"/>
              <a:ext cx="7132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7" name="그룹 26">
            <a:extLst>
              <a:ext uri="{FF2B5EF4-FFF2-40B4-BE49-F238E27FC236}">
                <a16:creationId xmlns:a16="http://schemas.microsoft.com/office/drawing/2014/main" id="{65FE98F7-147F-4639-A2AD-3BA69CD090B6}"/>
              </a:ext>
            </a:extLst>
          </p:cNvPr>
          <p:cNvGrpSpPr/>
          <p:nvPr/>
        </p:nvGrpSpPr>
        <p:grpSpPr>
          <a:xfrm>
            <a:off x="726138" y="3772511"/>
            <a:ext cx="7220024" cy="287908"/>
            <a:chOff x="724374" y="4012519"/>
            <a:chExt cx="6205728" cy="218390"/>
          </a:xfrm>
        </p:grpSpPr>
        <p:sp>
          <p:nvSpPr>
            <p:cNvPr id="32" name="직사각형 31">
              <a:extLst>
                <a:ext uri="{FF2B5EF4-FFF2-40B4-BE49-F238E27FC236}">
                  <a16:creationId xmlns:a16="http://schemas.microsoft.com/office/drawing/2014/main" id="{09B6FF42-7490-4B6F-A63A-ED45ECCF4CB7}"/>
                </a:ext>
              </a:extLst>
            </p:cNvPr>
            <p:cNvSpPr/>
            <p:nvPr/>
          </p:nvSpPr>
          <p:spPr>
            <a:xfrm>
              <a:off x="3534630" y="4012519"/>
              <a:ext cx="3395472" cy="2183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bevelB w="0" h="0"/>
              </a:sp3d>
            </a:bodyPr>
            <a:lstStyle/>
            <a:p>
              <a:pPr algn="ctr" defTabSz="457063"/>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Sản</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xuất</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Logistics, An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toàn</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33" name="직사각형 32">
              <a:extLst>
                <a:ext uri="{FF2B5EF4-FFF2-40B4-BE49-F238E27FC236}">
                  <a16:creationId xmlns:a16="http://schemas.microsoft.com/office/drawing/2014/main" id="{DCB007FB-B227-4B42-BEA5-4DAD023EB9D2}"/>
                </a:ext>
              </a:extLst>
            </p:cNvPr>
            <p:cNvSpPr/>
            <p:nvPr/>
          </p:nvSpPr>
          <p:spPr>
            <a:xfrm>
              <a:off x="724374" y="4012519"/>
              <a:ext cx="2109216" cy="218390"/>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bevelB w="0" h="0"/>
              </a:sp3d>
            </a:bodyPr>
            <a:lstStyle/>
            <a:p>
              <a:pPr algn="ctr" defTabSz="457063"/>
              <a:r>
                <a:rPr lang="en-US" altLang="ko-KR" sz="1400" dirty="0">
                  <a:solidFill>
                    <a:prstClr val="white"/>
                  </a:solidFill>
                  <a:latin typeface="SamsungOne-700" panose="020B0803030303020204" pitchFamily="34" charset="0"/>
                  <a:ea typeface="SamsungOne-700" panose="020B0803030303020204" pitchFamily="34" charset="0"/>
                </a:rPr>
                <a:t>Theo </a:t>
              </a:r>
              <a:r>
                <a:rPr lang="en-US" altLang="ko-KR" sz="1400" dirty="0" err="1">
                  <a:solidFill>
                    <a:prstClr val="white"/>
                  </a:solidFill>
                  <a:latin typeface="SamsungOne-700" panose="020B0803030303020204" pitchFamily="34" charset="0"/>
                  <a:ea typeface="SamsungOne-700" panose="020B0803030303020204" pitchFamily="34" charset="0"/>
                </a:rPr>
                <a:t>dõi</a:t>
              </a:r>
              <a:endParaRPr lang="en-US" altLang="ko-KR" sz="1400" dirty="0">
                <a:solidFill>
                  <a:prstClr val="white"/>
                </a:solidFill>
                <a:latin typeface="SamsungOne-700" panose="020B0803030303020204" pitchFamily="34" charset="0"/>
                <a:ea typeface="SamsungOne-700" panose="020B0803030303020204" pitchFamily="34" charset="0"/>
              </a:endParaRPr>
            </a:p>
          </p:txBody>
        </p:sp>
        <p:cxnSp>
          <p:nvCxnSpPr>
            <p:cNvPr id="34" name="직선 연결선 33">
              <a:extLst>
                <a:ext uri="{FF2B5EF4-FFF2-40B4-BE49-F238E27FC236}">
                  <a16:creationId xmlns:a16="http://schemas.microsoft.com/office/drawing/2014/main" id="{AC01D5F5-F145-48FE-A3A9-F15799015B9A}"/>
                </a:ext>
              </a:extLst>
            </p:cNvPr>
            <p:cNvCxnSpPr>
              <a:cxnSpLocks/>
            </p:cNvCxnSpPr>
            <p:nvPr/>
          </p:nvCxnSpPr>
          <p:spPr>
            <a:xfrm>
              <a:off x="2833590" y="4121714"/>
              <a:ext cx="7132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직사각형 35">
            <a:extLst>
              <a:ext uri="{FF2B5EF4-FFF2-40B4-BE49-F238E27FC236}">
                <a16:creationId xmlns:a16="http://schemas.microsoft.com/office/drawing/2014/main" id="{52E3B30F-7836-4D9D-B471-4CBAFE99CFBB}"/>
              </a:ext>
            </a:extLst>
          </p:cNvPr>
          <p:cNvSpPr/>
          <p:nvPr/>
        </p:nvSpPr>
        <p:spPr>
          <a:xfrm>
            <a:off x="770318" y="4082164"/>
            <a:ext cx="8628061" cy="647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bevelB w="0" h="0"/>
            </a:sp3d>
          </a:bodyPr>
          <a:lstStyle/>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Thu thập và quản lý dữ liệu về vị trí của phương tiện, người/đồ vật và tài sản có giá trị</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cho mục đích an toàn cá nhân, theo dõi vị trí xe/đối tượng</a:t>
            </a:r>
          </a:p>
        </p:txBody>
      </p:sp>
    </p:spTree>
    <p:extLst>
      <p:ext uri="{BB962C8B-B14F-4D97-AF65-F5344CB8AC3E}">
        <p14:creationId xmlns:p14="http://schemas.microsoft.com/office/powerpoint/2010/main" val="809136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p:cNvGrpSpPr/>
          <p:nvPr/>
        </p:nvGrpSpPr>
        <p:grpSpPr>
          <a:xfrm>
            <a:off x="416128" y="444866"/>
            <a:ext cx="9051872" cy="282133"/>
            <a:chOff x="416128" y="444866"/>
            <a:chExt cx="9051872" cy="282133"/>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5.3. LPWA</a:t>
              </a: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So sánh công nghệ thực hiện</a:t>
            </a:r>
          </a:p>
        </p:txBody>
      </p:sp>
      <p:grpSp>
        <p:nvGrpSpPr>
          <p:cNvPr id="47" name="그룹 46">
            <a:extLst>
              <a:ext uri="{FF2B5EF4-FFF2-40B4-BE49-F238E27FC236}">
                <a16:creationId xmlns:a16="http://schemas.microsoft.com/office/drawing/2014/main" id="{07928334-32AF-46A2-97F3-006B536CB7A1}"/>
              </a:ext>
            </a:extLst>
          </p:cNvPr>
          <p:cNvGrpSpPr/>
          <p:nvPr/>
        </p:nvGrpSpPr>
        <p:grpSpPr>
          <a:xfrm>
            <a:off x="559817" y="1917711"/>
            <a:ext cx="8783192" cy="430887"/>
            <a:chOff x="1027113" y="2045625"/>
            <a:chExt cx="8785225" cy="430987"/>
          </a:xfrm>
        </p:grpSpPr>
        <p:sp>
          <p:nvSpPr>
            <p:cNvPr id="48" name="직사각형 4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49" name="직사각형 48">
              <a:extLst>
                <a:ext uri="{FF2B5EF4-FFF2-40B4-BE49-F238E27FC236}">
                  <a16:creationId xmlns:a16="http://schemas.microsoft.com/office/drawing/2014/main" id="{C3CF9554-5E26-4DD4-876F-A237942CB6BA}"/>
                </a:ext>
              </a:extLst>
            </p:cNvPr>
            <p:cNvSpPr/>
            <p:nvPr/>
          </p:nvSpPr>
          <p:spPr>
            <a:xfrm>
              <a:off x="1179513" y="2045625"/>
              <a:ext cx="8632825" cy="430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altLang="ko-KR" sz="1400" dirty="0">
                  <a:solidFill>
                    <a:schemeClr val="tx1"/>
                  </a:solidFill>
                  <a:latin typeface="SamsungOne-400" panose="020B0503030303020204" pitchFamily="34" charset="0"/>
                  <a:ea typeface="SamsungOne-400" panose="020B0503030303020204" pitchFamily="34" charset="0"/>
                </a:rPr>
                <a:t>LTE-M/NB-IoT vượt trội hơn các công nghệ cạnh tranh về tiêu chuẩn toàn cầu, tốc độ, chất lượng, độ phủ sóng, bảo mật và chuyển vùng.</a:t>
              </a:r>
            </a:p>
          </p:txBody>
        </p:sp>
      </p:grpSp>
      <p:sp>
        <p:nvSpPr>
          <p:cNvPr id="14" name="TextBox 13"/>
          <p:cNvSpPr txBox="1"/>
          <p:nvPr/>
        </p:nvSpPr>
        <p:spPr>
          <a:xfrm>
            <a:off x="7084587" y="2239190"/>
            <a:ext cx="2255426"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pPr algn="r" defTabSz="457063"/>
            <a:r>
              <a:rPr lang="en-US" altLang="ko-KR" sz="1000" dirty="0">
                <a:solidFill>
                  <a:prstClr val="black">
                    <a:lumMod val="65000"/>
                    <a:lumOff val="35000"/>
                  </a:prstClr>
                </a:solidFill>
              </a:rPr>
              <a:t>* </a:t>
            </a:r>
            <a:r>
              <a:rPr lang="en-US" altLang="ko-KR" sz="1000" dirty="0" err="1">
                <a:solidFill>
                  <a:prstClr val="black">
                    <a:lumMod val="65000"/>
                    <a:lumOff val="35000"/>
                  </a:prstClr>
                </a:solidFill>
              </a:rPr>
              <a:t>eDRX</a:t>
            </a:r>
            <a:r>
              <a:rPr lang="en-US" altLang="ko-KR" sz="1000" dirty="0">
                <a:solidFill>
                  <a:prstClr val="black">
                    <a:lumMod val="65000"/>
                    <a:lumOff val="35000"/>
                  </a:prstClr>
                </a:solidFill>
              </a:rPr>
              <a:t>: </a:t>
            </a:r>
            <a:r>
              <a:rPr lang="en-US" altLang="ko-KR" sz="1000" dirty="0" err="1">
                <a:solidFill>
                  <a:prstClr val="black">
                    <a:lumMod val="65000"/>
                    <a:lumOff val="35000"/>
                  </a:prstClr>
                </a:solidFill>
              </a:rPr>
              <a:t>Tiếp</a:t>
            </a:r>
            <a:r>
              <a:rPr lang="en-US" altLang="ko-KR" sz="1000" dirty="0">
                <a:solidFill>
                  <a:prstClr val="black">
                    <a:lumMod val="65000"/>
                    <a:lumOff val="35000"/>
                  </a:prstClr>
                </a:solidFill>
              </a:rPr>
              <a:t> </a:t>
            </a:r>
            <a:r>
              <a:rPr lang="en-US" altLang="ko-KR" sz="1000" dirty="0" err="1">
                <a:solidFill>
                  <a:prstClr val="black">
                    <a:lumMod val="65000"/>
                    <a:lumOff val="35000"/>
                  </a:prstClr>
                </a:solidFill>
              </a:rPr>
              <a:t>nhận</a:t>
            </a:r>
            <a:r>
              <a:rPr lang="en-US" altLang="ko-KR" sz="1000" dirty="0">
                <a:solidFill>
                  <a:prstClr val="black">
                    <a:lumMod val="65000"/>
                    <a:lumOff val="35000"/>
                  </a:prstClr>
                </a:solidFill>
              </a:rPr>
              <a:t> </a:t>
            </a:r>
            <a:r>
              <a:rPr lang="en-US" altLang="ko-KR" sz="1000" dirty="0" err="1">
                <a:solidFill>
                  <a:prstClr val="black">
                    <a:lumMod val="65000"/>
                    <a:lumOff val="35000"/>
                  </a:prstClr>
                </a:solidFill>
              </a:rPr>
              <a:t>không</a:t>
            </a:r>
            <a:r>
              <a:rPr lang="en-US" altLang="ko-KR" sz="1000" dirty="0">
                <a:solidFill>
                  <a:prstClr val="black">
                    <a:lumMod val="65000"/>
                    <a:lumOff val="35000"/>
                  </a:prstClr>
                </a:solidFill>
              </a:rPr>
              <a:t> </a:t>
            </a:r>
            <a:r>
              <a:rPr lang="en-US" altLang="ko-KR" sz="1000" dirty="0" err="1">
                <a:solidFill>
                  <a:prstClr val="black">
                    <a:lumMod val="65000"/>
                    <a:lumOff val="35000"/>
                  </a:prstClr>
                </a:solidFill>
              </a:rPr>
              <a:t>liên</a:t>
            </a:r>
            <a:r>
              <a:rPr lang="en-US" altLang="ko-KR" sz="1000" dirty="0">
                <a:solidFill>
                  <a:prstClr val="black">
                    <a:lumMod val="65000"/>
                    <a:lumOff val="35000"/>
                  </a:prstClr>
                </a:solidFill>
              </a:rPr>
              <a:t> </a:t>
            </a:r>
            <a:r>
              <a:rPr lang="en-US" altLang="ko-KR" sz="1000" dirty="0" err="1">
                <a:solidFill>
                  <a:prstClr val="black">
                    <a:lumMod val="65000"/>
                    <a:lumOff val="35000"/>
                  </a:prstClr>
                </a:solidFill>
              </a:rPr>
              <a:t>tục</a:t>
            </a:r>
            <a:r>
              <a:rPr lang="en-US" altLang="ko-KR" sz="1000" dirty="0">
                <a:solidFill>
                  <a:prstClr val="black">
                    <a:lumMod val="65000"/>
                    <a:lumOff val="35000"/>
                  </a:prstClr>
                </a:solidFill>
              </a:rPr>
              <a:t> </a:t>
            </a:r>
            <a:r>
              <a:rPr lang="en-US" altLang="ko-KR" sz="1000" dirty="0" err="1">
                <a:solidFill>
                  <a:prstClr val="black">
                    <a:lumMod val="65000"/>
                    <a:lumOff val="35000"/>
                  </a:prstClr>
                </a:solidFill>
              </a:rPr>
              <a:t>kéo</a:t>
            </a:r>
            <a:r>
              <a:rPr lang="en-US" altLang="ko-KR" sz="1000" dirty="0">
                <a:solidFill>
                  <a:prstClr val="black">
                    <a:lumMod val="65000"/>
                    <a:lumOff val="35000"/>
                  </a:prstClr>
                </a:solidFill>
              </a:rPr>
              <a:t> </a:t>
            </a:r>
            <a:r>
              <a:rPr lang="en-US" altLang="ko-KR" sz="1000" dirty="0" err="1">
                <a:solidFill>
                  <a:prstClr val="black">
                    <a:lumMod val="65000"/>
                    <a:lumOff val="35000"/>
                  </a:prstClr>
                </a:solidFill>
              </a:rPr>
              <a:t>dài</a:t>
            </a:r>
            <a:endParaRPr lang="en-US" altLang="ko-KR" sz="1000" dirty="0">
              <a:solidFill>
                <a:prstClr val="black">
                  <a:lumMod val="65000"/>
                  <a:lumOff val="35000"/>
                </a:prstClr>
              </a:solidFill>
            </a:endParaRPr>
          </a:p>
        </p:txBody>
      </p:sp>
      <p:pic>
        <p:nvPicPr>
          <p:cNvPr id="3" name="Picture 2">
            <a:extLst>
              <a:ext uri="{FF2B5EF4-FFF2-40B4-BE49-F238E27FC236}">
                <a16:creationId xmlns:a16="http://schemas.microsoft.com/office/drawing/2014/main" id="{5E1A82B6-A582-A4B5-529D-8E1659301FE1}"/>
              </a:ext>
            </a:extLst>
          </p:cNvPr>
          <p:cNvPicPr>
            <a:picLocks noChangeAspect="1"/>
          </p:cNvPicPr>
          <p:nvPr/>
        </p:nvPicPr>
        <p:blipFill>
          <a:blip r:embed="rId3"/>
          <a:stretch>
            <a:fillRect/>
          </a:stretch>
        </p:blipFill>
        <p:spPr>
          <a:xfrm>
            <a:off x="622877" y="2521876"/>
            <a:ext cx="8657070" cy="3566469"/>
          </a:xfrm>
          <a:prstGeom prst="rect">
            <a:avLst/>
          </a:prstGeom>
        </p:spPr>
      </p:pic>
    </p:spTree>
    <p:extLst>
      <p:ext uri="{BB962C8B-B14F-4D97-AF65-F5344CB8AC3E}">
        <p14:creationId xmlns:p14="http://schemas.microsoft.com/office/powerpoint/2010/main" val="2628557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6" name="Picture 4" descr="http://compass.surface.com/assets/b9/52/b9526540-6f60-4448-8ac9-3ff8e38e25db.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1001" b="3896"/>
          <a:stretch/>
        </p:blipFill>
        <p:spPr bwMode="auto">
          <a:xfrm>
            <a:off x="449998" y="1941630"/>
            <a:ext cx="5925402" cy="3385402"/>
          </a:xfrm>
          <a:prstGeom prst="rect">
            <a:avLst/>
          </a:prstGeom>
          <a:noFill/>
          <a:ln>
            <a:solidFill>
              <a:schemeClr val="bg1">
                <a:lumMod val="85000"/>
              </a:schemeClr>
            </a:solidFill>
          </a:ln>
        </p:spPr>
      </p:pic>
      <p:sp>
        <p:nvSpPr>
          <p:cNvPr id="6" name="직사각형 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7" name="직사각형 6">
            <a:extLst>
              <a:ext uri="{FF2B5EF4-FFF2-40B4-BE49-F238E27FC236}">
                <a16:creationId xmlns:a16="http://schemas.microsoft.com/office/drawing/2014/main" id="{A723081D-DCA1-49DA-BB70-16D9367DD572}"/>
              </a:ext>
            </a:extLst>
          </p:cNvPr>
          <p:cNvSpPr/>
          <p:nvPr/>
        </p:nvSpPr>
        <p:spPr>
          <a:xfrm>
            <a:off x="8318501" y="480778"/>
            <a:ext cx="11495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8" name="직사각형 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Trường hợp 1 - Giám sát</a:t>
            </a:r>
          </a:p>
        </p:txBody>
      </p:sp>
      <p:sp>
        <p:nvSpPr>
          <p:cNvPr id="13" name="직사각형 12">
            <a:extLst>
              <a:ext uri="{FF2B5EF4-FFF2-40B4-BE49-F238E27FC236}">
                <a16:creationId xmlns:a16="http://schemas.microsoft.com/office/drawing/2014/main" id="{E0720D16-CC3C-490D-AB2D-838327511297}"/>
              </a:ext>
            </a:extLst>
          </p:cNvPr>
          <p:cNvSpPr/>
          <p:nvPr/>
        </p:nvSpPr>
        <p:spPr>
          <a:xfrm>
            <a:off x="6525115" y="1941630"/>
            <a:ext cx="2942885" cy="1903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Với giám sát IoT, bạn có thể phân tích các hệ thống động và xử lý hàng tỷ sự kiện cũng như cảnh báo.</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Giám sát IoT cũng cho phép bạn giảm thiểu khoảng cách giữa thiết bị và doanh nghiệp bằng cách thu thập và phân tích đa dạng dữ liệu IoT ở quy mô web trên các thiết bị, khách hàng và ứng dụng được kết nối.</a:t>
            </a:r>
            <a:endParaRPr lang="en-US" altLang="ko-KR" sz="1300" dirty="0">
              <a:solidFill>
                <a:prstClr val="black">
                  <a:lumMod val="85000"/>
                  <a:lumOff val="15000"/>
                </a:prstClr>
              </a:solidFill>
              <a:latin typeface="SamsungOne-400" panose="020B0503030303020204" pitchFamily="34" charset="0"/>
            </a:endParaRPr>
          </a:p>
        </p:txBody>
      </p:sp>
    </p:spTree>
    <p:extLst>
      <p:ext uri="{BB962C8B-B14F-4D97-AF65-F5344CB8AC3E}">
        <p14:creationId xmlns:p14="http://schemas.microsoft.com/office/powerpoint/2010/main" val="390827119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Mạng lưới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5.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0BCB2BE1-49F0-4C4C-98E5-F6F6C9EB700F}"/>
              </a:ext>
            </a:extLst>
          </p:cNvPr>
          <p:cNvGrpSpPr/>
          <p:nvPr/>
        </p:nvGrpSpPr>
        <p:grpSpPr>
          <a:xfrm>
            <a:off x="1051644" y="4065237"/>
            <a:ext cx="5702300" cy="278172"/>
            <a:chOff x="1051644" y="4065237"/>
            <a:chExt cx="5702300" cy="278172"/>
          </a:xfrm>
        </p:grpSpPr>
        <p:sp>
          <p:nvSpPr>
            <p:cNvPr id="11" name="직사각형 10">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5.1. Tổng quan về mạng lưới IoT</a:t>
              </a:r>
            </a:p>
          </p:txBody>
        </p:sp>
        <p:sp>
          <p:nvSpPr>
            <p:cNvPr id="15" name="직사각형 14">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3" name="그룹 2">
            <a:extLst>
              <a:ext uri="{FF2B5EF4-FFF2-40B4-BE49-F238E27FC236}">
                <a16:creationId xmlns:a16="http://schemas.microsoft.com/office/drawing/2014/main" id="{AA8E0E5C-4DAA-4348-887D-DFB893C1AA08}"/>
              </a:ext>
            </a:extLst>
          </p:cNvPr>
          <p:cNvGrpSpPr/>
          <p:nvPr/>
        </p:nvGrpSpPr>
        <p:grpSpPr>
          <a:xfrm>
            <a:off x="1051644" y="4495071"/>
            <a:ext cx="5702300" cy="278172"/>
            <a:chOff x="1051644" y="4495071"/>
            <a:chExt cx="5702300" cy="278172"/>
          </a:xfrm>
        </p:grpSpPr>
        <p:sp>
          <p:nvSpPr>
            <p:cNvPr id="16" name="직사각형 15">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5.2.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tầm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ngắn</a:t>
              </a:r>
              <a:r>
                <a:rPr lang="en-US" altLang="ko-KR" dirty="0">
                  <a:solidFill>
                    <a:schemeClr val="bg1">
                      <a:lumMod val="65000"/>
                    </a:schemeClr>
                  </a:solidFill>
                  <a:latin typeface="SamsungOne-400" panose="020B0503030303020204" pitchFamily="34" charset="0"/>
                  <a:ea typeface="SamsungOne-400" panose="020B0503030303020204" pitchFamily="34" charset="0"/>
                </a:rPr>
                <a:t> IoT</a:t>
              </a:r>
            </a:p>
          </p:txBody>
        </p:sp>
        <p:sp>
          <p:nvSpPr>
            <p:cNvPr id="17" name="직사각형 16">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18" name="Group 2">
            <a:extLst>
              <a:ext uri="{FF2B5EF4-FFF2-40B4-BE49-F238E27FC236}">
                <a16:creationId xmlns:a16="http://schemas.microsoft.com/office/drawing/2014/main" id="{5DD676FB-B4EE-42C9-A471-E6CF497FCB25}"/>
              </a:ext>
            </a:extLst>
          </p:cNvPr>
          <p:cNvGrpSpPr/>
          <p:nvPr/>
        </p:nvGrpSpPr>
        <p:grpSpPr>
          <a:xfrm>
            <a:off x="1051644" y="4924905"/>
            <a:ext cx="5702300" cy="278172"/>
            <a:chOff x="571500" y="5165783"/>
            <a:chExt cx="5702300" cy="278172"/>
          </a:xfrm>
        </p:grpSpPr>
        <p:sp>
          <p:nvSpPr>
            <p:cNvPr id="1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5.3. LPWA</a:t>
              </a:r>
            </a:p>
          </p:txBody>
        </p:sp>
        <p:sp>
          <p:nvSpPr>
            <p:cNvPr id="2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grpSp>
        <p:nvGrpSpPr>
          <p:cNvPr id="21" name="Group 2">
            <a:extLst>
              <a:ext uri="{FF2B5EF4-FFF2-40B4-BE49-F238E27FC236}">
                <a16:creationId xmlns:a16="http://schemas.microsoft.com/office/drawing/2014/main" id="{5DD676FB-B4EE-42C9-A471-E6CF497FCB25}"/>
              </a:ext>
            </a:extLst>
          </p:cNvPr>
          <p:cNvGrpSpPr/>
          <p:nvPr/>
        </p:nvGrpSpPr>
        <p:grpSpPr>
          <a:xfrm>
            <a:off x="1051644" y="5329740"/>
            <a:ext cx="5702300" cy="278172"/>
            <a:chOff x="571500" y="5165783"/>
            <a:chExt cx="5702300" cy="278172"/>
          </a:xfrm>
        </p:grpSpPr>
        <p:sp>
          <p:nvSpPr>
            <p:cNvPr id="26"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5.4.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Mạng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5G</a:t>
              </a:r>
            </a:p>
          </p:txBody>
        </p:sp>
        <p:sp>
          <p:nvSpPr>
            <p:cNvPr id="27"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Tree>
    <p:extLst>
      <p:ext uri="{BB962C8B-B14F-4D97-AF65-F5344CB8AC3E}">
        <p14:creationId xmlns:p14="http://schemas.microsoft.com/office/powerpoint/2010/main" val="10388312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p:cNvGrpSpPr/>
          <p:nvPr/>
        </p:nvGrpSpPr>
        <p:grpSpPr>
          <a:xfrm>
            <a:off x="416128" y="444866"/>
            <a:ext cx="9051872" cy="553998"/>
            <a:chOff x="416128" y="444866"/>
            <a:chExt cx="9051872" cy="553998"/>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Truyền thông Di động 5G </a:t>
            </a:r>
          </a:p>
        </p:txBody>
      </p:sp>
      <p:grpSp>
        <p:nvGrpSpPr>
          <p:cNvPr id="47" name="그룹 46">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48" name="직사각형 4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9" name="직사각형 48">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cảnh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5G</a:t>
              </a:r>
            </a:p>
          </p:txBody>
        </p:sp>
      </p:grpSp>
      <p:sp>
        <p:nvSpPr>
          <p:cNvPr id="50" name="직사각형 49">
            <a:extLst>
              <a:ext uri="{FF2B5EF4-FFF2-40B4-BE49-F238E27FC236}">
                <a16:creationId xmlns:a16="http://schemas.microsoft.com/office/drawing/2014/main" id="{A7A2B47F-BE01-48E3-9717-74B4F63DEB0E}"/>
              </a:ext>
            </a:extLst>
          </p:cNvPr>
          <p:cNvSpPr/>
          <p:nvPr/>
        </p:nvSpPr>
        <p:spPr>
          <a:xfrm>
            <a:off x="4752000" y="2211020"/>
            <a:ext cx="4715999" cy="1550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Dịch vụ đa phương tiện chất lượng cao chính thức và mở rộng dịch vụ IoT </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Sự gia tăng bùng nổ của các thiết bị thông minh và sự tăng trưởng theo cấp số nhân của lưu lượng dữ liệu không dây</a:t>
            </a:r>
          </a:p>
          <a:p>
            <a:pPr marL="182471" indent="-182471" defTabSz="4570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5G được tối ưu hóa cho IoT. Tốc độ phản hồi ổn định và xuất sắc mà không bị gián đoạn và trễ tốc độ</a:t>
            </a:r>
          </a:p>
        </p:txBody>
      </p:sp>
      <p:grpSp>
        <p:nvGrpSpPr>
          <p:cNvPr id="2" name="그룹 1"/>
          <p:cNvGrpSpPr/>
          <p:nvPr/>
        </p:nvGrpSpPr>
        <p:grpSpPr>
          <a:xfrm>
            <a:off x="559817" y="2211020"/>
            <a:ext cx="4048183" cy="3342707"/>
            <a:chOff x="559817" y="2211020"/>
            <a:chExt cx="4048183" cy="3342707"/>
          </a:xfrm>
        </p:grpSpPr>
        <p:sp>
          <p:nvSpPr>
            <p:cNvPr id="63" name="모서리가 둥근 직사각형 4">
              <a:extLst>
                <a:ext uri="{FF2B5EF4-FFF2-40B4-BE49-F238E27FC236}">
                  <a16:creationId xmlns:a16="http://schemas.microsoft.com/office/drawing/2014/main" id="{5465FD91-0FA5-4816-A94B-82776F3FDEE3}"/>
                </a:ext>
              </a:extLst>
            </p:cNvPr>
            <p:cNvSpPr/>
            <p:nvPr/>
          </p:nvSpPr>
          <p:spPr>
            <a:xfrm>
              <a:off x="559817" y="2211020"/>
              <a:ext cx="4048183" cy="28872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a:extLst>
                <a:ext uri="{FF2B5EF4-FFF2-40B4-BE49-F238E27FC236}">
                  <a16:creationId xmlns:a16="http://schemas.microsoft.com/office/drawing/2014/main" id="{8FC7DDF1-6F03-40E2-86A6-47AD73BCC5F8}"/>
                </a:ext>
              </a:extLst>
            </p:cNvPr>
            <p:cNvPicPr>
              <a:picLocks noChangeAspect="1"/>
            </p:cNvPicPr>
            <p:nvPr/>
          </p:nvPicPr>
          <p:blipFill>
            <a:blip r:embed="rId3"/>
            <a:stretch>
              <a:fillRect/>
            </a:stretch>
          </p:blipFill>
          <p:spPr>
            <a:xfrm>
              <a:off x="722594" y="2263183"/>
              <a:ext cx="3835006" cy="2745021"/>
            </a:xfrm>
            <a:prstGeom prst="rect">
              <a:avLst/>
            </a:prstGeom>
            <a:noFill/>
            <a:ln>
              <a:noFill/>
            </a:ln>
          </p:spPr>
        </p:pic>
        <p:sp>
          <p:nvSpPr>
            <p:cNvPr id="26" name="사각형: 둥근 모서리 24">
              <a:extLst>
                <a:ext uri="{FF2B5EF4-FFF2-40B4-BE49-F238E27FC236}">
                  <a16:creationId xmlns:a16="http://schemas.microsoft.com/office/drawing/2014/main" id="{20B2C126-5AD0-4F82-9A9A-F6BCDDF66696}"/>
                </a:ext>
              </a:extLst>
            </p:cNvPr>
            <p:cNvSpPr/>
            <p:nvPr/>
          </p:nvSpPr>
          <p:spPr>
            <a:xfrm>
              <a:off x="613939" y="5164214"/>
              <a:ext cx="3857261" cy="389513"/>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r>
                <a:rPr lang="en-US" altLang="ko-KR" sz="900" dirty="0">
                  <a:solidFill>
                    <a:schemeClr val="bg1"/>
                  </a:solidFill>
                  <a:latin typeface="SamsungOne-400" panose="020B0503030303020204" pitchFamily="34" charset="0"/>
                  <a:ea typeface="SamsungOne-400" panose="020B0503030303020204" pitchFamily="34" charset="0"/>
                </a:rPr>
                <a:t>source : McKinsey, The Internet of Things: Sizing up the </a:t>
              </a:r>
              <a:r>
                <a:rPr lang="en-US" altLang="ko-KR" sz="900" dirty="0" err="1">
                  <a:solidFill>
                    <a:schemeClr val="bg1"/>
                  </a:solidFill>
                  <a:latin typeface="SamsungOne-400" panose="020B0503030303020204" pitchFamily="34" charset="0"/>
                  <a:ea typeface="SamsungOne-400" panose="020B0503030303020204" pitchFamily="34" charset="0"/>
                </a:rPr>
                <a:t>opport</a:t>
              </a:r>
              <a:r>
                <a:rPr lang="vi-VN" altLang="ko-KR" sz="900" dirty="0">
                  <a:solidFill>
                    <a:schemeClr val="bg1"/>
                  </a:solidFill>
                  <a:latin typeface="SamsungOne-400" panose="020B0503030303020204" pitchFamily="34" charset="0"/>
                  <a:ea typeface="SamsungOne-400" panose="020B0503030303020204" pitchFamily="34" charset="0"/>
                </a:rPr>
                <a:t>BÀI</a:t>
              </a:r>
              <a:r>
                <a:rPr lang="en-US" altLang="ko-KR" sz="900" dirty="0">
                  <a:solidFill>
                    <a:schemeClr val="bg1"/>
                  </a:solidFill>
                  <a:latin typeface="SamsungOne-400" panose="020B0503030303020204" pitchFamily="34" charset="0"/>
                  <a:ea typeface="SamsungOne-400" panose="020B0503030303020204" pitchFamily="34" charset="0"/>
                </a:rPr>
                <a:t>y, 2014</a:t>
              </a:r>
            </a:p>
          </p:txBody>
        </p:sp>
      </p:grpSp>
      <p:sp>
        <p:nvSpPr>
          <p:cNvPr id="3" name="Rectangle 2">
            <a:extLst>
              <a:ext uri="{FF2B5EF4-FFF2-40B4-BE49-F238E27FC236}">
                <a16:creationId xmlns:a16="http://schemas.microsoft.com/office/drawing/2014/main" id="{5520151A-03AB-F127-A29E-A6D8716289A6}"/>
              </a:ext>
            </a:extLst>
          </p:cNvPr>
          <p:cNvSpPr/>
          <p:nvPr/>
        </p:nvSpPr>
        <p:spPr>
          <a:xfrm>
            <a:off x="874569" y="2502809"/>
            <a:ext cx="2867025" cy="1009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rPr>
              <a:t>Dự kiến có </a:t>
            </a:r>
            <a:r>
              <a:rPr lang="en-US" sz="1400" b="1" dirty="0">
                <a:solidFill>
                  <a:schemeClr val="tx1"/>
                </a:solidFill>
              </a:rPr>
              <a:t>~ 20 tỉ thiết bị </a:t>
            </a:r>
            <a:r>
              <a:rPr lang="en-US" sz="1400" b="1" dirty="0" err="1">
                <a:solidFill>
                  <a:schemeClr val="tx1"/>
                </a:solidFill>
              </a:rPr>
              <a:t>IoT</a:t>
            </a:r>
            <a:r>
              <a:rPr lang="en-US" sz="1400" b="1" dirty="0">
                <a:solidFill>
                  <a:schemeClr val="tx1"/>
                </a:solidFill>
              </a:rPr>
              <a:t> trên toàn cầu vào năm 2021</a:t>
            </a:r>
            <a:r>
              <a:rPr lang="en-US" sz="1400" dirty="0">
                <a:solidFill>
                  <a:schemeClr val="tx1"/>
                </a:solidFill>
              </a:rPr>
              <a:t>, bao gồm điện thoại thông minh và máy tính bảng (theo McKinsey)</a:t>
            </a:r>
          </a:p>
        </p:txBody>
      </p:sp>
    </p:spTree>
    <p:extLst>
      <p:ext uri="{BB962C8B-B14F-4D97-AF65-F5344CB8AC3E}">
        <p14:creationId xmlns:p14="http://schemas.microsoft.com/office/powerpoint/2010/main" val="41867507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p:cNvGrpSpPr/>
          <p:nvPr/>
        </p:nvGrpSpPr>
        <p:grpSpPr>
          <a:xfrm>
            <a:off x="416128" y="444866"/>
            <a:ext cx="9051872" cy="553998"/>
            <a:chOff x="416128" y="444866"/>
            <a:chExt cx="9051872" cy="553998"/>
          </a:xfrm>
        </p:grpSpPr>
        <p:sp>
          <p:nvSpPr>
            <p:cNvPr id="29" name="직사각형 28">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Truyền thông Di động 5G </a:t>
            </a:r>
          </a:p>
        </p:txBody>
      </p:sp>
      <p:grpSp>
        <p:nvGrpSpPr>
          <p:cNvPr id="47" name="그룹 46">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48" name="직사각형 4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9" name="직사각형 48">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yêu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khóa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5G</a:t>
              </a:r>
            </a:p>
          </p:txBody>
        </p:sp>
      </p:grpSp>
      <p:sp>
        <p:nvSpPr>
          <p:cNvPr id="50" name="직사각형 49">
            <a:extLst>
              <a:ext uri="{FF2B5EF4-FFF2-40B4-BE49-F238E27FC236}">
                <a16:creationId xmlns:a16="http://schemas.microsoft.com/office/drawing/2014/main" id="{A7A2B47F-BE01-48E3-9717-74B4F63DEB0E}"/>
              </a:ext>
            </a:extLst>
          </p:cNvPr>
          <p:cNvSpPr/>
          <p:nvPr/>
        </p:nvSpPr>
        <p:spPr>
          <a:xfrm>
            <a:off x="5486400" y="2196620"/>
            <a:ext cx="3968584" cy="3258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93675" indent="-193675" defTabSz="457063">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① Dung lượng lớn hơn 1.000 lần so với 4G</a:t>
            </a:r>
          </a:p>
          <a:p>
            <a:pPr marL="193675" indent="-193675" defTabSz="457063">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② Cung cấp tốc độ cảm biến ở mức Gbps mọi lúc mọi nơi</a:t>
            </a:r>
          </a:p>
          <a:p>
            <a:pPr marL="193675" indent="-193675" defTabSz="457063">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③ Chấp nhận các thiết bị kích thước lớn trong kỷ nguyên của Internet vạn vật </a:t>
            </a:r>
          </a:p>
          <a:p>
            <a:pPr marL="193675" indent="-193675" defTabSz="457063">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④ Truyền thông siêu kết nối, xử lý siêu thời gian thực, cơ sở hạ tầng mạng ảo hóa</a:t>
            </a:r>
          </a:p>
          <a:p>
            <a:pPr marL="193675" indent="-193675" defTabSz="457063">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⑤ Phát triển CNTT và tiết kiệm năng lượng</a:t>
            </a:r>
          </a:p>
          <a:p>
            <a:pPr marL="193675" indent="-193675" defTabSz="457063">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⑥ ITU-R xác định tám yếu tố để đo hiệu quả của các yêu cầu nêu trên. (tốc độ dữ liệu được cảm biến, tốc độ dữ liệu cao nhất, tính di động, độ trễ, mật độ kết nối, hiệu quả năng lượng mạng, hiệu suất phổ, dung lượng lưu lượng)</a:t>
            </a:r>
          </a:p>
        </p:txBody>
      </p:sp>
      <p:grpSp>
        <p:nvGrpSpPr>
          <p:cNvPr id="8" name="그룹 7"/>
          <p:cNvGrpSpPr/>
          <p:nvPr/>
        </p:nvGrpSpPr>
        <p:grpSpPr>
          <a:xfrm>
            <a:off x="559817" y="2317815"/>
            <a:ext cx="4783251" cy="2402622"/>
            <a:chOff x="733418" y="2404110"/>
            <a:chExt cx="4783251" cy="2402622"/>
          </a:xfrm>
        </p:grpSpPr>
        <p:sp>
          <p:nvSpPr>
            <p:cNvPr id="34" name="직사각형 33"/>
            <p:cNvSpPr/>
            <p:nvPr/>
          </p:nvSpPr>
          <p:spPr>
            <a:xfrm>
              <a:off x="3951532" y="2749420"/>
              <a:ext cx="1555162" cy="2057312"/>
            </a:xfrm>
            <a:prstGeom prst="rect">
              <a:avLst/>
            </a:prstGeom>
            <a:solidFill>
              <a:srgbClr val="BAE3F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endParaRPr lang="ko-KR" altLang="en-US" sz="1200" b="1" dirty="0">
                <a:solidFill>
                  <a:schemeClr val="tx1"/>
                </a:solidFill>
                <a:latin typeface="SamsungOne-400" panose="020B0503030303020204" pitchFamily="34" charset="0"/>
                <a:ea typeface="SamsungOne-400" panose="020B0503030303020204" pitchFamily="34" charset="0"/>
              </a:endParaRPr>
            </a:p>
          </p:txBody>
        </p:sp>
        <p:sp>
          <p:nvSpPr>
            <p:cNvPr id="27" name="직사각형 26"/>
            <p:cNvSpPr/>
            <p:nvPr/>
          </p:nvSpPr>
          <p:spPr>
            <a:xfrm>
              <a:off x="742268" y="2749420"/>
              <a:ext cx="1555162" cy="2057311"/>
            </a:xfrm>
            <a:prstGeom prst="rect">
              <a:avLst/>
            </a:prstGeom>
            <a:solidFill>
              <a:srgbClr val="EAE3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53" name="직사각형 52">
              <a:extLst>
                <a:ext uri="{FF2B5EF4-FFF2-40B4-BE49-F238E27FC236}">
                  <a16:creationId xmlns:a16="http://schemas.microsoft.com/office/drawing/2014/main" id="{ADE6FF51-E418-4973-BA19-4884768604BB}"/>
                </a:ext>
              </a:extLst>
            </p:cNvPr>
            <p:cNvSpPr/>
            <p:nvPr/>
          </p:nvSpPr>
          <p:spPr>
            <a:xfrm>
              <a:off x="2515999" y="2733987"/>
              <a:ext cx="1215976" cy="207615"/>
            </a:xfrm>
            <a:prstGeom prst="rect">
              <a:avLst/>
            </a:prstGeom>
            <a:solidFill>
              <a:schemeClr val="bg1"/>
            </a:solidFill>
          </p:spPr>
          <p:txBody>
            <a:bodyPr wrap="none" lIns="0" tIns="0" rIns="0" bIns="0" anchor="ctr">
              <a:noAutofit/>
              <a:scene3d>
                <a:camera prst="orthographicFront"/>
                <a:lightRig rig="threePt" dir="t"/>
              </a:scene3d>
              <a:sp3d>
                <a:bevelT w="0" h="6350"/>
                <a:bevelB w="0" h="0"/>
              </a:sp3d>
            </a:bodyPr>
            <a:lstStyle/>
            <a:p>
              <a:pPr algn="ctr" defTabSz="457063"/>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Tốc</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độ</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dữ</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liệu</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cao</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nhất</a:t>
              </a:r>
              <a:endPar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endParaRPr>
            </a:p>
          </p:txBody>
        </p:sp>
        <p:sp>
          <p:nvSpPr>
            <p:cNvPr id="54" name="직사각형 53">
              <a:extLst>
                <a:ext uri="{FF2B5EF4-FFF2-40B4-BE49-F238E27FC236}">
                  <a16:creationId xmlns:a16="http://schemas.microsoft.com/office/drawing/2014/main" id="{5B054020-93CF-4446-B4A6-1E784F13EF7E}"/>
                </a:ext>
              </a:extLst>
            </p:cNvPr>
            <p:cNvSpPr/>
            <p:nvPr/>
          </p:nvSpPr>
          <p:spPr>
            <a:xfrm>
              <a:off x="2358903" y="3015027"/>
              <a:ext cx="1530169" cy="207615"/>
            </a:xfrm>
            <a:prstGeom prst="rect">
              <a:avLst/>
            </a:prstGeom>
            <a:solidFill>
              <a:schemeClr val="bg1"/>
            </a:solidFill>
          </p:spPr>
          <p:txBody>
            <a:bodyPr wrap="square" lIns="0" tIns="0" rIns="0" bIns="0" anchor="ctr">
              <a:noAutofit/>
              <a:scene3d>
                <a:camera prst="orthographicFront"/>
                <a:lightRig rig="threePt" dir="t"/>
              </a:scene3d>
              <a:sp3d>
                <a:bevelT w="0" h="6350"/>
                <a:bevelB w="0" h="0"/>
              </a:sp3d>
            </a:bodyPr>
            <a:lstStyle/>
            <a:p>
              <a:pPr algn="ctr" defTabSz="457063"/>
              <a:r>
                <a:rPr lang="vi-VN"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Tốc độ dữ liệu mà người dùng trải nghiệm</a:t>
              </a:r>
            </a:p>
          </p:txBody>
        </p:sp>
        <p:sp>
          <p:nvSpPr>
            <p:cNvPr id="55" name="직사각형 54">
              <a:extLst>
                <a:ext uri="{FF2B5EF4-FFF2-40B4-BE49-F238E27FC236}">
                  <a16:creationId xmlns:a16="http://schemas.microsoft.com/office/drawing/2014/main" id="{10BCCB33-7EC3-4B9D-B659-9C81BE4C9263}"/>
                </a:ext>
              </a:extLst>
            </p:cNvPr>
            <p:cNvSpPr/>
            <p:nvPr/>
          </p:nvSpPr>
          <p:spPr>
            <a:xfrm>
              <a:off x="2515999" y="3259491"/>
              <a:ext cx="1215976" cy="207615"/>
            </a:xfrm>
            <a:prstGeom prst="rect">
              <a:avLst/>
            </a:prstGeom>
            <a:solidFill>
              <a:schemeClr val="bg1"/>
            </a:solidFill>
          </p:spPr>
          <p:txBody>
            <a:bodyPr wrap="none" lIns="0" tIns="0" rIns="0" bIns="0" anchor="ctr">
              <a:noAutofit/>
              <a:scene3d>
                <a:camera prst="orthographicFront"/>
                <a:lightRig rig="threePt" dir="t"/>
              </a:scene3d>
              <a:sp3d>
                <a:bevelT w="0" h="6350"/>
                <a:bevelB w="0" h="0"/>
              </a:sp3d>
            </a:bodyPr>
            <a:lstStyle/>
            <a:p>
              <a:pPr algn="ctr" defTabSz="457063"/>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Hiệu</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suất</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phổ</a:t>
              </a:r>
              <a:endPar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endParaRPr>
            </a:p>
          </p:txBody>
        </p:sp>
        <p:sp>
          <p:nvSpPr>
            <p:cNvPr id="56" name="직사각형 55">
              <a:extLst>
                <a:ext uri="{FF2B5EF4-FFF2-40B4-BE49-F238E27FC236}">
                  <a16:creationId xmlns:a16="http://schemas.microsoft.com/office/drawing/2014/main" id="{8C0E9B13-31DC-4E94-BF73-B5E0F31780A9}"/>
                </a:ext>
              </a:extLst>
            </p:cNvPr>
            <p:cNvSpPr/>
            <p:nvPr/>
          </p:nvSpPr>
          <p:spPr>
            <a:xfrm>
              <a:off x="2515999" y="3522243"/>
              <a:ext cx="1215976" cy="207615"/>
            </a:xfrm>
            <a:prstGeom prst="rect">
              <a:avLst/>
            </a:prstGeom>
            <a:solidFill>
              <a:schemeClr val="bg1"/>
            </a:solidFill>
          </p:spPr>
          <p:txBody>
            <a:bodyPr wrap="square" lIns="0" tIns="0" rIns="0" bIns="0" anchor="ctr">
              <a:noAutofit/>
              <a:scene3d>
                <a:camera prst="orthographicFront"/>
                <a:lightRig rig="threePt" dir="t"/>
              </a:scene3d>
              <a:sp3d>
                <a:bevelT w="0" h="6350"/>
                <a:bevelB w="0" h="0"/>
              </a:sp3d>
            </a:bodyPr>
            <a:lstStyle/>
            <a:p>
              <a:pPr algn="ctr" defTabSz="457063"/>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Tính</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di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động</a:t>
              </a:r>
              <a:endPar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endParaRPr>
            </a:p>
          </p:txBody>
        </p:sp>
        <p:sp>
          <p:nvSpPr>
            <p:cNvPr id="57" name="직사각형 56">
              <a:extLst>
                <a:ext uri="{FF2B5EF4-FFF2-40B4-BE49-F238E27FC236}">
                  <a16:creationId xmlns:a16="http://schemas.microsoft.com/office/drawing/2014/main" id="{A1BE330E-111E-473D-8812-55FC805FF4BB}"/>
                </a:ext>
              </a:extLst>
            </p:cNvPr>
            <p:cNvSpPr/>
            <p:nvPr/>
          </p:nvSpPr>
          <p:spPr>
            <a:xfrm>
              <a:off x="2515999" y="3784995"/>
              <a:ext cx="1215976" cy="207615"/>
            </a:xfrm>
            <a:prstGeom prst="rect">
              <a:avLst/>
            </a:prstGeom>
            <a:solidFill>
              <a:schemeClr val="bg1"/>
            </a:solidFill>
          </p:spPr>
          <p:txBody>
            <a:bodyPr wrap="none" lIns="0" tIns="0" rIns="0" bIns="0" anchor="ctr">
              <a:noAutofit/>
              <a:scene3d>
                <a:camera prst="orthographicFront"/>
                <a:lightRig rig="threePt" dir="t"/>
              </a:scene3d>
              <a:sp3d>
                <a:bevelT w="0" h="6350"/>
                <a:bevelB w="0" h="0"/>
              </a:sp3d>
            </a:bodyPr>
            <a:lstStyle/>
            <a:p>
              <a:pPr algn="ctr" defTabSz="457063"/>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Độ</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trễ</a:t>
              </a:r>
              <a:endPar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endParaRPr>
            </a:p>
          </p:txBody>
        </p:sp>
        <p:sp>
          <p:nvSpPr>
            <p:cNvPr id="58" name="직사각형 57">
              <a:extLst>
                <a:ext uri="{FF2B5EF4-FFF2-40B4-BE49-F238E27FC236}">
                  <a16:creationId xmlns:a16="http://schemas.microsoft.com/office/drawing/2014/main" id="{85AF98C7-99B0-4670-85CC-3167D622E07E}"/>
                </a:ext>
              </a:extLst>
            </p:cNvPr>
            <p:cNvSpPr/>
            <p:nvPr/>
          </p:nvSpPr>
          <p:spPr>
            <a:xfrm>
              <a:off x="2515999" y="4047747"/>
              <a:ext cx="1215976" cy="207615"/>
            </a:xfrm>
            <a:prstGeom prst="rect">
              <a:avLst/>
            </a:prstGeom>
            <a:solidFill>
              <a:schemeClr val="bg1"/>
            </a:solidFill>
          </p:spPr>
          <p:txBody>
            <a:bodyPr wrap="none" lIns="0" tIns="0" rIns="0" bIns="0" anchor="ctr">
              <a:noAutofit/>
              <a:scene3d>
                <a:camera prst="orthographicFront"/>
                <a:lightRig rig="threePt" dir="t"/>
              </a:scene3d>
              <a:sp3d>
                <a:bevelT w="0" h="6350"/>
                <a:bevelB w="0" h="0"/>
              </a:sp3d>
            </a:bodyPr>
            <a:lstStyle/>
            <a:p>
              <a:pPr algn="ctr" defTabSz="457063"/>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Mật</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độ</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kết</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rPr>
                <a:t> </a:t>
              </a:r>
              <a:r>
                <a:rPr lang="en-US" altLang="ko-KR" sz="1000" dirty="0" err="1">
                  <a:solidFill>
                    <a:prstClr val="black">
                      <a:lumMod val="85000"/>
                      <a:lumOff val="15000"/>
                    </a:prstClr>
                  </a:solidFill>
                  <a:latin typeface="SamsungOne-400" panose="020B0503030303020204" pitchFamily="34" charset="0"/>
                  <a:ea typeface="SamsungOne-400" panose="020B0503030303020204" pitchFamily="34" charset="0"/>
                  <a:cs typeface="본명조 ExtraLight"/>
                </a:rPr>
                <a:t>nối</a:t>
              </a:r>
              <a:endParaRPr lang="en-US" altLang="ko-KR" sz="1000" dirty="0">
                <a:solidFill>
                  <a:prstClr val="black">
                    <a:lumMod val="85000"/>
                    <a:lumOff val="15000"/>
                  </a:prstClr>
                </a:solidFill>
                <a:latin typeface="SamsungOne-400" panose="020B0503030303020204" pitchFamily="34" charset="0"/>
                <a:ea typeface="SamsungOne-400" panose="020B0503030303020204" pitchFamily="34" charset="0"/>
                <a:cs typeface="본명조 ExtraLight"/>
              </a:endParaRPr>
            </a:p>
          </p:txBody>
        </p:sp>
        <p:sp>
          <p:nvSpPr>
            <p:cNvPr id="59" name="직사각형 58">
              <a:extLst>
                <a:ext uri="{FF2B5EF4-FFF2-40B4-BE49-F238E27FC236}">
                  <a16:creationId xmlns:a16="http://schemas.microsoft.com/office/drawing/2014/main" id="{F656485D-C453-4E36-A5AD-B88D1029B37E}"/>
                </a:ext>
              </a:extLst>
            </p:cNvPr>
            <p:cNvSpPr/>
            <p:nvPr/>
          </p:nvSpPr>
          <p:spPr>
            <a:xfrm>
              <a:off x="2515999" y="4310498"/>
              <a:ext cx="1215976" cy="207615"/>
            </a:xfrm>
            <a:prstGeom prst="rect">
              <a:avLst/>
            </a:prstGeom>
            <a:solidFill>
              <a:schemeClr val="bg1"/>
            </a:solidFill>
          </p:spPr>
          <p:txBody>
            <a:bodyPr wrap="none" lIns="0" tIns="0" rIns="0" bIns="0" anchor="ctr">
              <a:noAutofit/>
              <a:scene3d>
                <a:camera prst="orthographicFront"/>
                <a:lightRig rig="threePt" dir="t"/>
              </a:scene3d>
              <a:sp3d>
                <a:bevelT w="0" h="6350"/>
                <a:bevelB w="0" h="0"/>
              </a:sp3d>
            </a:bodyPr>
            <a:lstStyle/>
            <a:p>
              <a:pPr algn="ctr" defTabSz="457063"/>
              <a:r>
                <a:rPr lang="vi-VN" altLang="ko-KR" sz="1000" dirty="0">
                  <a:solidFill>
                    <a:prstClr val="black">
                      <a:lumMod val="85000"/>
                      <a:lumOff val="15000"/>
                    </a:prstClr>
                  </a:solidFill>
                  <a:latin typeface="SamsungOne-400" panose="020B0503030303020204" pitchFamily="34" charset="0"/>
                  <a:ea typeface="SamsungOne-400" panose="020B0503030303020204" pitchFamily="34" charset="0"/>
                </a:rPr>
                <a:t>Hiệu quả năng lượng</a:t>
              </a:r>
            </a:p>
          </p:txBody>
        </p:sp>
        <p:sp>
          <p:nvSpPr>
            <p:cNvPr id="60" name="직사각형 59">
              <a:extLst>
                <a:ext uri="{FF2B5EF4-FFF2-40B4-BE49-F238E27FC236}">
                  <a16:creationId xmlns:a16="http://schemas.microsoft.com/office/drawing/2014/main" id="{65987986-6331-4C02-8259-6190BAABD4E8}"/>
                </a:ext>
              </a:extLst>
            </p:cNvPr>
            <p:cNvSpPr/>
            <p:nvPr/>
          </p:nvSpPr>
          <p:spPr>
            <a:xfrm>
              <a:off x="2515999" y="4573250"/>
              <a:ext cx="1215976" cy="207615"/>
            </a:xfrm>
            <a:prstGeom prst="rect">
              <a:avLst/>
            </a:prstGeom>
            <a:solidFill>
              <a:schemeClr val="bg1"/>
            </a:solidFill>
          </p:spPr>
          <p:txBody>
            <a:bodyPr wrap="square" lIns="0" tIns="0" rIns="0" bIns="0" anchor="ctr">
              <a:noAutofit/>
              <a:scene3d>
                <a:camera prst="orthographicFront"/>
                <a:lightRig rig="threePt" dir="t"/>
              </a:scene3d>
              <a:sp3d>
                <a:bevelT w="0" h="6350"/>
                <a:bevelB w="0" h="0"/>
              </a:sp3d>
            </a:bodyPr>
            <a:lstStyle/>
            <a:p>
              <a:pPr algn="ctr" defTabSz="457063"/>
              <a:r>
                <a:rPr lang="vi-VN" altLang="ko-KR" sz="1000" dirty="0">
                  <a:solidFill>
                    <a:prstClr val="black">
                      <a:lumMod val="85000"/>
                      <a:lumOff val="15000"/>
                    </a:prstClr>
                  </a:solidFill>
                  <a:latin typeface="SamsungOne-400" panose="020B0503030303020204" pitchFamily="34" charset="0"/>
                  <a:ea typeface="SamsungOne-400" panose="020B0503030303020204" pitchFamily="34" charset="0"/>
                </a:rPr>
                <a:t>Dung lượng lưu lượng</a:t>
              </a:r>
            </a:p>
          </p:txBody>
        </p:sp>
        <p:sp>
          <p:nvSpPr>
            <p:cNvPr id="3" name="양쪽 모서리가 둥근 사각형 2"/>
            <p:cNvSpPr/>
            <p:nvPr/>
          </p:nvSpPr>
          <p:spPr>
            <a:xfrm>
              <a:off x="747528" y="2404110"/>
              <a:ext cx="1549902" cy="312420"/>
            </a:xfrm>
            <a:prstGeom prst="round2SameRect">
              <a:avLst>
                <a:gd name="adj1" fmla="val 50000"/>
                <a:gd name="adj2" fmla="val 0"/>
              </a:avLst>
            </a:prstGeom>
            <a:solidFill>
              <a:srgbClr val="A58C78"/>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lnSpc>
                  <a:spcPts val="1200"/>
                </a:lnSpc>
              </a:pPr>
              <a:r>
                <a:rPr lang="en-US" altLang="ko-KR" sz="1200" b="1" dirty="0">
                  <a:solidFill>
                    <a:prstClr val="white"/>
                  </a:solidFill>
                  <a:latin typeface="SamsungOne-400" panose="020B0503030303020204" pitchFamily="34" charset="0"/>
                  <a:ea typeface="SamsungOne-400" panose="020B0503030303020204" pitchFamily="34" charset="0"/>
                </a:rPr>
                <a:t>4G(IMT-Advanced)</a:t>
              </a:r>
              <a:endParaRPr lang="ko-KR" altLang="en-US" sz="1200" b="1" dirty="0">
                <a:solidFill>
                  <a:prstClr val="white"/>
                </a:solidFill>
                <a:latin typeface="SamsungOne-400" panose="020B0503030303020204" pitchFamily="34" charset="0"/>
                <a:ea typeface="SamsungOne-400" panose="020B0503030303020204" pitchFamily="34" charset="0"/>
              </a:endParaRPr>
            </a:p>
          </p:txBody>
        </p:sp>
        <p:sp>
          <p:nvSpPr>
            <p:cNvPr id="32" name="양쪽 모서리가 둥근 사각형 31"/>
            <p:cNvSpPr/>
            <p:nvPr/>
          </p:nvSpPr>
          <p:spPr>
            <a:xfrm>
              <a:off x="3946806" y="2404248"/>
              <a:ext cx="1549902" cy="312420"/>
            </a:xfrm>
            <a:prstGeom prst="round2SameRect">
              <a:avLst>
                <a:gd name="adj1" fmla="val 50000"/>
                <a:gd name="adj2" fmla="val 0"/>
              </a:avLst>
            </a:prstGeom>
            <a:solidFill>
              <a:srgbClr val="0559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b="1" dirty="0">
                  <a:solidFill>
                    <a:schemeClr val="bg1"/>
                  </a:solidFill>
                  <a:latin typeface="SamsungOne-400" panose="020B0503030303020204" pitchFamily="34" charset="0"/>
                  <a:ea typeface="SamsungOne-400" panose="020B0503030303020204" pitchFamily="34" charset="0"/>
                </a:rPr>
                <a:t>5G(IMT-2020)</a:t>
              </a:r>
              <a:endParaRPr lang="ko-KR" altLang="en-US" sz="1200" b="1" dirty="0">
                <a:solidFill>
                  <a:schemeClr val="bg1"/>
                </a:solidFill>
                <a:latin typeface="SamsungOne-400" panose="020B0503030303020204" pitchFamily="34" charset="0"/>
                <a:ea typeface="SamsungOne-400" panose="020B0503030303020204" pitchFamily="34" charset="0"/>
              </a:endParaRPr>
            </a:p>
          </p:txBody>
        </p:sp>
        <p:sp>
          <p:nvSpPr>
            <p:cNvPr id="33" name="직사각형 32"/>
            <p:cNvSpPr/>
            <p:nvPr/>
          </p:nvSpPr>
          <p:spPr>
            <a:xfrm>
              <a:off x="1194654" y="2757042"/>
              <a:ext cx="611607" cy="24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1Gbps</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66" name="직사각형 65"/>
            <p:cNvSpPr/>
            <p:nvPr/>
          </p:nvSpPr>
          <p:spPr>
            <a:xfrm>
              <a:off x="1194654" y="3022680"/>
              <a:ext cx="611607" cy="24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10Mbps</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68" name="직사각형 67"/>
            <p:cNvSpPr/>
            <p:nvPr/>
          </p:nvSpPr>
          <p:spPr>
            <a:xfrm>
              <a:off x="1126023" y="3528728"/>
              <a:ext cx="748868" cy="24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350km/h</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69" name="직사각형 68"/>
            <p:cNvSpPr/>
            <p:nvPr/>
          </p:nvSpPr>
          <p:spPr>
            <a:xfrm>
              <a:off x="1126023" y="3784995"/>
              <a:ext cx="748868" cy="24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10ms</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70" name="직사각형 69"/>
            <p:cNvSpPr/>
            <p:nvPr/>
          </p:nvSpPr>
          <p:spPr>
            <a:xfrm>
              <a:off x="1126023" y="4055933"/>
              <a:ext cx="748868" cy="24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100K/Km2</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71" name="직사각형 70"/>
            <p:cNvSpPr/>
            <p:nvPr/>
          </p:nvSpPr>
          <p:spPr>
            <a:xfrm>
              <a:off x="1073990" y="4566018"/>
              <a:ext cx="852935" cy="24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0.1Mbps/m</a:t>
              </a:r>
              <a:r>
                <a:rPr lang="en-US" altLang="ko-KR" sz="1200" baseline="30000" dirty="0">
                  <a:solidFill>
                    <a:schemeClr val="tx1"/>
                  </a:solidFill>
                  <a:latin typeface="SamsungOne-400" panose="020B0503030303020204" pitchFamily="34" charset="0"/>
                  <a:ea typeface="SamsungOne-400" panose="020B0503030303020204" pitchFamily="34" charset="0"/>
                </a:rPr>
                <a:t>2</a:t>
              </a:r>
              <a:endParaRPr lang="ko-KR" altLang="en-US" sz="1200" baseline="30000" dirty="0">
                <a:solidFill>
                  <a:schemeClr val="tx1"/>
                </a:solidFill>
                <a:latin typeface="SamsungOne-400" panose="020B0503030303020204" pitchFamily="34" charset="0"/>
                <a:ea typeface="SamsungOne-400" panose="020B0503030303020204" pitchFamily="34" charset="0"/>
              </a:endParaRPr>
            </a:p>
          </p:txBody>
        </p:sp>
        <p:grpSp>
          <p:nvGrpSpPr>
            <p:cNvPr id="6" name="그룹 5"/>
            <p:cNvGrpSpPr/>
            <p:nvPr/>
          </p:nvGrpSpPr>
          <p:grpSpPr>
            <a:xfrm>
              <a:off x="4166392" y="2740651"/>
              <a:ext cx="1110729" cy="2021936"/>
              <a:chOff x="3950402" y="2740651"/>
              <a:chExt cx="1110729" cy="2021936"/>
            </a:xfrm>
          </p:grpSpPr>
          <p:sp>
            <p:nvSpPr>
              <p:cNvPr id="62" name="TextBox 61">
                <a:extLst>
                  <a:ext uri="{FF2B5EF4-FFF2-40B4-BE49-F238E27FC236}">
                    <a16:creationId xmlns:a16="http://schemas.microsoft.com/office/drawing/2014/main" id="{336B30C9-BB0B-4000-9694-2F9AA7295DB0}"/>
                  </a:ext>
                </a:extLst>
              </p:cNvPr>
              <p:cNvSpPr txBox="1"/>
              <p:nvPr/>
            </p:nvSpPr>
            <p:spPr>
              <a:xfrm>
                <a:off x="3991985" y="4341331"/>
                <a:ext cx="1027563" cy="156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a:lnSpc>
                    <a:spcPts val="1200"/>
                  </a:lnSpc>
                  <a:defRPr sz="1200">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rPr>
                  <a:t>4G * 100</a:t>
                </a:r>
                <a:endParaRPr lang="ko-KR" altLang="en-US" dirty="0">
                  <a:solidFill>
                    <a:schemeClr val="tx1"/>
                  </a:solidFill>
                </a:endParaRPr>
              </a:p>
            </p:txBody>
          </p:sp>
          <p:sp>
            <p:nvSpPr>
              <p:cNvPr id="64" name="TextBox 63">
                <a:extLst>
                  <a:ext uri="{FF2B5EF4-FFF2-40B4-BE49-F238E27FC236}">
                    <a16:creationId xmlns:a16="http://schemas.microsoft.com/office/drawing/2014/main" id="{CE425438-A092-42D7-ADB9-2625ABDCF512}"/>
                  </a:ext>
                </a:extLst>
              </p:cNvPr>
              <p:cNvSpPr txBox="1"/>
              <p:nvPr/>
            </p:nvSpPr>
            <p:spPr>
              <a:xfrm>
                <a:off x="4019172" y="4077041"/>
                <a:ext cx="973188" cy="156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a:lnSpc>
                    <a:spcPts val="1200"/>
                  </a:lnSpc>
                  <a:defRPr sz="1200">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rPr>
                  <a:t>1Million/Km</a:t>
                </a:r>
                <a:r>
                  <a:rPr lang="en-US" altLang="ko-KR" baseline="30000" dirty="0">
                    <a:solidFill>
                      <a:schemeClr val="tx1"/>
                    </a:solidFill>
                  </a:rPr>
                  <a:t>2</a:t>
                </a:r>
                <a:endParaRPr lang="ko-KR" altLang="en-US" baseline="30000" dirty="0">
                  <a:solidFill>
                    <a:schemeClr val="tx1"/>
                  </a:solidFill>
                </a:endParaRPr>
              </a:p>
            </p:txBody>
          </p:sp>
          <p:sp>
            <p:nvSpPr>
              <p:cNvPr id="84" name="직사각형 83"/>
              <p:cNvSpPr/>
              <p:nvPr/>
            </p:nvSpPr>
            <p:spPr>
              <a:xfrm>
                <a:off x="4199963" y="2740651"/>
                <a:ext cx="611607" cy="24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20Gbps</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85" name="직사각형 84"/>
              <p:cNvSpPr/>
              <p:nvPr/>
            </p:nvSpPr>
            <p:spPr>
              <a:xfrm>
                <a:off x="3950402" y="3013709"/>
                <a:ext cx="1110729" cy="24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100~1000Mbps</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86" name="직사각형 85"/>
              <p:cNvSpPr/>
              <p:nvPr/>
            </p:nvSpPr>
            <p:spPr>
              <a:xfrm>
                <a:off x="4120090" y="3277999"/>
                <a:ext cx="771352" cy="24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4G * 3</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87" name="직사각형 86"/>
              <p:cNvSpPr/>
              <p:nvPr/>
            </p:nvSpPr>
            <p:spPr>
              <a:xfrm>
                <a:off x="4120090" y="3518454"/>
                <a:ext cx="771352" cy="24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500km/h</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88" name="직사각형 87"/>
              <p:cNvSpPr/>
              <p:nvPr/>
            </p:nvSpPr>
            <p:spPr>
              <a:xfrm>
                <a:off x="4120090" y="3784995"/>
                <a:ext cx="771352" cy="240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1ms</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89" name="TextBox 88">
                <a:extLst>
                  <a:ext uri="{FF2B5EF4-FFF2-40B4-BE49-F238E27FC236}">
                    <a16:creationId xmlns:a16="http://schemas.microsoft.com/office/drawing/2014/main" id="{336B30C9-BB0B-4000-9694-2F9AA7295DB0}"/>
                  </a:ext>
                </a:extLst>
              </p:cNvPr>
              <p:cNvSpPr txBox="1"/>
              <p:nvPr/>
            </p:nvSpPr>
            <p:spPr>
              <a:xfrm>
                <a:off x="3991985" y="4605621"/>
                <a:ext cx="1027563" cy="156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a:lnSpc>
                    <a:spcPts val="1200"/>
                  </a:lnSpc>
                  <a:defRPr sz="1200">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solidFill>
                      <a:schemeClr val="tx1"/>
                    </a:solidFill>
                  </a:rPr>
                  <a:t>10Mbps/m</a:t>
                </a:r>
                <a:r>
                  <a:rPr lang="en-US" altLang="ko-KR" baseline="30000" dirty="0">
                    <a:solidFill>
                      <a:schemeClr val="tx1"/>
                    </a:solidFill>
                  </a:rPr>
                  <a:t>2</a:t>
                </a:r>
                <a:endParaRPr lang="ko-KR" altLang="en-US" baseline="30000" dirty="0">
                  <a:solidFill>
                    <a:schemeClr val="tx1"/>
                  </a:solidFill>
                </a:endParaRPr>
              </a:p>
            </p:txBody>
          </p:sp>
        </p:grpSp>
        <p:cxnSp>
          <p:nvCxnSpPr>
            <p:cNvPr id="5" name="직선 연결선 4"/>
            <p:cNvCxnSpPr/>
            <p:nvPr/>
          </p:nvCxnSpPr>
          <p:spPr>
            <a:xfrm>
              <a:off x="742268" y="2997755"/>
              <a:ext cx="475722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직선 연결선 89"/>
            <p:cNvCxnSpPr/>
            <p:nvPr/>
          </p:nvCxnSpPr>
          <p:spPr>
            <a:xfrm>
              <a:off x="747993" y="3234984"/>
              <a:ext cx="475722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a:off x="739318" y="3496854"/>
              <a:ext cx="475722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직선 연결선 91"/>
            <p:cNvCxnSpPr/>
            <p:nvPr/>
          </p:nvCxnSpPr>
          <p:spPr>
            <a:xfrm>
              <a:off x="759443" y="3759167"/>
              <a:ext cx="475722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직선 연결선 92"/>
            <p:cNvCxnSpPr/>
            <p:nvPr/>
          </p:nvCxnSpPr>
          <p:spPr>
            <a:xfrm>
              <a:off x="736368" y="4019579"/>
              <a:ext cx="475722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직선 연결선 93"/>
            <p:cNvCxnSpPr/>
            <p:nvPr/>
          </p:nvCxnSpPr>
          <p:spPr>
            <a:xfrm>
              <a:off x="742093" y="4292062"/>
              <a:ext cx="475722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직선 연결선 94"/>
            <p:cNvCxnSpPr/>
            <p:nvPr/>
          </p:nvCxnSpPr>
          <p:spPr>
            <a:xfrm>
              <a:off x="733418" y="4529129"/>
              <a:ext cx="4757226"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95115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553998"/>
            <a:chOff x="416128" y="444866"/>
            <a:chExt cx="9051872" cy="553998"/>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Truyền thông Di động 5G </a:t>
            </a:r>
          </a:p>
        </p:txBody>
      </p:sp>
      <p:grpSp>
        <p:nvGrpSpPr>
          <p:cNvPr id="23" name="그룹 22">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24" name="직사각형 2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lớn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5G</a:t>
              </a:r>
            </a:p>
          </p:txBody>
        </p:sp>
      </p:grpSp>
      <p:sp>
        <p:nvSpPr>
          <p:cNvPr id="26" name="직사각형 25">
            <a:extLst>
              <a:ext uri="{FF2B5EF4-FFF2-40B4-BE49-F238E27FC236}">
                <a16:creationId xmlns:a16="http://schemas.microsoft.com/office/drawing/2014/main" id="{99599894-BADD-4427-A95E-8F43FAD028CC}"/>
              </a:ext>
            </a:extLst>
          </p:cNvPr>
          <p:cNvSpPr/>
          <p:nvPr/>
        </p:nvSpPr>
        <p:spPr>
          <a:xfrm>
            <a:off x="6474012" y="2251234"/>
            <a:ext cx="3094722"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201613" indent="-201613">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① Dung lượng siêu cao, dịch vụ dữ liệu trung thực</a:t>
            </a:r>
          </a:p>
          <a:p>
            <a:pPr marL="201613" indent="-201613">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② Dịch vụ xử lý theo thời gian thực tuyệt đối</a:t>
            </a:r>
          </a:p>
          <a:p>
            <a:pPr marL="201613" indent="-201613">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③ Dịch vụ thực tế tăng cường</a:t>
            </a:r>
          </a:p>
          <a:p>
            <a:pPr marL="201613" indent="-201613">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④ Dịch vụ truyền thông siêu kết nối</a:t>
            </a:r>
          </a:p>
        </p:txBody>
      </p:sp>
      <p:grpSp>
        <p:nvGrpSpPr>
          <p:cNvPr id="2" name="그룹 1"/>
          <p:cNvGrpSpPr/>
          <p:nvPr/>
        </p:nvGrpSpPr>
        <p:grpSpPr>
          <a:xfrm>
            <a:off x="559816" y="2257681"/>
            <a:ext cx="5782617" cy="3283516"/>
            <a:chOff x="559816" y="2257681"/>
            <a:chExt cx="5782617" cy="3283516"/>
          </a:xfrm>
        </p:grpSpPr>
        <p:sp>
          <p:nvSpPr>
            <p:cNvPr id="28" name="모서리가 둥근 직사각형 4">
              <a:extLst>
                <a:ext uri="{FF2B5EF4-FFF2-40B4-BE49-F238E27FC236}">
                  <a16:creationId xmlns:a16="http://schemas.microsoft.com/office/drawing/2014/main" id="{5465FD91-0FA5-4816-A94B-82776F3FDEE3}"/>
                </a:ext>
              </a:extLst>
            </p:cNvPr>
            <p:cNvSpPr/>
            <p:nvPr/>
          </p:nvSpPr>
          <p:spPr>
            <a:xfrm>
              <a:off x="559816" y="2257681"/>
              <a:ext cx="5782617" cy="32835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bject 32">
              <a:extLst>
                <a:ext uri="{FF2B5EF4-FFF2-40B4-BE49-F238E27FC236}">
                  <a16:creationId xmlns:a16="http://schemas.microsoft.com/office/drawing/2014/main" id="{18BB3D0A-1A46-451A-9DCF-55CE47E8D569}"/>
                </a:ext>
              </a:extLst>
            </p:cNvPr>
            <p:cNvSpPr/>
            <p:nvPr/>
          </p:nvSpPr>
          <p:spPr>
            <a:xfrm>
              <a:off x="676866" y="2527142"/>
              <a:ext cx="5504200" cy="2923258"/>
            </a:xfrm>
            <a:prstGeom prst="rect">
              <a:avLst/>
            </a:prstGeom>
            <a:blipFill>
              <a:blip r:embed="rId3" cstate="print"/>
              <a:stretch>
                <a:fillRect/>
              </a:stretch>
            </a:blipFill>
          </p:spPr>
          <p:txBody>
            <a:bodyPr wrap="square" lIns="0" tIns="0" rIns="0" bIns="0" rtlCol="0">
              <a:noAutofit/>
              <a:scene3d>
                <a:camera prst="orthographicFront"/>
                <a:lightRig rig="threePt" dir="t"/>
              </a:scene3d>
              <a:sp3d>
                <a:bevelT w="0" h="6350"/>
                <a:bevelB w="0" h="0"/>
              </a:sp3d>
            </a:bodyPr>
            <a:lstStyle/>
            <a:p>
              <a:pPr defTabSz="457063"/>
              <a:endParaRPr sz="1799" dirty="0">
                <a:solidFill>
                  <a:prstClr val="black"/>
                </a:solidFill>
                <a:latin typeface="SamsungOne-400" panose="020B0503030303020204" pitchFamily="34" charset="0"/>
                <a:ea typeface="SamsungOne-400" panose="020B0503030303020204" pitchFamily="34" charset="0"/>
              </a:endParaRPr>
            </a:p>
          </p:txBody>
        </p:sp>
        <p:sp>
          <p:nvSpPr>
            <p:cNvPr id="12" name="직사각형 11"/>
            <p:cNvSpPr/>
            <p:nvPr/>
          </p:nvSpPr>
          <p:spPr>
            <a:xfrm>
              <a:off x="1692000" y="2715856"/>
              <a:ext cx="1339200" cy="452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MIMO </a:t>
              </a:r>
              <a:r>
                <a:rPr lang="en-US" altLang="ko-KR" sz="1200" dirty="0" err="1">
                  <a:solidFill>
                    <a:schemeClr val="tx1"/>
                  </a:solidFill>
                  <a:latin typeface="SamsungOne-400" panose="020B0503030303020204" pitchFamily="34" charset="0"/>
                  <a:ea typeface="SamsungOne-400" panose="020B0503030303020204" pitchFamily="34" charset="0"/>
                </a:rPr>
                <a:t>rộng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lớn</a:t>
              </a:r>
              <a:endParaRPr lang="en-US" altLang="ko-KR" sz="1200" dirty="0">
                <a:solidFill>
                  <a:schemeClr val="tx1"/>
                </a:solidFill>
                <a:latin typeface="SamsungOne-400" panose="020B0503030303020204" pitchFamily="34" charset="0"/>
                <a:ea typeface="SamsungOne-400" panose="020B0503030303020204" pitchFamily="34" charset="0"/>
              </a:endParaRPr>
            </a:p>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a:t>
              </a:r>
              <a:r>
                <a:rPr lang="en-US" altLang="ko-KR" sz="1200" dirty="0" err="1">
                  <a:solidFill>
                    <a:schemeClr val="tx1"/>
                  </a:solidFill>
                  <a:latin typeface="SamsungOne-400" panose="020B0503030303020204" pitchFamily="34" charset="0"/>
                  <a:ea typeface="SamsungOne-400" panose="020B0503030303020204" pitchFamily="34" charset="0"/>
                </a:rPr>
                <a:t>Lọc</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không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gian</a:t>
              </a:r>
              <a:r>
                <a:rPr lang="en-US" altLang="ko-KR" sz="1200" dirty="0">
                  <a:solidFill>
                    <a:schemeClr val="tx1"/>
                  </a:solidFill>
                  <a:latin typeface="SamsungOne-400" panose="020B0503030303020204" pitchFamily="34" charset="0"/>
                  <a:ea typeface="SamsungOne-400" panose="020B0503030303020204" pitchFamily="34" charset="0"/>
                </a:rPr>
                <a:t>)</a:t>
              </a:r>
            </a:p>
          </p:txBody>
        </p:sp>
        <p:sp>
          <p:nvSpPr>
            <p:cNvPr id="13" name="직사각형 12"/>
            <p:cNvSpPr/>
            <p:nvPr/>
          </p:nvSpPr>
          <p:spPr>
            <a:xfrm>
              <a:off x="3996000" y="3181029"/>
              <a:ext cx="1432800" cy="354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Băng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tần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siêu</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rộng</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20" name="직사각형 19"/>
            <p:cNvSpPr/>
            <p:nvPr/>
          </p:nvSpPr>
          <p:spPr>
            <a:xfrm>
              <a:off x="4716000" y="3750515"/>
              <a:ext cx="813600" cy="267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(5) 5G O&amp;M</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21" name="직사각형 20"/>
            <p:cNvSpPr/>
            <p:nvPr/>
          </p:nvSpPr>
          <p:spPr>
            <a:xfrm>
              <a:off x="5436000" y="4736200"/>
              <a:ext cx="295200" cy="20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IoT</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27" name="직사각형 26"/>
            <p:cNvSpPr/>
            <p:nvPr/>
          </p:nvSpPr>
          <p:spPr>
            <a:xfrm>
              <a:off x="3614400" y="5019716"/>
              <a:ext cx="1150044" cy="437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Đa</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nghệ</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truyền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vô</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tuyến</a:t>
              </a:r>
              <a:r>
                <a:rPr lang="en-US" altLang="ko-KR" sz="1200" dirty="0">
                  <a:solidFill>
                    <a:schemeClr val="tx1"/>
                  </a:solidFill>
                  <a:latin typeface="SamsungOne-400" panose="020B0503030303020204" pitchFamily="34" charset="0"/>
                  <a:ea typeface="SamsungOne-400" panose="020B0503030303020204" pitchFamily="34" charset="0"/>
                </a:rPr>
                <a:t> (RAT)</a:t>
              </a:r>
            </a:p>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a:t>
              </a:r>
              <a:r>
                <a:rPr lang="en-US" altLang="ko-KR" sz="1200" dirty="0" err="1">
                  <a:solidFill>
                    <a:schemeClr val="tx1"/>
                  </a:solidFill>
                  <a:latin typeface="SamsungOne-400" panose="020B0503030303020204" pitchFamily="34" charset="0"/>
                  <a:ea typeface="SamsungOne-400" panose="020B0503030303020204" pitchFamily="34" charset="0"/>
                </a:rPr>
                <a:t>Dạng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sóng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mới</a:t>
              </a:r>
              <a:r>
                <a:rPr lang="en-US" altLang="ko-KR" sz="1200" dirty="0">
                  <a:solidFill>
                    <a:schemeClr val="tx1"/>
                  </a:solidFill>
                  <a:latin typeface="SamsungOne-400" panose="020B0503030303020204" pitchFamily="34" charset="0"/>
                  <a:ea typeface="SamsungOne-400" panose="020B0503030303020204" pitchFamily="34" charset="0"/>
                </a:rPr>
                <a:t>)</a:t>
              </a:r>
            </a:p>
          </p:txBody>
        </p:sp>
        <p:sp>
          <p:nvSpPr>
            <p:cNvPr id="29" name="직사각형 28"/>
            <p:cNvSpPr/>
            <p:nvPr/>
          </p:nvSpPr>
          <p:spPr>
            <a:xfrm>
              <a:off x="1269156" y="4893435"/>
              <a:ext cx="1754844" cy="182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Pin </a:t>
              </a:r>
              <a:r>
                <a:rPr lang="en-US" altLang="ko-KR" sz="1200" dirty="0" err="1">
                  <a:solidFill>
                    <a:schemeClr val="tx1"/>
                  </a:solidFill>
                  <a:latin typeface="SamsungOne-400" panose="020B0503030303020204" pitchFamily="34" charset="0"/>
                  <a:ea typeface="SamsungOne-400" panose="020B0503030303020204" pitchFamily="34" charset="0"/>
                </a:rPr>
                <a:t>nhỏ</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mật</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độ</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siêu</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cao</a:t>
              </a:r>
              <a:endParaRPr lang="en-US" altLang="ko-KR" sz="1200" dirty="0">
                <a:solidFill>
                  <a:schemeClr val="tx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9248059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553998"/>
            <a:chOff x="416128" y="444866"/>
            <a:chExt cx="9051872" cy="553998"/>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Truyền thông Di động 5G </a:t>
            </a:r>
          </a:p>
        </p:txBody>
      </p:sp>
      <p:grpSp>
        <p:nvGrpSpPr>
          <p:cNvPr id="23" name="그룹 22">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24" name="직사각형 2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1" name="그룹 10">
            <a:extLst>
              <a:ext uri="{FF2B5EF4-FFF2-40B4-BE49-F238E27FC236}">
                <a16:creationId xmlns:a16="http://schemas.microsoft.com/office/drawing/2014/main" id="{F38F8E25-E38B-4163-9EDC-6CDEC6E93570}"/>
              </a:ext>
            </a:extLst>
          </p:cNvPr>
          <p:cNvGrpSpPr/>
          <p:nvPr/>
        </p:nvGrpSpPr>
        <p:grpSpPr>
          <a:xfrm>
            <a:off x="1069001" y="2409825"/>
            <a:ext cx="7764822" cy="3552825"/>
            <a:chOff x="1657882" y="2946241"/>
            <a:chExt cx="6621998" cy="3029921"/>
          </a:xfrm>
        </p:grpSpPr>
        <p:pic>
          <p:nvPicPr>
            <p:cNvPr id="13" name="Picture 2" descr="5G ìë¹ì¤ ì ë§ TTAì ëí ì´ë¯¸ì§ ê²ìê²°ê³¼">
              <a:extLst>
                <a:ext uri="{FF2B5EF4-FFF2-40B4-BE49-F238E27FC236}">
                  <a16:creationId xmlns:a16="http://schemas.microsoft.com/office/drawing/2014/main" id="{39EF125B-BCD0-46AF-933A-28BC98633B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1" t="9069" r="1324" b="2806"/>
            <a:stretch/>
          </p:blipFill>
          <p:spPr bwMode="auto">
            <a:xfrm>
              <a:off x="1657882" y="2946241"/>
              <a:ext cx="6621998" cy="3029921"/>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43D57B55-4C78-4C8B-8658-26781F39CF8D}"/>
                </a:ext>
              </a:extLst>
            </p:cNvPr>
            <p:cNvSpPr/>
            <p:nvPr/>
          </p:nvSpPr>
          <p:spPr>
            <a:xfrm>
              <a:off x="1680543" y="5591636"/>
              <a:ext cx="1210651" cy="348860"/>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Thoại</a:t>
              </a:r>
              <a:r>
                <a:rPr lang="en-US" altLang="ko-KR" sz="1200" dirty="0">
                  <a:solidFill>
                    <a:schemeClr val="tx1"/>
                  </a:solidFill>
                  <a:latin typeface="SamsungOne-400" panose="020B0503030303020204" pitchFamily="34" charset="0"/>
                  <a:ea typeface="SamsungOne-400" panose="020B0503030303020204" pitchFamily="34" charset="0"/>
                </a:rPr>
                <a:t> (analog)</a:t>
              </a:r>
            </a:p>
          </p:txBody>
        </p:sp>
        <p:sp>
          <p:nvSpPr>
            <p:cNvPr id="19" name="직사각형 18">
              <a:extLst>
                <a:ext uri="{FF2B5EF4-FFF2-40B4-BE49-F238E27FC236}">
                  <a16:creationId xmlns:a16="http://schemas.microsoft.com/office/drawing/2014/main" id="{DCC3E7C8-0490-4E4E-B1CF-B6AB8F203779}"/>
                </a:ext>
              </a:extLst>
            </p:cNvPr>
            <p:cNvSpPr/>
            <p:nvPr/>
          </p:nvSpPr>
          <p:spPr>
            <a:xfrm>
              <a:off x="3047880" y="5599136"/>
              <a:ext cx="1210651" cy="362560"/>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Thoại</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văn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bản</a:t>
              </a:r>
              <a:r>
                <a:rPr lang="en-US" altLang="ko-KR" sz="1200" dirty="0">
                  <a:solidFill>
                    <a:schemeClr val="tx1"/>
                  </a:solidFill>
                  <a:latin typeface="SamsungOne-400" panose="020B0503030303020204" pitchFamily="34" charset="0"/>
                  <a:ea typeface="SamsungOne-400" panose="020B0503030303020204" pitchFamily="34" charset="0"/>
                </a:rPr>
                <a:t> (digital)</a:t>
              </a:r>
            </a:p>
          </p:txBody>
        </p:sp>
        <p:sp>
          <p:nvSpPr>
            <p:cNvPr id="20" name="직사각형 19">
              <a:extLst>
                <a:ext uri="{FF2B5EF4-FFF2-40B4-BE49-F238E27FC236}">
                  <a16:creationId xmlns:a16="http://schemas.microsoft.com/office/drawing/2014/main" id="{131C17FD-B2F7-4A01-B177-8C17629C5C1C}"/>
                </a:ext>
              </a:extLst>
            </p:cNvPr>
            <p:cNvSpPr/>
            <p:nvPr/>
          </p:nvSpPr>
          <p:spPr>
            <a:xfrm>
              <a:off x="4326606" y="5577935"/>
              <a:ext cx="1256400" cy="362560"/>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vi-VN" altLang="ko-KR" sz="1200" dirty="0">
                  <a:solidFill>
                    <a:schemeClr val="tx1"/>
                  </a:solidFill>
                  <a:latin typeface="SamsungOne-400" panose="020B0503030303020204" pitchFamily="34" charset="0"/>
                  <a:ea typeface="SamsungOne-400" panose="020B0503030303020204" pitchFamily="34" charset="0"/>
                </a:rPr>
                <a:t>Đa phương tiên, gọi video, điện thoại thông minh </a:t>
              </a:r>
            </a:p>
          </p:txBody>
        </p:sp>
        <p:sp>
          <p:nvSpPr>
            <p:cNvPr id="21" name="직사각형 20">
              <a:extLst>
                <a:ext uri="{FF2B5EF4-FFF2-40B4-BE49-F238E27FC236}">
                  <a16:creationId xmlns:a16="http://schemas.microsoft.com/office/drawing/2014/main" id="{43411B71-5D82-4796-B078-E2F113C6A1D1}"/>
                </a:ext>
              </a:extLst>
            </p:cNvPr>
            <p:cNvSpPr/>
            <p:nvPr/>
          </p:nvSpPr>
          <p:spPr>
            <a:xfrm>
              <a:off x="5659856" y="5560503"/>
              <a:ext cx="1281930" cy="362560"/>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Dữ</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liệu</a:t>
              </a:r>
              <a:r>
                <a:rPr lang="en-US" altLang="ko-KR" sz="1200" dirty="0">
                  <a:solidFill>
                    <a:schemeClr val="tx1"/>
                  </a:solidFill>
                  <a:latin typeface="SamsungOne-400" panose="020B0503030303020204" pitchFamily="34" charset="0"/>
                  <a:ea typeface="SamsungOne-400" panose="020B0503030303020204" pitchFamily="34" charset="0"/>
                </a:rPr>
                <a:t>, video </a:t>
              </a:r>
              <a:r>
                <a:rPr lang="en-US" altLang="ko-KR" sz="1200" dirty="0" err="1">
                  <a:solidFill>
                    <a:schemeClr val="tx1"/>
                  </a:solidFill>
                  <a:latin typeface="SamsungOne-400" panose="020B0503030303020204" pitchFamily="34" charset="0"/>
                  <a:ea typeface="SamsungOne-400" panose="020B0503030303020204" pitchFamily="34" charset="0"/>
                </a:rPr>
                <a:t>theo</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thời</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gian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thực</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sự</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phổ</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biến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của</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điện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thoại</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minh</a:t>
              </a:r>
              <a:r>
                <a:rPr lang="en-US" altLang="ko-KR" sz="1200" dirty="0">
                  <a:solidFill>
                    <a:schemeClr val="tx1"/>
                  </a:solidFill>
                  <a:latin typeface="SamsungOne-400" panose="020B0503030303020204" pitchFamily="34" charset="0"/>
                  <a:ea typeface="SamsungOne-400" panose="020B0503030303020204" pitchFamily="34" charset="0"/>
                </a:rPr>
                <a:t> </a:t>
              </a:r>
            </a:p>
          </p:txBody>
        </p:sp>
        <p:sp>
          <p:nvSpPr>
            <p:cNvPr id="22" name="직사각형 21">
              <a:extLst>
                <a:ext uri="{FF2B5EF4-FFF2-40B4-BE49-F238E27FC236}">
                  <a16:creationId xmlns:a16="http://schemas.microsoft.com/office/drawing/2014/main" id="{BE5E017E-C95B-41D7-8BE8-1A409B00D212}"/>
                </a:ext>
              </a:extLst>
            </p:cNvPr>
            <p:cNvSpPr/>
            <p:nvPr/>
          </p:nvSpPr>
          <p:spPr>
            <a:xfrm>
              <a:off x="6994710" y="5566644"/>
              <a:ext cx="1263159" cy="362560"/>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Xe </a:t>
              </a:r>
              <a:r>
                <a:rPr lang="en-US" altLang="ko-KR" sz="1200" dirty="0" err="1">
                  <a:solidFill>
                    <a:schemeClr val="tx1"/>
                  </a:solidFill>
                  <a:latin typeface="SamsungOne-400" panose="020B0503030303020204" pitchFamily="34" charset="0"/>
                  <a:ea typeface="SamsungOne-400" panose="020B0503030303020204" pitchFamily="34" charset="0"/>
                </a:rPr>
                <a:t>tự</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hành</a:t>
              </a:r>
              <a:r>
                <a:rPr lang="en-US" altLang="ko-KR" sz="1200" dirty="0">
                  <a:solidFill>
                    <a:schemeClr val="tx1"/>
                  </a:solidFill>
                  <a:latin typeface="SamsungOne-400" panose="020B0503030303020204" pitchFamily="34" charset="0"/>
                  <a:ea typeface="SamsungOne-400" panose="020B0503030303020204" pitchFamily="34" charset="0"/>
                </a:rPr>
                <a:t>, IoT, </a:t>
              </a:r>
              <a:r>
                <a:rPr lang="en-US" altLang="ko-KR" sz="1200" dirty="0" err="1">
                  <a:solidFill>
                    <a:schemeClr val="tx1"/>
                  </a:solidFill>
                  <a:latin typeface="SamsungOne-400" panose="020B0503030303020204" pitchFamily="34" charset="0"/>
                  <a:ea typeface="SamsungOne-400" panose="020B0503030303020204" pitchFamily="34" charset="0"/>
                </a:rPr>
                <a:t>Cách</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mạng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nghiệp</a:t>
              </a:r>
              <a:r>
                <a:rPr lang="en-US" altLang="ko-KR" sz="1200" dirty="0">
                  <a:solidFill>
                    <a:schemeClr val="tx1"/>
                  </a:solidFill>
                  <a:latin typeface="SamsungOne-400" panose="020B0503030303020204" pitchFamily="34" charset="0"/>
                  <a:ea typeface="SamsungOne-400" panose="020B0503030303020204" pitchFamily="34" charset="0"/>
                </a:rPr>
                <a:t> 4.0 </a:t>
              </a:r>
            </a:p>
          </p:txBody>
        </p:sp>
        <p:sp>
          <p:nvSpPr>
            <p:cNvPr id="26" name="직사각형 25">
              <a:extLst>
                <a:ext uri="{FF2B5EF4-FFF2-40B4-BE49-F238E27FC236}">
                  <a16:creationId xmlns:a16="http://schemas.microsoft.com/office/drawing/2014/main" id="{1FDDD71A-3109-4C8E-A81D-421769ED1D18}"/>
                </a:ext>
              </a:extLst>
            </p:cNvPr>
            <p:cNvSpPr/>
            <p:nvPr/>
          </p:nvSpPr>
          <p:spPr>
            <a:xfrm flipH="1">
              <a:off x="7077495" y="2966177"/>
              <a:ext cx="1077899" cy="173421"/>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400">
                  <a:solidFill>
                    <a:prstClr val="white"/>
                  </a:solidFill>
                  <a:latin typeface="SamsungOne-700" panose="020B0803030303020204" pitchFamily="34" charset="0"/>
                  <a:ea typeface="SamsungOne-700" panose="020B0803030303020204" pitchFamily="34" charset="0"/>
                </a:rPr>
                <a:t>2020</a:t>
              </a:r>
              <a:endParaRPr lang="ko-KR" altLang="en-US" sz="1400">
                <a:solidFill>
                  <a:prstClr val="white"/>
                </a:solidFill>
                <a:latin typeface="SamsungOne-700" panose="020B0803030303020204" pitchFamily="34" charset="0"/>
                <a:ea typeface="맑은 고딕" panose="020B0503020000020004" pitchFamily="50" charset="-127"/>
              </a:endParaRPr>
            </a:p>
          </p:txBody>
        </p:sp>
        <p:sp>
          <p:nvSpPr>
            <p:cNvPr id="27" name="직사각형 26">
              <a:extLst>
                <a:ext uri="{FF2B5EF4-FFF2-40B4-BE49-F238E27FC236}">
                  <a16:creationId xmlns:a16="http://schemas.microsoft.com/office/drawing/2014/main" id="{C5CD5C0B-28A3-4644-85AE-541D8BEB9170}"/>
                </a:ext>
              </a:extLst>
            </p:cNvPr>
            <p:cNvSpPr/>
            <p:nvPr/>
          </p:nvSpPr>
          <p:spPr>
            <a:xfrm flipH="1">
              <a:off x="1746920" y="2966178"/>
              <a:ext cx="1077899" cy="173421"/>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400" dirty="0">
                  <a:solidFill>
                    <a:prstClr val="white"/>
                  </a:solidFill>
                  <a:latin typeface="SamsungOne-700" panose="020B0803030303020204" pitchFamily="34" charset="0"/>
                  <a:ea typeface="SamsungOne-700" panose="020B0803030303020204" pitchFamily="34" charset="0"/>
                </a:rPr>
                <a:t>1984</a:t>
              </a:r>
              <a:endParaRPr lang="ko-KR" altLang="en-US" sz="1400" dirty="0">
                <a:solidFill>
                  <a:prstClr val="white"/>
                </a:solidFill>
                <a:latin typeface="SamsungOne-700" panose="020B0803030303020204" pitchFamily="34" charset="0"/>
                <a:ea typeface="맑은 고딕" panose="020B0503020000020004" pitchFamily="50" charset="-127"/>
              </a:endParaRPr>
            </a:p>
          </p:txBody>
        </p:sp>
        <p:sp>
          <p:nvSpPr>
            <p:cNvPr id="28" name="직사각형 27">
              <a:extLst>
                <a:ext uri="{FF2B5EF4-FFF2-40B4-BE49-F238E27FC236}">
                  <a16:creationId xmlns:a16="http://schemas.microsoft.com/office/drawing/2014/main" id="{9FF9E35F-E839-4C43-9249-BE928DC79FBA}"/>
                </a:ext>
              </a:extLst>
            </p:cNvPr>
            <p:cNvSpPr/>
            <p:nvPr/>
          </p:nvSpPr>
          <p:spPr>
            <a:xfrm flipH="1">
              <a:off x="3079564" y="2966177"/>
              <a:ext cx="1077899" cy="173421"/>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400">
                  <a:solidFill>
                    <a:prstClr val="white"/>
                  </a:solidFill>
                  <a:latin typeface="SamsungOne-700" panose="020B0803030303020204" pitchFamily="34" charset="0"/>
                  <a:ea typeface="SamsungOne-700" panose="020B0803030303020204" pitchFamily="34" charset="0"/>
                </a:rPr>
                <a:t>1996</a:t>
              </a:r>
              <a:endParaRPr lang="ko-KR" altLang="en-US" sz="1400">
                <a:solidFill>
                  <a:prstClr val="white"/>
                </a:solidFill>
                <a:latin typeface="SamsungOne-700" panose="020B0803030303020204" pitchFamily="34" charset="0"/>
                <a:ea typeface="맑은 고딕" panose="020B0503020000020004" pitchFamily="50" charset="-127"/>
              </a:endParaRPr>
            </a:p>
          </p:txBody>
        </p:sp>
        <p:sp>
          <p:nvSpPr>
            <p:cNvPr id="29" name="직사각형 28">
              <a:extLst>
                <a:ext uri="{FF2B5EF4-FFF2-40B4-BE49-F238E27FC236}">
                  <a16:creationId xmlns:a16="http://schemas.microsoft.com/office/drawing/2014/main" id="{F5B4EA5C-E099-41E5-9BC5-349AB47B45E7}"/>
                </a:ext>
              </a:extLst>
            </p:cNvPr>
            <p:cNvSpPr/>
            <p:nvPr/>
          </p:nvSpPr>
          <p:spPr>
            <a:xfrm flipH="1">
              <a:off x="4412208" y="2966177"/>
              <a:ext cx="1077899" cy="173421"/>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400">
                  <a:solidFill>
                    <a:prstClr val="white"/>
                  </a:solidFill>
                  <a:latin typeface="SamsungOne-700" panose="020B0803030303020204" pitchFamily="34" charset="0"/>
                  <a:ea typeface="SamsungOne-700" panose="020B0803030303020204" pitchFamily="34" charset="0"/>
                </a:rPr>
                <a:t>2006</a:t>
              </a:r>
              <a:endParaRPr lang="ko-KR" altLang="en-US" sz="1400">
                <a:solidFill>
                  <a:prstClr val="white"/>
                </a:solidFill>
                <a:latin typeface="SamsungOne-700" panose="020B0803030303020204" pitchFamily="34" charset="0"/>
                <a:ea typeface="맑은 고딕" panose="020B0503020000020004" pitchFamily="50" charset="-127"/>
              </a:endParaRPr>
            </a:p>
          </p:txBody>
        </p:sp>
        <p:sp>
          <p:nvSpPr>
            <p:cNvPr id="30" name="직사각형 29">
              <a:extLst>
                <a:ext uri="{FF2B5EF4-FFF2-40B4-BE49-F238E27FC236}">
                  <a16:creationId xmlns:a16="http://schemas.microsoft.com/office/drawing/2014/main" id="{5AB49C84-1EDA-477C-AEA0-A8DD04E30477}"/>
                </a:ext>
              </a:extLst>
            </p:cNvPr>
            <p:cNvSpPr/>
            <p:nvPr/>
          </p:nvSpPr>
          <p:spPr>
            <a:xfrm flipH="1">
              <a:off x="5744852" y="2966177"/>
              <a:ext cx="1077899" cy="173421"/>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400" dirty="0">
                  <a:solidFill>
                    <a:prstClr val="white"/>
                  </a:solidFill>
                  <a:latin typeface="SamsungOne-700" panose="020B0803030303020204" pitchFamily="34" charset="0"/>
                  <a:ea typeface="SamsungOne-700" panose="020B0803030303020204" pitchFamily="34" charset="0"/>
                </a:rPr>
                <a:t>2011</a:t>
              </a:r>
              <a:endParaRPr lang="ko-KR" altLang="en-US" sz="1400" dirty="0">
                <a:solidFill>
                  <a:prstClr val="white"/>
                </a:solidFill>
                <a:latin typeface="SamsungOne-700" panose="020B0803030303020204" pitchFamily="34" charset="0"/>
                <a:ea typeface="맑은 고딕" panose="020B0503020000020004" pitchFamily="50" charset="-127"/>
              </a:endParaRPr>
            </a:p>
          </p:txBody>
        </p:sp>
        <p:sp>
          <p:nvSpPr>
            <p:cNvPr id="31" name="직사각형 30">
              <a:extLst>
                <a:ext uri="{FF2B5EF4-FFF2-40B4-BE49-F238E27FC236}">
                  <a16:creationId xmlns:a16="http://schemas.microsoft.com/office/drawing/2014/main" id="{43D57B55-4C78-4C8B-8658-26781F39CF8D}"/>
                </a:ext>
              </a:extLst>
            </p:cNvPr>
            <p:cNvSpPr/>
            <p:nvPr/>
          </p:nvSpPr>
          <p:spPr>
            <a:xfrm>
              <a:off x="1883595" y="5241486"/>
              <a:ext cx="804546" cy="207030"/>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400" b="1" dirty="0">
                  <a:solidFill>
                    <a:schemeClr val="tx1"/>
                  </a:solidFill>
                  <a:latin typeface="SamsungOne-400" panose="020B0503030303020204" pitchFamily="34" charset="0"/>
                  <a:ea typeface="SamsungOne-400" panose="020B0503030303020204" pitchFamily="34" charset="0"/>
                </a:rPr>
                <a:t>14.4Kbps</a:t>
              </a:r>
              <a:endParaRPr lang="ko-KR" altLang="en-US" sz="1400" b="1" dirty="0">
                <a:solidFill>
                  <a:schemeClr val="tx1"/>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id="{43D57B55-4C78-4C8B-8658-26781F39CF8D}"/>
                </a:ext>
              </a:extLst>
            </p:cNvPr>
            <p:cNvSpPr/>
            <p:nvPr/>
          </p:nvSpPr>
          <p:spPr>
            <a:xfrm>
              <a:off x="3182373" y="5241486"/>
              <a:ext cx="804546" cy="207030"/>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400" b="1" dirty="0">
                  <a:solidFill>
                    <a:schemeClr val="tx1"/>
                  </a:solidFill>
                  <a:latin typeface="SamsungOne-400" panose="020B0503030303020204" pitchFamily="34" charset="0"/>
                  <a:ea typeface="SamsungOne-400" panose="020B0503030303020204" pitchFamily="34" charset="0"/>
                </a:rPr>
                <a:t>144Kbps</a:t>
              </a:r>
              <a:endParaRPr lang="ko-KR" altLang="en-US" sz="1400" b="1" dirty="0">
                <a:solidFill>
                  <a:schemeClr val="tx1"/>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43D57B55-4C78-4C8B-8658-26781F39CF8D}"/>
                </a:ext>
              </a:extLst>
            </p:cNvPr>
            <p:cNvSpPr/>
            <p:nvPr/>
          </p:nvSpPr>
          <p:spPr>
            <a:xfrm>
              <a:off x="4548884" y="5241486"/>
              <a:ext cx="804546" cy="207030"/>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400" b="1" dirty="0">
                  <a:solidFill>
                    <a:schemeClr val="tx1"/>
                  </a:solidFill>
                  <a:latin typeface="SamsungOne-400" panose="020B0503030303020204" pitchFamily="34" charset="0"/>
                  <a:ea typeface="SamsungOne-400" panose="020B0503030303020204" pitchFamily="34" charset="0"/>
                </a:rPr>
                <a:t>14.4Mbps</a:t>
              </a:r>
              <a:endParaRPr lang="ko-KR" altLang="en-US" sz="1400" b="1" dirty="0">
                <a:solidFill>
                  <a:schemeClr val="tx1"/>
                </a:solidFill>
                <a:latin typeface="SamsungOne-400" panose="020B0503030303020204" pitchFamily="34" charset="0"/>
                <a:ea typeface="SamsungOne-400" panose="020B0503030303020204" pitchFamily="34" charset="0"/>
              </a:endParaRPr>
            </a:p>
          </p:txBody>
        </p:sp>
        <p:sp>
          <p:nvSpPr>
            <p:cNvPr id="34" name="직사각형 33">
              <a:extLst>
                <a:ext uri="{FF2B5EF4-FFF2-40B4-BE49-F238E27FC236}">
                  <a16:creationId xmlns:a16="http://schemas.microsoft.com/office/drawing/2014/main" id="{43D57B55-4C78-4C8B-8658-26781F39CF8D}"/>
                </a:ext>
              </a:extLst>
            </p:cNvPr>
            <p:cNvSpPr/>
            <p:nvPr/>
          </p:nvSpPr>
          <p:spPr>
            <a:xfrm>
              <a:off x="5744852" y="5237244"/>
              <a:ext cx="1077899" cy="207030"/>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a:lnSpc>
                  <a:spcPts val="1200"/>
                </a:lnSpc>
              </a:pPr>
              <a:r>
                <a:rPr lang="en-US" altLang="ko-KR" sz="1400" b="1" dirty="0">
                  <a:solidFill>
                    <a:schemeClr val="tx1"/>
                  </a:solidFill>
                  <a:latin typeface="SamsungOne-400" panose="020B0503030303020204" pitchFamily="34" charset="0"/>
                  <a:ea typeface="SamsungOne-400" panose="020B0503030303020204" pitchFamily="34" charset="0"/>
                </a:rPr>
                <a:t>75Mbps~1Gbps</a:t>
              </a:r>
              <a:endParaRPr lang="ko-KR" altLang="en-US" sz="1400" b="1" dirty="0">
                <a:solidFill>
                  <a:schemeClr val="tx1"/>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a16="http://schemas.microsoft.com/office/drawing/2014/main" id="{43D57B55-4C78-4C8B-8658-26781F39CF8D}"/>
                </a:ext>
              </a:extLst>
            </p:cNvPr>
            <p:cNvSpPr/>
            <p:nvPr/>
          </p:nvSpPr>
          <p:spPr>
            <a:xfrm>
              <a:off x="7077494" y="5256348"/>
              <a:ext cx="1077899" cy="207030"/>
            </a:xfrm>
            <a:prstGeom prst="rect">
              <a:avLst/>
            </a:prstGeom>
            <a:solidFill>
              <a:srgbClr val="96B1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1400" b="1" dirty="0">
                  <a:solidFill>
                    <a:schemeClr val="tx1"/>
                  </a:solidFill>
                  <a:latin typeface="SamsungOne-400" panose="020B0503030303020204" pitchFamily="34" charset="0"/>
                  <a:ea typeface="SamsungOne-400" panose="020B0503030303020204" pitchFamily="34" charset="0"/>
                </a:rPr>
                <a:t>20Gbps </a:t>
              </a:r>
              <a:br>
                <a:rPr lang="en-US" altLang="ko-KR" sz="1400" b="1" dirty="0">
                  <a:solidFill>
                    <a:schemeClr val="tx1"/>
                  </a:solidFill>
                  <a:latin typeface="SamsungOne-400" panose="020B0503030303020204" pitchFamily="34" charset="0"/>
                  <a:ea typeface="SamsungOne-400" panose="020B0503030303020204" pitchFamily="34" charset="0"/>
                </a:rPr>
              </a:br>
              <a:r>
                <a:rPr lang="en-US" altLang="ko-KR" sz="1400" b="1" dirty="0" err="1">
                  <a:solidFill>
                    <a:schemeClr val="tx1"/>
                  </a:solidFill>
                  <a:latin typeface="SamsungOne-400" panose="020B0503030303020204" pitchFamily="34" charset="0"/>
                  <a:ea typeface="SamsungOne-400" panose="020B0503030303020204" pitchFamily="34" charset="0"/>
                </a:rPr>
                <a:t>và</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hơn</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nữa</a:t>
              </a:r>
              <a:endParaRPr lang="ko-KR" altLang="en-US" sz="1400" b="1" dirty="0">
                <a:solidFill>
                  <a:schemeClr val="tx1"/>
                </a:solidFill>
                <a:latin typeface="SamsungOne-400" panose="020B0503030303020204" pitchFamily="34" charset="0"/>
                <a:ea typeface="SamsungOne-400" panose="020B0503030303020204" pitchFamily="34" charset="0"/>
              </a:endParaRPr>
            </a:p>
          </p:txBody>
        </p:sp>
        <p:sp>
          <p:nvSpPr>
            <p:cNvPr id="36" name="직사각형 35">
              <a:extLst>
                <a:ext uri="{FF2B5EF4-FFF2-40B4-BE49-F238E27FC236}">
                  <a16:creationId xmlns:a16="http://schemas.microsoft.com/office/drawing/2014/main" id="{43D57B55-4C78-4C8B-8658-26781F39CF8D}"/>
                </a:ext>
              </a:extLst>
            </p:cNvPr>
            <p:cNvSpPr/>
            <p:nvPr/>
          </p:nvSpPr>
          <p:spPr>
            <a:xfrm>
              <a:off x="1911970" y="3856862"/>
              <a:ext cx="804546" cy="584178"/>
            </a:xfrm>
            <a:prstGeom prst="rect">
              <a:avLst/>
            </a:prstGeom>
            <a:solidFill>
              <a:srgbClr val="D5E2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4400" b="1" dirty="0">
                  <a:solidFill>
                    <a:srgbClr val="1C6282"/>
                  </a:solidFill>
                  <a:latin typeface="SamsungOne-400" panose="020B0503030303020204" pitchFamily="34" charset="0"/>
                  <a:ea typeface="SamsungOne-400" panose="020B0503030303020204" pitchFamily="34" charset="0"/>
                </a:rPr>
                <a:t>1G</a:t>
              </a:r>
              <a:endParaRPr lang="ko-KR" altLang="en-US" sz="4400" b="1" dirty="0">
                <a:solidFill>
                  <a:srgbClr val="1C6282"/>
                </a:solidFill>
                <a:latin typeface="SamsungOne-400" panose="020B0503030303020204" pitchFamily="34" charset="0"/>
                <a:ea typeface="SamsungOne-400" panose="020B0503030303020204" pitchFamily="34" charset="0"/>
              </a:endParaRPr>
            </a:p>
          </p:txBody>
        </p:sp>
        <p:sp>
          <p:nvSpPr>
            <p:cNvPr id="37" name="직사각형 36">
              <a:extLst>
                <a:ext uri="{FF2B5EF4-FFF2-40B4-BE49-F238E27FC236}">
                  <a16:creationId xmlns:a16="http://schemas.microsoft.com/office/drawing/2014/main" id="{43D57B55-4C78-4C8B-8658-26781F39CF8D}"/>
                </a:ext>
              </a:extLst>
            </p:cNvPr>
            <p:cNvSpPr/>
            <p:nvPr/>
          </p:nvSpPr>
          <p:spPr>
            <a:xfrm>
              <a:off x="3216241" y="3856862"/>
              <a:ext cx="804546" cy="564907"/>
            </a:xfrm>
            <a:prstGeom prst="rect">
              <a:avLst/>
            </a:prstGeom>
            <a:solidFill>
              <a:srgbClr val="D5E2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4400" b="1" dirty="0">
                  <a:solidFill>
                    <a:srgbClr val="1C6282"/>
                  </a:solidFill>
                  <a:latin typeface="SamsungOne-400" panose="020B0503030303020204" pitchFamily="34" charset="0"/>
                  <a:ea typeface="SamsungOne-400" panose="020B0503030303020204" pitchFamily="34" charset="0"/>
                </a:rPr>
                <a:t>2G</a:t>
              </a:r>
              <a:endParaRPr lang="ko-KR" altLang="en-US" sz="4400" b="1" dirty="0">
                <a:solidFill>
                  <a:srgbClr val="1C6282"/>
                </a:solidFill>
                <a:latin typeface="SamsungOne-400" panose="020B0503030303020204" pitchFamily="34" charset="0"/>
                <a:ea typeface="SamsungOne-400" panose="020B0503030303020204" pitchFamily="34" charset="0"/>
              </a:endParaRPr>
            </a:p>
          </p:txBody>
        </p:sp>
        <p:sp>
          <p:nvSpPr>
            <p:cNvPr id="38" name="직사각형 37">
              <a:extLst>
                <a:ext uri="{FF2B5EF4-FFF2-40B4-BE49-F238E27FC236}">
                  <a16:creationId xmlns:a16="http://schemas.microsoft.com/office/drawing/2014/main" id="{43D57B55-4C78-4C8B-8658-26781F39CF8D}"/>
                </a:ext>
              </a:extLst>
            </p:cNvPr>
            <p:cNvSpPr/>
            <p:nvPr/>
          </p:nvSpPr>
          <p:spPr>
            <a:xfrm>
              <a:off x="4557393" y="3842396"/>
              <a:ext cx="804546" cy="564907"/>
            </a:xfrm>
            <a:prstGeom prst="rect">
              <a:avLst/>
            </a:prstGeom>
            <a:solidFill>
              <a:srgbClr val="D5E2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4400" b="1" dirty="0">
                  <a:solidFill>
                    <a:srgbClr val="1C6282"/>
                  </a:solidFill>
                  <a:latin typeface="SamsungOne-400" panose="020B0503030303020204" pitchFamily="34" charset="0"/>
                  <a:ea typeface="SamsungOne-400" panose="020B0503030303020204" pitchFamily="34" charset="0"/>
                </a:rPr>
                <a:t>3G</a:t>
              </a:r>
              <a:endParaRPr lang="ko-KR" altLang="en-US" sz="4400" b="1" dirty="0">
                <a:solidFill>
                  <a:srgbClr val="1C6282"/>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43D57B55-4C78-4C8B-8658-26781F39CF8D}"/>
                </a:ext>
              </a:extLst>
            </p:cNvPr>
            <p:cNvSpPr/>
            <p:nvPr/>
          </p:nvSpPr>
          <p:spPr>
            <a:xfrm>
              <a:off x="5898547" y="3842396"/>
              <a:ext cx="804546" cy="638592"/>
            </a:xfrm>
            <a:prstGeom prst="rect">
              <a:avLst/>
            </a:prstGeom>
            <a:solidFill>
              <a:srgbClr val="D5E2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200"/>
                </a:lnSpc>
              </a:pPr>
              <a:r>
                <a:rPr lang="en-US" altLang="ko-KR" sz="4400" b="1" dirty="0">
                  <a:solidFill>
                    <a:srgbClr val="1C6282"/>
                  </a:solidFill>
                  <a:latin typeface="SamsungOne-400" panose="020B0503030303020204" pitchFamily="34" charset="0"/>
                  <a:ea typeface="SamsungOne-400" panose="020B0503030303020204" pitchFamily="34" charset="0"/>
                </a:rPr>
                <a:t>4G</a:t>
              </a:r>
              <a:endParaRPr lang="ko-KR" altLang="en-US" sz="4400" b="1" dirty="0">
                <a:solidFill>
                  <a:srgbClr val="1C6282"/>
                </a:solidFill>
                <a:latin typeface="SamsungOne-400" panose="020B0503030303020204" pitchFamily="34" charset="0"/>
                <a:ea typeface="SamsungOne-400" panose="020B0503030303020204" pitchFamily="34" charset="0"/>
              </a:endParaRPr>
            </a:p>
          </p:txBody>
        </p:sp>
        <p:sp>
          <p:nvSpPr>
            <p:cNvPr id="40" name="직사각형 39">
              <a:extLst>
                <a:ext uri="{FF2B5EF4-FFF2-40B4-BE49-F238E27FC236}">
                  <a16:creationId xmlns:a16="http://schemas.microsoft.com/office/drawing/2014/main" id="{43D57B55-4C78-4C8B-8658-26781F39CF8D}"/>
                </a:ext>
              </a:extLst>
            </p:cNvPr>
            <p:cNvSpPr/>
            <p:nvPr/>
          </p:nvSpPr>
          <p:spPr>
            <a:xfrm>
              <a:off x="7224016" y="3793051"/>
              <a:ext cx="804546" cy="450649"/>
            </a:xfrm>
            <a:prstGeom prst="rect">
              <a:avLst/>
            </a:prstGeom>
            <a:solidFill>
              <a:srgbClr val="D5E2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lnSpc>
                  <a:spcPts val="1200"/>
                </a:lnSpc>
              </a:pPr>
              <a:r>
                <a:rPr lang="en-US" altLang="ko-KR" sz="4400" b="1" dirty="0">
                  <a:solidFill>
                    <a:srgbClr val="1C6282"/>
                  </a:solidFill>
                  <a:latin typeface="SamsungOne-400" panose="020B0503030303020204" pitchFamily="34" charset="0"/>
                  <a:ea typeface="SamsungOne-400" panose="020B0503030303020204" pitchFamily="34" charset="0"/>
                </a:rPr>
                <a:t>5G</a:t>
              </a:r>
              <a:endParaRPr lang="ko-KR" altLang="en-US" sz="4400" b="1" dirty="0">
                <a:solidFill>
                  <a:srgbClr val="1C6282"/>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1148779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553998"/>
            <a:chOff x="416128" y="444866"/>
            <a:chExt cx="9051872" cy="553998"/>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Truyền thông Di động 5G </a:t>
            </a:r>
          </a:p>
        </p:txBody>
      </p:sp>
      <p:grpSp>
        <p:nvGrpSpPr>
          <p:cNvPr id="23" name="그룹 22">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24" name="직사각형 2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Sự</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IoT: IoT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lớn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5" name="그룹 4"/>
          <p:cNvGrpSpPr/>
          <p:nvPr/>
        </p:nvGrpSpPr>
        <p:grpSpPr>
          <a:xfrm>
            <a:off x="1845410" y="2104305"/>
            <a:ext cx="6333790" cy="4134062"/>
            <a:chOff x="1845410" y="2133105"/>
            <a:chExt cx="6333790" cy="4134062"/>
          </a:xfrm>
        </p:grpSpPr>
        <p:pic>
          <p:nvPicPr>
            <p:cNvPr id="138" name="Picture 2" descr="5G IoTì ëí ì´ë¯¸ì§ ê²ìê²°ê³¼">
              <a:extLst>
                <a:ext uri="{FF2B5EF4-FFF2-40B4-BE49-F238E27FC236}">
                  <a16:creationId xmlns:a16="http://schemas.microsoft.com/office/drawing/2014/main" id="{71ABFCE3-8C9C-4C91-AC8A-14A64848E0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480"/>
            <a:stretch/>
          </p:blipFill>
          <p:spPr bwMode="auto">
            <a:xfrm>
              <a:off x="1845410" y="2133105"/>
              <a:ext cx="6214162" cy="4134062"/>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BE5E017E-C95B-41D7-8BE8-1A409B00D212}"/>
                </a:ext>
              </a:extLst>
            </p:cNvPr>
            <p:cNvSpPr/>
            <p:nvPr/>
          </p:nvSpPr>
          <p:spPr>
            <a:xfrm>
              <a:off x="4317259" y="3668057"/>
              <a:ext cx="1183542" cy="687943"/>
            </a:xfrm>
            <a:prstGeom prst="rect">
              <a:avLst/>
            </a:prstGeom>
            <a:solidFill>
              <a:srgbClr val="00686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a:r>
                <a:rPr lang="en-US" altLang="ko-KR" sz="2000" b="1" dirty="0">
                  <a:solidFill>
                    <a:schemeClr val="bg1"/>
                  </a:solidFill>
                  <a:latin typeface="SamsungOne-400" panose="020B0503030303020204" pitchFamily="34" charset="0"/>
                  <a:ea typeface="SamsungOne-400" panose="020B0503030303020204" pitchFamily="34" charset="0"/>
                </a:rPr>
                <a:t>IoT </a:t>
              </a:r>
              <a:r>
                <a:rPr lang="en-US" altLang="ko-KR" sz="2000" b="1" dirty="0" err="1">
                  <a:solidFill>
                    <a:schemeClr val="bg1"/>
                  </a:solidFill>
                  <a:latin typeface="SamsungOne-400" panose="020B0503030303020204" pitchFamily="34" charset="0"/>
                  <a:ea typeface="SamsungOne-400" panose="020B0503030303020204" pitchFamily="34" charset="0"/>
                </a:rPr>
                <a:t>rộng</a:t>
              </a:r>
              <a:r>
                <a:rPr lang="en-US" altLang="ko-KR" sz="2000" b="1" dirty="0">
                  <a:solidFill>
                    <a:schemeClr val="bg1"/>
                  </a:solidFill>
                  <a:latin typeface="SamsungOne-400" panose="020B0503030303020204" pitchFamily="34" charset="0"/>
                  <a:ea typeface="SamsungOne-400" panose="020B0503030303020204" pitchFamily="34" charset="0"/>
                </a:rPr>
                <a:t> </a:t>
              </a:r>
              <a:r>
                <a:rPr lang="en-US" altLang="ko-KR" sz="2000" b="1" dirty="0" err="1">
                  <a:solidFill>
                    <a:schemeClr val="bg1"/>
                  </a:solidFill>
                  <a:latin typeface="SamsungOne-400" panose="020B0503030303020204" pitchFamily="34" charset="0"/>
                  <a:ea typeface="SamsungOne-400" panose="020B0503030303020204" pitchFamily="34" charset="0"/>
                </a:rPr>
                <a:t>lớn</a:t>
              </a:r>
              <a:endParaRPr lang="en-US" altLang="ko-KR" sz="2000" b="1" dirty="0">
                <a:solidFill>
                  <a:schemeClr val="bg1"/>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BE5E017E-C95B-41D7-8BE8-1A409B00D212}"/>
                </a:ext>
              </a:extLst>
            </p:cNvPr>
            <p:cNvSpPr/>
            <p:nvPr/>
          </p:nvSpPr>
          <p:spPr>
            <a:xfrm>
              <a:off x="5904445" y="2370935"/>
              <a:ext cx="1756355" cy="588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r>
                <a:rPr lang="en-US" altLang="ko-KR" sz="1400" b="1" dirty="0" err="1">
                  <a:solidFill>
                    <a:srgbClr val="1429A0"/>
                  </a:solidFill>
                  <a:latin typeface="SamsungOne-400" panose="020B0503030303020204" pitchFamily="34" charset="0"/>
                  <a:ea typeface="SamsungOne-400" panose="020B0503030303020204" pitchFamily="34" charset="0"/>
                </a:rPr>
                <a:t>Tiện</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ích</a:t>
              </a:r>
              <a:endParaRPr lang="en-US" altLang="ko-KR" sz="1400" b="1" dirty="0">
                <a:solidFill>
                  <a:srgbClr val="1429A0"/>
                </a:solidFill>
                <a:latin typeface="SamsungOne-400" panose="020B0503030303020204" pitchFamily="34" charset="0"/>
                <a:ea typeface="SamsungOne-400" panose="020B0503030303020204" pitchFamily="34" charset="0"/>
              </a:endParaRPr>
            </a:p>
            <a:p>
              <a:pPr>
                <a:lnSpc>
                  <a:spcPts val="1200"/>
                </a:lnSpc>
              </a:pPr>
              <a:r>
                <a:rPr lang="vi-VN" altLang="ko-KR" sz="1200" dirty="0">
                  <a:solidFill>
                    <a:schemeClr val="tx1"/>
                  </a:solidFill>
                  <a:latin typeface="SamsungOne-400" panose="020B0503030303020204" pitchFamily="34" charset="0"/>
                  <a:ea typeface="SamsungOne-400" panose="020B0503030303020204" pitchFamily="34" charset="0"/>
                </a:rPr>
                <a:t>Đo lường thông minh</a:t>
              </a:r>
            </a:p>
            <a:p>
              <a:pPr>
                <a:lnSpc>
                  <a:spcPts val="1200"/>
                </a:lnSpc>
              </a:pPr>
              <a:r>
                <a:rPr lang="vi-VN" altLang="ko-KR" sz="1200" dirty="0">
                  <a:solidFill>
                    <a:schemeClr val="tx1"/>
                  </a:solidFill>
                  <a:latin typeface="SamsungOne-400" panose="020B0503030303020204" pitchFamily="34" charset="0"/>
                  <a:ea typeface="SamsungOne-400" panose="020B0503030303020204" pitchFamily="34" charset="0"/>
                </a:rPr>
                <a:t>Quản lý lưới điện thông minh</a:t>
              </a:r>
            </a:p>
          </p:txBody>
        </p:sp>
        <p:sp>
          <p:nvSpPr>
            <p:cNvPr id="12" name="직사각형 11">
              <a:extLst>
                <a:ext uri="{FF2B5EF4-FFF2-40B4-BE49-F238E27FC236}">
                  <a16:creationId xmlns:a16="http://schemas.microsoft.com/office/drawing/2014/main" id="{BE5E017E-C95B-41D7-8BE8-1A409B00D212}"/>
                </a:ext>
              </a:extLst>
            </p:cNvPr>
            <p:cNvSpPr/>
            <p:nvPr/>
          </p:nvSpPr>
          <p:spPr>
            <a:xfrm>
              <a:off x="6557883" y="3145557"/>
              <a:ext cx="1396517" cy="886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r>
                <a:rPr lang="en-US" altLang="ko-KR" sz="1400" b="1" dirty="0" err="1">
                  <a:solidFill>
                    <a:srgbClr val="1429A0"/>
                  </a:solidFill>
                  <a:latin typeface="SamsungOne-400" panose="020B0503030303020204" pitchFamily="34" charset="0"/>
                  <a:ea typeface="SamsungOne-400" panose="020B0503030303020204" pitchFamily="34" charset="0"/>
                </a:rPr>
                <a:t>Thành</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phố</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thông</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minh</a:t>
              </a:r>
              <a:endParaRPr lang="en-US" altLang="ko-KR" sz="1400" b="1" dirty="0">
                <a:solidFill>
                  <a:srgbClr val="1429A0"/>
                </a:solidFill>
                <a:latin typeface="SamsungOne-400" panose="020B0503030303020204" pitchFamily="34" charset="0"/>
                <a:ea typeface="SamsungOne-400" panose="020B0503030303020204" pitchFamily="34" charset="0"/>
              </a:endParaRPr>
            </a:p>
            <a:p>
              <a:pP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Cảm</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biến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đỗ</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xe</a:t>
              </a:r>
              <a:endParaRPr lang="en-US" altLang="ko-KR" sz="1200" dirty="0">
                <a:solidFill>
                  <a:schemeClr val="tx1"/>
                </a:solidFill>
                <a:latin typeface="SamsungOne-400" panose="020B0503030303020204" pitchFamily="34" charset="0"/>
                <a:ea typeface="SamsungOne-400" panose="020B0503030303020204" pitchFamily="34" charset="0"/>
              </a:endParaRPr>
            </a:p>
            <a:p>
              <a:pP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Xe </a:t>
              </a:r>
              <a:r>
                <a:rPr lang="en-US" altLang="ko-KR" sz="1200" dirty="0" err="1">
                  <a:solidFill>
                    <a:schemeClr val="tx1"/>
                  </a:solidFill>
                  <a:latin typeface="SamsungOne-400" panose="020B0503030303020204" pitchFamily="34" charset="0"/>
                  <a:ea typeface="SamsungOne-400" panose="020B0503030303020204" pitchFamily="34" charset="0"/>
                </a:rPr>
                <a:t>đạp</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minh</a:t>
              </a:r>
              <a:endParaRPr lang="en-US" altLang="ko-KR" sz="1200" dirty="0">
                <a:solidFill>
                  <a:schemeClr val="tx1"/>
                </a:solidFill>
                <a:latin typeface="SamsungOne-400" panose="020B0503030303020204" pitchFamily="34" charset="0"/>
                <a:ea typeface="SamsungOne-400" panose="020B0503030303020204" pitchFamily="34" charset="0"/>
              </a:endParaRPr>
            </a:p>
            <a:p>
              <a:pP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Quản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lý</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chất</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thải</a:t>
              </a:r>
              <a:endParaRPr lang="en-US" altLang="ko-KR" sz="1200" dirty="0">
                <a:solidFill>
                  <a:schemeClr val="tx1"/>
                </a:solidFill>
                <a:latin typeface="SamsungOne-400" panose="020B0503030303020204" pitchFamily="34" charset="0"/>
                <a:ea typeface="SamsungOne-400" panose="020B0503030303020204" pitchFamily="34" charset="0"/>
              </a:endParaRPr>
            </a:p>
            <a:p>
              <a:pP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Hệ</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thống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chiếu</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sáng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minh</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BE5E017E-C95B-41D7-8BE8-1A409B00D212}"/>
                </a:ext>
              </a:extLst>
            </p:cNvPr>
            <p:cNvSpPr/>
            <p:nvPr/>
          </p:nvSpPr>
          <p:spPr>
            <a:xfrm>
              <a:off x="6525754" y="4477557"/>
              <a:ext cx="1653446" cy="886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r>
                <a:rPr lang="en-US" altLang="ko-KR" sz="1400" b="1" dirty="0" err="1">
                  <a:solidFill>
                    <a:srgbClr val="1429A0"/>
                  </a:solidFill>
                  <a:latin typeface="SamsungOne-400" panose="020B0503030303020204" pitchFamily="34" charset="0"/>
                  <a:ea typeface="SamsungOne-400" panose="020B0503030303020204" pitchFamily="34" charset="0"/>
                </a:rPr>
                <a:t>Tòa</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nhà</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thông</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minh</a:t>
              </a:r>
              <a:endParaRPr lang="en-US" altLang="ko-KR" sz="1400" b="1" dirty="0">
                <a:solidFill>
                  <a:srgbClr val="1429A0"/>
                </a:solidFill>
                <a:latin typeface="SamsungOne-400" panose="020B0503030303020204" pitchFamily="34" charset="0"/>
                <a:ea typeface="SamsungOne-400" panose="020B0503030303020204" pitchFamily="34" charset="0"/>
              </a:endParaRPr>
            </a:p>
            <a:p>
              <a:pP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Cảm</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biến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khói</a:t>
              </a:r>
              <a:endParaRPr lang="en-US" altLang="ko-KR" sz="1200" dirty="0">
                <a:solidFill>
                  <a:schemeClr val="tx1"/>
                </a:solidFill>
                <a:latin typeface="SamsungOne-400" panose="020B0503030303020204" pitchFamily="34" charset="0"/>
                <a:ea typeface="SamsungOne-400" panose="020B0503030303020204" pitchFamily="34" charset="0"/>
              </a:endParaRPr>
            </a:p>
            <a:p>
              <a:pP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Hệ</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thống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báo</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động</a:t>
              </a:r>
              <a:endParaRPr lang="en-US" altLang="ko-KR" sz="1200" dirty="0">
                <a:solidFill>
                  <a:schemeClr val="tx1"/>
                </a:solidFill>
                <a:latin typeface="SamsungOne-400" panose="020B0503030303020204" pitchFamily="34" charset="0"/>
                <a:ea typeface="SamsungOne-400" panose="020B0503030303020204" pitchFamily="34" charset="0"/>
              </a:endParaRPr>
            </a:p>
            <a:p>
              <a:pP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Nhà</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minh</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BE5E017E-C95B-41D7-8BE8-1A409B00D212}"/>
                </a:ext>
              </a:extLst>
            </p:cNvPr>
            <p:cNvSpPr/>
            <p:nvPr/>
          </p:nvSpPr>
          <p:spPr>
            <a:xfrm>
              <a:off x="5436222" y="5568161"/>
              <a:ext cx="1446978" cy="658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r>
                <a:rPr lang="vi-VN" altLang="ko-KR" sz="1400" b="1" dirty="0">
                  <a:solidFill>
                    <a:srgbClr val="1429A0"/>
                  </a:solidFill>
                  <a:latin typeface="SamsungOne-400" panose="020B0503030303020204" pitchFamily="34" charset="0"/>
                  <a:ea typeface="SamsungOne-400" panose="020B0503030303020204" pitchFamily="34" charset="0"/>
                </a:rPr>
                <a:t>Người tiêu dùng</a:t>
              </a:r>
            </a:p>
            <a:p>
              <a:pPr>
                <a:lnSpc>
                  <a:spcPts val="1200"/>
                </a:lnSpc>
              </a:pPr>
              <a:r>
                <a:rPr lang="vi-VN" altLang="ko-KR" sz="1200" dirty="0">
                  <a:solidFill>
                    <a:schemeClr val="tx1"/>
                  </a:solidFill>
                  <a:latin typeface="SamsungOne-400" panose="020B0503030303020204" pitchFamily="34" charset="0"/>
                  <a:ea typeface="SamsungOne-400" panose="020B0503030303020204" pitchFamily="34" charset="0"/>
                </a:rPr>
                <a:t>Thiết bị đeo</a:t>
              </a:r>
            </a:p>
            <a:p>
              <a:pPr>
                <a:lnSpc>
                  <a:spcPts val="1200"/>
                </a:lnSpc>
              </a:pPr>
              <a:r>
                <a:rPr lang="vi-VN" altLang="ko-KR" sz="1200" dirty="0">
                  <a:solidFill>
                    <a:schemeClr val="tx1"/>
                  </a:solidFill>
                  <a:latin typeface="SamsungOne-400" panose="020B0503030303020204" pitchFamily="34" charset="0"/>
                  <a:ea typeface="SamsungOne-400" panose="020B0503030303020204" pitchFamily="34" charset="0"/>
                </a:rPr>
                <a:t>Thiết bị theo dõi trẻ nhỏ/người già</a:t>
              </a:r>
            </a:p>
            <a:p>
              <a:pPr>
                <a:lnSpc>
                  <a:spcPts val="1200"/>
                </a:lnSpc>
              </a:pPr>
              <a:r>
                <a:rPr lang="vi-VN" altLang="ko-KR" sz="1200" dirty="0">
                  <a:solidFill>
                    <a:schemeClr val="tx1"/>
                  </a:solidFill>
                  <a:latin typeface="SamsungOne-400" panose="020B0503030303020204" pitchFamily="34" charset="0"/>
                  <a:ea typeface="SamsungOne-400" panose="020B0503030303020204" pitchFamily="34" charset="0"/>
                </a:rPr>
                <a:t>Giám sát y tế</a:t>
              </a:r>
            </a:p>
          </p:txBody>
        </p:sp>
        <p:sp>
          <p:nvSpPr>
            <p:cNvPr id="19" name="직사각형 18">
              <a:extLst>
                <a:ext uri="{FF2B5EF4-FFF2-40B4-BE49-F238E27FC236}">
                  <a16:creationId xmlns:a16="http://schemas.microsoft.com/office/drawing/2014/main" id="{BE5E017E-C95B-41D7-8BE8-1A409B00D212}"/>
                </a:ext>
              </a:extLst>
            </p:cNvPr>
            <p:cNvSpPr/>
            <p:nvPr/>
          </p:nvSpPr>
          <p:spPr>
            <a:xfrm>
              <a:off x="3626322" y="5564128"/>
              <a:ext cx="1690272" cy="658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r>
                <a:rPr lang="en-US" altLang="ko-KR" sz="1400" b="1" dirty="0" err="1">
                  <a:solidFill>
                    <a:srgbClr val="1429A0"/>
                  </a:solidFill>
                  <a:latin typeface="SamsungOne-400" panose="020B0503030303020204" pitchFamily="34" charset="0"/>
                  <a:ea typeface="SamsungOne-400" panose="020B0503030303020204" pitchFamily="34" charset="0"/>
                </a:rPr>
                <a:t>Công</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nghiệp</a:t>
              </a:r>
              <a:endParaRPr lang="en-US" altLang="ko-KR" sz="1400" b="1" dirty="0">
                <a:solidFill>
                  <a:srgbClr val="1429A0"/>
                </a:solidFill>
                <a:latin typeface="SamsungOne-400" panose="020B0503030303020204" pitchFamily="34" charset="0"/>
                <a:ea typeface="SamsungOne-400" panose="020B0503030303020204" pitchFamily="34" charset="0"/>
              </a:endParaRPr>
            </a:p>
            <a:p>
              <a:pP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Giám</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sát</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và</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điều</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khiển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quá</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trình</a:t>
              </a:r>
              <a:endParaRPr lang="en-US" altLang="ko-KR" sz="1200" dirty="0">
                <a:solidFill>
                  <a:schemeClr val="tx1"/>
                </a:solidFill>
                <a:latin typeface="SamsungOne-400" panose="020B0503030303020204" pitchFamily="34" charset="0"/>
                <a:ea typeface="SamsungOne-400" panose="020B0503030303020204" pitchFamily="34" charset="0"/>
              </a:endParaRPr>
            </a:p>
            <a:p>
              <a:pP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Giám</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sát</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bảo</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trì</a:t>
              </a:r>
              <a:endParaRPr lang="en-US" altLang="ko-KR" sz="1200" dirty="0">
                <a:solidFill>
                  <a:schemeClr val="tx1"/>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2077385" y="4636799"/>
              <a:ext cx="1731415" cy="770400"/>
              <a:chOff x="2077385" y="4622400"/>
              <a:chExt cx="1731415" cy="770400"/>
            </a:xfrm>
          </p:grpSpPr>
          <p:sp>
            <p:nvSpPr>
              <p:cNvPr id="2" name="직사각형 1"/>
              <p:cNvSpPr/>
              <p:nvPr/>
            </p:nvSpPr>
            <p:spPr>
              <a:xfrm>
                <a:off x="2077385" y="4622400"/>
                <a:ext cx="1162615" cy="77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p:cNvSpPr/>
              <p:nvPr/>
            </p:nvSpPr>
            <p:spPr>
              <a:xfrm>
                <a:off x="3096000" y="4859394"/>
                <a:ext cx="712800" cy="533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extLst>
                <a:ext uri="{FF2B5EF4-FFF2-40B4-BE49-F238E27FC236}">
                  <a16:creationId xmlns:a16="http://schemas.microsoft.com/office/drawing/2014/main" id="{BE5E017E-C95B-41D7-8BE8-1A409B00D212}"/>
                </a:ext>
              </a:extLst>
            </p:cNvPr>
            <p:cNvSpPr/>
            <p:nvPr/>
          </p:nvSpPr>
          <p:spPr>
            <a:xfrm>
              <a:off x="1934339" y="4629599"/>
              <a:ext cx="1907046" cy="723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r>
                <a:rPr lang="vi-VN" altLang="ko-KR" sz="1400" b="1" dirty="0">
                  <a:solidFill>
                    <a:srgbClr val="1429A0"/>
                  </a:solidFill>
                  <a:latin typeface="SamsungOne-400" panose="020B0503030303020204" pitchFamily="34" charset="0"/>
                  <a:ea typeface="SamsungOne-400" panose="020B0503030303020204" pitchFamily="34" charset="0"/>
                </a:rPr>
                <a:t>Môi trường</a:t>
              </a:r>
            </a:p>
            <a:p>
              <a:pPr>
                <a:lnSpc>
                  <a:spcPts val="1200"/>
                </a:lnSpc>
              </a:pPr>
              <a:r>
                <a:rPr lang="vi-VN" altLang="ko-KR" sz="1200" dirty="0">
                  <a:solidFill>
                    <a:schemeClr val="tx1"/>
                  </a:solidFill>
                  <a:latin typeface="SamsungOne-400" panose="020B0503030303020204" pitchFamily="34" charset="0"/>
                  <a:ea typeface="SamsungOne-400" panose="020B0503030303020204" pitchFamily="34" charset="0"/>
                </a:rPr>
                <a:t>Giám sát/thiết bị cảnh báo lũ lụt</a:t>
              </a:r>
            </a:p>
            <a:p>
              <a:pPr>
                <a:lnSpc>
                  <a:spcPts val="1200"/>
                </a:lnSpc>
              </a:pPr>
              <a:r>
                <a:rPr lang="vi-VN" altLang="ko-KR" sz="1200" dirty="0">
                  <a:solidFill>
                    <a:schemeClr val="tx1"/>
                  </a:solidFill>
                  <a:latin typeface="SamsungOne-400" panose="020B0503030303020204" pitchFamily="34" charset="0"/>
                  <a:ea typeface="SamsungOne-400" panose="020B0503030303020204" pitchFamily="34" charset="0"/>
                </a:rPr>
                <a:t>Giám sát môi trường </a:t>
              </a:r>
            </a:p>
            <a:p>
              <a:pPr>
                <a:lnSpc>
                  <a:spcPts val="1200"/>
                </a:lnSpc>
              </a:pPr>
              <a:r>
                <a:rPr lang="vi-VN" altLang="ko-KR" sz="1200" dirty="0">
                  <a:solidFill>
                    <a:schemeClr val="tx1"/>
                  </a:solidFill>
                  <a:latin typeface="SamsungOne-400" panose="020B0503030303020204" pitchFamily="34" charset="0"/>
                  <a:ea typeface="SamsungOne-400" panose="020B0503030303020204" pitchFamily="34" charset="0"/>
                </a:rPr>
                <a:t>(nước, không khí, tiếng ồn, v.v.)</a:t>
              </a:r>
            </a:p>
          </p:txBody>
        </p:sp>
        <p:sp>
          <p:nvSpPr>
            <p:cNvPr id="22" name="직사각형 21">
              <a:extLst>
                <a:ext uri="{FF2B5EF4-FFF2-40B4-BE49-F238E27FC236}">
                  <a16:creationId xmlns:a16="http://schemas.microsoft.com/office/drawing/2014/main" id="{BE5E017E-C95B-41D7-8BE8-1A409B00D212}"/>
                </a:ext>
              </a:extLst>
            </p:cNvPr>
            <p:cNvSpPr/>
            <p:nvPr/>
          </p:nvSpPr>
          <p:spPr>
            <a:xfrm>
              <a:off x="1954359" y="3166550"/>
              <a:ext cx="1352327" cy="723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r>
                <a:rPr lang="en-US" altLang="ko-KR" sz="1400" b="1" dirty="0" err="1">
                  <a:solidFill>
                    <a:srgbClr val="1429A0"/>
                  </a:solidFill>
                  <a:latin typeface="SamsungOne-400" panose="020B0503030303020204" pitchFamily="34" charset="0"/>
                  <a:ea typeface="SamsungOne-400" panose="020B0503030303020204" pitchFamily="34" charset="0"/>
                </a:rPr>
                <a:t>Nông</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nghiệp</a:t>
              </a:r>
              <a:endParaRPr lang="en-US" altLang="ko-KR" sz="1400" b="1" dirty="0">
                <a:solidFill>
                  <a:srgbClr val="1429A0"/>
                </a:solidFill>
                <a:latin typeface="SamsungOne-400" panose="020B0503030303020204" pitchFamily="34" charset="0"/>
                <a:ea typeface="SamsungOne-400" panose="020B0503030303020204" pitchFamily="34" charset="0"/>
              </a:endParaRPr>
            </a:p>
            <a:p>
              <a:pPr>
                <a:lnSpc>
                  <a:spcPts val="1200"/>
                </a:lnSpc>
              </a:pPr>
              <a:r>
                <a:rPr lang="en-US" altLang="ko-KR" sz="1200" dirty="0" err="1">
                  <a:solidFill>
                    <a:schemeClr val="tx1"/>
                  </a:solidFill>
                  <a:latin typeface="SamsungOne-400" panose="020B0503030303020204" pitchFamily="34" charset="0"/>
                  <a:ea typeface="SamsungOne-400" panose="020B0503030303020204" pitchFamily="34" charset="0"/>
                </a:rPr>
                <a:t>Giám</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sát</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khí</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hậu</a:t>
              </a:r>
              <a:r>
                <a:rPr lang="en-US" altLang="ko-KR" sz="1200" dirty="0">
                  <a:solidFill>
                    <a:schemeClr val="tx1"/>
                  </a:solidFill>
                  <a:latin typeface="SamsungOne-400" panose="020B0503030303020204" pitchFamily="34" charset="0"/>
                  <a:ea typeface="SamsungOne-400" panose="020B0503030303020204" pitchFamily="34" charset="0"/>
                </a:rPr>
                <a:t>/</a:t>
              </a:r>
              <a:r>
                <a:rPr lang="en-US" altLang="ko-KR" sz="1200" dirty="0" err="1">
                  <a:solidFill>
                    <a:schemeClr val="tx1"/>
                  </a:solidFill>
                  <a:latin typeface="SamsungOne-400" panose="020B0503030303020204" pitchFamily="34" charset="0"/>
                  <a:ea typeface="SamsungOne-400" panose="020B0503030303020204" pitchFamily="34" charset="0"/>
                </a:rPr>
                <a:t>nông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nghiệp</a:t>
              </a:r>
              <a:endParaRPr lang="en-US" altLang="ko-KR" sz="1200" dirty="0">
                <a:solidFill>
                  <a:schemeClr val="tx1"/>
                </a:solidFill>
                <a:latin typeface="SamsungOne-400" panose="020B0503030303020204" pitchFamily="34" charset="0"/>
                <a:ea typeface="SamsungOne-400" panose="020B0503030303020204" pitchFamily="34" charset="0"/>
              </a:endParaRPr>
            </a:p>
            <a:p>
              <a:pPr>
                <a:lnSpc>
                  <a:spcPts val="1200"/>
                </a:lnSpc>
              </a:pPr>
              <a:r>
                <a:rPr lang="en-US" altLang="ko-KR" sz="1200" dirty="0">
                  <a:solidFill>
                    <a:schemeClr val="tx1"/>
                  </a:solidFill>
                  <a:latin typeface="SamsungOne-400" panose="020B0503030303020204" pitchFamily="34" charset="0"/>
                  <a:ea typeface="SamsungOne-400" panose="020B0503030303020204" pitchFamily="34" charset="0"/>
                </a:rPr>
                <a:t>Theo </a:t>
              </a:r>
              <a:r>
                <a:rPr lang="en-US" altLang="ko-KR" sz="1200" dirty="0" err="1">
                  <a:solidFill>
                    <a:schemeClr val="tx1"/>
                  </a:solidFill>
                  <a:latin typeface="SamsungOne-400" panose="020B0503030303020204" pitchFamily="34" charset="0"/>
                  <a:ea typeface="SamsungOne-400" panose="020B0503030303020204" pitchFamily="34" charset="0"/>
                </a:rPr>
                <a:t>dõi</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vật</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nuôi</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4" name="직사각형 3"/>
            <p:cNvSpPr/>
            <p:nvPr/>
          </p:nvSpPr>
          <p:spPr>
            <a:xfrm>
              <a:off x="2541600" y="2446957"/>
              <a:ext cx="1576800" cy="1738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2541600" y="2594172"/>
              <a:ext cx="1274400" cy="393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BE5E017E-C95B-41D7-8BE8-1A409B00D212}"/>
                </a:ext>
              </a:extLst>
            </p:cNvPr>
            <p:cNvSpPr/>
            <p:nvPr/>
          </p:nvSpPr>
          <p:spPr>
            <a:xfrm>
              <a:off x="2421972" y="2481838"/>
              <a:ext cx="1656000" cy="488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r>
                <a:rPr lang="en-US" altLang="ko-KR" sz="1400" b="1" dirty="0" err="1">
                  <a:solidFill>
                    <a:srgbClr val="1429A0"/>
                  </a:solidFill>
                  <a:latin typeface="SamsungOne-400" panose="020B0503030303020204" pitchFamily="34" charset="0"/>
                  <a:ea typeface="SamsungOne-400" panose="020B0503030303020204" pitchFamily="34" charset="0"/>
                </a:rPr>
                <a:t>Vận</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chuyển</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và</a:t>
              </a:r>
              <a:r>
                <a:rPr lang="en-US" altLang="ko-KR" sz="1400" b="1" dirty="0">
                  <a:solidFill>
                    <a:srgbClr val="1429A0"/>
                  </a:solidFill>
                  <a:latin typeface="SamsungOne-400" panose="020B0503030303020204" pitchFamily="34" charset="0"/>
                  <a:ea typeface="SamsungOne-400" panose="020B0503030303020204" pitchFamily="34" charset="0"/>
                </a:rPr>
                <a:t> Logistics</a:t>
              </a:r>
            </a:p>
            <a:p>
              <a:r>
                <a:rPr lang="en-US" altLang="ko-KR" sz="1400" dirty="0" err="1">
                  <a:solidFill>
                    <a:schemeClr val="tx1"/>
                  </a:solidFill>
                  <a:latin typeface="SamsungOne-400" panose="020B0503030303020204" pitchFamily="34" charset="0"/>
                  <a:ea typeface="SamsungOne-400" panose="020B0503030303020204" pitchFamily="34" charset="0"/>
                </a:rPr>
                <a:t>Quản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xe</a:t>
              </a:r>
              <a:endParaRPr lang="en-US" altLang="ko-KR" sz="1400" dirty="0">
                <a:solidFill>
                  <a:schemeClr val="tx1"/>
                </a:solidFill>
                <a:latin typeface="SamsungOne-400" panose="020B0503030303020204" pitchFamily="34" charset="0"/>
                <a:ea typeface="SamsungOne-400" panose="020B0503030303020204" pitchFamily="34" charset="0"/>
              </a:endParaRPr>
            </a:p>
            <a:p>
              <a:r>
                <a:rPr lang="en-US" altLang="ko-KR" sz="1400" dirty="0">
                  <a:solidFill>
                    <a:schemeClr val="tx1"/>
                  </a:solidFill>
                  <a:latin typeface="SamsungOne-400" panose="020B0503030303020204" pitchFamily="34" charset="0"/>
                  <a:ea typeface="SamsungOne-400" panose="020B0503030303020204" pitchFamily="34" charset="0"/>
                </a:rPr>
                <a:t>Theo </a:t>
              </a:r>
              <a:r>
                <a:rPr lang="en-US" altLang="ko-KR" sz="1400" dirty="0" err="1">
                  <a:solidFill>
                    <a:schemeClr val="tx1"/>
                  </a:solidFill>
                  <a:latin typeface="SamsungOne-400" panose="020B0503030303020204" pitchFamily="34" charset="0"/>
                  <a:ea typeface="SamsungOne-400" panose="020B0503030303020204" pitchFamily="34" charset="0"/>
                </a:rPr>
                <a:t>dõi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hóa</a:t>
              </a:r>
              <a:r>
                <a:rPr lang="en-US" altLang="ko-KR" sz="1400" dirty="0">
                  <a:solidFill>
                    <a:schemeClr val="tx1"/>
                  </a:solidFill>
                  <a:latin typeface="SamsungOne-400" panose="020B0503030303020204" pitchFamily="34" charset="0"/>
                  <a:ea typeface="SamsungOne-400" panose="020B0503030303020204" pitchFamily="34" charset="0"/>
                </a:rPr>
                <a:t> </a:t>
              </a:r>
            </a:p>
          </p:txBody>
        </p:sp>
      </p:grpSp>
    </p:spTree>
    <p:extLst>
      <p:ext uri="{BB962C8B-B14F-4D97-AF65-F5344CB8AC3E}">
        <p14:creationId xmlns:p14="http://schemas.microsoft.com/office/powerpoint/2010/main" val="42169833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553998"/>
            <a:chOff x="416128" y="444866"/>
            <a:chExt cx="9051872" cy="553998"/>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defRPr/>
            </a:pPr>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Truyền thông Di động 5G </a:t>
            </a:r>
          </a:p>
        </p:txBody>
      </p:sp>
      <p:grpSp>
        <p:nvGrpSpPr>
          <p:cNvPr id="23" name="그룹 22">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24" name="직사각형 2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5G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sinh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IoT</a:t>
              </a:r>
            </a:p>
          </p:txBody>
        </p:sp>
      </p:grpSp>
      <p:sp>
        <p:nvSpPr>
          <p:cNvPr id="19" name="모서리가 둥근 직사각형 4">
            <a:extLst>
              <a:ext uri="{FF2B5EF4-FFF2-40B4-BE49-F238E27FC236}">
                <a16:creationId xmlns:a16="http://schemas.microsoft.com/office/drawing/2014/main" id="{5465FD91-0FA5-4816-A94B-82776F3FDEE3}"/>
              </a:ext>
            </a:extLst>
          </p:cNvPr>
          <p:cNvSpPr/>
          <p:nvPr/>
        </p:nvSpPr>
        <p:spPr>
          <a:xfrm>
            <a:off x="558800" y="2351731"/>
            <a:ext cx="8782050" cy="37248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a:off x="636892" y="2506107"/>
            <a:ext cx="8629040" cy="3446176"/>
            <a:chOff x="711201" y="2610619"/>
            <a:chExt cx="8631807" cy="3447281"/>
          </a:xfrm>
        </p:grpSpPr>
        <p:sp>
          <p:nvSpPr>
            <p:cNvPr id="28" name="TextBox 27">
              <a:extLst>
                <a:ext uri="{FF2B5EF4-FFF2-40B4-BE49-F238E27FC236}">
                  <a16:creationId xmlns:a16="http://schemas.microsoft.com/office/drawing/2014/main" id="{872D95DF-D9B8-4644-BDF7-A0591463303D}"/>
                </a:ext>
              </a:extLst>
            </p:cNvPr>
            <p:cNvSpPr txBox="1"/>
            <p:nvPr/>
          </p:nvSpPr>
          <p:spPr>
            <a:xfrm>
              <a:off x="2735506" y="2666388"/>
              <a:ext cx="598561"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SNS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lân</a:t>
              </a:r>
              <a:r>
                <a:rPr lang="en-US" altLang="ko-KR" sz="105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50" dirty="0" err="1">
                  <a:solidFill>
                    <a:prstClr val="black">
                      <a:lumMod val="75000"/>
                      <a:lumOff val="25000"/>
                    </a:prstClr>
                  </a:solidFill>
                  <a:latin typeface="SamsungOne-400" panose="020B0503030303020204" pitchFamily="34" charset="0"/>
                  <a:ea typeface="SamsungOne-400" panose="020B0503030303020204" pitchFamily="34" charset="0"/>
                </a:rPr>
                <a:t>cận</a:t>
              </a:r>
              <a:endParaRPr lang="en-US" altLang="ko-KR" sz="1050" dirty="0">
                <a:solidFill>
                  <a:prstClr val="black">
                    <a:lumMod val="75000"/>
                    <a:lumOff val="25000"/>
                  </a:prstClr>
                </a:solidFill>
                <a:latin typeface="SamsungOne-400" panose="020B0503030303020204" pitchFamily="34" charset="0"/>
                <a:ea typeface="SamsungOne-400" panose="020B0503030303020204" pitchFamily="34" charset="0"/>
              </a:endParaRPr>
            </a:p>
          </p:txBody>
        </p:sp>
        <p:pic>
          <p:nvPicPr>
            <p:cNvPr id="29" name="그림 28" descr="스크린샷이(가) 표시된 사진&#10;&#10;자동 생성된 설명">
              <a:extLst>
                <a:ext uri="{FF2B5EF4-FFF2-40B4-BE49-F238E27FC236}">
                  <a16:creationId xmlns:a16="http://schemas.microsoft.com/office/drawing/2014/main" id="{C86EAECE-0B74-4058-B96A-45F4BD1E0AE7}"/>
                </a:ext>
              </a:extLst>
            </p:cNvPr>
            <p:cNvPicPr>
              <a:picLocks noChangeAspect="1"/>
            </p:cNvPicPr>
            <p:nvPr/>
          </p:nvPicPr>
          <p:blipFill rotWithShape="1">
            <a:blip r:embed="rId3">
              <a:extLst>
                <a:ext uri="{28A0092B-C50C-407E-A947-70E740481C1C}">
                  <a14:useLocalDpi xmlns:a14="http://schemas.microsoft.com/office/drawing/2010/main" val="0"/>
                </a:ext>
              </a:extLst>
            </a:blip>
            <a:srcRect l="14674" t="6769" r="71708" b="80735"/>
            <a:stretch/>
          </p:blipFill>
          <p:spPr>
            <a:xfrm>
              <a:off x="2623557" y="3011127"/>
              <a:ext cx="830918" cy="413868"/>
            </a:xfrm>
            <a:prstGeom prst="rect">
              <a:avLst/>
            </a:prstGeom>
          </p:spPr>
        </p:pic>
        <p:sp>
          <p:nvSpPr>
            <p:cNvPr id="30" name="TextBox 29">
              <a:extLst>
                <a:ext uri="{FF2B5EF4-FFF2-40B4-BE49-F238E27FC236}">
                  <a16:creationId xmlns:a16="http://schemas.microsoft.com/office/drawing/2014/main" id="{872D95DF-D9B8-4644-BDF7-A0591463303D}"/>
                </a:ext>
              </a:extLst>
            </p:cNvPr>
            <p:cNvSpPr txBox="1"/>
            <p:nvPr/>
          </p:nvSpPr>
          <p:spPr>
            <a:xfrm>
              <a:off x="4120436" y="2689669"/>
              <a:ext cx="598561" cy="25802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defRPr sz="1000">
                  <a:solidFill>
                    <a:schemeClr val="tx1">
                      <a:lumMod val="75000"/>
                      <a:lumOff val="25000"/>
                    </a:schemeClr>
                  </a:solidFill>
                  <a:latin typeface="SamsungOne-400" panose="020B0503030303020204" pitchFamily="34" charset="0"/>
                  <a:ea typeface="SamsungOne-400" panose="020B0503030303020204" pitchFamily="34" charset="0"/>
                </a:defRPr>
              </a:lvl1pPr>
            </a:lstStyle>
            <a:p>
              <a:pPr defTabSz="457063">
                <a:defRPr/>
              </a:pPr>
              <a:r>
                <a:rPr lang="en-US" altLang="ko-KR" dirty="0" err="1">
                  <a:solidFill>
                    <a:prstClr val="black">
                      <a:lumMod val="75000"/>
                      <a:lumOff val="25000"/>
                    </a:prstClr>
                  </a:solidFill>
                </a:rPr>
                <a:t>Đám</a:t>
              </a:r>
              <a:r>
                <a:rPr lang="en-US" altLang="ko-KR" dirty="0">
                  <a:solidFill>
                    <a:prstClr val="black">
                      <a:lumMod val="75000"/>
                      <a:lumOff val="25000"/>
                    </a:prstClr>
                  </a:solidFill>
                </a:rPr>
                <a:t> </a:t>
              </a:r>
              <a:r>
                <a:rPr lang="en-US" altLang="ko-KR" dirty="0" err="1">
                  <a:solidFill>
                    <a:prstClr val="black">
                      <a:lumMod val="75000"/>
                      <a:lumOff val="25000"/>
                    </a:prstClr>
                  </a:solidFill>
                </a:rPr>
                <a:t>mây</a:t>
              </a:r>
              <a:r>
                <a:rPr lang="en-US" altLang="ko-KR" dirty="0">
                  <a:solidFill>
                    <a:prstClr val="black">
                      <a:lumMod val="75000"/>
                      <a:lumOff val="25000"/>
                    </a:prstClr>
                  </a:solidFill>
                </a:rPr>
                <a:t> di </a:t>
              </a:r>
              <a:r>
                <a:rPr lang="en-US" altLang="ko-KR" dirty="0" err="1">
                  <a:solidFill>
                    <a:prstClr val="black">
                      <a:lumMod val="75000"/>
                      <a:lumOff val="25000"/>
                    </a:prstClr>
                  </a:solidFill>
                </a:rPr>
                <a:t>động</a:t>
              </a:r>
              <a:endParaRPr lang="en-US" altLang="ko-KR" dirty="0">
                <a:solidFill>
                  <a:prstClr val="black">
                    <a:lumMod val="75000"/>
                    <a:lumOff val="25000"/>
                  </a:prstClr>
                </a:solidFill>
              </a:endParaRPr>
            </a:p>
          </p:txBody>
        </p:sp>
        <p:sp>
          <p:nvSpPr>
            <p:cNvPr id="31" name="TextBox 30">
              <a:extLst>
                <a:ext uri="{FF2B5EF4-FFF2-40B4-BE49-F238E27FC236}">
                  <a16:creationId xmlns:a16="http://schemas.microsoft.com/office/drawing/2014/main" id="{872D95DF-D9B8-4644-BDF7-A0591463303D}"/>
                </a:ext>
              </a:extLst>
            </p:cNvPr>
            <p:cNvSpPr txBox="1"/>
            <p:nvPr/>
          </p:nvSpPr>
          <p:spPr>
            <a:xfrm>
              <a:off x="5454360" y="2689669"/>
              <a:ext cx="780121" cy="25802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defRPr sz="1000">
                  <a:solidFill>
                    <a:schemeClr val="tx1">
                      <a:lumMod val="75000"/>
                      <a:lumOff val="25000"/>
                    </a:schemeClr>
                  </a:solidFill>
                  <a:latin typeface="SamsungOne-400" panose="020B0503030303020204" pitchFamily="34" charset="0"/>
                  <a:ea typeface="SamsungOne-400" panose="020B0503030303020204" pitchFamily="34" charset="0"/>
                </a:defRPr>
              </a:lvl1pPr>
            </a:lstStyle>
            <a:p>
              <a:pPr defTabSz="457063">
                <a:defRPr/>
              </a:pPr>
              <a:r>
                <a:rPr lang="en-US" altLang="ko-KR" dirty="0" err="1">
                  <a:solidFill>
                    <a:prstClr val="black">
                      <a:lumMod val="75000"/>
                      <a:lumOff val="25000"/>
                    </a:prstClr>
                  </a:solidFill>
                </a:rPr>
                <a:t>Đa</a:t>
              </a:r>
              <a:r>
                <a:rPr lang="en-US" altLang="ko-KR" dirty="0">
                  <a:solidFill>
                    <a:prstClr val="black">
                      <a:lumMod val="75000"/>
                      <a:lumOff val="25000"/>
                    </a:prstClr>
                  </a:solidFill>
                </a:rPr>
                <a:t> </a:t>
              </a:r>
              <a:r>
                <a:rPr lang="en-US" altLang="ko-KR" dirty="0" err="1">
                  <a:solidFill>
                    <a:prstClr val="black">
                      <a:lumMod val="75000"/>
                      <a:lumOff val="25000"/>
                    </a:prstClr>
                  </a:solidFill>
                </a:rPr>
                <a:t>chế</a:t>
              </a:r>
              <a:r>
                <a:rPr lang="en-US" altLang="ko-KR" dirty="0">
                  <a:solidFill>
                    <a:prstClr val="black">
                      <a:lumMod val="75000"/>
                      <a:lumOff val="25000"/>
                    </a:prstClr>
                  </a:solidFill>
                </a:rPr>
                <a:t> </a:t>
              </a:r>
              <a:r>
                <a:rPr lang="en-US" altLang="ko-KR" dirty="0" err="1">
                  <a:solidFill>
                    <a:prstClr val="black">
                      <a:lumMod val="75000"/>
                      <a:lumOff val="25000"/>
                    </a:prstClr>
                  </a:solidFill>
                </a:rPr>
                <a:t>độ</a:t>
              </a:r>
              <a:r>
                <a:rPr lang="en-US" altLang="ko-KR" dirty="0">
                  <a:solidFill>
                    <a:prstClr val="black">
                      <a:lumMod val="75000"/>
                      <a:lumOff val="25000"/>
                    </a:prstClr>
                  </a:solidFill>
                </a:rPr>
                <a:t> </a:t>
              </a:r>
              <a:r>
                <a:rPr lang="en-US" altLang="ko-KR" dirty="0" err="1">
                  <a:solidFill>
                    <a:prstClr val="black">
                      <a:lumMod val="75000"/>
                      <a:lumOff val="25000"/>
                    </a:prstClr>
                  </a:solidFill>
                </a:rPr>
                <a:t>xem</a:t>
              </a:r>
              <a:r>
                <a:rPr lang="en-US" altLang="ko-KR" dirty="0">
                  <a:solidFill>
                    <a:prstClr val="black">
                      <a:lumMod val="75000"/>
                      <a:lumOff val="25000"/>
                    </a:prstClr>
                  </a:solidFill>
                </a:rPr>
                <a:t> di </a:t>
              </a:r>
              <a:r>
                <a:rPr lang="en-US" altLang="ko-KR" dirty="0" err="1">
                  <a:solidFill>
                    <a:prstClr val="black">
                      <a:lumMod val="75000"/>
                      <a:lumOff val="25000"/>
                    </a:prstClr>
                  </a:solidFill>
                </a:rPr>
                <a:t>động</a:t>
              </a:r>
              <a:endParaRPr lang="en-US" altLang="ko-KR" dirty="0">
                <a:solidFill>
                  <a:prstClr val="black">
                    <a:lumMod val="75000"/>
                    <a:lumOff val="25000"/>
                  </a:prstClr>
                </a:solidFill>
              </a:endParaRPr>
            </a:p>
          </p:txBody>
        </p:sp>
        <p:sp>
          <p:nvSpPr>
            <p:cNvPr id="32" name="TextBox 31">
              <a:extLst>
                <a:ext uri="{FF2B5EF4-FFF2-40B4-BE49-F238E27FC236}">
                  <a16:creationId xmlns:a16="http://schemas.microsoft.com/office/drawing/2014/main" id="{872D95DF-D9B8-4644-BDF7-A0591463303D}"/>
                </a:ext>
              </a:extLst>
            </p:cNvPr>
            <p:cNvSpPr txBox="1"/>
            <p:nvPr/>
          </p:nvSpPr>
          <p:spPr>
            <a:xfrm>
              <a:off x="6492249" y="2689669"/>
              <a:ext cx="780121" cy="25802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defRPr sz="1000">
                  <a:solidFill>
                    <a:schemeClr val="tx1">
                      <a:lumMod val="75000"/>
                      <a:lumOff val="25000"/>
                    </a:schemeClr>
                  </a:solidFill>
                  <a:latin typeface="SamsungOne-400" panose="020B0503030303020204" pitchFamily="34" charset="0"/>
                  <a:ea typeface="SamsungOne-400" panose="020B0503030303020204" pitchFamily="34" charset="0"/>
                </a:defRPr>
              </a:lvl1pPr>
            </a:lstStyle>
            <a:p>
              <a:pPr defTabSz="457063">
                <a:defRPr/>
              </a:pPr>
              <a:r>
                <a:rPr lang="it-IT" altLang="ko-KR" dirty="0">
                  <a:solidFill>
                    <a:prstClr val="black">
                      <a:lumMod val="75000"/>
                      <a:lumOff val="25000"/>
                    </a:prstClr>
                  </a:solidFill>
                </a:rPr>
                <a:t>TV ba chiều di động</a:t>
              </a:r>
            </a:p>
          </p:txBody>
        </p:sp>
        <p:sp>
          <p:nvSpPr>
            <p:cNvPr id="33" name="TextBox 32">
              <a:extLst>
                <a:ext uri="{FF2B5EF4-FFF2-40B4-BE49-F238E27FC236}">
                  <a16:creationId xmlns:a16="http://schemas.microsoft.com/office/drawing/2014/main" id="{872D95DF-D9B8-4644-BDF7-A0591463303D}"/>
                </a:ext>
              </a:extLst>
            </p:cNvPr>
            <p:cNvSpPr txBox="1"/>
            <p:nvPr/>
          </p:nvSpPr>
          <p:spPr>
            <a:xfrm>
              <a:off x="7234659" y="2683505"/>
              <a:ext cx="862535" cy="25802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defRPr sz="1000">
                  <a:solidFill>
                    <a:schemeClr val="tx1">
                      <a:lumMod val="75000"/>
                      <a:lumOff val="25000"/>
                    </a:schemeClr>
                  </a:solidFill>
                  <a:latin typeface="SamsungOne-400" panose="020B0503030303020204" pitchFamily="34" charset="0"/>
                  <a:ea typeface="SamsungOne-400" panose="020B0503030303020204" pitchFamily="34" charset="0"/>
                </a:defRPr>
              </a:lvl1pPr>
            </a:lstStyle>
            <a:p>
              <a:pPr defTabSz="457063">
                <a:defRPr/>
              </a:pPr>
              <a:r>
                <a:rPr lang="en-US" altLang="ko-KR" dirty="0">
                  <a:solidFill>
                    <a:prstClr val="black">
                      <a:lumMod val="75000"/>
                      <a:lumOff val="25000"/>
                    </a:prstClr>
                  </a:solidFill>
                </a:rPr>
                <a:t>Di </a:t>
              </a:r>
              <a:r>
                <a:rPr lang="en-US" altLang="ko-KR" dirty="0" err="1">
                  <a:solidFill>
                    <a:prstClr val="black">
                      <a:lumMod val="75000"/>
                      <a:lumOff val="25000"/>
                    </a:prstClr>
                  </a:solidFill>
                </a:rPr>
                <a:t>động</a:t>
              </a:r>
              <a:r>
                <a:rPr lang="en-US" altLang="ko-KR" dirty="0">
                  <a:solidFill>
                    <a:prstClr val="black">
                      <a:lumMod val="75000"/>
                      <a:lumOff val="25000"/>
                    </a:prstClr>
                  </a:solidFill>
                </a:rPr>
                <a:t> </a:t>
              </a:r>
              <a:r>
                <a:rPr lang="en-US" altLang="ko-KR" dirty="0" err="1">
                  <a:solidFill>
                    <a:prstClr val="black">
                      <a:lumMod val="75000"/>
                      <a:lumOff val="25000"/>
                    </a:prstClr>
                  </a:solidFill>
                </a:rPr>
                <a:t>nhóm</a:t>
              </a:r>
              <a:r>
                <a:rPr lang="en-US" altLang="ko-KR" dirty="0">
                  <a:solidFill>
                    <a:prstClr val="black">
                      <a:lumMod val="75000"/>
                      <a:lumOff val="25000"/>
                    </a:prstClr>
                  </a:solidFill>
                </a:rPr>
                <a:t> </a:t>
              </a:r>
              <a:r>
                <a:rPr lang="en-US" altLang="ko-KR" dirty="0" err="1">
                  <a:solidFill>
                    <a:prstClr val="black">
                      <a:lumMod val="75000"/>
                      <a:lumOff val="25000"/>
                    </a:prstClr>
                  </a:solidFill>
                </a:rPr>
                <a:t>tốc</a:t>
              </a:r>
              <a:r>
                <a:rPr lang="en-US" altLang="ko-KR" dirty="0">
                  <a:solidFill>
                    <a:prstClr val="black">
                      <a:lumMod val="75000"/>
                      <a:lumOff val="25000"/>
                    </a:prstClr>
                  </a:solidFill>
                </a:rPr>
                <a:t> </a:t>
              </a:r>
              <a:r>
                <a:rPr lang="en-US" altLang="ko-KR" dirty="0" err="1">
                  <a:solidFill>
                    <a:prstClr val="black">
                      <a:lumMod val="75000"/>
                      <a:lumOff val="25000"/>
                    </a:prstClr>
                  </a:solidFill>
                </a:rPr>
                <a:t>độ</a:t>
              </a:r>
              <a:r>
                <a:rPr lang="en-US" altLang="ko-KR" dirty="0">
                  <a:solidFill>
                    <a:prstClr val="black">
                      <a:lumMod val="75000"/>
                      <a:lumOff val="25000"/>
                    </a:prstClr>
                  </a:solidFill>
                </a:rPr>
                <a:t> </a:t>
              </a:r>
              <a:r>
                <a:rPr lang="en-US" altLang="ko-KR" dirty="0" err="1">
                  <a:solidFill>
                    <a:prstClr val="black">
                      <a:lumMod val="75000"/>
                      <a:lumOff val="25000"/>
                    </a:prstClr>
                  </a:solidFill>
                </a:rPr>
                <a:t>cao</a:t>
              </a:r>
              <a:endParaRPr lang="en-US" altLang="ko-KR" dirty="0">
                <a:solidFill>
                  <a:prstClr val="black">
                    <a:lumMod val="75000"/>
                    <a:lumOff val="25000"/>
                  </a:prstClr>
                </a:solidFill>
              </a:endParaRPr>
            </a:p>
          </p:txBody>
        </p:sp>
        <p:sp>
          <p:nvSpPr>
            <p:cNvPr id="34" name="TextBox 33">
              <a:extLst>
                <a:ext uri="{FF2B5EF4-FFF2-40B4-BE49-F238E27FC236}">
                  <a16:creationId xmlns:a16="http://schemas.microsoft.com/office/drawing/2014/main" id="{872D95DF-D9B8-4644-BDF7-A0591463303D}"/>
                </a:ext>
              </a:extLst>
            </p:cNvPr>
            <p:cNvSpPr txBox="1"/>
            <p:nvPr/>
          </p:nvSpPr>
          <p:spPr>
            <a:xfrm>
              <a:off x="2286953" y="5541081"/>
              <a:ext cx="780121"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Thiết</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bị</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UI/UX</a:t>
              </a:r>
            </a:p>
          </p:txBody>
        </p:sp>
        <p:sp>
          <p:nvSpPr>
            <p:cNvPr id="35" name="TextBox 34">
              <a:extLst>
                <a:ext uri="{FF2B5EF4-FFF2-40B4-BE49-F238E27FC236}">
                  <a16:creationId xmlns:a16="http://schemas.microsoft.com/office/drawing/2014/main" id="{872D95DF-D9B8-4644-BDF7-A0591463303D}"/>
                </a:ext>
              </a:extLst>
            </p:cNvPr>
            <p:cNvSpPr txBox="1"/>
            <p:nvPr/>
          </p:nvSpPr>
          <p:spPr>
            <a:xfrm>
              <a:off x="3017203" y="5541081"/>
              <a:ext cx="780121"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Thiết</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bị</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dạng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gập</a:t>
              </a:r>
              <a:endParaRPr lang="en-US" altLang="ko-KR" sz="10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47" name="TextBox 46">
              <a:extLst>
                <a:ext uri="{FF2B5EF4-FFF2-40B4-BE49-F238E27FC236}">
                  <a16:creationId xmlns:a16="http://schemas.microsoft.com/office/drawing/2014/main" id="{872D95DF-D9B8-4644-BDF7-A0591463303D}"/>
                </a:ext>
              </a:extLst>
            </p:cNvPr>
            <p:cNvSpPr txBox="1"/>
            <p:nvPr/>
          </p:nvSpPr>
          <p:spPr>
            <a:xfrm>
              <a:off x="3828916" y="5541081"/>
              <a:ext cx="599416"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Điện</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thoại</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màn</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hình</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kính</a:t>
              </a:r>
              <a:endParaRPr lang="en-US" altLang="ko-KR" sz="10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48" name="TextBox 47">
              <a:extLst>
                <a:ext uri="{FF2B5EF4-FFF2-40B4-BE49-F238E27FC236}">
                  <a16:creationId xmlns:a16="http://schemas.microsoft.com/office/drawing/2014/main" id="{872D95DF-D9B8-4644-BDF7-A0591463303D}"/>
                </a:ext>
              </a:extLst>
            </p:cNvPr>
            <p:cNvSpPr txBox="1"/>
            <p:nvPr/>
          </p:nvSpPr>
          <p:spPr>
            <a:xfrm>
              <a:off x="4560882" y="5541081"/>
              <a:ext cx="599416"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Đồng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hồ</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thông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minh</a:t>
              </a:r>
              <a:endParaRPr lang="en-US" altLang="ko-KR" sz="10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49" name="TextBox 48">
              <a:extLst>
                <a:ext uri="{FF2B5EF4-FFF2-40B4-BE49-F238E27FC236}">
                  <a16:creationId xmlns:a16="http://schemas.microsoft.com/office/drawing/2014/main" id="{872D95DF-D9B8-4644-BDF7-A0591463303D}"/>
                </a:ext>
              </a:extLst>
            </p:cNvPr>
            <p:cNvSpPr txBox="1"/>
            <p:nvPr/>
          </p:nvSpPr>
          <p:spPr>
            <a:xfrm>
              <a:off x="5188924" y="5541081"/>
              <a:ext cx="780121"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Thiết</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bị</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ba</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chiều</a:t>
              </a:r>
              <a:endParaRPr lang="en-US" altLang="ko-KR" sz="10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50" name="TextBox 49">
              <a:extLst>
                <a:ext uri="{FF2B5EF4-FFF2-40B4-BE49-F238E27FC236}">
                  <a16:creationId xmlns:a16="http://schemas.microsoft.com/office/drawing/2014/main" id="{872D95DF-D9B8-4644-BDF7-A0591463303D}"/>
                </a:ext>
              </a:extLst>
            </p:cNvPr>
            <p:cNvSpPr txBox="1"/>
            <p:nvPr/>
          </p:nvSpPr>
          <p:spPr>
            <a:xfrm>
              <a:off x="6019848" y="5541081"/>
              <a:ext cx="578732"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Thiết</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bị</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di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động</a:t>
              </a:r>
              <a:endParaRPr lang="en-US" altLang="ko-KR" sz="10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51" name="TextBox 50">
              <a:extLst>
                <a:ext uri="{FF2B5EF4-FFF2-40B4-BE49-F238E27FC236}">
                  <a16:creationId xmlns:a16="http://schemas.microsoft.com/office/drawing/2014/main" id="{872D95DF-D9B8-4644-BDF7-A0591463303D}"/>
                </a:ext>
              </a:extLst>
            </p:cNvPr>
            <p:cNvSpPr txBox="1"/>
            <p:nvPr/>
          </p:nvSpPr>
          <p:spPr>
            <a:xfrm>
              <a:off x="6635149" y="5541081"/>
              <a:ext cx="780121"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Thiết</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bị</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đeo</a:t>
              </a:r>
              <a:endParaRPr lang="en-US" altLang="ko-KR" sz="10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52" name="TextBox 51">
              <a:extLst>
                <a:ext uri="{FF2B5EF4-FFF2-40B4-BE49-F238E27FC236}">
                  <a16:creationId xmlns:a16="http://schemas.microsoft.com/office/drawing/2014/main" id="{872D95DF-D9B8-4644-BDF7-A0591463303D}"/>
                </a:ext>
              </a:extLst>
            </p:cNvPr>
            <p:cNvSpPr txBox="1"/>
            <p:nvPr/>
          </p:nvSpPr>
          <p:spPr>
            <a:xfrm>
              <a:off x="7496848" y="5541081"/>
              <a:ext cx="489762"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Ô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tô</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thông</a:t>
              </a:r>
              <a:r>
                <a:rPr lang="en-US" altLang="ko-KR" sz="1000" dirty="0">
                  <a:solidFill>
                    <a:prstClr val="black">
                      <a:lumMod val="75000"/>
                      <a:lumOff val="25000"/>
                    </a:prstClr>
                  </a:solidFill>
                  <a:latin typeface="SamsungOne-400" panose="020B0503030303020204" pitchFamily="34" charset="0"/>
                  <a:ea typeface="SamsungOne-400" panose="020B0503030303020204" pitchFamily="34" charset="0"/>
                </a:rPr>
                <a:t> </a:t>
              </a:r>
              <a:r>
                <a:rPr lang="en-US" altLang="ko-KR" sz="1000" dirty="0" err="1">
                  <a:solidFill>
                    <a:prstClr val="black">
                      <a:lumMod val="75000"/>
                      <a:lumOff val="25000"/>
                    </a:prstClr>
                  </a:solidFill>
                  <a:latin typeface="SamsungOne-400" panose="020B0503030303020204" pitchFamily="34" charset="0"/>
                  <a:ea typeface="SamsungOne-400" panose="020B0503030303020204" pitchFamily="34" charset="0"/>
                </a:rPr>
                <a:t>minh</a:t>
              </a:r>
              <a:endParaRPr lang="en-US" altLang="ko-KR" sz="1000" dirty="0">
                <a:solidFill>
                  <a:prstClr val="black">
                    <a:lumMod val="75000"/>
                    <a:lumOff val="25000"/>
                  </a:prstClr>
                </a:solidFill>
                <a:latin typeface="SamsungOne-400" panose="020B0503030303020204" pitchFamily="34" charset="0"/>
                <a:ea typeface="SamsungOne-400" panose="020B0503030303020204" pitchFamily="34" charset="0"/>
              </a:endParaRPr>
            </a:p>
          </p:txBody>
        </p:sp>
        <p:sp>
          <p:nvSpPr>
            <p:cNvPr id="53" name="TextBox 52">
              <a:extLst>
                <a:ext uri="{FF2B5EF4-FFF2-40B4-BE49-F238E27FC236}">
                  <a16:creationId xmlns:a16="http://schemas.microsoft.com/office/drawing/2014/main" id="{872D95DF-D9B8-4644-BDF7-A0591463303D}"/>
                </a:ext>
              </a:extLst>
            </p:cNvPr>
            <p:cNvSpPr txBox="1"/>
            <p:nvPr/>
          </p:nvSpPr>
          <p:spPr>
            <a:xfrm>
              <a:off x="1617763" y="2831583"/>
              <a:ext cx="293921"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defTabSz="914400" latinLnBrk="1">
                <a:defRPr sz="2000">
                  <a:solidFill>
                    <a:srgbClr val="193EB0"/>
                  </a:solidFill>
                  <a:latin typeface="SamsungOne-700" panose="020B0803030303020204" pitchFamily="34" charset="0"/>
                  <a:ea typeface="SamsungOne-700" panose="020B0803030303020204" pitchFamily="34" charset="0"/>
                  <a:cs typeface="Samsung Sharp Sans" pitchFamily="2" charset="0"/>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defTabSz="914126">
                <a:defRPr/>
              </a:pPr>
              <a:r>
                <a:rPr lang="en-US" altLang="ko-KR" sz="2399" b="1" dirty="0">
                  <a:cs typeface="iCiel Samsung Sharp Sans Regular" pitchFamily="2" charset="77"/>
                </a:rPr>
                <a:t>C</a:t>
              </a:r>
            </a:p>
          </p:txBody>
        </p:sp>
        <p:sp>
          <p:nvSpPr>
            <p:cNvPr id="54" name="TextBox 53">
              <a:extLst>
                <a:ext uri="{FF2B5EF4-FFF2-40B4-BE49-F238E27FC236}">
                  <a16:creationId xmlns:a16="http://schemas.microsoft.com/office/drawing/2014/main" id="{872D95DF-D9B8-4644-BDF7-A0591463303D}"/>
                </a:ext>
              </a:extLst>
            </p:cNvPr>
            <p:cNvSpPr txBox="1"/>
            <p:nvPr/>
          </p:nvSpPr>
          <p:spPr>
            <a:xfrm>
              <a:off x="1617763" y="5408168"/>
              <a:ext cx="293921"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defTabSz="914400" latinLnBrk="1">
                <a:defRPr sz="2000">
                  <a:solidFill>
                    <a:srgbClr val="193EB0"/>
                  </a:solidFill>
                  <a:latin typeface="SamsungOne-700" panose="020B0803030303020204" pitchFamily="34" charset="0"/>
                  <a:ea typeface="SamsungOne-700" panose="020B0803030303020204" pitchFamily="34" charset="0"/>
                  <a:cs typeface="Samsung Sharp Sans" pitchFamily="2" charset="0"/>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defTabSz="914126">
                <a:defRPr/>
              </a:pPr>
              <a:r>
                <a:rPr lang="en-US" altLang="ko-KR" sz="2399" b="1" dirty="0">
                  <a:cs typeface="iCiel Samsung Sharp Sans Regular" pitchFamily="2" charset="77"/>
                </a:rPr>
                <a:t>D</a:t>
              </a:r>
            </a:p>
          </p:txBody>
        </p:sp>
        <p:grpSp>
          <p:nvGrpSpPr>
            <p:cNvPr id="55" name="그룹 54"/>
            <p:cNvGrpSpPr/>
            <p:nvPr/>
          </p:nvGrpSpPr>
          <p:grpSpPr>
            <a:xfrm>
              <a:off x="2485620" y="5162363"/>
              <a:ext cx="5486400" cy="359351"/>
              <a:chOff x="2485620" y="5231189"/>
              <a:chExt cx="5486400" cy="359351"/>
            </a:xfrm>
          </p:grpSpPr>
          <p:pic>
            <p:nvPicPr>
              <p:cNvPr id="136" name="그림 135" descr="스크린샷이(가) 표시된 사진&#10;&#10;자동 생성된 설명">
                <a:extLst>
                  <a:ext uri="{FF2B5EF4-FFF2-40B4-BE49-F238E27FC236}">
                    <a16:creationId xmlns:a16="http://schemas.microsoft.com/office/drawing/2014/main" id="{C86EAECE-0B74-4058-B96A-45F4BD1E0AE7}"/>
                  </a:ext>
                </a:extLst>
              </p:cNvPr>
              <p:cNvPicPr>
                <a:picLocks noChangeAspect="1"/>
              </p:cNvPicPr>
              <p:nvPr/>
            </p:nvPicPr>
            <p:blipFill rotWithShape="1">
              <a:blip r:embed="rId3">
                <a:extLst>
                  <a:ext uri="{28A0092B-C50C-407E-A947-70E740481C1C}">
                    <a14:useLocalDpi xmlns:a14="http://schemas.microsoft.com/office/drawing/2010/main" val="0"/>
                  </a:ext>
                </a:extLst>
              </a:blip>
              <a:srcRect l="14391" t="71501" r="4000" b="19103"/>
              <a:stretch/>
            </p:blipFill>
            <p:spPr>
              <a:xfrm>
                <a:off x="2485620" y="5231189"/>
                <a:ext cx="5486400" cy="342900"/>
              </a:xfrm>
              <a:prstGeom prst="rect">
                <a:avLst/>
              </a:prstGeom>
            </p:spPr>
          </p:pic>
          <p:sp>
            <p:nvSpPr>
              <p:cNvPr id="137" name="직사각형 136"/>
              <p:cNvSpPr/>
              <p:nvPr/>
            </p:nvSpPr>
            <p:spPr>
              <a:xfrm>
                <a:off x="3988441" y="5523818"/>
                <a:ext cx="1847209" cy="66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grpSp>
        <p:pic>
          <p:nvPicPr>
            <p:cNvPr id="56" name="그림 55" descr="스크린샷이(가) 표시된 사진&#10;&#10;자동 생성된 설명">
              <a:extLst>
                <a:ext uri="{FF2B5EF4-FFF2-40B4-BE49-F238E27FC236}">
                  <a16:creationId xmlns:a16="http://schemas.microsoft.com/office/drawing/2014/main" id="{C86EAECE-0B74-4058-B96A-45F4BD1E0AE7}"/>
                </a:ext>
              </a:extLst>
            </p:cNvPr>
            <p:cNvPicPr>
              <a:picLocks noChangeAspect="1"/>
            </p:cNvPicPr>
            <p:nvPr/>
          </p:nvPicPr>
          <p:blipFill rotWithShape="1">
            <a:blip r:embed="rId3">
              <a:extLst>
                <a:ext uri="{28A0092B-C50C-407E-A947-70E740481C1C}">
                  <a14:useLocalDpi xmlns:a14="http://schemas.microsoft.com/office/drawing/2010/main" val="0"/>
                </a:ext>
              </a:extLst>
            </a:blip>
            <a:srcRect l="29839" t="7255" r="56543" b="80249"/>
            <a:stretch/>
          </p:blipFill>
          <p:spPr>
            <a:xfrm>
              <a:off x="3954083" y="3011127"/>
              <a:ext cx="830918" cy="413868"/>
            </a:xfrm>
            <a:prstGeom prst="rect">
              <a:avLst/>
            </a:prstGeom>
          </p:spPr>
        </p:pic>
        <p:pic>
          <p:nvPicPr>
            <p:cNvPr id="57" name="그림 56" descr="스크린샷이(가) 표시된 사진&#10;&#10;자동 생성된 설명">
              <a:extLst>
                <a:ext uri="{FF2B5EF4-FFF2-40B4-BE49-F238E27FC236}">
                  <a16:creationId xmlns:a16="http://schemas.microsoft.com/office/drawing/2014/main" id="{C86EAECE-0B74-4058-B96A-45F4BD1E0AE7}"/>
                </a:ext>
              </a:extLst>
            </p:cNvPr>
            <p:cNvPicPr>
              <a:picLocks noChangeAspect="1"/>
            </p:cNvPicPr>
            <p:nvPr/>
          </p:nvPicPr>
          <p:blipFill rotWithShape="1">
            <a:blip r:embed="rId3">
              <a:extLst>
                <a:ext uri="{28A0092B-C50C-407E-A947-70E740481C1C}">
                  <a14:useLocalDpi xmlns:a14="http://schemas.microsoft.com/office/drawing/2010/main" val="0"/>
                </a:ext>
              </a:extLst>
            </a:blip>
            <a:srcRect l="48433" t="7012" r="38395" b="80969"/>
            <a:stretch/>
          </p:blipFill>
          <p:spPr>
            <a:xfrm>
              <a:off x="5399263" y="3003051"/>
              <a:ext cx="803682" cy="398090"/>
            </a:xfrm>
            <a:prstGeom prst="rect">
              <a:avLst/>
            </a:prstGeom>
          </p:spPr>
        </p:pic>
        <p:pic>
          <p:nvPicPr>
            <p:cNvPr id="58" name="그림 57" descr="스크린샷이(가) 표시된 사진&#10;&#10;자동 생성된 설명">
              <a:extLst>
                <a:ext uri="{FF2B5EF4-FFF2-40B4-BE49-F238E27FC236}">
                  <a16:creationId xmlns:a16="http://schemas.microsoft.com/office/drawing/2014/main" id="{C86EAECE-0B74-4058-B96A-45F4BD1E0AE7}"/>
                </a:ext>
              </a:extLst>
            </p:cNvPr>
            <p:cNvPicPr>
              <a:picLocks noChangeAspect="1"/>
            </p:cNvPicPr>
            <p:nvPr/>
          </p:nvPicPr>
          <p:blipFill rotWithShape="1">
            <a:blip r:embed="rId3">
              <a:extLst>
                <a:ext uri="{28A0092B-C50C-407E-A947-70E740481C1C}">
                  <a14:useLocalDpi xmlns:a14="http://schemas.microsoft.com/office/drawing/2010/main" val="0"/>
                </a:ext>
              </a:extLst>
            </a:blip>
            <a:srcRect l="68609" t="6769" r="6087" b="80725"/>
            <a:stretch/>
          </p:blipFill>
          <p:spPr>
            <a:xfrm>
              <a:off x="6705784" y="3037776"/>
              <a:ext cx="1266236" cy="339679"/>
            </a:xfrm>
            <a:prstGeom prst="rect">
              <a:avLst/>
            </a:prstGeom>
          </p:spPr>
        </p:pic>
        <p:grpSp>
          <p:nvGrpSpPr>
            <p:cNvPr id="59" name="그룹 58"/>
            <p:cNvGrpSpPr/>
            <p:nvPr/>
          </p:nvGrpSpPr>
          <p:grpSpPr>
            <a:xfrm>
              <a:off x="2316480" y="2610619"/>
              <a:ext cx="5777205" cy="880603"/>
              <a:chOff x="2266763" y="2689860"/>
              <a:chExt cx="5492214" cy="731520"/>
            </a:xfrm>
          </p:grpSpPr>
          <p:sp>
            <p:nvSpPr>
              <p:cNvPr id="131" name="자유형 130"/>
              <p:cNvSpPr/>
              <p:nvPr/>
            </p:nvSpPr>
            <p:spPr>
              <a:xfrm>
                <a:off x="2266763" y="268986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32" name="자유형 131"/>
              <p:cNvSpPr/>
              <p:nvPr/>
            </p:nvSpPr>
            <p:spPr>
              <a:xfrm>
                <a:off x="3588420" y="268986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33" name="자유형 132"/>
              <p:cNvSpPr/>
              <p:nvPr/>
            </p:nvSpPr>
            <p:spPr>
              <a:xfrm>
                <a:off x="4910077" y="268986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34" name="자유형 133"/>
              <p:cNvSpPr/>
              <p:nvPr/>
            </p:nvSpPr>
            <p:spPr>
              <a:xfrm>
                <a:off x="6231735" y="268986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35" name="자유형 134"/>
              <p:cNvSpPr/>
              <p:nvPr/>
            </p:nvSpPr>
            <p:spPr>
              <a:xfrm>
                <a:off x="7758977" y="268986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grpSp>
        <p:grpSp>
          <p:nvGrpSpPr>
            <p:cNvPr id="60" name="그룹 59"/>
            <p:cNvGrpSpPr/>
            <p:nvPr/>
          </p:nvGrpSpPr>
          <p:grpSpPr>
            <a:xfrm>
              <a:off x="2316480" y="5113358"/>
              <a:ext cx="5777204" cy="845236"/>
              <a:chOff x="2248852" y="5295900"/>
              <a:chExt cx="5844832" cy="731520"/>
            </a:xfrm>
          </p:grpSpPr>
          <p:sp>
            <p:nvSpPr>
              <p:cNvPr id="122" name="자유형 121"/>
              <p:cNvSpPr/>
              <p:nvPr/>
            </p:nvSpPr>
            <p:spPr>
              <a:xfrm>
                <a:off x="2248852" y="529590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23" name="자유형 122"/>
              <p:cNvSpPr/>
              <p:nvPr/>
            </p:nvSpPr>
            <p:spPr>
              <a:xfrm>
                <a:off x="2979456" y="529590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24" name="자유형 123"/>
              <p:cNvSpPr/>
              <p:nvPr/>
            </p:nvSpPr>
            <p:spPr>
              <a:xfrm>
                <a:off x="3710060" y="529590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25" name="자유형 124"/>
              <p:cNvSpPr/>
              <p:nvPr/>
            </p:nvSpPr>
            <p:spPr>
              <a:xfrm>
                <a:off x="4440664" y="529590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26" name="자유형 125"/>
              <p:cNvSpPr/>
              <p:nvPr/>
            </p:nvSpPr>
            <p:spPr>
              <a:xfrm>
                <a:off x="5171268" y="529590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27" name="자유형 126"/>
              <p:cNvSpPr/>
              <p:nvPr/>
            </p:nvSpPr>
            <p:spPr>
              <a:xfrm>
                <a:off x="5901872" y="529590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28" name="자유형 127"/>
              <p:cNvSpPr/>
              <p:nvPr/>
            </p:nvSpPr>
            <p:spPr>
              <a:xfrm>
                <a:off x="6632476" y="529590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29" name="자유형 128"/>
              <p:cNvSpPr/>
              <p:nvPr/>
            </p:nvSpPr>
            <p:spPr>
              <a:xfrm>
                <a:off x="7363080" y="529590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30" name="자유형 129"/>
              <p:cNvSpPr/>
              <p:nvPr/>
            </p:nvSpPr>
            <p:spPr>
              <a:xfrm>
                <a:off x="8093684" y="5295900"/>
                <a:ext cx="0" cy="731520"/>
              </a:xfrm>
              <a:custGeom>
                <a:avLst/>
                <a:gdLst>
                  <a:gd name="connsiteX0" fmla="*/ 0 w 0"/>
                  <a:gd name="connsiteY0" fmla="*/ 0 h 731520"/>
                  <a:gd name="connsiteX1" fmla="*/ 0 w 0"/>
                  <a:gd name="connsiteY1" fmla="*/ 731520 h 731520"/>
                </a:gdLst>
                <a:ahLst/>
                <a:cxnLst>
                  <a:cxn ang="0">
                    <a:pos x="connsiteX0" y="connsiteY0"/>
                  </a:cxn>
                  <a:cxn ang="0">
                    <a:pos x="connsiteX1" y="connsiteY1"/>
                  </a:cxn>
                </a:cxnLst>
                <a:rect l="l" t="t" r="r" b="b"/>
                <a:pathLst>
                  <a:path h="731520">
                    <a:moveTo>
                      <a:pt x="0" y="0"/>
                    </a:moveTo>
                    <a:lnTo>
                      <a:pt x="0" y="731520"/>
                    </a:lnTo>
                  </a:path>
                </a:pathLst>
              </a:cu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grpSp>
        <p:sp>
          <p:nvSpPr>
            <p:cNvPr id="61" name="TextBox 60">
              <a:extLst>
                <a:ext uri="{FF2B5EF4-FFF2-40B4-BE49-F238E27FC236}">
                  <a16:creationId xmlns:a16="http://schemas.microsoft.com/office/drawing/2014/main" id="{872D95DF-D9B8-4644-BDF7-A0591463303D}"/>
                </a:ext>
              </a:extLst>
            </p:cNvPr>
            <p:cNvSpPr txBox="1"/>
            <p:nvPr/>
          </p:nvSpPr>
          <p:spPr>
            <a:xfrm>
              <a:off x="2310279" y="5855889"/>
              <a:ext cx="5783405" cy="202011"/>
            </a:xfrm>
            <a:prstGeom prst="rect">
              <a:avLst/>
            </a:prstGeom>
            <a:solidFill>
              <a:srgbClr val="B4BBBD"/>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400">
                  <a:solidFill>
                    <a:schemeClr val="tx1"/>
                  </a:solidFill>
                  <a:latin typeface="SamsungOne-700" panose="020B0803030303020204" pitchFamily="34" charset="0"/>
                  <a:ea typeface="맑은 고딕"/>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457063">
                <a:defRPr/>
              </a:pPr>
              <a:r>
                <a:rPr lang="en-US" altLang="ko-KR" sz="1050" dirty="0">
                  <a:solidFill>
                    <a:prstClr val="black"/>
                  </a:solidFill>
                </a:rPr>
                <a:t>Internet </a:t>
              </a:r>
              <a:r>
                <a:rPr lang="en-US" altLang="ko-KR" sz="1050" dirty="0" err="1">
                  <a:solidFill>
                    <a:prstClr val="black"/>
                  </a:solidFill>
                </a:rPr>
                <a:t>vạn</a:t>
              </a:r>
              <a:r>
                <a:rPr lang="en-US" altLang="ko-KR" sz="1050" dirty="0">
                  <a:solidFill>
                    <a:prstClr val="black"/>
                  </a:solidFill>
                </a:rPr>
                <a:t> </a:t>
              </a:r>
              <a:r>
                <a:rPr lang="en-US" altLang="ko-KR" sz="1050" dirty="0" err="1">
                  <a:solidFill>
                    <a:prstClr val="black"/>
                  </a:solidFill>
                </a:rPr>
                <a:t>vật</a:t>
              </a:r>
              <a:endParaRPr lang="en-US" altLang="ko-KR" sz="1050" dirty="0">
                <a:solidFill>
                  <a:prstClr val="black"/>
                </a:solidFill>
              </a:endParaRPr>
            </a:p>
          </p:txBody>
        </p:sp>
        <p:grpSp>
          <p:nvGrpSpPr>
            <p:cNvPr id="62" name="그룹 61"/>
            <p:cNvGrpSpPr/>
            <p:nvPr/>
          </p:nvGrpSpPr>
          <p:grpSpPr>
            <a:xfrm>
              <a:off x="1971359" y="5551840"/>
              <a:ext cx="184413" cy="81332"/>
              <a:chOff x="2682384" y="7272959"/>
              <a:chExt cx="209129" cy="92233"/>
            </a:xfrm>
            <a:solidFill>
              <a:srgbClr val="0033CC"/>
            </a:solidFill>
          </p:grpSpPr>
          <p:sp>
            <p:nvSpPr>
              <p:cNvPr id="120" name="이등변 삼각형 119"/>
              <p:cNvSpPr/>
              <p:nvPr/>
            </p:nvSpPr>
            <p:spPr>
              <a:xfrm rot="5400000">
                <a:off x="2676021" y="7279322"/>
                <a:ext cx="92232" cy="795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05994">
                  <a:defRPr/>
                </a:pPr>
                <a:endParaRPr lang="ko-KR" altLang="en-US" sz="1799">
                  <a:solidFill>
                    <a:prstClr val="white"/>
                  </a:solidFill>
                  <a:latin typeface="Calibri" panose="020F0502020204030204"/>
                  <a:ea typeface="맑은 고딕" panose="020B0503020000020004" pitchFamily="50" charset="-127"/>
                </a:endParaRPr>
              </a:p>
            </p:txBody>
          </p:sp>
          <p:sp>
            <p:nvSpPr>
              <p:cNvPr id="121" name="이등변 삼각형 120"/>
              <p:cNvSpPr/>
              <p:nvPr/>
            </p:nvSpPr>
            <p:spPr>
              <a:xfrm rot="5400000">
                <a:off x="2805644" y="7279323"/>
                <a:ext cx="92232" cy="795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05994">
                  <a:defRPr/>
                </a:pPr>
                <a:endParaRPr lang="ko-KR" altLang="en-US" sz="1799">
                  <a:solidFill>
                    <a:prstClr val="white"/>
                  </a:solidFill>
                  <a:latin typeface="Calibri" panose="020F0502020204030204"/>
                  <a:ea typeface="맑은 고딕" panose="020B0503020000020004" pitchFamily="50" charset="-127"/>
                </a:endParaRPr>
              </a:p>
            </p:txBody>
          </p:sp>
        </p:grpSp>
        <p:grpSp>
          <p:nvGrpSpPr>
            <p:cNvPr id="63" name="그룹 62"/>
            <p:cNvGrpSpPr/>
            <p:nvPr/>
          </p:nvGrpSpPr>
          <p:grpSpPr>
            <a:xfrm>
              <a:off x="1971359" y="2968660"/>
              <a:ext cx="184413" cy="81332"/>
              <a:chOff x="2682384" y="7272959"/>
              <a:chExt cx="209129" cy="92233"/>
            </a:xfrm>
            <a:solidFill>
              <a:srgbClr val="0033CC"/>
            </a:solidFill>
          </p:grpSpPr>
          <p:sp>
            <p:nvSpPr>
              <p:cNvPr id="118" name="이등변 삼각형 117"/>
              <p:cNvSpPr/>
              <p:nvPr/>
            </p:nvSpPr>
            <p:spPr>
              <a:xfrm rot="5400000">
                <a:off x="2676021" y="7279322"/>
                <a:ext cx="92232" cy="795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05994">
                  <a:defRPr/>
                </a:pPr>
                <a:endParaRPr lang="ko-KR" altLang="en-US" sz="1799">
                  <a:solidFill>
                    <a:prstClr val="white"/>
                  </a:solidFill>
                  <a:latin typeface="Calibri" panose="020F0502020204030204"/>
                  <a:ea typeface="맑은 고딕" panose="020B0503020000020004" pitchFamily="50" charset="-127"/>
                </a:endParaRPr>
              </a:p>
            </p:txBody>
          </p:sp>
          <p:sp>
            <p:nvSpPr>
              <p:cNvPr id="119" name="이등변 삼각형 118"/>
              <p:cNvSpPr/>
              <p:nvPr/>
            </p:nvSpPr>
            <p:spPr>
              <a:xfrm rot="5400000">
                <a:off x="2805644" y="7279323"/>
                <a:ext cx="92232" cy="795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05994">
                  <a:defRPr/>
                </a:pPr>
                <a:endParaRPr lang="ko-KR" altLang="en-US" sz="1799">
                  <a:solidFill>
                    <a:prstClr val="white"/>
                  </a:solidFill>
                  <a:latin typeface="Calibri" panose="020F0502020204030204"/>
                  <a:ea typeface="맑은 고딕" panose="020B0503020000020004" pitchFamily="50" charset="-127"/>
                </a:endParaRPr>
              </a:p>
            </p:txBody>
          </p:sp>
        </p:grpSp>
        <p:sp>
          <p:nvSpPr>
            <p:cNvPr id="64" name="직사각형 63"/>
            <p:cNvSpPr/>
            <p:nvPr/>
          </p:nvSpPr>
          <p:spPr>
            <a:xfrm>
              <a:off x="711201" y="3458089"/>
              <a:ext cx="8631807" cy="1664092"/>
            </a:xfrm>
            <a:prstGeom prst="rect">
              <a:avLst/>
            </a:prstGeom>
            <a:solidFill>
              <a:srgbClr val="E6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SamsungOne-400" panose="020B0503030303020204" pitchFamily="34" charset="0"/>
                <a:ea typeface="맑은 고딕" panose="020B0503020000020004" pitchFamily="50" charset="-127"/>
              </a:endParaRPr>
            </a:p>
          </p:txBody>
        </p:sp>
        <p:sp>
          <p:nvSpPr>
            <p:cNvPr id="65" name="TextBox 64">
              <a:extLst>
                <a:ext uri="{FF2B5EF4-FFF2-40B4-BE49-F238E27FC236}">
                  <a16:creationId xmlns:a16="http://schemas.microsoft.com/office/drawing/2014/main" id="{872D95DF-D9B8-4644-BDF7-A0591463303D}"/>
                </a:ext>
              </a:extLst>
            </p:cNvPr>
            <p:cNvSpPr txBox="1"/>
            <p:nvPr/>
          </p:nvSpPr>
          <p:spPr>
            <a:xfrm>
              <a:off x="2871339" y="3840287"/>
              <a:ext cx="1037602"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WiFi</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thế</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hệ</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tiếp</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theo</a:t>
              </a:r>
              <a:endParaRPr lang="en-US" altLang="ko-KR" sz="11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66" name="TextBox 65">
              <a:extLst>
                <a:ext uri="{FF2B5EF4-FFF2-40B4-BE49-F238E27FC236}">
                  <a16:creationId xmlns:a16="http://schemas.microsoft.com/office/drawing/2014/main" id="{872D95DF-D9B8-4644-BDF7-A0591463303D}"/>
                </a:ext>
              </a:extLst>
            </p:cNvPr>
            <p:cNvSpPr txBox="1"/>
            <p:nvPr/>
          </p:nvSpPr>
          <p:spPr>
            <a:xfrm>
              <a:off x="4560882" y="4824687"/>
              <a:ext cx="1037602"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5G cellular network</a:t>
              </a:r>
            </a:p>
          </p:txBody>
        </p:sp>
        <p:sp>
          <p:nvSpPr>
            <p:cNvPr id="67" name="TextBox 66">
              <a:extLst>
                <a:ext uri="{FF2B5EF4-FFF2-40B4-BE49-F238E27FC236}">
                  <a16:creationId xmlns:a16="http://schemas.microsoft.com/office/drawing/2014/main" id="{872D95DF-D9B8-4644-BDF7-A0591463303D}"/>
                </a:ext>
              </a:extLst>
            </p:cNvPr>
            <p:cNvSpPr txBox="1"/>
            <p:nvPr/>
          </p:nvSpPr>
          <p:spPr>
            <a:xfrm>
              <a:off x="6519750" y="3862885"/>
              <a:ext cx="1037602"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Mạng</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thiết</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bị</a:t>
              </a:r>
              <a:endParaRPr lang="en-US" altLang="ko-KR" sz="11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68" name="TextBox 67">
              <a:extLst>
                <a:ext uri="{FF2B5EF4-FFF2-40B4-BE49-F238E27FC236}">
                  <a16:creationId xmlns:a16="http://schemas.microsoft.com/office/drawing/2014/main" id="{872D95DF-D9B8-4644-BDF7-A0591463303D}"/>
                </a:ext>
              </a:extLst>
            </p:cNvPr>
            <p:cNvSpPr txBox="1"/>
            <p:nvPr/>
          </p:nvSpPr>
          <p:spPr>
            <a:xfrm>
              <a:off x="1617763" y="3893362"/>
              <a:ext cx="293921"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defTabSz="914400" latinLnBrk="1">
                <a:defRPr sz="2000">
                  <a:solidFill>
                    <a:srgbClr val="193EB0"/>
                  </a:solidFill>
                  <a:latin typeface="SamsungOne-700" panose="020B0803030303020204" pitchFamily="34" charset="0"/>
                  <a:ea typeface="SamsungOne-700" panose="020B0803030303020204" pitchFamily="34" charset="0"/>
                  <a:cs typeface="Samsung Sharp Sans" pitchFamily="2" charset="0"/>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defTabSz="914126">
                <a:defRPr/>
              </a:pPr>
              <a:r>
                <a:rPr lang="en-US" altLang="ko-KR" sz="2399" b="1" dirty="0">
                  <a:cs typeface="iCiel Samsung Sharp Sans Regular" pitchFamily="2" charset="77"/>
                </a:rPr>
                <a:t>P</a:t>
              </a:r>
            </a:p>
          </p:txBody>
        </p:sp>
        <p:sp>
          <p:nvSpPr>
            <p:cNvPr id="69" name="TextBox 68">
              <a:extLst>
                <a:ext uri="{FF2B5EF4-FFF2-40B4-BE49-F238E27FC236}">
                  <a16:creationId xmlns:a16="http://schemas.microsoft.com/office/drawing/2014/main" id="{872D95DF-D9B8-4644-BDF7-A0591463303D}"/>
                </a:ext>
              </a:extLst>
            </p:cNvPr>
            <p:cNvSpPr txBox="1"/>
            <p:nvPr/>
          </p:nvSpPr>
          <p:spPr>
            <a:xfrm>
              <a:off x="1617763" y="4259173"/>
              <a:ext cx="293921"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en-US"/>
              </a:defPPr>
              <a:lvl1pPr algn="ctr" defTabSz="914400" latinLnBrk="1">
                <a:defRPr sz="2000">
                  <a:solidFill>
                    <a:srgbClr val="193EB0"/>
                  </a:solidFill>
                  <a:latin typeface="SamsungOne-700" panose="020B0803030303020204" pitchFamily="34" charset="0"/>
                  <a:ea typeface="SamsungOne-700" panose="020B0803030303020204" pitchFamily="34" charset="0"/>
                  <a:cs typeface="Samsung Sharp Sans" pitchFamily="2" charset="0"/>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defTabSz="914126">
                <a:defRPr/>
              </a:pPr>
              <a:r>
                <a:rPr lang="en-US" altLang="ko-KR" sz="2399" b="1" dirty="0">
                  <a:cs typeface="iCiel Samsung Sharp Sans Regular" pitchFamily="2" charset="77"/>
                </a:rPr>
                <a:t>N</a:t>
              </a:r>
            </a:p>
          </p:txBody>
        </p:sp>
        <p:sp>
          <p:nvSpPr>
            <p:cNvPr id="70" name="타원 196"/>
            <p:cNvSpPr/>
            <p:nvPr/>
          </p:nvSpPr>
          <p:spPr>
            <a:xfrm>
              <a:off x="4322613" y="3418778"/>
              <a:ext cx="1504144" cy="844196"/>
            </a:xfrm>
            <a:custGeom>
              <a:avLst/>
              <a:gdLst/>
              <a:ahLst/>
              <a:cxnLst/>
              <a:rect l="l" t="t" r="r" b="b"/>
              <a:pathLst>
                <a:path w="1196204" h="671581">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flip="none" rotWithShape="1">
              <a:gsLst>
                <a:gs pos="100000">
                  <a:schemeClr val="bg1"/>
                </a:gs>
                <a:gs pos="0">
                  <a:schemeClr val="bg1">
                    <a:lumMod val="8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defRPr/>
              </a:pPr>
              <a:endParaRPr lang="ko-KR" altLang="en-US" sz="1423">
                <a:solidFill>
                  <a:prstClr val="white"/>
                </a:solidFill>
                <a:latin typeface="Calibri" panose="020F0502020204030204"/>
                <a:ea typeface="맑은 고딕" panose="020B0503020000020004" pitchFamily="50" charset="-127"/>
              </a:endParaRPr>
            </a:p>
          </p:txBody>
        </p:sp>
        <p:sp>
          <p:nvSpPr>
            <p:cNvPr id="71" name="타원 196"/>
            <p:cNvSpPr/>
            <p:nvPr/>
          </p:nvSpPr>
          <p:spPr>
            <a:xfrm>
              <a:off x="2602719" y="4169134"/>
              <a:ext cx="1504144" cy="844196"/>
            </a:xfrm>
            <a:custGeom>
              <a:avLst/>
              <a:gdLst/>
              <a:ahLst/>
              <a:cxnLst/>
              <a:rect l="l" t="t" r="r" b="b"/>
              <a:pathLst>
                <a:path w="1196204" h="671581">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flip="none" rotWithShape="1">
              <a:gsLst>
                <a:gs pos="100000">
                  <a:schemeClr val="bg1"/>
                </a:gs>
                <a:gs pos="0">
                  <a:schemeClr val="bg1">
                    <a:lumMod val="8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defRPr/>
              </a:pPr>
              <a:endParaRPr lang="ko-KR" altLang="en-US" sz="1423">
                <a:solidFill>
                  <a:prstClr val="white"/>
                </a:solidFill>
                <a:latin typeface="Calibri" panose="020F0502020204030204"/>
                <a:ea typeface="맑은 고딕" panose="020B0503020000020004" pitchFamily="50" charset="-127"/>
              </a:endParaRPr>
            </a:p>
          </p:txBody>
        </p:sp>
        <p:sp>
          <p:nvSpPr>
            <p:cNvPr id="72" name="타원 196"/>
            <p:cNvSpPr/>
            <p:nvPr/>
          </p:nvSpPr>
          <p:spPr>
            <a:xfrm>
              <a:off x="6153639" y="4169134"/>
              <a:ext cx="1504144" cy="844196"/>
            </a:xfrm>
            <a:custGeom>
              <a:avLst/>
              <a:gdLst/>
              <a:ahLst/>
              <a:cxnLst/>
              <a:rect l="l" t="t" r="r" b="b"/>
              <a:pathLst>
                <a:path w="1196204" h="671581">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flip="none" rotWithShape="1">
              <a:gsLst>
                <a:gs pos="100000">
                  <a:schemeClr val="bg1"/>
                </a:gs>
                <a:gs pos="0">
                  <a:schemeClr val="bg1">
                    <a:lumMod val="8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defRPr/>
              </a:pPr>
              <a:endParaRPr lang="ko-KR" altLang="en-US" sz="1423">
                <a:solidFill>
                  <a:prstClr val="white"/>
                </a:solidFill>
                <a:latin typeface="Calibri" panose="020F0502020204030204"/>
                <a:ea typeface="맑은 고딕" panose="020B0503020000020004" pitchFamily="50" charset="-127"/>
              </a:endParaRPr>
            </a:p>
          </p:txBody>
        </p:sp>
        <p:pic>
          <p:nvPicPr>
            <p:cNvPr id="73" name="그림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4359" y="4443797"/>
              <a:ext cx="348202" cy="499161"/>
            </a:xfrm>
            <a:prstGeom prst="rect">
              <a:avLst/>
            </a:prstGeom>
          </p:spPr>
        </p:pic>
        <p:grpSp>
          <p:nvGrpSpPr>
            <p:cNvPr id="74" name="그룹 73"/>
            <p:cNvGrpSpPr/>
            <p:nvPr/>
          </p:nvGrpSpPr>
          <p:grpSpPr>
            <a:xfrm>
              <a:off x="2825359" y="4492907"/>
              <a:ext cx="327698" cy="449210"/>
              <a:chOff x="2689608" y="4329717"/>
              <a:chExt cx="327698" cy="449210"/>
            </a:xfrm>
          </p:grpSpPr>
          <p:pic>
            <p:nvPicPr>
              <p:cNvPr id="116" name="그림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9608" y="4475343"/>
                <a:ext cx="327698" cy="303584"/>
              </a:xfrm>
              <a:prstGeom prst="rect">
                <a:avLst/>
              </a:prstGeom>
            </p:spPr>
          </p:pic>
          <p:pic>
            <p:nvPicPr>
              <p:cNvPr id="117" name="Picture 11" descr="C:\Users\GDO-master\Desktop\인제대학교표지(세트)\와이파이.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3180" y="4329717"/>
                <a:ext cx="254124" cy="2455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그룹 74"/>
            <p:cNvGrpSpPr/>
            <p:nvPr/>
          </p:nvGrpSpPr>
          <p:grpSpPr>
            <a:xfrm>
              <a:off x="3220000" y="4284011"/>
              <a:ext cx="332316" cy="456830"/>
              <a:chOff x="3086468" y="4085877"/>
              <a:chExt cx="332316" cy="456830"/>
            </a:xfrm>
          </p:grpSpPr>
          <p:pic>
            <p:nvPicPr>
              <p:cNvPr id="114" name="그림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86468" y="4239123"/>
                <a:ext cx="327698" cy="303584"/>
              </a:xfrm>
              <a:prstGeom prst="rect">
                <a:avLst/>
              </a:prstGeom>
            </p:spPr>
          </p:pic>
          <p:pic>
            <p:nvPicPr>
              <p:cNvPr id="115" name="Picture 11" descr="C:\Users\GDO-master\Desktop\인제대학교표지(세트)\와이파이.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4660" y="4085877"/>
                <a:ext cx="254124" cy="2455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그룹 75"/>
            <p:cNvGrpSpPr/>
            <p:nvPr/>
          </p:nvGrpSpPr>
          <p:grpSpPr>
            <a:xfrm>
              <a:off x="3577160" y="4437257"/>
              <a:ext cx="327698" cy="479690"/>
              <a:chOff x="3504948" y="4276377"/>
              <a:chExt cx="327698" cy="479690"/>
            </a:xfrm>
          </p:grpSpPr>
          <p:pic>
            <p:nvPicPr>
              <p:cNvPr id="112" name="그림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4948" y="4452483"/>
                <a:ext cx="327698" cy="303584"/>
              </a:xfrm>
              <a:prstGeom prst="rect">
                <a:avLst/>
              </a:prstGeom>
            </p:spPr>
          </p:pic>
          <p:pic>
            <p:nvPicPr>
              <p:cNvPr id="113" name="Picture 11" descr="C:\Users\GDO-master\Desktop\인제대학교표지(세트)\와이파이.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140" y="4276377"/>
                <a:ext cx="254124" cy="245531"/>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자유형 76"/>
            <p:cNvSpPr/>
            <p:nvPr/>
          </p:nvSpPr>
          <p:spPr>
            <a:xfrm>
              <a:off x="4560882" y="3688978"/>
              <a:ext cx="556260" cy="381000"/>
            </a:xfrm>
            <a:custGeom>
              <a:avLst/>
              <a:gdLst>
                <a:gd name="connsiteX0" fmla="*/ 0 w 556260"/>
                <a:gd name="connsiteY0" fmla="*/ 312420 h 381000"/>
                <a:gd name="connsiteX1" fmla="*/ 556260 w 556260"/>
                <a:gd name="connsiteY1" fmla="*/ 0 h 381000"/>
                <a:gd name="connsiteX2" fmla="*/ 312420 w 556260"/>
                <a:gd name="connsiteY2" fmla="*/ 381000 h 381000"/>
              </a:gdLst>
              <a:ahLst/>
              <a:cxnLst>
                <a:cxn ang="0">
                  <a:pos x="connsiteX0" y="connsiteY0"/>
                </a:cxn>
                <a:cxn ang="0">
                  <a:pos x="connsiteX1" y="connsiteY1"/>
                </a:cxn>
                <a:cxn ang="0">
                  <a:pos x="connsiteX2" y="connsiteY2"/>
                </a:cxn>
              </a:cxnLst>
              <a:rect l="l" t="t" r="r" b="b"/>
              <a:pathLst>
                <a:path w="556260" h="381000">
                  <a:moveTo>
                    <a:pt x="0" y="312420"/>
                  </a:moveTo>
                  <a:lnTo>
                    <a:pt x="556260" y="0"/>
                  </a:lnTo>
                  <a:lnTo>
                    <a:pt x="312420" y="381000"/>
                  </a:lnTo>
                </a:path>
              </a:pathLst>
            </a:cu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78" name="자유형 77"/>
            <p:cNvSpPr/>
            <p:nvPr/>
          </p:nvSpPr>
          <p:spPr>
            <a:xfrm flipH="1">
              <a:off x="5132248" y="3688978"/>
              <a:ext cx="556260" cy="381000"/>
            </a:xfrm>
            <a:custGeom>
              <a:avLst/>
              <a:gdLst>
                <a:gd name="connsiteX0" fmla="*/ 0 w 556260"/>
                <a:gd name="connsiteY0" fmla="*/ 312420 h 381000"/>
                <a:gd name="connsiteX1" fmla="*/ 556260 w 556260"/>
                <a:gd name="connsiteY1" fmla="*/ 0 h 381000"/>
                <a:gd name="connsiteX2" fmla="*/ 312420 w 556260"/>
                <a:gd name="connsiteY2" fmla="*/ 381000 h 381000"/>
              </a:gdLst>
              <a:ahLst/>
              <a:cxnLst>
                <a:cxn ang="0">
                  <a:pos x="connsiteX0" y="connsiteY0"/>
                </a:cxn>
                <a:cxn ang="0">
                  <a:pos x="connsiteX1" y="connsiteY1"/>
                </a:cxn>
                <a:cxn ang="0">
                  <a:pos x="connsiteX2" y="connsiteY2"/>
                </a:cxn>
              </a:cxnLst>
              <a:rect l="l" t="t" r="r" b="b"/>
              <a:pathLst>
                <a:path w="556260" h="381000">
                  <a:moveTo>
                    <a:pt x="0" y="312420"/>
                  </a:moveTo>
                  <a:lnTo>
                    <a:pt x="556260" y="0"/>
                  </a:lnTo>
                  <a:lnTo>
                    <a:pt x="312420" y="381000"/>
                  </a:lnTo>
                </a:path>
              </a:pathLst>
            </a:cu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pic>
          <p:nvPicPr>
            <p:cNvPr id="79" name="그림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4365" y="3861665"/>
              <a:ext cx="202541" cy="266454"/>
            </a:xfrm>
            <a:prstGeom prst="rect">
              <a:avLst/>
            </a:prstGeom>
          </p:spPr>
        </p:pic>
        <p:pic>
          <p:nvPicPr>
            <p:cNvPr id="80" name="그림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7165" y="3930245"/>
              <a:ext cx="202541" cy="266454"/>
            </a:xfrm>
            <a:prstGeom prst="rect">
              <a:avLst/>
            </a:prstGeom>
          </p:spPr>
        </p:pic>
        <p:pic>
          <p:nvPicPr>
            <p:cNvPr id="81" name="그림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8165" y="3930245"/>
              <a:ext cx="202541" cy="266454"/>
            </a:xfrm>
            <a:prstGeom prst="rect">
              <a:avLst/>
            </a:prstGeom>
          </p:spPr>
        </p:pic>
        <p:pic>
          <p:nvPicPr>
            <p:cNvPr id="82" name="그림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9165" y="3861665"/>
              <a:ext cx="202541" cy="266454"/>
            </a:xfrm>
            <a:prstGeom prst="rect">
              <a:avLst/>
            </a:prstGeom>
          </p:spPr>
        </p:pic>
        <p:pic>
          <p:nvPicPr>
            <p:cNvPr id="83" name="그림 8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11781" y="3500748"/>
              <a:ext cx="303075" cy="351032"/>
            </a:xfrm>
            <a:prstGeom prst="rect">
              <a:avLst/>
            </a:prstGeom>
          </p:spPr>
        </p:pic>
        <p:grpSp>
          <p:nvGrpSpPr>
            <p:cNvPr id="84" name="그룹 83"/>
            <p:cNvGrpSpPr/>
            <p:nvPr/>
          </p:nvGrpSpPr>
          <p:grpSpPr>
            <a:xfrm>
              <a:off x="6355622" y="4351047"/>
              <a:ext cx="1155231" cy="662283"/>
              <a:chOff x="6227303" y="4129917"/>
              <a:chExt cx="1255716" cy="719890"/>
            </a:xfrm>
          </p:grpSpPr>
          <p:pic>
            <p:nvPicPr>
              <p:cNvPr id="95" name="그림 9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4629" y="4129917"/>
                <a:ext cx="304188" cy="301563"/>
              </a:xfrm>
              <a:prstGeom prst="rect">
                <a:avLst/>
              </a:prstGeom>
            </p:spPr>
          </p:pic>
          <p:pic>
            <p:nvPicPr>
              <p:cNvPr id="96" name="그림 9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02564" y="4387586"/>
                <a:ext cx="280455" cy="238689"/>
              </a:xfrm>
              <a:prstGeom prst="rect">
                <a:avLst/>
              </a:prstGeom>
            </p:spPr>
          </p:pic>
          <p:pic>
            <p:nvPicPr>
              <p:cNvPr id="97" name="그림 9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27303" y="4445858"/>
                <a:ext cx="164084" cy="273980"/>
              </a:xfrm>
              <a:prstGeom prst="rect">
                <a:avLst/>
              </a:prstGeom>
            </p:spPr>
          </p:pic>
          <p:pic>
            <p:nvPicPr>
              <p:cNvPr id="98" name="그림 9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32490" y="4566506"/>
                <a:ext cx="236894" cy="218945"/>
              </a:xfrm>
              <a:prstGeom prst="rect">
                <a:avLst/>
              </a:prstGeom>
            </p:spPr>
          </p:pic>
          <p:pic>
            <p:nvPicPr>
              <p:cNvPr id="99" name="그림 9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18717" y="4133438"/>
                <a:ext cx="164084" cy="273980"/>
              </a:xfrm>
              <a:prstGeom prst="rect">
                <a:avLst/>
              </a:prstGeom>
            </p:spPr>
          </p:pic>
          <p:pic>
            <p:nvPicPr>
              <p:cNvPr id="100" name="그림 9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82139" y="4575827"/>
                <a:ext cx="164084" cy="273980"/>
              </a:xfrm>
              <a:prstGeom prst="rect">
                <a:avLst/>
              </a:prstGeom>
            </p:spPr>
          </p:pic>
          <p:sp>
            <p:nvSpPr>
              <p:cNvPr id="101" name="자유형 100"/>
              <p:cNvSpPr/>
              <p:nvPr/>
            </p:nvSpPr>
            <p:spPr>
              <a:xfrm>
                <a:off x="6370320" y="4320540"/>
                <a:ext cx="144780" cy="121920"/>
              </a:xfrm>
              <a:custGeom>
                <a:avLst/>
                <a:gdLst>
                  <a:gd name="connsiteX0" fmla="*/ 0 w 144780"/>
                  <a:gd name="connsiteY0" fmla="*/ 121920 h 121920"/>
                  <a:gd name="connsiteX1" fmla="*/ 144780 w 144780"/>
                  <a:gd name="connsiteY1" fmla="*/ 0 h 121920"/>
                </a:gdLst>
                <a:ahLst/>
                <a:cxnLst>
                  <a:cxn ang="0">
                    <a:pos x="connsiteX0" y="connsiteY0"/>
                  </a:cxn>
                  <a:cxn ang="0">
                    <a:pos x="connsiteX1" y="connsiteY1"/>
                  </a:cxn>
                </a:cxnLst>
                <a:rect l="l" t="t" r="r" b="b"/>
                <a:pathLst>
                  <a:path w="144780" h="121920">
                    <a:moveTo>
                      <a:pt x="0" y="121920"/>
                    </a:moveTo>
                    <a:lnTo>
                      <a:pt x="144780" y="0"/>
                    </a:lnTo>
                  </a:path>
                </a:pathLst>
              </a:custGeom>
              <a:noFill/>
              <a:ln w="9525">
                <a:solidFill>
                  <a:schemeClr val="bg1">
                    <a:lumMod val="65000"/>
                  </a:schemeClr>
                </a:solidFill>
                <a:prstDash val="sysDot"/>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02" name="자유형 101"/>
              <p:cNvSpPr/>
              <p:nvPr/>
            </p:nvSpPr>
            <p:spPr>
              <a:xfrm rot="2452405">
                <a:off x="6841377" y="4176445"/>
                <a:ext cx="144780" cy="121920"/>
              </a:xfrm>
              <a:custGeom>
                <a:avLst/>
                <a:gdLst>
                  <a:gd name="connsiteX0" fmla="*/ 0 w 144780"/>
                  <a:gd name="connsiteY0" fmla="*/ 121920 h 121920"/>
                  <a:gd name="connsiteX1" fmla="*/ 144780 w 144780"/>
                  <a:gd name="connsiteY1" fmla="*/ 0 h 121920"/>
                </a:gdLst>
                <a:ahLst/>
                <a:cxnLst>
                  <a:cxn ang="0">
                    <a:pos x="connsiteX0" y="connsiteY0"/>
                  </a:cxn>
                  <a:cxn ang="0">
                    <a:pos x="connsiteX1" y="connsiteY1"/>
                  </a:cxn>
                </a:cxnLst>
                <a:rect l="l" t="t" r="r" b="b"/>
                <a:pathLst>
                  <a:path w="144780" h="121920">
                    <a:moveTo>
                      <a:pt x="0" y="121920"/>
                    </a:moveTo>
                    <a:lnTo>
                      <a:pt x="144780" y="0"/>
                    </a:lnTo>
                  </a:path>
                </a:pathLst>
              </a:custGeom>
              <a:noFill/>
              <a:ln w="9525">
                <a:solidFill>
                  <a:schemeClr val="bg1">
                    <a:lumMod val="65000"/>
                  </a:schemeClr>
                </a:solidFill>
                <a:prstDash val="sysDot"/>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03" name="자유형 102"/>
              <p:cNvSpPr/>
              <p:nvPr/>
            </p:nvSpPr>
            <p:spPr>
              <a:xfrm rot="2452405">
                <a:off x="6793752" y="4624120"/>
                <a:ext cx="144780" cy="121920"/>
              </a:xfrm>
              <a:custGeom>
                <a:avLst/>
                <a:gdLst>
                  <a:gd name="connsiteX0" fmla="*/ 0 w 144780"/>
                  <a:gd name="connsiteY0" fmla="*/ 121920 h 121920"/>
                  <a:gd name="connsiteX1" fmla="*/ 144780 w 144780"/>
                  <a:gd name="connsiteY1" fmla="*/ 0 h 121920"/>
                </a:gdLst>
                <a:ahLst/>
                <a:cxnLst>
                  <a:cxn ang="0">
                    <a:pos x="connsiteX0" y="connsiteY0"/>
                  </a:cxn>
                  <a:cxn ang="0">
                    <a:pos x="connsiteX1" y="connsiteY1"/>
                  </a:cxn>
                </a:cxnLst>
                <a:rect l="l" t="t" r="r" b="b"/>
                <a:pathLst>
                  <a:path w="144780" h="121920">
                    <a:moveTo>
                      <a:pt x="0" y="121920"/>
                    </a:moveTo>
                    <a:lnTo>
                      <a:pt x="144780" y="0"/>
                    </a:lnTo>
                  </a:path>
                </a:pathLst>
              </a:custGeom>
              <a:noFill/>
              <a:ln w="9525">
                <a:solidFill>
                  <a:schemeClr val="bg1">
                    <a:lumMod val="65000"/>
                  </a:schemeClr>
                </a:solidFill>
                <a:prstDash val="sysDot"/>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04" name="자유형 103"/>
              <p:cNvSpPr/>
              <p:nvPr/>
            </p:nvSpPr>
            <p:spPr>
              <a:xfrm rot="3804640">
                <a:off x="6402102" y="4559317"/>
                <a:ext cx="144780" cy="121920"/>
              </a:xfrm>
              <a:custGeom>
                <a:avLst/>
                <a:gdLst>
                  <a:gd name="connsiteX0" fmla="*/ 0 w 144780"/>
                  <a:gd name="connsiteY0" fmla="*/ 121920 h 121920"/>
                  <a:gd name="connsiteX1" fmla="*/ 144780 w 144780"/>
                  <a:gd name="connsiteY1" fmla="*/ 0 h 121920"/>
                </a:gdLst>
                <a:ahLst/>
                <a:cxnLst>
                  <a:cxn ang="0">
                    <a:pos x="connsiteX0" y="connsiteY0"/>
                  </a:cxn>
                  <a:cxn ang="0">
                    <a:pos x="connsiteX1" y="connsiteY1"/>
                  </a:cxn>
                </a:cxnLst>
                <a:rect l="l" t="t" r="r" b="b"/>
                <a:pathLst>
                  <a:path w="144780" h="121920">
                    <a:moveTo>
                      <a:pt x="0" y="121920"/>
                    </a:moveTo>
                    <a:lnTo>
                      <a:pt x="144780" y="0"/>
                    </a:lnTo>
                  </a:path>
                </a:pathLst>
              </a:custGeom>
              <a:noFill/>
              <a:ln w="9525">
                <a:solidFill>
                  <a:schemeClr val="bg1">
                    <a:lumMod val="65000"/>
                  </a:schemeClr>
                </a:solidFill>
                <a:prstDash val="sysDot"/>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05" name="자유형 104"/>
              <p:cNvSpPr/>
              <p:nvPr/>
            </p:nvSpPr>
            <p:spPr>
              <a:xfrm>
                <a:off x="7141845" y="4592003"/>
                <a:ext cx="144780" cy="121920"/>
              </a:xfrm>
              <a:custGeom>
                <a:avLst/>
                <a:gdLst>
                  <a:gd name="connsiteX0" fmla="*/ 0 w 144780"/>
                  <a:gd name="connsiteY0" fmla="*/ 121920 h 121920"/>
                  <a:gd name="connsiteX1" fmla="*/ 144780 w 144780"/>
                  <a:gd name="connsiteY1" fmla="*/ 0 h 121920"/>
                </a:gdLst>
                <a:ahLst/>
                <a:cxnLst>
                  <a:cxn ang="0">
                    <a:pos x="connsiteX0" y="connsiteY0"/>
                  </a:cxn>
                  <a:cxn ang="0">
                    <a:pos x="connsiteX1" y="connsiteY1"/>
                  </a:cxn>
                </a:cxnLst>
                <a:rect l="l" t="t" r="r" b="b"/>
                <a:pathLst>
                  <a:path w="144780" h="121920">
                    <a:moveTo>
                      <a:pt x="0" y="121920"/>
                    </a:moveTo>
                    <a:lnTo>
                      <a:pt x="144780" y="0"/>
                    </a:lnTo>
                  </a:path>
                </a:pathLst>
              </a:custGeom>
              <a:noFill/>
              <a:ln w="9525">
                <a:solidFill>
                  <a:schemeClr val="bg1">
                    <a:lumMod val="65000"/>
                  </a:schemeClr>
                </a:solidFill>
                <a:prstDash val="sysDot"/>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06" name="자유형 105"/>
              <p:cNvSpPr/>
              <p:nvPr/>
            </p:nvSpPr>
            <p:spPr>
              <a:xfrm rot="4420526">
                <a:off x="7166968" y="4267813"/>
                <a:ext cx="144780" cy="121920"/>
              </a:xfrm>
              <a:custGeom>
                <a:avLst/>
                <a:gdLst>
                  <a:gd name="connsiteX0" fmla="*/ 0 w 144780"/>
                  <a:gd name="connsiteY0" fmla="*/ 121920 h 121920"/>
                  <a:gd name="connsiteX1" fmla="*/ 144780 w 144780"/>
                  <a:gd name="connsiteY1" fmla="*/ 0 h 121920"/>
                </a:gdLst>
                <a:ahLst/>
                <a:cxnLst>
                  <a:cxn ang="0">
                    <a:pos x="connsiteX0" y="connsiteY0"/>
                  </a:cxn>
                  <a:cxn ang="0">
                    <a:pos x="connsiteX1" y="connsiteY1"/>
                  </a:cxn>
                </a:cxnLst>
                <a:rect l="l" t="t" r="r" b="b"/>
                <a:pathLst>
                  <a:path w="144780" h="121920">
                    <a:moveTo>
                      <a:pt x="0" y="121920"/>
                    </a:moveTo>
                    <a:lnTo>
                      <a:pt x="144780" y="0"/>
                    </a:lnTo>
                  </a:path>
                </a:pathLst>
              </a:custGeom>
              <a:noFill/>
              <a:ln w="9525">
                <a:solidFill>
                  <a:schemeClr val="bg1">
                    <a:lumMod val="65000"/>
                  </a:schemeClr>
                </a:solidFill>
                <a:prstDash val="sysDot"/>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07" name="자유형 106"/>
              <p:cNvSpPr/>
              <p:nvPr/>
            </p:nvSpPr>
            <p:spPr>
              <a:xfrm rot="5127544">
                <a:off x="6751737" y="4401591"/>
                <a:ext cx="226363" cy="163018"/>
              </a:xfrm>
              <a:custGeom>
                <a:avLst/>
                <a:gdLst>
                  <a:gd name="connsiteX0" fmla="*/ 0 w 144780"/>
                  <a:gd name="connsiteY0" fmla="*/ 121920 h 121920"/>
                  <a:gd name="connsiteX1" fmla="*/ 144780 w 144780"/>
                  <a:gd name="connsiteY1" fmla="*/ 0 h 121920"/>
                </a:gdLst>
                <a:ahLst/>
                <a:cxnLst>
                  <a:cxn ang="0">
                    <a:pos x="connsiteX0" y="connsiteY0"/>
                  </a:cxn>
                  <a:cxn ang="0">
                    <a:pos x="connsiteX1" y="connsiteY1"/>
                  </a:cxn>
                </a:cxnLst>
                <a:rect l="l" t="t" r="r" b="b"/>
                <a:pathLst>
                  <a:path w="144780" h="121920">
                    <a:moveTo>
                      <a:pt x="0" y="121920"/>
                    </a:moveTo>
                    <a:lnTo>
                      <a:pt x="144780" y="0"/>
                    </a:lnTo>
                  </a:path>
                </a:pathLst>
              </a:custGeom>
              <a:noFill/>
              <a:ln w="9525">
                <a:solidFill>
                  <a:schemeClr val="bg1">
                    <a:lumMod val="65000"/>
                  </a:schemeClr>
                </a:solidFill>
                <a:prstDash val="sysDot"/>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08" name="자유형 107"/>
              <p:cNvSpPr/>
              <p:nvPr/>
            </p:nvSpPr>
            <p:spPr>
              <a:xfrm rot="230605">
                <a:off x="6726163" y="4376429"/>
                <a:ext cx="324947" cy="236723"/>
              </a:xfrm>
              <a:custGeom>
                <a:avLst/>
                <a:gdLst>
                  <a:gd name="connsiteX0" fmla="*/ 0 w 144780"/>
                  <a:gd name="connsiteY0" fmla="*/ 121920 h 121920"/>
                  <a:gd name="connsiteX1" fmla="*/ 144780 w 144780"/>
                  <a:gd name="connsiteY1" fmla="*/ 0 h 121920"/>
                </a:gdLst>
                <a:ahLst/>
                <a:cxnLst>
                  <a:cxn ang="0">
                    <a:pos x="connsiteX0" y="connsiteY0"/>
                  </a:cxn>
                  <a:cxn ang="0">
                    <a:pos x="connsiteX1" y="connsiteY1"/>
                  </a:cxn>
                </a:cxnLst>
                <a:rect l="l" t="t" r="r" b="b"/>
                <a:pathLst>
                  <a:path w="144780" h="121920">
                    <a:moveTo>
                      <a:pt x="0" y="121920"/>
                    </a:moveTo>
                    <a:lnTo>
                      <a:pt x="144780" y="0"/>
                    </a:lnTo>
                  </a:path>
                </a:pathLst>
              </a:custGeom>
              <a:noFill/>
              <a:ln w="9525">
                <a:solidFill>
                  <a:schemeClr val="bg1">
                    <a:lumMod val="65000"/>
                  </a:schemeClr>
                </a:solidFill>
                <a:prstDash val="sysDot"/>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09" name="자유형 108"/>
              <p:cNvSpPr/>
              <p:nvPr/>
            </p:nvSpPr>
            <p:spPr>
              <a:xfrm rot="696535">
                <a:off x="6430416" y="4303368"/>
                <a:ext cx="571674" cy="286811"/>
              </a:xfrm>
              <a:custGeom>
                <a:avLst/>
                <a:gdLst>
                  <a:gd name="connsiteX0" fmla="*/ 0 w 144780"/>
                  <a:gd name="connsiteY0" fmla="*/ 121920 h 121920"/>
                  <a:gd name="connsiteX1" fmla="*/ 144780 w 144780"/>
                  <a:gd name="connsiteY1" fmla="*/ 0 h 121920"/>
                </a:gdLst>
                <a:ahLst/>
                <a:cxnLst>
                  <a:cxn ang="0">
                    <a:pos x="connsiteX0" y="connsiteY0"/>
                  </a:cxn>
                  <a:cxn ang="0">
                    <a:pos x="connsiteX1" y="connsiteY1"/>
                  </a:cxn>
                </a:cxnLst>
                <a:rect l="l" t="t" r="r" b="b"/>
                <a:pathLst>
                  <a:path w="144780" h="121920">
                    <a:moveTo>
                      <a:pt x="0" y="121920"/>
                    </a:moveTo>
                    <a:lnTo>
                      <a:pt x="144780" y="0"/>
                    </a:lnTo>
                  </a:path>
                </a:pathLst>
              </a:custGeom>
              <a:noFill/>
              <a:ln w="9525">
                <a:solidFill>
                  <a:schemeClr val="bg1">
                    <a:lumMod val="65000"/>
                  </a:schemeClr>
                </a:solidFill>
                <a:prstDash val="sysDot"/>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10" name="자유형 109"/>
              <p:cNvSpPr/>
              <p:nvPr/>
            </p:nvSpPr>
            <p:spPr>
              <a:xfrm rot="17890363">
                <a:off x="6993522" y="4452859"/>
                <a:ext cx="150197" cy="77122"/>
              </a:xfrm>
              <a:custGeom>
                <a:avLst/>
                <a:gdLst>
                  <a:gd name="connsiteX0" fmla="*/ 0 w 144780"/>
                  <a:gd name="connsiteY0" fmla="*/ 121920 h 121920"/>
                  <a:gd name="connsiteX1" fmla="*/ 144780 w 144780"/>
                  <a:gd name="connsiteY1" fmla="*/ 0 h 121920"/>
                </a:gdLst>
                <a:ahLst/>
                <a:cxnLst>
                  <a:cxn ang="0">
                    <a:pos x="connsiteX0" y="connsiteY0"/>
                  </a:cxn>
                  <a:cxn ang="0">
                    <a:pos x="connsiteX1" y="connsiteY1"/>
                  </a:cxn>
                </a:cxnLst>
                <a:rect l="l" t="t" r="r" b="b"/>
                <a:pathLst>
                  <a:path w="144780" h="121920">
                    <a:moveTo>
                      <a:pt x="0" y="121920"/>
                    </a:moveTo>
                    <a:lnTo>
                      <a:pt x="144780" y="0"/>
                    </a:lnTo>
                  </a:path>
                </a:pathLst>
              </a:custGeom>
              <a:noFill/>
              <a:ln w="9525">
                <a:solidFill>
                  <a:schemeClr val="bg1">
                    <a:lumMod val="65000"/>
                  </a:schemeClr>
                </a:solidFill>
                <a:prstDash val="sysDot"/>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111" name="자유형 110"/>
              <p:cNvSpPr/>
              <p:nvPr/>
            </p:nvSpPr>
            <p:spPr>
              <a:xfrm rot="19130850">
                <a:off x="6627495" y="4439602"/>
                <a:ext cx="144780" cy="121920"/>
              </a:xfrm>
              <a:custGeom>
                <a:avLst/>
                <a:gdLst>
                  <a:gd name="connsiteX0" fmla="*/ 0 w 144780"/>
                  <a:gd name="connsiteY0" fmla="*/ 121920 h 121920"/>
                  <a:gd name="connsiteX1" fmla="*/ 144780 w 144780"/>
                  <a:gd name="connsiteY1" fmla="*/ 0 h 121920"/>
                </a:gdLst>
                <a:ahLst/>
                <a:cxnLst>
                  <a:cxn ang="0">
                    <a:pos x="connsiteX0" y="connsiteY0"/>
                  </a:cxn>
                  <a:cxn ang="0">
                    <a:pos x="connsiteX1" y="connsiteY1"/>
                  </a:cxn>
                </a:cxnLst>
                <a:rect l="l" t="t" r="r" b="b"/>
                <a:pathLst>
                  <a:path w="144780" h="121920">
                    <a:moveTo>
                      <a:pt x="0" y="121920"/>
                    </a:moveTo>
                    <a:lnTo>
                      <a:pt x="144780" y="0"/>
                    </a:lnTo>
                  </a:path>
                </a:pathLst>
              </a:custGeom>
              <a:noFill/>
              <a:ln w="9525">
                <a:solidFill>
                  <a:schemeClr val="bg1">
                    <a:lumMod val="65000"/>
                  </a:schemeClr>
                </a:solidFill>
                <a:prstDash val="sysDot"/>
                <a:headEnd type="triangl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grpSp>
        <p:sp>
          <p:nvSpPr>
            <p:cNvPr id="85" name="타원 84"/>
            <p:cNvSpPr/>
            <p:nvPr/>
          </p:nvSpPr>
          <p:spPr>
            <a:xfrm>
              <a:off x="4703409" y="3933936"/>
              <a:ext cx="782543" cy="266454"/>
            </a:xfrm>
            <a:prstGeom prst="ellipse">
              <a:avLst/>
            </a:prstGeom>
            <a:noFill/>
            <a:ln w="22225">
              <a:gradFill>
                <a:gsLst>
                  <a:gs pos="0">
                    <a:srgbClr val="C00000"/>
                  </a:gs>
                  <a:gs pos="11000">
                    <a:srgbClr val="FF0000"/>
                  </a:gs>
                  <a:gs pos="22000">
                    <a:srgbClr val="FFC000"/>
                  </a:gs>
                  <a:gs pos="98165">
                    <a:srgbClr val="7030A0"/>
                  </a:gs>
                  <a:gs pos="88073">
                    <a:srgbClr val="002060"/>
                  </a:gs>
                  <a:gs pos="78000">
                    <a:srgbClr val="0070C0"/>
                  </a:gs>
                  <a:gs pos="68000">
                    <a:srgbClr val="00B0F0"/>
                  </a:gs>
                  <a:gs pos="58000">
                    <a:srgbClr val="00B050"/>
                  </a:gs>
                  <a:gs pos="45000">
                    <a:srgbClr val="92D050"/>
                  </a:gs>
                  <a:gs pos="33000">
                    <a:srgbClr val="FFFF00"/>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86" name="자유형 85"/>
            <p:cNvSpPr/>
            <p:nvPr/>
          </p:nvSpPr>
          <p:spPr>
            <a:xfrm>
              <a:off x="4104635" y="4109983"/>
              <a:ext cx="614362" cy="561975"/>
            </a:xfrm>
            <a:custGeom>
              <a:avLst/>
              <a:gdLst>
                <a:gd name="connsiteX0" fmla="*/ 0 w 614362"/>
                <a:gd name="connsiteY0" fmla="*/ 561975 h 561975"/>
                <a:gd name="connsiteX1" fmla="*/ 614362 w 614362"/>
                <a:gd name="connsiteY1" fmla="*/ 0 h 561975"/>
              </a:gdLst>
              <a:ahLst/>
              <a:cxnLst>
                <a:cxn ang="0">
                  <a:pos x="connsiteX0" y="connsiteY0"/>
                </a:cxn>
                <a:cxn ang="0">
                  <a:pos x="connsiteX1" y="connsiteY1"/>
                </a:cxn>
              </a:cxnLst>
              <a:rect l="l" t="t" r="r" b="b"/>
              <a:pathLst>
                <a:path w="614362" h="561975">
                  <a:moveTo>
                    <a:pt x="0" y="561975"/>
                  </a:moveTo>
                  <a:lnTo>
                    <a:pt x="614362" y="0"/>
                  </a:lnTo>
                </a:path>
              </a:pathLst>
            </a:custGeom>
            <a:noFill/>
            <a:ln w="22225">
              <a:gradFill>
                <a:gsLst>
                  <a:gs pos="0">
                    <a:srgbClr val="C00000"/>
                  </a:gs>
                  <a:gs pos="11000">
                    <a:srgbClr val="FF0000"/>
                  </a:gs>
                  <a:gs pos="22000">
                    <a:srgbClr val="FFC000"/>
                  </a:gs>
                  <a:gs pos="98165">
                    <a:srgbClr val="7030A0"/>
                  </a:gs>
                  <a:gs pos="88073">
                    <a:srgbClr val="002060"/>
                  </a:gs>
                  <a:gs pos="78000">
                    <a:srgbClr val="0070C0"/>
                  </a:gs>
                  <a:gs pos="68000">
                    <a:srgbClr val="00B0F0"/>
                  </a:gs>
                  <a:gs pos="58000">
                    <a:srgbClr val="00B050"/>
                  </a:gs>
                  <a:gs pos="45000">
                    <a:srgbClr val="92D050"/>
                  </a:gs>
                  <a:gs pos="33000">
                    <a:srgbClr val="FFFF00"/>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87" name="자유형 86"/>
            <p:cNvSpPr/>
            <p:nvPr/>
          </p:nvSpPr>
          <p:spPr>
            <a:xfrm flipH="1">
              <a:off x="5463475" y="4109983"/>
              <a:ext cx="677458" cy="619691"/>
            </a:xfrm>
            <a:custGeom>
              <a:avLst/>
              <a:gdLst>
                <a:gd name="connsiteX0" fmla="*/ 0 w 614362"/>
                <a:gd name="connsiteY0" fmla="*/ 561975 h 561975"/>
                <a:gd name="connsiteX1" fmla="*/ 614362 w 614362"/>
                <a:gd name="connsiteY1" fmla="*/ 0 h 561975"/>
              </a:gdLst>
              <a:ahLst/>
              <a:cxnLst>
                <a:cxn ang="0">
                  <a:pos x="connsiteX0" y="connsiteY0"/>
                </a:cxn>
                <a:cxn ang="0">
                  <a:pos x="connsiteX1" y="connsiteY1"/>
                </a:cxn>
              </a:cxnLst>
              <a:rect l="l" t="t" r="r" b="b"/>
              <a:pathLst>
                <a:path w="614362" h="561975">
                  <a:moveTo>
                    <a:pt x="0" y="561975"/>
                  </a:moveTo>
                  <a:lnTo>
                    <a:pt x="614362" y="0"/>
                  </a:lnTo>
                </a:path>
              </a:pathLst>
            </a:custGeom>
            <a:noFill/>
            <a:ln w="22225">
              <a:gradFill>
                <a:gsLst>
                  <a:gs pos="0">
                    <a:srgbClr val="C00000"/>
                  </a:gs>
                  <a:gs pos="11000">
                    <a:srgbClr val="FF0000"/>
                  </a:gs>
                  <a:gs pos="22000">
                    <a:srgbClr val="FFC000"/>
                  </a:gs>
                  <a:gs pos="98165">
                    <a:srgbClr val="7030A0"/>
                  </a:gs>
                  <a:gs pos="88073">
                    <a:srgbClr val="002060"/>
                  </a:gs>
                  <a:gs pos="78000">
                    <a:srgbClr val="0070C0"/>
                  </a:gs>
                  <a:gs pos="68000">
                    <a:srgbClr val="00B0F0"/>
                  </a:gs>
                  <a:gs pos="58000">
                    <a:srgbClr val="00B050"/>
                  </a:gs>
                  <a:gs pos="45000">
                    <a:srgbClr val="92D050"/>
                  </a:gs>
                  <a:gs pos="33000">
                    <a:srgbClr val="FFFF00"/>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88" name="자유형 87"/>
            <p:cNvSpPr/>
            <p:nvPr/>
          </p:nvSpPr>
          <p:spPr>
            <a:xfrm>
              <a:off x="5114285" y="4195708"/>
              <a:ext cx="80962" cy="547688"/>
            </a:xfrm>
            <a:custGeom>
              <a:avLst/>
              <a:gdLst>
                <a:gd name="connsiteX0" fmla="*/ 0 w 80962"/>
                <a:gd name="connsiteY0" fmla="*/ 0 h 547688"/>
                <a:gd name="connsiteX1" fmla="*/ 80962 w 80962"/>
                <a:gd name="connsiteY1" fmla="*/ 547688 h 547688"/>
              </a:gdLst>
              <a:ahLst/>
              <a:cxnLst>
                <a:cxn ang="0">
                  <a:pos x="connsiteX0" y="connsiteY0"/>
                </a:cxn>
                <a:cxn ang="0">
                  <a:pos x="connsiteX1" y="connsiteY1"/>
                </a:cxn>
              </a:cxnLst>
              <a:rect l="l" t="t" r="r" b="b"/>
              <a:pathLst>
                <a:path w="80962" h="547688">
                  <a:moveTo>
                    <a:pt x="0" y="0"/>
                  </a:moveTo>
                  <a:lnTo>
                    <a:pt x="80962" y="547688"/>
                  </a:lnTo>
                </a:path>
              </a:pathLst>
            </a:custGeom>
            <a:noFill/>
            <a:ln w="22225">
              <a:gradFill>
                <a:gsLst>
                  <a:gs pos="0">
                    <a:srgbClr val="C00000"/>
                  </a:gs>
                  <a:gs pos="11000">
                    <a:srgbClr val="FF0000"/>
                  </a:gs>
                  <a:gs pos="22000">
                    <a:srgbClr val="FFC000"/>
                  </a:gs>
                  <a:gs pos="98165">
                    <a:srgbClr val="7030A0"/>
                  </a:gs>
                  <a:gs pos="88073">
                    <a:srgbClr val="002060"/>
                  </a:gs>
                  <a:gs pos="78000">
                    <a:srgbClr val="0070C0"/>
                  </a:gs>
                  <a:gs pos="68000">
                    <a:srgbClr val="00B0F0"/>
                  </a:gs>
                  <a:gs pos="58000">
                    <a:srgbClr val="00B050"/>
                  </a:gs>
                  <a:gs pos="45000">
                    <a:srgbClr val="92D050"/>
                  </a:gs>
                  <a:gs pos="33000">
                    <a:srgbClr val="FFFF00"/>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pic>
          <p:nvPicPr>
            <p:cNvPr id="89" name="그림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0584" y="4276636"/>
              <a:ext cx="348202" cy="499161"/>
            </a:xfrm>
            <a:prstGeom prst="rect">
              <a:avLst/>
            </a:prstGeom>
          </p:spPr>
        </p:pic>
        <p:pic>
          <p:nvPicPr>
            <p:cNvPr id="90" name="그림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0894" y="4443797"/>
              <a:ext cx="348202" cy="499161"/>
            </a:xfrm>
            <a:prstGeom prst="rect">
              <a:avLst/>
            </a:prstGeom>
          </p:spPr>
        </p:pic>
        <p:sp>
          <p:nvSpPr>
            <p:cNvPr id="91" name="TextBox 90">
              <a:extLst>
                <a:ext uri="{FF2B5EF4-FFF2-40B4-BE49-F238E27FC236}">
                  <a16:creationId xmlns:a16="http://schemas.microsoft.com/office/drawing/2014/main" id="{872D95DF-D9B8-4644-BDF7-A0591463303D}"/>
                </a:ext>
              </a:extLst>
            </p:cNvPr>
            <p:cNvSpPr txBox="1"/>
            <p:nvPr/>
          </p:nvSpPr>
          <p:spPr>
            <a:xfrm>
              <a:off x="4578641" y="3749514"/>
              <a:ext cx="1037602"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Mạng</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lõi</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5G</a:t>
              </a:r>
            </a:p>
          </p:txBody>
        </p:sp>
        <p:grpSp>
          <p:nvGrpSpPr>
            <p:cNvPr id="92" name="그룹 91"/>
            <p:cNvGrpSpPr/>
            <p:nvPr/>
          </p:nvGrpSpPr>
          <p:grpSpPr>
            <a:xfrm>
              <a:off x="1971359" y="4172620"/>
              <a:ext cx="184413" cy="81332"/>
              <a:chOff x="2682384" y="7272959"/>
              <a:chExt cx="209129" cy="92233"/>
            </a:xfrm>
            <a:solidFill>
              <a:srgbClr val="0033CC"/>
            </a:solidFill>
          </p:grpSpPr>
          <p:sp>
            <p:nvSpPr>
              <p:cNvPr id="93" name="이등변 삼각형 92"/>
              <p:cNvSpPr/>
              <p:nvPr/>
            </p:nvSpPr>
            <p:spPr>
              <a:xfrm rot="5400000">
                <a:off x="2676021" y="7279322"/>
                <a:ext cx="92232" cy="795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05994">
                  <a:defRPr/>
                </a:pPr>
                <a:endParaRPr lang="ko-KR" altLang="en-US" sz="1799">
                  <a:solidFill>
                    <a:prstClr val="white"/>
                  </a:solidFill>
                  <a:latin typeface="Calibri" panose="020F0502020204030204"/>
                  <a:ea typeface="맑은 고딕" panose="020B0503020000020004" pitchFamily="50" charset="-127"/>
                </a:endParaRPr>
              </a:p>
            </p:txBody>
          </p:sp>
          <p:sp>
            <p:nvSpPr>
              <p:cNvPr id="94" name="이등변 삼각형 93"/>
              <p:cNvSpPr/>
              <p:nvPr/>
            </p:nvSpPr>
            <p:spPr>
              <a:xfrm rot="5400000">
                <a:off x="2805644" y="7279323"/>
                <a:ext cx="92232" cy="795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05994">
                  <a:defRPr/>
                </a:pPr>
                <a:endParaRPr lang="ko-KR" altLang="en-US" sz="1799">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1638151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553998"/>
            <a:chOff x="416128" y="444866"/>
            <a:chExt cx="9051872" cy="553998"/>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Tổng quan về Truyền thông Di động 5G </a:t>
            </a:r>
          </a:p>
        </p:txBody>
      </p:sp>
      <p:grpSp>
        <p:nvGrpSpPr>
          <p:cNvPr id="23" name="그룹 22">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24" name="직사각형 2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5G</a:t>
              </a:r>
            </a:p>
          </p:txBody>
        </p:sp>
      </p:grpSp>
      <p:grpSp>
        <p:nvGrpSpPr>
          <p:cNvPr id="18" name="그룹 17">
            <a:extLst>
              <a:ext uri="{FF2B5EF4-FFF2-40B4-BE49-F238E27FC236}">
                <a16:creationId xmlns:a16="http://schemas.microsoft.com/office/drawing/2014/main" id="{6C038409-9F37-4D1E-B994-D135C4151C58}"/>
              </a:ext>
            </a:extLst>
          </p:cNvPr>
          <p:cNvGrpSpPr/>
          <p:nvPr/>
        </p:nvGrpSpPr>
        <p:grpSpPr>
          <a:xfrm>
            <a:off x="558800" y="2351732"/>
            <a:ext cx="8782050" cy="3458518"/>
            <a:chOff x="558800" y="2313632"/>
            <a:chExt cx="8782050" cy="3458518"/>
          </a:xfrm>
        </p:grpSpPr>
        <p:sp>
          <p:nvSpPr>
            <p:cNvPr id="19" name="모서리가 둥근 직사각형 4">
              <a:extLst>
                <a:ext uri="{FF2B5EF4-FFF2-40B4-BE49-F238E27FC236}">
                  <a16:creationId xmlns:a16="http://schemas.microsoft.com/office/drawing/2014/main" id="{5465FD91-0FA5-4816-A94B-82776F3FDEE3}"/>
                </a:ext>
              </a:extLst>
            </p:cNvPr>
            <p:cNvSpPr/>
            <p:nvPr/>
          </p:nvSpPr>
          <p:spPr>
            <a:xfrm>
              <a:off x="558800" y="2313632"/>
              <a:ext cx="8782050" cy="34585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E49757D7-65A2-4B6E-B6C2-10690C2C29E5}"/>
                </a:ext>
              </a:extLst>
            </p:cNvPr>
            <p:cNvGrpSpPr/>
            <p:nvPr/>
          </p:nvGrpSpPr>
          <p:grpSpPr>
            <a:xfrm>
              <a:off x="1548250" y="2534441"/>
              <a:ext cx="6876953" cy="3147907"/>
              <a:chOff x="1548250" y="2658266"/>
              <a:chExt cx="6876953" cy="3147907"/>
            </a:xfrm>
          </p:grpSpPr>
          <p:grpSp>
            <p:nvGrpSpPr>
              <p:cNvPr id="21" name="그룹 20">
                <a:extLst>
                  <a:ext uri="{FF2B5EF4-FFF2-40B4-BE49-F238E27FC236}">
                    <a16:creationId xmlns:a16="http://schemas.microsoft.com/office/drawing/2014/main" id="{EAD2A9D4-1EEC-4389-A69D-9F9248FAC26E}"/>
                  </a:ext>
                </a:extLst>
              </p:cNvPr>
              <p:cNvGrpSpPr/>
              <p:nvPr/>
            </p:nvGrpSpPr>
            <p:grpSpPr>
              <a:xfrm>
                <a:off x="1548250" y="2658266"/>
                <a:ext cx="6876953" cy="1587745"/>
                <a:chOff x="1218138" y="2658266"/>
                <a:chExt cx="6876953" cy="1587745"/>
              </a:xfrm>
            </p:grpSpPr>
            <p:sp>
              <p:nvSpPr>
                <p:cNvPr id="41" name="TextBox 40">
                  <a:extLst>
                    <a:ext uri="{FF2B5EF4-FFF2-40B4-BE49-F238E27FC236}">
                      <a16:creationId xmlns:a16="http://schemas.microsoft.com/office/drawing/2014/main" id="{56CF7C0C-0A91-4289-9906-9D4E7D54349C}"/>
                    </a:ext>
                  </a:extLst>
                </p:cNvPr>
                <p:cNvSpPr txBox="1"/>
                <p:nvPr/>
              </p:nvSpPr>
              <p:spPr>
                <a:xfrm>
                  <a:off x="4259620" y="3969012"/>
                  <a:ext cx="912429" cy="276999"/>
                </a:xfrm>
                <a:prstGeom prst="rect">
                  <a:avLst/>
                </a:prstGeom>
                <a:noFill/>
              </p:spPr>
              <p:txBody>
                <a:bodyPr wrap="none" rtlCol="0">
                  <a:spAutoFit/>
                  <a:scene3d>
                    <a:camera prst="orthographicFront"/>
                    <a:lightRig rig="threePt" dir="t"/>
                  </a:scene3d>
                  <a:sp3d>
                    <a:bevelT w="0" h="6350"/>
                    <a:bevelB w="0" h="0"/>
                  </a:sp3d>
                </a:bodyPr>
                <a:lstStyle/>
                <a:p>
                  <a:pPr algn="ctr" defTabSz="457063">
                    <a:defRPr/>
                  </a:pP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Xe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tự</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hành</a:t>
                  </a:r>
                  <a:endParaRPr lang="en-US" altLang="ko-KR" sz="12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42" name="TextBox 41">
                  <a:extLst>
                    <a:ext uri="{FF2B5EF4-FFF2-40B4-BE49-F238E27FC236}">
                      <a16:creationId xmlns:a16="http://schemas.microsoft.com/office/drawing/2014/main" id="{578A55B5-C502-444D-A6D6-D9B3DB4BFA16}"/>
                    </a:ext>
                  </a:extLst>
                </p:cNvPr>
                <p:cNvSpPr txBox="1"/>
                <p:nvPr/>
              </p:nvSpPr>
              <p:spPr>
                <a:xfrm>
                  <a:off x="7153398" y="3969012"/>
                  <a:ext cx="392931" cy="276910"/>
                </a:xfrm>
                <a:prstGeom prst="rect">
                  <a:avLst/>
                </a:prstGeom>
                <a:noFill/>
              </p:spPr>
              <p:txBody>
                <a:bodyPr wrap="none" rtlCol="0">
                  <a:spAutoFit/>
                  <a:scene3d>
                    <a:camera prst="orthographicFront"/>
                    <a:lightRig rig="threePt" dir="t"/>
                  </a:scene3d>
                  <a:sp3d>
                    <a:bevelT w="0" h="6350"/>
                    <a:bevelB w="0" h="0"/>
                  </a:sp3d>
                </a:bodyPr>
                <a:lstStyle/>
                <a:p>
                  <a:pPr algn="ctr" defTabSz="457063">
                    <a:defRPr/>
                  </a:pP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IoT</a:t>
                  </a:r>
                  <a:endParaRPr lang="en-US" altLang="ko-KR" sz="12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43" name="TextBox 42">
                  <a:extLst>
                    <a:ext uri="{FF2B5EF4-FFF2-40B4-BE49-F238E27FC236}">
                      <a16:creationId xmlns:a16="http://schemas.microsoft.com/office/drawing/2014/main" id="{26247BF7-52F9-42AA-A25C-5E7B13EA0CAE}"/>
                    </a:ext>
                  </a:extLst>
                </p:cNvPr>
                <p:cNvSpPr txBox="1"/>
                <p:nvPr/>
              </p:nvSpPr>
              <p:spPr>
                <a:xfrm>
                  <a:off x="1218138" y="3969012"/>
                  <a:ext cx="1657825" cy="276999"/>
                </a:xfrm>
                <a:prstGeom prst="rect">
                  <a:avLst/>
                </a:prstGeom>
                <a:noFill/>
              </p:spPr>
              <p:txBody>
                <a:bodyPr wrap="none" rtlCol="0">
                  <a:spAutoFit/>
                  <a:scene3d>
                    <a:camera prst="orthographicFront"/>
                    <a:lightRig rig="threePt" dir="t"/>
                  </a:scene3d>
                  <a:sp3d>
                    <a:bevelT w="0" h="6350"/>
                    <a:bevelB w="0" h="0"/>
                  </a:sp3d>
                </a:bodyPr>
                <a:lstStyle/>
                <a:p>
                  <a:pPr algn="ctr" defTabSz="457063">
                    <a:defRPr/>
                  </a:pP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Truyền</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video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ba</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chiều</a:t>
                  </a:r>
                  <a:endParaRPr lang="en-US" altLang="ko-KR" sz="1200" dirty="0">
                    <a:solidFill>
                      <a:prstClr val="black">
                        <a:lumMod val="85000"/>
                        <a:lumOff val="15000"/>
                      </a:prstClr>
                    </a:solidFill>
                    <a:latin typeface="SamsungOne-700" panose="020B0803030303020204" pitchFamily="34" charset="0"/>
                    <a:ea typeface="SamsungOne-700" panose="020B0803030303020204" pitchFamily="34" charset="0"/>
                  </a:endParaRPr>
                </a:p>
              </p:txBody>
            </p:sp>
            <p:pic>
              <p:nvPicPr>
                <p:cNvPr id="44" name="Picture 2" descr="관련 이미지">
                  <a:extLst>
                    <a:ext uri="{FF2B5EF4-FFF2-40B4-BE49-F238E27FC236}">
                      <a16:creationId xmlns:a16="http://schemas.microsoft.com/office/drawing/2014/main" id="{A7F49504-09FC-4806-AEE1-1DC082B6F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088" y="2678402"/>
                  <a:ext cx="1207928" cy="120792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무인자동차에 대한 이미지 검색결과">
                  <a:extLst>
                    <a:ext uri="{FF2B5EF4-FFF2-40B4-BE49-F238E27FC236}">
                      <a16:creationId xmlns:a16="http://schemas.microsoft.com/office/drawing/2014/main" id="{A689C648-91A2-4777-A4B5-ADBA3A468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3534" y="2658266"/>
                  <a:ext cx="1674922" cy="1242557"/>
                </a:xfrm>
                <a:prstGeom prst="rect">
                  <a:avLst/>
                </a:prstGeom>
                <a:noFill/>
                <a:extLst>
                  <a:ext uri="{909E8E84-426E-40DD-AFC4-6F175D3DCCD1}">
                    <a14:hiddenFill xmlns:a14="http://schemas.microsoft.com/office/drawing/2010/main">
                      <a:solidFill>
                        <a:srgbClr val="FFFFFF"/>
                      </a:solidFill>
                    </a14:hiddenFill>
                  </a:ext>
                </a:extLst>
              </p:spPr>
            </p:pic>
            <p:pic>
              <p:nvPicPr>
                <p:cNvPr id="46" name="그림 45">
                  <a:extLst>
                    <a:ext uri="{FF2B5EF4-FFF2-40B4-BE49-F238E27FC236}">
                      <a16:creationId xmlns:a16="http://schemas.microsoft.com/office/drawing/2014/main" id="{34D4E69F-D904-47C6-B34D-80B0C68BAD00}"/>
                    </a:ext>
                  </a:extLst>
                </p:cNvPr>
                <p:cNvPicPr>
                  <a:picLocks noChangeAspect="1"/>
                </p:cNvPicPr>
                <p:nvPr/>
              </p:nvPicPr>
              <p:blipFill>
                <a:blip r:embed="rId5"/>
                <a:stretch>
                  <a:fillRect/>
                </a:stretch>
              </p:blipFill>
              <p:spPr>
                <a:xfrm>
                  <a:off x="6604633" y="2672951"/>
                  <a:ext cx="1490458" cy="1315843"/>
                </a:xfrm>
                <a:prstGeom prst="rect">
                  <a:avLst/>
                </a:prstGeom>
              </p:spPr>
            </p:pic>
          </p:grpSp>
          <p:grpSp>
            <p:nvGrpSpPr>
              <p:cNvPr id="22" name="그룹 21">
                <a:extLst>
                  <a:ext uri="{FF2B5EF4-FFF2-40B4-BE49-F238E27FC236}">
                    <a16:creationId xmlns:a16="http://schemas.microsoft.com/office/drawing/2014/main" id="{AEA8A467-2823-467E-85C6-0DE130248FF0}"/>
                  </a:ext>
                </a:extLst>
              </p:cNvPr>
              <p:cNvGrpSpPr/>
              <p:nvPr/>
            </p:nvGrpSpPr>
            <p:grpSpPr>
              <a:xfrm>
                <a:off x="1671054" y="4268914"/>
                <a:ext cx="6631637" cy="1537259"/>
                <a:chOff x="1671054" y="4268914"/>
                <a:chExt cx="6631637" cy="1537259"/>
              </a:xfrm>
            </p:grpSpPr>
            <p:sp>
              <p:nvSpPr>
                <p:cNvPr id="27" name="TextBox 26">
                  <a:extLst>
                    <a:ext uri="{FF2B5EF4-FFF2-40B4-BE49-F238E27FC236}">
                      <a16:creationId xmlns:a16="http://schemas.microsoft.com/office/drawing/2014/main" id="{9100972B-4170-46DD-8D21-2AF31BB0958E}"/>
                    </a:ext>
                  </a:extLst>
                </p:cNvPr>
                <p:cNvSpPr txBox="1"/>
                <p:nvPr/>
              </p:nvSpPr>
              <p:spPr>
                <a:xfrm>
                  <a:off x="4453498" y="5529174"/>
                  <a:ext cx="1047082" cy="276999"/>
                </a:xfrm>
                <a:prstGeom prst="rect">
                  <a:avLst/>
                </a:prstGeom>
                <a:noFill/>
              </p:spPr>
              <p:txBody>
                <a:bodyPr wrap="none" rtlCol="0">
                  <a:spAutoFit/>
                  <a:scene3d>
                    <a:camera prst="orthographicFront"/>
                    <a:lightRig rig="threePt" dir="t"/>
                  </a:scene3d>
                  <a:sp3d>
                    <a:bevelT w="0" h="6350"/>
                    <a:bevelB w="0" h="0"/>
                  </a:sp3d>
                </a:bodyPr>
                <a:lstStyle/>
                <a:p>
                  <a:pPr algn="ctr" defTabSz="457063">
                    <a:defRPr/>
                  </a:pP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Điều</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trị</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từ</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xa</a:t>
                  </a:r>
                  <a:endParaRPr lang="en-US" altLang="ko-KR" sz="12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36" name="TextBox 35">
                  <a:extLst>
                    <a:ext uri="{FF2B5EF4-FFF2-40B4-BE49-F238E27FC236}">
                      <a16:creationId xmlns:a16="http://schemas.microsoft.com/office/drawing/2014/main" id="{1A7F5AED-3705-4BC6-BA9A-B730D2B532C7}"/>
                    </a:ext>
                  </a:extLst>
                </p:cNvPr>
                <p:cNvSpPr txBox="1"/>
                <p:nvPr/>
              </p:nvSpPr>
              <p:spPr>
                <a:xfrm>
                  <a:off x="7175669" y="5528292"/>
                  <a:ext cx="1008609" cy="276999"/>
                </a:xfrm>
                <a:prstGeom prst="rect">
                  <a:avLst/>
                </a:prstGeom>
                <a:noFill/>
              </p:spPr>
              <p:txBody>
                <a:bodyPr wrap="none" rtlCol="0">
                  <a:spAutoFit/>
                  <a:scene3d>
                    <a:camera prst="orthographicFront"/>
                    <a:lightRig rig="threePt" dir="t"/>
                  </a:scene3d>
                  <a:sp3d>
                    <a:bevelT w="0" h="6350"/>
                    <a:bevelB w="0" h="0"/>
                  </a:sp3d>
                </a:bodyPr>
                <a:lstStyle/>
                <a:p>
                  <a:pPr algn="ctr" defTabSz="457063">
                    <a:defRPr/>
                  </a:pP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Robot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mạng</a:t>
                  </a:r>
                  <a:endParaRPr lang="en-US" altLang="ko-KR" sz="12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37" name="TextBox 36">
                  <a:extLst>
                    <a:ext uri="{FF2B5EF4-FFF2-40B4-BE49-F238E27FC236}">
                      <a16:creationId xmlns:a16="http://schemas.microsoft.com/office/drawing/2014/main" id="{45E730AB-6497-4770-A475-17F7DCC6681B}"/>
                    </a:ext>
                  </a:extLst>
                </p:cNvPr>
                <p:cNvSpPr txBox="1"/>
                <p:nvPr/>
              </p:nvSpPr>
              <p:spPr>
                <a:xfrm>
                  <a:off x="1671054" y="5501477"/>
                  <a:ext cx="1378904" cy="276999"/>
                </a:xfrm>
                <a:prstGeom prst="rect">
                  <a:avLst/>
                </a:prstGeom>
                <a:noFill/>
              </p:spPr>
              <p:txBody>
                <a:bodyPr wrap="none" rtlCol="0">
                  <a:spAutoFit/>
                  <a:scene3d>
                    <a:camera prst="orthographicFront"/>
                    <a:lightRig rig="threePt" dir="t"/>
                  </a:scene3d>
                  <a:sp3d>
                    <a:bevelT w="0" h="6350"/>
                    <a:bevelB w="0" h="0"/>
                  </a:sp3d>
                </a:bodyPr>
                <a:lstStyle/>
                <a:p>
                  <a:pPr algn="ctr" defTabSz="457063">
                    <a:defRPr/>
                  </a:pP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Dịch</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vụ</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thực</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tế</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ảo</a:t>
                  </a:r>
                  <a:endParaRPr lang="en-US" altLang="ko-KR" sz="1200" dirty="0">
                    <a:solidFill>
                      <a:prstClr val="black">
                        <a:lumMod val="85000"/>
                        <a:lumOff val="15000"/>
                      </a:prstClr>
                    </a:solidFill>
                    <a:latin typeface="SamsungOne-700" panose="020B0803030303020204" pitchFamily="34" charset="0"/>
                    <a:ea typeface="SamsungOne-700" panose="020B0803030303020204" pitchFamily="34" charset="0"/>
                  </a:endParaRPr>
                </a:p>
              </p:txBody>
            </p:sp>
            <p:pic>
              <p:nvPicPr>
                <p:cNvPr id="38" name="Picture 2" descr="가상현실에 대한 이미지 검색결과">
                  <a:extLst>
                    <a:ext uri="{FF2B5EF4-FFF2-40B4-BE49-F238E27FC236}">
                      <a16:creationId xmlns:a16="http://schemas.microsoft.com/office/drawing/2014/main" id="{587E0471-6877-4A7B-882E-D00ECB4A88E5}"/>
                    </a:ext>
                  </a:extLst>
                </p:cNvPr>
                <p:cNvPicPr>
                  <a:picLocks noChangeAspect="1" noChangeArrowheads="1"/>
                </p:cNvPicPr>
                <p:nvPr/>
              </p:nvPicPr>
              <p:blipFill rotWithShape="1">
                <a:blip r:embed="rId6">
                  <a:clrChange>
                    <a:clrFrom>
                      <a:srgbClr val="EBEEF3"/>
                    </a:clrFrom>
                    <a:clrTo>
                      <a:srgbClr val="EBEEF3">
                        <a:alpha val="0"/>
                      </a:srgbClr>
                    </a:clrTo>
                  </a:clrChange>
                  <a:extLst>
                    <a:ext uri="{28A0092B-C50C-407E-A947-70E740481C1C}">
                      <a14:useLocalDpi xmlns:a14="http://schemas.microsoft.com/office/drawing/2010/main" val="0"/>
                    </a:ext>
                  </a:extLst>
                </a:blip>
                <a:srcRect l="11204" r="12070"/>
                <a:stretch/>
              </p:blipFill>
              <p:spPr bwMode="auto">
                <a:xfrm>
                  <a:off x="1757647" y="4303403"/>
                  <a:ext cx="1205719" cy="117708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관련 이미지">
                  <a:extLst>
                    <a:ext uri="{FF2B5EF4-FFF2-40B4-BE49-F238E27FC236}">
                      <a16:creationId xmlns:a16="http://schemas.microsoft.com/office/drawing/2014/main" id="{2DED17F8-17D1-4260-80FB-61E65D7B50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3760"/>
                <a:stretch/>
              </p:blipFill>
              <p:spPr bwMode="auto">
                <a:xfrm>
                  <a:off x="4319155" y="4268914"/>
                  <a:ext cx="1315767" cy="1246061"/>
                </a:xfrm>
                <a:prstGeom prst="rect">
                  <a:avLst/>
                </a:prstGeom>
                <a:noFill/>
                <a:extLst>
                  <a:ext uri="{909E8E84-426E-40DD-AFC4-6F175D3DCCD1}">
                    <a14:hiddenFill xmlns:a14="http://schemas.microsoft.com/office/drawing/2010/main">
                      <a:solidFill>
                        <a:srgbClr val="FFFFFF"/>
                      </a:solidFill>
                    </a14:hiddenFill>
                  </a:ext>
                </a:extLst>
              </p:spPr>
            </p:pic>
            <p:pic>
              <p:nvPicPr>
                <p:cNvPr id="40" name="그림 39">
                  <a:extLst>
                    <a:ext uri="{FF2B5EF4-FFF2-40B4-BE49-F238E27FC236}">
                      <a16:creationId xmlns:a16="http://schemas.microsoft.com/office/drawing/2014/main" id="{9DE7140F-3B4E-4EEC-B635-9243CE35F4D3}"/>
                    </a:ext>
                  </a:extLst>
                </p:cNvPr>
                <p:cNvPicPr>
                  <a:picLocks noChangeAspect="1"/>
                </p:cNvPicPr>
                <p:nvPr/>
              </p:nvPicPr>
              <p:blipFill>
                <a:blip r:embed="rId8"/>
                <a:stretch>
                  <a:fillRect/>
                </a:stretch>
              </p:blipFill>
              <p:spPr>
                <a:xfrm>
                  <a:off x="6919442" y="4409672"/>
                  <a:ext cx="1383249" cy="1107701"/>
                </a:xfrm>
                <a:prstGeom prst="rect">
                  <a:avLst/>
                </a:prstGeom>
              </p:spPr>
            </p:pic>
          </p:grpSp>
        </p:grpSp>
      </p:grpSp>
    </p:spTree>
    <p:extLst>
      <p:ext uri="{BB962C8B-B14F-4D97-AF65-F5344CB8AC3E}">
        <p14:creationId xmlns:p14="http://schemas.microsoft.com/office/powerpoint/2010/main" val="381853353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모서리가 둥근 직사각형 4">
            <a:extLst>
              <a:ext uri="{FF2B5EF4-FFF2-40B4-BE49-F238E27FC236}">
                <a16:creationId xmlns:a16="http://schemas.microsoft.com/office/drawing/2014/main" id="{5465FD91-0FA5-4816-A94B-82776F3FDEE3}"/>
              </a:ext>
            </a:extLst>
          </p:cNvPr>
          <p:cNvSpPr/>
          <p:nvPr/>
        </p:nvSpPr>
        <p:spPr>
          <a:xfrm>
            <a:off x="559816" y="2210084"/>
            <a:ext cx="5782617" cy="38340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p:cNvGrpSpPr/>
          <p:nvPr/>
        </p:nvGrpSpPr>
        <p:grpSpPr>
          <a:xfrm>
            <a:off x="416128" y="444866"/>
            <a:ext cx="9051872" cy="553998"/>
            <a:chOff x="416128" y="444866"/>
            <a:chExt cx="9051872" cy="553998"/>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Đặc điểm của Truyền thông Di động 5G</a:t>
            </a:r>
          </a:p>
        </p:txBody>
      </p:sp>
      <p:grpSp>
        <p:nvGrpSpPr>
          <p:cNvPr id="23" name="그룹 22">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24" name="직사각형 2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a:solidFill>
                    <a:schemeClr val="tx1"/>
                  </a:solidFill>
                  <a:latin typeface="SamsungOne-400" panose="020B0503030303020204" pitchFamily="34" charset="0"/>
                  <a:ea typeface="SamsungOne-400" panose="020B0503030303020204" pitchFamily="34" charset="0"/>
                </a:rPr>
                <a:t>Ba </a:t>
              </a:r>
              <a:r>
                <a:rPr lang="en-US" altLang="ko-KR" sz="1400" dirty="0" err="1">
                  <a:solidFill>
                    <a:schemeClr val="tx1"/>
                  </a:solidFill>
                  <a:latin typeface="SamsungOne-400" panose="020B0503030303020204" pitchFamily="34" charset="0"/>
                  <a:ea typeface="SamsungOne-400" panose="020B0503030303020204" pitchFamily="34" charset="0"/>
                </a:rPr>
                <a:t>đặc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di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5G </a:t>
              </a:r>
            </a:p>
          </p:txBody>
        </p:sp>
      </p:grpSp>
      <p:sp>
        <p:nvSpPr>
          <p:cNvPr id="26" name="직사각형 25">
            <a:extLst>
              <a:ext uri="{FF2B5EF4-FFF2-40B4-BE49-F238E27FC236}">
                <a16:creationId xmlns:a16="http://schemas.microsoft.com/office/drawing/2014/main" id="{99599894-BADD-4427-A95E-8F43FAD028CC}"/>
              </a:ext>
            </a:extLst>
          </p:cNvPr>
          <p:cNvSpPr/>
          <p:nvPr/>
        </p:nvSpPr>
        <p:spPr>
          <a:xfrm>
            <a:off x="6494399" y="2215234"/>
            <a:ext cx="3081601" cy="1550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eMBB</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nâng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uRLLC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trễ</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mMTC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lớn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9" name="그룹 28">
            <a:extLst>
              <a:ext uri="{FF2B5EF4-FFF2-40B4-BE49-F238E27FC236}">
                <a16:creationId xmlns:a16="http://schemas.microsoft.com/office/drawing/2014/main" id="{209D950C-808C-46BD-835B-E88CA8575768}"/>
              </a:ext>
            </a:extLst>
          </p:cNvPr>
          <p:cNvGrpSpPr/>
          <p:nvPr/>
        </p:nvGrpSpPr>
        <p:grpSpPr>
          <a:xfrm>
            <a:off x="932176" y="2598756"/>
            <a:ext cx="5037895" cy="3151281"/>
            <a:chOff x="251202" y="3213912"/>
            <a:chExt cx="4009645" cy="2380559"/>
          </a:xfrm>
        </p:grpSpPr>
        <p:pic>
          <p:nvPicPr>
            <p:cNvPr id="30" name="Picture 2" descr="https://img.kr.news.samsung.com/kr/wp-content/uploads/2018/02/16-e1519668891960.jpg">
              <a:extLst>
                <a:ext uri="{FF2B5EF4-FFF2-40B4-BE49-F238E27FC236}">
                  <a16:creationId xmlns:a16="http://schemas.microsoft.com/office/drawing/2014/main" id="{A236E992-3E0C-48DE-9EE1-0F15F34CD9C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565" t="14357" r="8671" b="27552"/>
            <a:stretch/>
          </p:blipFill>
          <p:spPr bwMode="auto">
            <a:xfrm>
              <a:off x="251202" y="3328763"/>
              <a:ext cx="4009645" cy="1912652"/>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a16="http://schemas.microsoft.com/office/drawing/2014/main" id="{430AF579-F3C4-47E8-B4BB-F2DC1A378378}"/>
                </a:ext>
              </a:extLst>
            </p:cNvPr>
            <p:cNvSpPr/>
            <p:nvPr/>
          </p:nvSpPr>
          <p:spPr>
            <a:xfrm>
              <a:off x="1210733" y="3246293"/>
              <a:ext cx="1958136" cy="474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bevelB w="0" h="0"/>
              </a:sp3d>
            </a:bodyPr>
            <a:lstStyle/>
            <a:p>
              <a:pPr defTabSz="457063"/>
              <a:endParaRPr lang="ko-KR" altLang="en-US" sz="140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32" name="직사각형 31">
              <a:extLst>
                <a:ext uri="{FF2B5EF4-FFF2-40B4-BE49-F238E27FC236}">
                  <a16:creationId xmlns:a16="http://schemas.microsoft.com/office/drawing/2014/main" id="{CD71595A-4EF3-4112-8300-9F4A4809C31E}"/>
                </a:ext>
              </a:extLst>
            </p:cNvPr>
            <p:cNvSpPr/>
            <p:nvPr/>
          </p:nvSpPr>
          <p:spPr>
            <a:xfrm>
              <a:off x="1262313" y="3322493"/>
              <a:ext cx="1958136" cy="474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bevelB w="0" h="0"/>
              </a:sp3d>
            </a:bodyPr>
            <a:lstStyle/>
            <a:p>
              <a:pPr defTabSz="457063"/>
              <a:endParaRPr lang="ko-KR" altLang="en-US" sz="140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33" name="직사각형 32">
              <a:extLst>
                <a:ext uri="{FF2B5EF4-FFF2-40B4-BE49-F238E27FC236}">
                  <a16:creationId xmlns:a16="http://schemas.microsoft.com/office/drawing/2014/main" id="{E5F2671F-A46C-452F-B57E-1252C79B1146}"/>
                </a:ext>
              </a:extLst>
            </p:cNvPr>
            <p:cNvSpPr/>
            <p:nvPr/>
          </p:nvSpPr>
          <p:spPr>
            <a:xfrm>
              <a:off x="1461801" y="3213912"/>
              <a:ext cx="1559159" cy="325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scene3d>
                <a:camera prst="orthographicFront"/>
                <a:lightRig rig="threePt" dir="t"/>
              </a:scene3d>
              <a:sp3d>
                <a:bevelT w="0" h="6350"/>
                <a:bevelB w="0" h="0"/>
              </a:sp3d>
            </a:bodyPr>
            <a:lstStyle/>
            <a:p>
              <a:pPr algn="ctr" defTabSz="457063"/>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Băng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tần</a:t>
              </a:r>
              <a:b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b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siêu</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rộng</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34" name="직사각형 33">
              <a:extLst>
                <a:ext uri="{FF2B5EF4-FFF2-40B4-BE49-F238E27FC236}">
                  <a16:creationId xmlns:a16="http://schemas.microsoft.com/office/drawing/2014/main" id="{6FF429F8-AAE9-42C8-B832-E6FB4B674973}"/>
                </a:ext>
              </a:extLst>
            </p:cNvPr>
            <p:cNvSpPr/>
            <p:nvPr/>
          </p:nvSpPr>
          <p:spPr>
            <a:xfrm>
              <a:off x="3085343" y="5269072"/>
              <a:ext cx="902680" cy="325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scene3d>
                <a:camera prst="orthographicFront"/>
                <a:lightRig rig="threePt" dir="t"/>
              </a:scene3d>
              <a:sp3d>
                <a:bevelT w="0" h="6350"/>
                <a:bevelB w="0" h="0"/>
              </a:sp3d>
            </a:bodyPr>
            <a:lstStyle/>
            <a:p>
              <a:pPr algn="ctr" defTabSz="457063"/>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Kết</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nối</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rộng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lớn</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35" name="직사각형 34">
              <a:extLst>
                <a:ext uri="{FF2B5EF4-FFF2-40B4-BE49-F238E27FC236}">
                  <a16:creationId xmlns:a16="http://schemas.microsoft.com/office/drawing/2014/main" id="{6FF429F8-AAE9-42C8-B832-E6FB4B674973}"/>
                </a:ext>
              </a:extLst>
            </p:cNvPr>
            <p:cNvSpPr/>
            <p:nvPr/>
          </p:nvSpPr>
          <p:spPr>
            <a:xfrm>
              <a:off x="289722" y="5269072"/>
              <a:ext cx="1394440" cy="325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scene3d>
                <a:camera prst="orthographicFront"/>
                <a:lightRig rig="threePt" dir="t"/>
              </a:scene3d>
              <a:sp3d>
                <a:bevelT w="0" h="6350"/>
                <a:bevelB w="0" h="0"/>
              </a:sp3d>
            </a:bodyPr>
            <a:lstStyle/>
            <a:p>
              <a:pPr algn="ctr" defTabSz="457063"/>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Độ</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tin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cậy</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cao</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a:t>
              </a:r>
            </a:p>
            <a:p>
              <a:pPr algn="ctr" defTabSz="457063"/>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Độ</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trễ</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siêu</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rPr>
                <a:t>thấp</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11441528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553998"/>
            <a:chOff x="416128" y="444866"/>
            <a:chExt cx="9051872" cy="553998"/>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Đặc điểm của Truyền thông Di động 5G</a:t>
            </a:r>
          </a:p>
        </p:txBody>
      </p:sp>
      <p:sp>
        <p:nvSpPr>
          <p:cNvPr id="26" name="직사각형 25">
            <a:extLst>
              <a:ext uri="{FF2B5EF4-FFF2-40B4-BE49-F238E27FC236}">
                <a16:creationId xmlns:a16="http://schemas.microsoft.com/office/drawing/2014/main" id="{99599894-BADD-4427-A95E-8F43FAD028CC}"/>
              </a:ext>
            </a:extLst>
          </p:cNvPr>
          <p:cNvSpPr/>
          <p:nvPr/>
        </p:nvSpPr>
        <p:spPr>
          <a:xfrm>
            <a:off x="6459612" y="2236336"/>
            <a:ext cx="3008387" cy="2248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Giai đoạn đầu của việc triển khai 5G Không độc lập tập trung vào eMBB, cung cấp băng thông dữ liệu lớn hơn được bổ sung bởi các cải tiến về độ trễ vừa phải trên cả 5G NR và 4G LTE.</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này sẽ giúp phát triển các trường hợp sử dụng băng thông rộng di động ngày nay, chẳng hạn như ứng dụng và phương tiện AR/VR mới nổi, video phát trực tuyến UltraHD hoặc 360 độ, v.v.</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 name="그룹 3"/>
          <p:cNvGrpSpPr/>
          <p:nvPr/>
        </p:nvGrpSpPr>
        <p:grpSpPr>
          <a:xfrm>
            <a:off x="345317" y="2231186"/>
            <a:ext cx="6211614" cy="3970222"/>
            <a:chOff x="345317" y="2231186"/>
            <a:chExt cx="6211614" cy="3970222"/>
          </a:xfrm>
        </p:grpSpPr>
        <p:sp>
          <p:nvSpPr>
            <p:cNvPr id="28" name="모서리가 둥근 직사각형 4">
              <a:extLst>
                <a:ext uri="{FF2B5EF4-FFF2-40B4-BE49-F238E27FC236}">
                  <a16:creationId xmlns:a16="http://schemas.microsoft.com/office/drawing/2014/main" id="{5465FD91-0FA5-4816-A94B-82776F3FDEE3}"/>
                </a:ext>
              </a:extLst>
            </p:cNvPr>
            <p:cNvSpPr/>
            <p:nvPr/>
          </p:nvSpPr>
          <p:spPr>
            <a:xfrm>
              <a:off x="559816" y="2231186"/>
              <a:ext cx="5782617" cy="397022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154DE58C-3140-41F5-9D14-8A10F31A72D4}"/>
                </a:ext>
              </a:extLst>
            </p:cNvPr>
            <p:cNvSpPr txBox="1"/>
            <p:nvPr/>
          </p:nvSpPr>
          <p:spPr>
            <a:xfrm>
              <a:off x="595809" y="5296110"/>
              <a:ext cx="5782617" cy="523220"/>
            </a:xfrm>
            <a:prstGeom prst="rect">
              <a:avLst/>
            </a:prstGeom>
            <a:noFill/>
          </p:spPr>
          <p:txBody>
            <a:bodyPr wrap="square" rtlCol="0" anchor="b">
              <a:spAutoFit/>
              <a:scene3d>
                <a:camera prst="orthographicFront"/>
                <a:lightRig rig="threePt" dir="t"/>
              </a:scene3d>
              <a:sp3d>
                <a:bevelT w="0" h="6350"/>
                <a:bevelB w="0" h="0"/>
              </a:sp3d>
            </a:bodyPr>
            <a:lstStyle/>
            <a:p>
              <a:pPr algn="ctr" defTabSz="914126">
                <a:defRPr/>
              </a:pPr>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Theo dự kiến, hoạt động kinh doanh và giải trí bằng cuộc gọi video 3D, </a:t>
              </a:r>
            </a:p>
            <a:p>
              <a:pPr algn="ctr" defTabSz="914126">
                <a:defRPr/>
              </a:pPr>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thực tế ảo và thực tế tăng cường (AR) sẽ trở nên rất sôi động</a:t>
              </a:r>
            </a:p>
          </p:txBody>
        </p:sp>
        <p:grpSp>
          <p:nvGrpSpPr>
            <p:cNvPr id="29" name="그룹 28">
              <a:extLst>
                <a:ext uri="{FF2B5EF4-FFF2-40B4-BE49-F238E27FC236}">
                  <a16:creationId xmlns:a16="http://schemas.microsoft.com/office/drawing/2014/main" id="{20F0DC66-7263-4A9D-9402-175FA5FB2733}"/>
                </a:ext>
              </a:extLst>
            </p:cNvPr>
            <p:cNvGrpSpPr/>
            <p:nvPr/>
          </p:nvGrpSpPr>
          <p:grpSpPr>
            <a:xfrm>
              <a:off x="559815" y="3138839"/>
              <a:ext cx="5782618" cy="1991838"/>
              <a:chOff x="1869074" y="4514999"/>
              <a:chExt cx="5532850" cy="1828521"/>
            </a:xfrm>
          </p:grpSpPr>
          <p:pic>
            <p:nvPicPr>
              <p:cNvPr id="30" name="Picture 2" descr="https://img.kr.news.samsung.com/kr/wp-content/uploads/2018/02/23552351.jpg">
                <a:extLst>
                  <a:ext uri="{FF2B5EF4-FFF2-40B4-BE49-F238E27FC236}">
                    <a16:creationId xmlns:a16="http://schemas.microsoft.com/office/drawing/2014/main" id="{73D67F9D-D16F-4B6D-A1D5-45D840B23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564"/>
              <a:stretch/>
            </p:blipFill>
            <p:spPr bwMode="auto">
              <a:xfrm>
                <a:off x="1869075" y="4514999"/>
                <a:ext cx="5532849" cy="182852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a16="http://schemas.microsoft.com/office/drawing/2014/main" id="{12421232-41D0-49A0-86E9-6426304A36CD}"/>
                  </a:ext>
                </a:extLst>
              </p:cNvPr>
              <p:cNvSpPr/>
              <p:nvPr/>
            </p:nvSpPr>
            <p:spPr>
              <a:xfrm>
                <a:off x="1917701" y="4881167"/>
                <a:ext cx="1371598" cy="8040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400" dirty="0" err="1">
                    <a:solidFill>
                      <a:prstClr val="white"/>
                    </a:solidFill>
                    <a:latin typeface="SamsungOne-700" panose="020B0803030303020204" pitchFamily="34" charset="0"/>
                    <a:ea typeface="SamsungOne-700" panose="020B0803030303020204" pitchFamily="34" charset="0"/>
                  </a:rPr>
                  <a:t>Tải</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xuống</a:t>
                </a:r>
                <a:r>
                  <a:rPr lang="en-US" altLang="ko-KR" sz="1400" dirty="0">
                    <a:solidFill>
                      <a:prstClr val="white"/>
                    </a:solidFill>
                    <a:latin typeface="SamsungOne-700" panose="020B0803030303020204" pitchFamily="34" charset="0"/>
                    <a:ea typeface="SamsungOne-700" panose="020B0803030303020204" pitchFamily="34" charset="0"/>
                  </a:rPr>
                  <a:t> video 15Gb</a:t>
                </a:r>
              </a:p>
              <a:p>
                <a:pPr algn="ctr" defTabSz="457063"/>
                <a:endParaRPr lang="en-US" altLang="ko-KR" sz="1400" dirty="0">
                  <a:solidFill>
                    <a:prstClr val="white"/>
                  </a:solidFill>
                  <a:latin typeface="SamsungOne-700" panose="020B0803030303020204" pitchFamily="34" charset="0"/>
                  <a:ea typeface="SamsungOne-700" panose="020B0803030303020204" pitchFamily="34" charset="0"/>
                </a:endParaRPr>
              </a:p>
            </p:txBody>
          </p:sp>
          <p:sp>
            <p:nvSpPr>
              <p:cNvPr id="32" name="직사각형 31">
                <a:extLst>
                  <a:ext uri="{FF2B5EF4-FFF2-40B4-BE49-F238E27FC236}">
                    <a16:creationId xmlns:a16="http://schemas.microsoft.com/office/drawing/2014/main" id="{DE36754D-AC27-4014-8971-3DA5B8394417}"/>
                  </a:ext>
                </a:extLst>
              </p:cNvPr>
              <p:cNvSpPr/>
              <p:nvPr/>
            </p:nvSpPr>
            <p:spPr>
              <a:xfrm>
                <a:off x="1869074" y="6051419"/>
                <a:ext cx="1636125" cy="292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33" name="직사각형 32">
                <a:extLst>
                  <a:ext uri="{FF2B5EF4-FFF2-40B4-BE49-F238E27FC236}">
                    <a16:creationId xmlns:a16="http://schemas.microsoft.com/office/drawing/2014/main" id="{3D7CB621-D93B-4B97-A741-1E32D0862B75}"/>
                  </a:ext>
                </a:extLst>
              </p:cNvPr>
              <p:cNvSpPr/>
              <p:nvPr/>
            </p:nvSpPr>
            <p:spPr>
              <a:xfrm>
                <a:off x="4396812" y="4881167"/>
                <a:ext cx="1800788" cy="236951"/>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200" dirty="0">
                    <a:solidFill>
                      <a:prstClr val="black"/>
                    </a:solidFill>
                    <a:latin typeface="SamsungOne-700" panose="020B0803030303020204" pitchFamily="34" charset="0"/>
                    <a:ea typeface="SamsungOne-700" panose="020B0803030303020204" pitchFamily="34" charset="0"/>
                  </a:rPr>
                  <a:t>500Mbps</a:t>
                </a:r>
                <a:endParaRPr lang="ko-KR" altLang="en-US" sz="1200" dirty="0">
                  <a:solidFill>
                    <a:prstClr val="black"/>
                  </a:solidFill>
                  <a:latin typeface="SamsungOne-700" panose="020B0803030303020204" pitchFamily="34" charset="0"/>
                  <a:ea typeface="맑은 고딕" panose="020B0503020000020004" pitchFamily="50" charset="-127"/>
                </a:endParaRPr>
              </a:p>
            </p:txBody>
          </p:sp>
          <p:sp>
            <p:nvSpPr>
              <p:cNvPr id="34" name="직사각형 33">
                <a:extLst>
                  <a:ext uri="{FF2B5EF4-FFF2-40B4-BE49-F238E27FC236}">
                    <a16:creationId xmlns:a16="http://schemas.microsoft.com/office/drawing/2014/main" id="{FC7848ED-D92B-4FE1-A6F6-2B2EE7355AF4}"/>
                  </a:ext>
                </a:extLst>
              </p:cNvPr>
              <p:cNvSpPr/>
              <p:nvPr/>
            </p:nvSpPr>
            <p:spPr>
              <a:xfrm>
                <a:off x="4396812" y="5814468"/>
                <a:ext cx="1800788" cy="236951"/>
              </a:xfrm>
              <a:prstGeom prst="rect">
                <a:avLst/>
              </a:prstGeom>
              <a:gradFill>
                <a:gsLst>
                  <a:gs pos="0">
                    <a:srgbClr val="5FBC8F"/>
                  </a:gs>
                  <a:gs pos="100000">
                    <a:srgbClr val="3CB0A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200" dirty="0">
                    <a:solidFill>
                      <a:prstClr val="black"/>
                    </a:solidFill>
                    <a:latin typeface="SamsungOne-700" panose="020B0803030303020204" pitchFamily="34" charset="0"/>
                    <a:ea typeface="SamsungOne-700" panose="020B0803030303020204" pitchFamily="34" charset="0"/>
                  </a:rPr>
                  <a:t>20Gbps</a:t>
                </a:r>
                <a:endParaRPr lang="ko-KR" altLang="en-US" sz="1200" dirty="0">
                  <a:solidFill>
                    <a:prstClr val="black"/>
                  </a:solidFill>
                  <a:latin typeface="SamsungOne-700" panose="020B0803030303020204" pitchFamily="34" charset="0"/>
                  <a:ea typeface="맑은 고딕" panose="020B0503020000020004" pitchFamily="50" charset="-127"/>
                </a:endParaRPr>
              </a:p>
            </p:txBody>
          </p:sp>
          <p:sp>
            <p:nvSpPr>
              <p:cNvPr id="35" name="직사각형 34">
                <a:extLst>
                  <a:ext uri="{FF2B5EF4-FFF2-40B4-BE49-F238E27FC236}">
                    <a16:creationId xmlns:a16="http://schemas.microsoft.com/office/drawing/2014/main" id="{E7141481-70FE-41FF-8498-40A74FA48D9B}"/>
                  </a:ext>
                </a:extLst>
              </p:cNvPr>
              <p:cNvSpPr/>
              <p:nvPr/>
            </p:nvSpPr>
            <p:spPr>
              <a:xfrm>
                <a:off x="6449242" y="5071119"/>
                <a:ext cx="406400" cy="146068"/>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050" dirty="0" err="1">
                    <a:solidFill>
                      <a:prstClr val="black"/>
                    </a:solidFill>
                    <a:latin typeface="SamsungOne-400" panose="020B0503030303020204" pitchFamily="34" charset="0"/>
                    <a:ea typeface="SamsungOne-400" panose="020B0503030303020204" pitchFamily="34" charset="0"/>
                  </a:rPr>
                  <a:t>giây</a:t>
                </a:r>
                <a:endParaRPr lang="ko-KR" altLang="en-US" sz="1050" dirty="0">
                  <a:solidFill>
                    <a:prstClr val="black"/>
                  </a:solidFill>
                  <a:latin typeface="SamsungOne-400" panose="020B0503030303020204" pitchFamily="34" charset="0"/>
                  <a:ea typeface="맑은 고딕" panose="020B0503020000020004" pitchFamily="50" charset="-127"/>
                </a:endParaRPr>
              </a:p>
            </p:txBody>
          </p:sp>
          <p:sp>
            <p:nvSpPr>
              <p:cNvPr id="36" name="직사각형 35">
                <a:extLst>
                  <a:ext uri="{FF2B5EF4-FFF2-40B4-BE49-F238E27FC236}">
                    <a16:creationId xmlns:a16="http://schemas.microsoft.com/office/drawing/2014/main" id="{1F32D690-ED72-4F44-948D-6E987046B788}"/>
                  </a:ext>
                </a:extLst>
              </p:cNvPr>
              <p:cNvSpPr/>
              <p:nvPr/>
            </p:nvSpPr>
            <p:spPr>
              <a:xfrm>
                <a:off x="6461942" y="6001245"/>
                <a:ext cx="406400" cy="146068"/>
              </a:xfrm>
              <a:prstGeom prst="rect">
                <a:avLst/>
              </a:prstGeom>
              <a:solidFill>
                <a:srgbClr val="32AE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050" dirty="0" err="1">
                    <a:solidFill>
                      <a:prstClr val="black"/>
                    </a:solidFill>
                    <a:latin typeface="SamsungOne-400" panose="020B0503030303020204" pitchFamily="34" charset="0"/>
                    <a:ea typeface="SamsungOne-400" panose="020B0503030303020204" pitchFamily="34" charset="0"/>
                  </a:rPr>
                  <a:t>giây</a:t>
                </a:r>
                <a:endParaRPr lang="ko-KR" altLang="en-US" sz="1050" dirty="0">
                  <a:solidFill>
                    <a:prstClr val="black"/>
                  </a:solidFill>
                  <a:latin typeface="SamsungOne-400" panose="020B0503030303020204" pitchFamily="34" charset="0"/>
                  <a:ea typeface="맑은 고딕" panose="020B0503020000020004" pitchFamily="50" charset="-127"/>
                </a:endParaRPr>
              </a:p>
            </p:txBody>
          </p:sp>
        </p:grpSp>
        <p:sp>
          <p:nvSpPr>
            <p:cNvPr id="37" name="직사각형 36">
              <a:extLst>
                <a:ext uri="{FF2B5EF4-FFF2-40B4-BE49-F238E27FC236}">
                  <a16:creationId xmlns:a16="http://schemas.microsoft.com/office/drawing/2014/main" id="{81426D0A-E978-42E1-A066-6347B908FB29}"/>
                </a:ext>
              </a:extLst>
            </p:cNvPr>
            <p:cNvSpPr/>
            <p:nvPr/>
          </p:nvSpPr>
          <p:spPr>
            <a:xfrm>
              <a:off x="345317" y="2557106"/>
              <a:ext cx="6211614" cy="430887"/>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bevelB w="0" h="0"/>
              </a:sp3d>
            </a:bodyPr>
            <a:lstStyle/>
            <a:p>
              <a:pPr algn="ctr" defTabSz="914126"/>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“Tải xuống bộ phim UHD 15HB trong vòng chưa đầy sáu giây!</a:t>
              </a:r>
            </a:p>
            <a:p>
              <a:pPr algn="ctr" defTabSz="914126"/>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Xe đang chạy ở tốc độ 100 km/h nhận tín hiệu dừng mà không hề có độ trễ! ”</a:t>
              </a:r>
            </a:p>
          </p:txBody>
        </p:sp>
      </p:grpSp>
      <p:grpSp>
        <p:nvGrpSpPr>
          <p:cNvPr id="40" name="그룹 39">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41" name="직사각형 40">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2" name="직사각형 41">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eMBB</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di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nâng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cao</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810089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17EF0-B806-4F92-B206-7060A8A0A345}"/>
              </a:ext>
            </a:extLst>
          </p:cNvPr>
          <p:cNvPicPr>
            <a:picLocks noChangeAspect="1"/>
          </p:cNvPicPr>
          <p:nvPr/>
        </p:nvPicPr>
        <p:blipFill rotWithShape="1">
          <a:blip r:embed="rId3"/>
          <a:srcRect t="3828"/>
          <a:stretch/>
        </p:blipFill>
        <p:spPr>
          <a:xfrm>
            <a:off x="449998" y="1933816"/>
            <a:ext cx="5918444" cy="3385402"/>
          </a:xfrm>
          <a:prstGeom prst="rect">
            <a:avLst/>
          </a:prstGeom>
          <a:ln>
            <a:solidFill>
              <a:schemeClr val="bg1">
                <a:lumMod val="85000"/>
              </a:schemeClr>
            </a:solidFill>
          </a:ln>
        </p:spPr>
      </p:pic>
      <p:sp>
        <p:nvSpPr>
          <p:cNvPr id="7" name="직사각형 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8" name="직사각형 7">
            <a:extLst>
              <a:ext uri="{FF2B5EF4-FFF2-40B4-BE49-F238E27FC236}">
                <a16:creationId xmlns:a16="http://schemas.microsoft.com/office/drawing/2014/main" id="{A723081D-DCA1-49DA-BB70-16D9367DD572}"/>
              </a:ext>
            </a:extLst>
          </p:cNvPr>
          <p:cNvSpPr/>
          <p:nvPr/>
        </p:nvSpPr>
        <p:spPr>
          <a:xfrm>
            <a:off x="8216900" y="480778"/>
            <a:ext cx="1251101"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9" name="직사각형 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Trường hợp 2 - Điều khiển từ xa</a:t>
            </a:r>
          </a:p>
        </p:txBody>
      </p:sp>
      <p:sp>
        <p:nvSpPr>
          <p:cNvPr id="11" name="직사각형 10">
            <a:extLst>
              <a:ext uri="{FF2B5EF4-FFF2-40B4-BE49-F238E27FC236}">
                <a16:creationId xmlns:a16="http://schemas.microsoft.com/office/drawing/2014/main" id="{E0720D16-CC3C-490D-AB2D-838327511297}"/>
              </a:ext>
            </a:extLst>
          </p:cNvPr>
          <p:cNvSpPr/>
          <p:nvPr/>
        </p:nvSpPr>
        <p:spPr>
          <a:xfrm>
            <a:off x="6525115" y="1933815"/>
            <a:ext cx="2942885"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Các thiết bị IoT, máy móc hoặc rô-bốt có thể được điều khiển theo thời gian thực. Hệ thống điều khiển từ xa này điều khiển, điều chỉnh, tinh chỉnh, thay đổi cài đặt và can thiệp khi cần, như thể bạn đang trực tiếp quản lý các thiết bị.</a:t>
            </a:r>
            <a:endParaRPr lang="en-US" altLang="ko-KR" sz="1300" dirty="0">
              <a:solidFill>
                <a:prstClr val="black">
                  <a:lumMod val="85000"/>
                  <a:lumOff val="15000"/>
                </a:prstClr>
              </a:solidFill>
              <a:latin typeface="SamsungOne-400" panose="020B0503030303020204" pitchFamily="34" charset="0"/>
            </a:endParaRPr>
          </a:p>
        </p:txBody>
      </p:sp>
    </p:spTree>
    <p:extLst>
      <p:ext uri="{BB962C8B-B14F-4D97-AF65-F5344CB8AC3E}">
        <p14:creationId xmlns:p14="http://schemas.microsoft.com/office/powerpoint/2010/main" val="20306817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553998"/>
            <a:chOff x="416128" y="444866"/>
            <a:chExt cx="9051872" cy="553998"/>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Đặc điểm của Truyền thông Di động 5G</a:t>
            </a:r>
          </a:p>
        </p:txBody>
      </p:sp>
      <p:sp>
        <p:nvSpPr>
          <p:cNvPr id="26" name="직사각형 25">
            <a:extLst>
              <a:ext uri="{FF2B5EF4-FFF2-40B4-BE49-F238E27FC236}">
                <a16:creationId xmlns:a16="http://schemas.microsoft.com/office/drawing/2014/main" id="{99599894-BADD-4427-A95E-8F43FAD028CC}"/>
              </a:ext>
            </a:extLst>
          </p:cNvPr>
          <p:cNvSpPr/>
          <p:nvPr/>
        </p:nvSpPr>
        <p:spPr>
          <a:xfrm>
            <a:off x="6466813" y="2257438"/>
            <a:ext cx="3059084"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Mạng ổn định và độ trễ bắt đầu truyền thông cực kỳ thấp.</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Độ trễ của mạng 5G chỉ khoảng 1ms trong khi trước đây là hàng chục mili giây (1ms bằng 1/1000 giây).</a:t>
            </a:r>
          </a:p>
        </p:txBody>
      </p:sp>
      <p:grpSp>
        <p:nvGrpSpPr>
          <p:cNvPr id="2" name="그룹 1"/>
          <p:cNvGrpSpPr/>
          <p:nvPr/>
        </p:nvGrpSpPr>
        <p:grpSpPr>
          <a:xfrm>
            <a:off x="559815" y="2242288"/>
            <a:ext cx="5782619" cy="2755635"/>
            <a:chOff x="559815" y="2242288"/>
            <a:chExt cx="5782619" cy="2755635"/>
          </a:xfrm>
        </p:grpSpPr>
        <p:sp>
          <p:nvSpPr>
            <p:cNvPr id="28" name="모서리가 둥근 직사각형 4">
              <a:extLst>
                <a:ext uri="{FF2B5EF4-FFF2-40B4-BE49-F238E27FC236}">
                  <a16:creationId xmlns:a16="http://schemas.microsoft.com/office/drawing/2014/main" id="{5465FD91-0FA5-4816-A94B-82776F3FDEE3}"/>
                </a:ext>
              </a:extLst>
            </p:cNvPr>
            <p:cNvSpPr/>
            <p:nvPr/>
          </p:nvSpPr>
          <p:spPr>
            <a:xfrm>
              <a:off x="559816" y="2266356"/>
              <a:ext cx="5782617" cy="27315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154DE58C-3140-41F5-9D14-8A10F31A72D4}"/>
                </a:ext>
              </a:extLst>
            </p:cNvPr>
            <p:cNvSpPr txBox="1"/>
            <p:nvPr/>
          </p:nvSpPr>
          <p:spPr>
            <a:xfrm>
              <a:off x="559815" y="4158725"/>
              <a:ext cx="5782617" cy="738664"/>
            </a:xfrm>
            <a:prstGeom prst="rect">
              <a:avLst/>
            </a:prstGeom>
            <a:noFill/>
          </p:spPr>
          <p:txBody>
            <a:bodyPr wrap="square" rtlCol="0" anchor="b">
              <a:spAutoFit/>
              <a:scene3d>
                <a:camera prst="orthographicFront"/>
                <a:lightRig rig="threePt" dir="t"/>
              </a:scene3d>
              <a:sp3d>
                <a:bevelT w="0" h="6350"/>
                <a:bevelB w="0" h="0"/>
              </a:sp3d>
            </a:bodyPr>
            <a:lstStyle/>
            <a:p>
              <a:pPr algn="ctr" defTabSz="914126">
                <a:defRPr/>
              </a:pPr>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UR/UL đóng góp vào các lĩnh vực dịch vụ cần phản hồi theo thời gian thực từ mạng như điều khiển </a:t>
              </a:r>
            </a:p>
            <a:p>
              <a:pPr algn="ctr" defTabSz="914126">
                <a:defRPr/>
              </a:pPr>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từ xa bằng robot, xe tự hành và trò chơi tương tác.</a:t>
              </a:r>
            </a:p>
          </p:txBody>
        </p:sp>
        <p:grpSp>
          <p:nvGrpSpPr>
            <p:cNvPr id="18" name="그룹 17">
              <a:extLst>
                <a:ext uri="{FF2B5EF4-FFF2-40B4-BE49-F238E27FC236}">
                  <a16:creationId xmlns:a16="http://schemas.microsoft.com/office/drawing/2014/main" id="{A58CE0F7-2343-46F7-BD3A-AD4C8754A62A}"/>
                </a:ext>
              </a:extLst>
            </p:cNvPr>
            <p:cNvGrpSpPr/>
            <p:nvPr/>
          </p:nvGrpSpPr>
          <p:grpSpPr>
            <a:xfrm>
              <a:off x="559816" y="2242288"/>
              <a:ext cx="5782618" cy="1839457"/>
              <a:chOff x="1799750" y="3262526"/>
              <a:chExt cx="6306500" cy="2070013"/>
            </a:xfrm>
          </p:grpSpPr>
          <p:pic>
            <p:nvPicPr>
              <p:cNvPr id="19" name="Picture 2" descr="https://img.kr.news.samsung.com/kr/wp-content/uploads/2018/02/23552351.jpg">
                <a:extLst>
                  <a:ext uri="{FF2B5EF4-FFF2-40B4-BE49-F238E27FC236}">
                    <a16:creationId xmlns:a16="http://schemas.microsoft.com/office/drawing/2014/main" id="{5CA11317-335B-42FE-82EF-94A0AC633D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40" b="34144"/>
              <a:stretch/>
            </p:blipFill>
            <p:spPr bwMode="auto">
              <a:xfrm>
                <a:off x="1799750" y="3262526"/>
                <a:ext cx="6306500" cy="207001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7CE709F4-3937-498A-A420-BF2D1DF23634}"/>
                  </a:ext>
                </a:extLst>
              </p:cNvPr>
              <p:cNvSpPr/>
              <p:nvPr/>
            </p:nvSpPr>
            <p:spPr>
              <a:xfrm>
                <a:off x="1799750" y="4932429"/>
                <a:ext cx="1988480" cy="40011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Xe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tự</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hành</a:t>
                </a:r>
                <a:endParaRPr lang="en-US" altLang="ko-KR" sz="1100" dirty="0">
                  <a:solidFill>
                    <a:prstClr val="black">
                      <a:lumMod val="85000"/>
                      <a:lumOff val="15000"/>
                    </a:prstClr>
                  </a:solidFill>
                  <a:latin typeface="SamsungOne-700" panose="020B0803030303020204" pitchFamily="34" charset="0"/>
                  <a:ea typeface="SamsungOne-700" panose="020B0803030303020204" pitchFamily="34" charset="0"/>
                </a:endParaRPr>
              </a:p>
              <a:p>
                <a:pPr algn="ctr" defTabSz="457063"/>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Khi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lái</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ở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tốc</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độ</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100km/h</a:t>
                </a:r>
              </a:p>
            </p:txBody>
          </p:sp>
          <p:sp>
            <p:nvSpPr>
              <p:cNvPr id="21" name="직사각형 20">
                <a:extLst>
                  <a:ext uri="{FF2B5EF4-FFF2-40B4-BE49-F238E27FC236}">
                    <a16:creationId xmlns:a16="http://schemas.microsoft.com/office/drawing/2014/main" id="{9F2EEF17-310A-4620-BE33-818240C6B22B}"/>
                  </a:ext>
                </a:extLst>
              </p:cNvPr>
              <p:cNvSpPr/>
              <p:nvPr/>
            </p:nvSpPr>
            <p:spPr>
              <a:xfrm>
                <a:off x="5397500" y="3613109"/>
                <a:ext cx="2387600" cy="3390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defTabSz="457063"/>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Nhận</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tín</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hiệu</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dừng</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sau</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1,1m</a:t>
                </a:r>
              </a:p>
              <a:p>
                <a:pPr defTabSz="457063"/>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giả</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sử</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độ</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trễ</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là</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50ms)</a:t>
                </a:r>
              </a:p>
            </p:txBody>
          </p:sp>
          <p:sp>
            <p:nvSpPr>
              <p:cNvPr id="27" name="직사각형 26">
                <a:extLst>
                  <a:ext uri="{FF2B5EF4-FFF2-40B4-BE49-F238E27FC236}">
                    <a16:creationId xmlns:a16="http://schemas.microsoft.com/office/drawing/2014/main" id="{A3F03DCA-BCC2-41B4-A79B-82F1515F252A}"/>
                  </a:ext>
                </a:extLst>
              </p:cNvPr>
              <p:cNvSpPr/>
              <p:nvPr/>
            </p:nvSpPr>
            <p:spPr>
              <a:xfrm>
                <a:off x="5430706" y="4571358"/>
                <a:ext cx="2508607" cy="544797"/>
              </a:xfrm>
              <a:prstGeom prst="rect">
                <a:avLst/>
              </a:prstGeom>
              <a:gradFill>
                <a:gsLst>
                  <a:gs pos="0">
                    <a:srgbClr val="52B69A"/>
                  </a:gs>
                  <a:gs pos="100000">
                    <a:srgbClr val="24AAC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defTabSz="457063"/>
                <a:r>
                  <a:rPr lang="en-US" altLang="ko-KR" sz="1200" dirty="0" err="1">
                    <a:solidFill>
                      <a:prstClr val="white"/>
                    </a:solidFill>
                    <a:latin typeface="SamsungOne-700" panose="020B0803030303020204" pitchFamily="34" charset="0"/>
                    <a:ea typeface="SamsungOne-700" panose="020B0803030303020204" pitchFamily="34" charset="0"/>
                  </a:rPr>
                  <a:t>Nhận</a:t>
                </a:r>
                <a:r>
                  <a:rPr lang="en-US" altLang="ko-KR" sz="1200" dirty="0">
                    <a:solidFill>
                      <a:prstClr val="white"/>
                    </a:solidFill>
                    <a:latin typeface="SamsungOne-700" panose="020B0803030303020204" pitchFamily="34" charset="0"/>
                    <a:ea typeface="SamsungOne-700" panose="020B0803030303020204" pitchFamily="34" charset="0"/>
                  </a:rPr>
                  <a:t> </a:t>
                </a:r>
                <a:r>
                  <a:rPr lang="en-US" altLang="ko-KR" sz="1200" dirty="0" err="1">
                    <a:solidFill>
                      <a:prstClr val="white"/>
                    </a:solidFill>
                    <a:latin typeface="SamsungOne-700" panose="020B0803030303020204" pitchFamily="34" charset="0"/>
                    <a:ea typeface="SamsungOne-700" panose="020B0803030303020204" pitchFamily="34" charset="0"/>
                  </a:rPr>
                  <a:t>tín</a:t>
                </a:r>
                <a:r>
                  <a:rPr lang="en-US" altLang="ko-KR" sz="1200" dirty="0">
                    <a:solidFill>
                      <a:prstClr val="white"/>
                    </a:solidFill>
                    <a:latin typeface="SamsungOne-700" panose="020B0803030303020204" pitchFamily="34" charset="0"/>
                    <a:ea typeface="SamsungOne-700" panose="020B0803030303020204" pitchFamily="34" charset="0"/>
                  </a:rPr>
                  <a:t> </a:t>
                </a:r>
                <a:r>
                  <a:rPr lang="en-US" altLang="ko-KR" sz="1200" dirty="0" err="1">
                    <a:solidFill>
                      <a:prstClr val="white"/>
                    </a:solidFill>
                    <a:latin typeface="SamsungOne-700" panose="020B0803030303020204" pitchFamily="34" charset="0"/>
                    <a:ea typeface="SamsungOne-700" panose="020B0803030303020204" pitchFamily="34" charset="0"/>
                  </a:rPr>
                  <a:t>hiệu</a:t>
                </a:r>
                <a:r>
                  <a:rPr lang="en-US" altLang="ko-KR" sz="1200" dirty="0">
                    <a:solidFill>
                      <a:prstClr val="white"/>
                    </a:solidFill>
                    <a:latin typeface="SamsungOne-700" panose="020B0803030303020204" pitchFamily="34" charset="0"/>
                    <a:ea typeface="SamsungOne-700" panose="020B0803030303020204" pitchFamily="34" charset="0"/>
                  </a:rPr>
                  <a:t> </a:t>
                </a:r>
                <a:r>
                  <a:rPr lang="en-US" altLang="ko-KR" sz="1200" dirty="0" err="1">
                    <a:solidFill>
                      <a:prstClr val="white"/>
                    </a:solidFill>
                    <a:latin typeface="SamsungOne-700" panose="020B0803030303020204" pitchFamily="34" charset="0"/>
                    <a:ea typeface="SamsungOne-700" panose="020B0803030303020204" pitchFamily="34" charset="0"/>
                  </a:rPr>
                  <a:t>dừng</a:t>
                </a:r>
                <a:r>
                  <a:rPr lang="en-US" altLang="ko-KR" sz="1200" dirty="0">
                    <a:solidFill>
                      <a:prstClr val="white"/>
                    </a:solidFill>
                    <a:latin typeface="SamsungOne-700" panose="020B0803030303020204" pitchFamily="34" charset="0"/>
                    <a:ea typeface="SamsungOne-700" panose="020B0803030303020204" pitchFamily="34" charset="0"/>
                  </a:rPr>
                  <a:t> </a:t>
                </a:r>
                <a:r>
                  <a:rPr lang="en-US" altLang="ko-KR" sz="1200" dirty="0" err="1">
                    <a:solidFill>
                      <a:prstClr val="white"/>
                    </a:solidFill>
                    <a:latin typeface="SamsungOne-700" panose="020B0803030303020204" pitchFamily="34" charset="0"/>
                    <a:ea typeface="SamsungOne-700" panose="020B0803030303020204" pitchFamily="34" charset="0"/>
                  </a:rPr>
                  <a:t>sau</a:t>
                </a:r>
                <a:r>
                  <a:rPr lang="en-US" altLang="ko-KR" sz="1200" dirty="0">
                    <a:solidFill>
                      <a:prstClr val="white"/>
                    </a:solidFill>
                    <a:latin typeface="SamsungOne-700" panose="020B0803030303020204" pitchFamily="34" charset="0"/>
                    <a:ea typeface="SamsungOne-700" panose="020B0803030303020204" pitchFamily="34" charset="0"/>
                  </a:rPr>
                  <a:t> 2,7cm</a:t>
                </a:r>
              </a:p>
              <a:p>
                <a:pPr defTabSz="457063"/>
                <a:r>
                  <a:rPr lang="en-US" altLang="ko-KR" sz="1200" dirty="0">
                    <a:solidFill>
                      <a:prstClr val="white"/>
                    </a:solidFill>
                    <a:latin typeface="SamsungOne-700" panose="020B0803030303020204" pitchFamily="34" charset="0"/>
                    <a:ea typeface="SamsungOne-700" panose="020B0803030303020204" pitchFamily="34" charset="0"/>
                  </a:rPr>
                  <a:t>(</a:t>
                </a:r>
                <a:r>
                  <a:rPr lang="en-US" altLang="ko-KR" sz="1200" dirty="0" err="1">
                    <a:solidFill>
                      <a:prstClr val="white"/>
                    </a:solidFill>
                    <a:latin typeface="SamsungOne-700" panose="020B0803030303020204" pitchFamily="34" charset="0"/>
                    <a:ea typeface="SamsungOne-700" panose="020B0803030303020204" pitchFamily="34" charset="0"/>
                  </a:rPr>
                  <a:t>giả</a:t>
                </a:r>
                <a:r>
                  <a:rPr lang="en-US" altLang="ko-KR" sz="1200" dirty="0">
                    <a:solidFill>
                      <a:prstClr val="white"/>
                    </a:solidFill>
                    <a:latin typeface="SamsungOne-700" panose="020B0803030303020204" pitchFamily="34" charset="0"/>
                    <a:ea typeface="SamsungOne-700" panose="020B0803030303020204" pitchFamily="34" charset="0"/>
                  </a:rPr>
                  <a:t> </a:t>
                </a:r>
                <a:r>
                  <a:rPr lang="en-US" altLang="ko-KR" sz="1200" dirty="0" err="1">
                    <a:solidFill>
                      <a:prstClr val="white"/>
                    </a:solidFill>
                    <a:latin typeface="SamsungOne-700" panose="020B0803030303020204" pitchFamily="34" charset="0"/>
                    <a:ea typeface="SamsungOne-700" panose="020B0803030303020204" pitchFamily="34" charset="0"/>
                  </a:rPr>
                  <a:t>sử</a:t>
                </a:r>
                <a:r>
                  <a:rPr lang="en-US" altLang="ko-KR" sz="1200" dirty="0">
                    <a:solidFill>
                      <a:prstClr val="white"/>
                    </a:solidFill>
                    <a:latin typeface="SamsungOne-700" panose="020B0803030303020204" pitchFamily="34" charset="0"/>
                    <a:ea typeface="SamsungOne-700" panose="020B0803030303020204" pitchFamily="34" charset="0"/>
                  </a:rPr>
                  <a:t> </a:t>
                </a:r>
                <a:r>
                  <a:rPr lang="en-US" altLang="ko-KR" sz="1200" dirty="0" err="1">
                    <a:solidFill>
                      <a:prstClr val="white"/>
                    </a:solidFill>
                    <a:latin typeface="SamsungOne-700" panose="020B0803030303020204" pitchFamily="34" charset="0"/>
                    <a:ea typeface="SamsungOne-700" panose="020B0803030303020204" pitchFamily="34" charset="0"/>
                  </a:rPr>
                  <a:t>độ</a:t>
                </a:r>
                <a:r>
                  <a:rPr lang="en-US" altLang="ko-KR" sz="1200" dirty="0">
                    <a:solidFill>
                      <a:prstClr val="white"/>
                    </a:solidFill>
                    <a:latin typeface="SamsungOne-700" panose="020B0803030303020204" pitchFamily="34" charset="0"/>
                    <a:ea typeface="SamsungOne-700" panose="020B0803030303020204" pitchFamily="34" charset="0"/>
                  </a:rPr>
                  <a:t> </a:t>
                </a:r>
                <a:r>
                  <a:rPr lang="en-US" altLang="ko-KR" sz="1200" dirty="0" err="1">
                    <a:solidFill>
                      <a:prstClr val="white"/>
                    </a:solidFill>
                    <a:latin typeface="SamsungOne-700" panose="020B0803030303020204" pitchFamily="34" charset="0"/>
                    <a:ea typeface="SamsungOne-700" panose="020B0803030303020204" pitchFamily="34" charset="0"/>
                  </a:rPr>
                  <a:t>trễ</a:t>
                </a:r>
                <a:r>
                  <a:rPr lang="en-US" altLang="ko-KR" sz="1200" dirty="0">
                    <a:solidFill>
                      <a:prstClr val="white"/>
                    </a:solidFill>
                    <a:latin typeface="SamsungOne-700" panose="020B0803030303020204" pitchFamily="34" charset="0"/>
                    <a:ea typeface="SamsungOne-700" panose="020B0803030303020204" pitchFamily="34" charset="0"/>
                  </a:rPr>
                  <a:t> </a:t>
                </a:r>
                <a:r>
                  <a:rPr lang="en-US" altLang="ko-KR" sz="1200" dirty="0" err="1">
                    <a:solidFill>
                      <a:prstClr val="white"/>
                    </a:solidFill>
                    <a:latin typeface="SamsungOne-700" panose="020B0803030303020204" pitchFamily="34" charset="0"/>
                    <a:ea typeface="SamsungOne-700" panose="020B0803030303020204" pitchFamily="34" charset="0"/>
                  </a:rPr>
                  <a:t>là</a:t>
                </a:r>
                <a:r>
                  <a:rPr lang="en-US" altLang="ko-KR" sz="1200" dirty="0">
                    <a:solidFill>
                      <a:prstClr val="white"/>
                    </a:solidFill>
                    <a:latin typeface="SamsungOne-700" panose="020B0803030303020204" pitchFamily="34" charset="0"/>
                    <a:ea typeface="SamsungOne-700" panose="020B0803030303020204" pitchFamily="34" charset="0"/>
                  </a:rPr>
                  <a:t> 1ms)</a:t>
                </a:r>
              </a:p>
            </p:txBody>
          </p:sp>
        </p:grpSp>
      </p:grpSp>
      <p:grpSp>
        <p:nvGrpSpPr>
          <p:cNvPr id="32" name="그룹 31">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33" name="직사각형 3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4" name="직사각형 33">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UR/UL: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cậy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siêu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cao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trễ</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thấp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7730878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모서리가 둥근 직사각형 4">
            <a:extLst>
              <a:ext uri="{FF2B5EF4-FFF2-40B4-BE49-F238E27FC236}">
                <a16:creationId xmlns:a16="http://schemas.microsoft.com/office/drawing/2014/main" id="{5465FD91-0FA5-4816-A94B-82776F3FDEE3}"/>
              </a:ext>
            </a:extLst>
          </p:cNvPr>
          <p:cNvSpPr/>
          <p:nvPr/>
        </p:nvSpPr>
        <p:spPr>
          <a:xfrm>
            <a:off x="559816" y="2252288"/>
            <a:ext cx="5782617" cy="363948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154DE58C-3140-41F5-9D14-8A10F31A72D4}"/>
              </a:ext>
            </a:extLst>
          </p:cNvPr>
          <p:cNvSpPr txBox="1"/>
          <p:nvPr/>
        </p:nvSpPr>
        <p:spPr>
          <a:xfrm>
            <a:off x="559816" y="4565808"/>
            <a:ext cx="5782617" cy="1169551"/>
          </a:xfrm>
          <a:prstGeom prst="rect">
            <a:avLst/>
          </a:prstGeom>
          <a:noFill/>
        </p:spPr>
        <p:txBody>
          <a:bodyPr wrap="square" rtlCol="0" anchor="b">
            <a:spAutoFit/>
            <a:scene3d>
              <a:camera prst="orthographicFront"/>
              <a:lightRig rig="threePt" dir="t"/>
            </a:scene3d>
            <a:sp3d>
              <a:bevelT w="0" h="6350"/>
              <a:bevelB w="0" h="0"/>
            </a:sp3d>
          </a:bodyPr>
          <a:lstStyle/>
          <a:p>
            <a:pPr algn="ctr" defTabSz="914126">
              <a:defRPr/>
            </a:pPr>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Cần có mMTC để điều tiết các thiết bị IoT đang phát triển theo cấp số nhân như</a:t>
            </a:r>
          </a:p>
          <a:p>
            <a:pPr algn="ctr" defTabSz="914126">
              <a:defRPr/>
            </a:pPr>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các thiết bị thông minh, các cảm biến được gắn vào quần áo và phụ kiện, </a:t>
            </a:r>
          </a:p>
          <a:p>
            <a:pPr algn="ctr" defTabSz="914126">
              <a:defRPr/>
            </a:pPr>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các thiết bị đo công tơ mét như đồ gia dụng, </a:t>
            </a:r>
          </a:p>
          <a:p>
            <a:pPr algn="ctr" defTabSz="914126">
              <a:defRPr/>
            </a:pPr>
            <a:r>
              <a:rPr lang="vi-VN" altLang="ko-KR" sz="1400" dirty="0">
                <a:solidFill>
                  <a:prstClr val="black">
                    <a:lumMod val="85000"/>
                    <a:lumOff val="15000"/>
                  </a:prstClr>
                </a:solidFill>
                <a:latin typeface="SamsungOne-700" panose="020B0803030303020204" pitchFamily="34" charset="0"/>
                <a:ea typeface="SamsungOne-700" panose="020B0803030303020204" pitchFamily="34" charset="0"/>
              </a:rPr>
              <a:t>thiết bị đo nước và khí gas, và các cảm biến cho ô tô và vỉa hè</a:t>
            </a:r>
          </a:p>
        </p:txBody>
      </p:sp>
      <p:grpSp>
        <p:nvGrpSpPr>
          <p:cNvPr id="34" name="그룹 33">
            <a:extLst>
              <a:ext uri="{FF2B5EF4-FFF2-40B4-BE49-F238E27FC236}">
                <a16:creationId xmlns:a16="http://schemas.microsoft.com/office/drawing/2014/main" id="{067DDD06-0647-47AF-9C63-F6B3C8EA0A8F}"/>
              </a:ext>
            </a:extLst>
          </p:cNvPr>
          <p:cNvGrpSpPr/>
          <p:nvPr/>
        </p:nvGrpSpPr>
        <p:grpSpPr>
          <a:xfrm>
            <a:off x="559817" y="2252289"/>
            <a:ext cx="5782617" cy="2180331"/>
            <a:chOff x="2135952" y="3395384"/>
            <a:chExt cx="5717441" cy="1944347"/>
          </a:xfrm>
        </p:grpSpPr>
        <p:pic>
          <p:nvPicPr>
            <p:cNvPr id="35" name="Picture 2" descr="https://img.kr.news.samsung.com/kr/wp-content/uploads/2018/02/23552351.jpg">
              <a:extLst>
                <a:ext uri="{FF2B5EF4-FFF2-40B4-BE49-F238E27FC236}">
                  <a16:creationId xmlns:a16="http://schemas.microsoft.com/office/drawing/2014/main" id="{4865A25F-7E28-40E9-917F-23CD931B71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623" b="-1"/>
            <a:stretch/>
          </p:blipFill>
          <p:spPr bwMode="auto">
            <a:xfrm>
              <a:off x="2135952" y="3395384"/>
              <a:ext cx="5717441" cy="19443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6" name="직사각형 35">
              <a:extLst>
                <a:ext uri="{FF2B5EF4-FFF2-40B4-BE49-F238E27FC236}">
                  <a16:creationId xmlns:a16="http://schemas.microsoft.com/office/drawing/2014/main" id="{0D056BF9-62AA-431E-8DC4-F46F52F7AB7B}"/>
                </a:ext>
              </a:extLst>
            </p:cNvPr>
            <p:cNvSpPr/>
            <p:nvPr/>
          </p:nvSpPr>
          <p:spPr>
            <a:xfrm>
              <a:off x="4969273" y="3666734"/>
              <a:ext cx="1575166" cy="3390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defTabSz="457063"/>
              <a:r>
                <a:rPr lang="en-US" altLang="ko-KR" sz="1200" dirty="0">
                  <a:solidFill>
                    <a:prstClr val="black"/>
                  </a:solidFill>
                  <a:latin typeface="SamsungOne-700" panose="020B0803030303020204" pitchFamily="34" charset="0"/>
                  <a:ea typeface="SamsungOne-700" panose="020B0803030303020204" pitchFamily="34" charset="0"/>
                </a:rPr>
                <a:t>100.000 </a:t>
              </a:r>
              <a:r>
                <a:rPr lang="en-US" altLang="ko-KR" sz="1200" dirty="0" err="1">
                  <a:solidFill>
                    <a:prstClr val="black"/>
                  </a:solidFill>
                  <a:latin typeface="SamsungOne-700" panose="020B0803030303020204" pitchFamily="34" charset="0"/>
                  <a:ea typeface="SamsungOne-700" panose="020B0803030303020204" pitchFamily="34" charset="0"/>
                </a:rPr>
                <a:t>kết</a:t>
              </a:r>
              <a:r>
                <a:rPr lang="en-US" altLang="ko-KR" sz="1200" dirty="0">
                  <a:solidFill>
                    <a:prstClr val="black"/>
                  </a:solidFill>
                  <a:latin typeface="SamsungOne-700" panose="020B0803030303020204" pitchFamily="34" charset="0"/>
                  <a:ea typeface="SamsungOne-700" panose="020B0803030303020204" pitchFamily="34" charset="0"/>
                </a:rPr>
                <a:t> </a:t>
              </a:r>
              <a:r>
                <a:rPr lang="en-US" altLang="ko-KR" sz="1200" dirty="0" err="1">
                  <a:solidFill>
                    <a:prstClr val="black"/>
                  </a:solidFill>
                  <a:latin typeface="SamsungOne-700" panose="020B0803030303020204" pitchFamily="34" charset="0"/>
                  <a:ea typeface="SamsungOne-700" panose="020B0803030303020204" pitchFamily="34" charset="0"/>
                </a:rPr>
                <a:t>nối</a:t>
              </a:r>
              <a:endParaRPr lang="en-US" altLang="ko-KR" sz="1200" dirty="0">
                <a:solidFill>
                  <a:prstClr val="black"/>
                </a:solidFill>
                <a:latin typeface="SamsungOne-700" panose="020B0803030303020204" pitchFamily="34" charset="0"/>
                <a:ea typeface="SamsungOne-700" panose="020B0803030303020204" pitchFamily="34" charset="0"/>
              </a:endParaRPr>
            </a:p>
          </p:txBody>
        </p:sp>
        <p:sp>
          <p:nvSpPr>
            <p:cNvPr id="37" name="직사각형 36">
              <a:extLst>
                <a:ext uri="{FF2B5EF4-FFF2-40B4-BE49-F238E27FC236}">
                  <a16:creationId xmlns:a16="http://schemas.microsoft.com/office/drawing/2014/main" id="{A55D3254-2F97-44D6-9E55-457C870FD5F4}"/>
                </a:ext>
              </a:extLst>
            </p:cNvPr>
            <p:cNvSpPr/>
            <p:nvPr/>
          </p:nvSpPr>
          <p:spPr>
            <a:xfrm>
              <a:off x="4989512" y="4583173"/>
              <a:ext cx="1614745" cy="415984"/>
            </a:xfrm>
            <a:prstGeom prst="rect">
              <a:avLst/>
            </a:prstGeom>
            <a:gradFill>
              <a:gsLst>
                <a:gs pos="0">
                  <a:srgbClr val="5CBB93"/>
                </a:gs>
                <a:gs pos="100000">
                  <a:srgbClr val="3CB0A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defTabSz="457063"/>
              <a:r>
                <a:rPr lang="en-US" altLang="ko-KR" sz="1200" dirty="0">
                  <a:solidFill>
                    <a:prstClr val="white"/>
                  </a:solidFill>
                  <a:latin typeface="SamsungOne-700" panose="020B0803030303020204" pitchFamily="34" charset="0"/>
                  <a:ea typeface="SamsungOne-700" panose="020B0803030303020204" pitchFamily="34" charset="0"/>
                </a:rPr>
                <a:t>1 </a:t>
              </a:r>
              <a:r>
                <a:rPr lang="en-US" altLang="ko-KR" sz="1200" dirty="0" err="1">
                  <a:solidFill>
                    <a:prstClr val="white"/>
                  </a:solidFill>
                  <a:latin typeface="SamsungOne-700" panose="020B0803030303020204" pitchFamily="34" charset="0"/>
                  <a:ea typeface="SamsungOne-700" panose="020B0803030303020204" pitchFamily="34" charset="0"/>
                </a:rPr>
                <a:t>triệu</a:t>
              </a:r>
              <a:r>
                <a:rPr lang="en-US" altLang="ko-KR" sz="1200" dirty="0">
                  <a:solidFill>
                    <a:prstClr val="white"/>
                  </a:solidFill>
                  <a:latin typeface="SamsungOne-700" panose="020B0803030303020204" pitchFamily="34" charset="0"/>
                  <a:ea typeface="SamsungOne-700" panose="020B0803030303020204" pitchFamily="34" charset="0"/>
                </a:rPr>
                <a:t> </a:t>
              </a:r>
              <a:r>
                <a:rPr lang="en-US" altLang="ko-KR" sz="1200" dirty="0" err="1">
                  <a:solidFill>
                    <a:prstClr val="white"/>
                  </a:solidFill>
                  <a:latin typeface="SamsungOne-700" panose="020B0803030303020204" pitchFamily="34" charset="0"/>
                  <a:ea typeface="SamsungOne-700" panose="020B0803030303020204" pitchFamily="34" charset="0"/>
                </a:rPr>
                <a:t>kết</a:t>
              </a:r>
              <a:r>
                <a:rPr lang="en-US" altLang="ko-KR" sz="1200" dirty="0">
                  <a:solidFill>
                    <a:prstClr val="white"/>
                  </a:solidFill>
                  <a:latin typeface="SamsungOne-700" panose="020B0803030303020204" pitchFamily="34" charset="0"/>
                  <a:ea typeface="SamsungOne-700" panose="020B0803030303020204" pitchFamily="34" charset="0"/>
                </a:rPr>
                <a:t> </a:t>
              </a:r>
              <a:r>
                <a:rPr lang="en-US" altLang="ko-KR" sz="1200" dirty="0" err="1">
                  <a:solidFill>
                    <a:prstClr val="white"/>
                  </a:solidFill>
                  <a:latin typeface="SamsungOne-700" panose="020B0803030303020204" pitchFamily="34" charset="0"/>
                  <a:ea typeface="SamsungOne-700" panose="020B0803030303020204" pitchFamily="34" charset="0"/>
                </a:rPr>
                <a:t>nối</a:t>
              </a:r>
              <a:endParaRPr lang="en-US" altLang="ko-KR" sz="1200" dirty="0">
                <a:solidFill>
                  <a:prstClr val="white"/>
                </a:solidFill>
                <a:latin typeface="SamsungOne-700" panose="020B0803030303020204" pitchFamily="34" charset="0"/>
                <a:ea typeface="SamsungOne-700" panose="020B0803030303020204" pitchFamily="34" charset="0"/>
              </a:endParaRPr>
            </a:p>
          </p:txBody>
        </p:sp>
        <p:sp>
          <p:nvSpPr>
            <p:cNvPr id="38" name="직사각형 37">
              <a:extLst>
                <a:ext uri="{FF2B5EF4-FFF2-40B4-BE49-F238E27FC236}">
                  <a16:creationId xmlns:a16="http://schemas.microsoft.com/office/drawing/2014/main" id="{97176D25-7805-4411-B356-EB8388AAF8FF}"/>
                </a:ext>
              </a:extLst>
            </p:cNvPr>
            <p:cNvSpPr/>
            <p:nvPr/>
          </p:nvSpPr>
          <p:spPr>
            <a:xfrm>
              <a:off x="2144902" y="5082935"/>
              <a:ext cx="1304451" cy="23889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100" dirty="0" err="1">
                  <a:solidFill>
                    <a:prstClr val="black">
                      <a:lumMod val="85000"/>
                      <a:lumOff val="15000"/>
                    </a:prstClr>
                  </a:solidFill>
                  <a:latin typeface="SamsungOne-700" panose="020B0803030303020204" pitchFamily="34" charset="0"/>
                  <a:ea typeface="SamsungOne-700" panose="020B0803030303020204" pitchFamily="34" charset="0"/>
                </a:rPr>
                <a:t>Phạm</a:t>
              </a:r>
              <a:r>
                <a:rPr lang="en-US" altLang="ko-KR" sz="1100" dirty="0">
                  <a:solidFill>
                    <a:prstClr val="black">
                      <a:lumMod val="85000"/>
                      <a:lumOff val="15000"/>
                    </a:prstClr>
                  </a:solidFill>
                  <a:latin typeface="SamsungOne-700" panose="020B0803030303020204" pitchFamily="34" charset="0"/>
                  <a:ea typeface="SamsungOne-700" panose="020B0803030303020204" pitchFamily="34" charset="0"/>
                </a:rPr>
                <a:t> vi 1km2</a:t>
              </a:r>
            </a:p>
          </p:txBody>
        </p:sp>
      </p:grpSp>
      <p:grpSp>
        <p:nvGrpSpPr>
          <p:cNvPr id="14" name="그룹 13"/>
          <p:cNvGrpSpPr/>
          <p:nvPr/>
        </p:nvGrpSpPr>
        <p:grpSpPr>
          <a:xfrm>
            <a:off x="416128" y="444866"/>
            <a:ext cx="9051872" cy="553998"/>
            <a:chOff x="416128" y="444866"/>
            <a:chExt cx="9051872" cy="553998"/>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Đặc điểm của Truyền thông Di động 5G</a:t>
            </a:r>
          </a:p>
        </p:txBody>
      </p:sp>
      <p:sp>
        <p:nvSpPr>
          <p:cNvPr id="26" name="직사각형 25">
            <a:extLst>
              <a:ext uri="{FF2B5EF4-FFF2-40B4-BE49-F238E27FC236}">
                <a16:creationId xmlns:a16="http://schemas.microsoft.com/office/drawing/2014/main" id="{99599894-BADD-4427-A95E-8F43FAD028CC}"/>
              </a:ext>
            </a:extLst>
          </p:cNvPr>
          <p:cNvSpPr/>
          <p:nvPr/>
        </p:nvSpPr>
        <p:spPr>
          <a:xfrm>
            <a:off x="6459612" y="2257438"/>
            <a:ext cx="3080388"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5G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hỗ</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vòng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1km2 </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1" name="그룹 20">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27" name="직사각형 26">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mMTC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lớn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251283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8F0E1929-DFC5-4CD8-97D3-BCB2F7A1B678}"/>
              </a:ext>
            </a:extLst>
          </p:cNvPr>
          <p:cNvSpPr txBox="1"/>
          <p:nvPr/>
        </p:nvSpPr>
        <p:spPr>
          <a:xfrm>
            <a:off x="1099276" y="4498248"/>
            <a:ext cx="7856638" cy="338554"/>
          </a:xfrm>
          <a:prstGeom prst="rect">
            <a:avLst/>
          </a:prstGeom>
          <a:noFill/>
        </p:spPr>
        <p:txBody>
          <a:bodyPr wrap="none" rtlCol="0" anchor="b">
            <a:spAutoFit/>
            <a:scene3d>
              <a:camera prst="orthographicFront"/>
              <a:lightRig rig="threePt" dir="t"/>
            </a:scene3d>
            <a:sp3d>
              <a:bevelT w="0" h="6350"/>
              <a:bevelB w="0" h="0"/>
            </a:sp3d>
          </a:bodyPr>
          <a:lstStyle/>
          <a:p>
            <a:pPr algn="ctr" defTabSz="914126">
              <a:defRPr/>
            </a:pPr>
            <a:r>
              <a:rPr lang="en-US" altLang="ko-KR" sz="1600" dirty="0">
                <a:solidFill>
                  <a:schemeClr val="accent2">
                    <a:lumMod val="75000"/>
                  </a:schemeClr>
                </a:solidFill>
                <a:latin typeface="SamsungOne-700" panose="020B0803030303020204" pitchFamily="34" charset="0"/>
                <a:ea typeface="SamsungOne-700" panose="020B0803030303020204" pitchFamily="34" charset="0"/>
              </a:rPr>
              <a:t>“</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Chú</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trọng</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tới</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công</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nghệ</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Phân</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chia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mạng</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một</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ứng</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xử</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viên</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công</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nghệ</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5G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quan</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 </a:t>
            </a:r>
            <a:r>
              <a:rPr lang="en-US" altLang="ko-KR" sz="1600" dirty="0" err="1">
                <a:solidFill>
                  <a:schemeClr val="accent2">
                    <a:lumMod val="75000"/>
                  </a:schemeClr>
                </a:solidFill>
                <a:latin typeface="SamsungOne-700" panose="020B0803030303020204" pitchFamily="34" charset="0"/>
                <a:ea typeface="SamsungOne-700" panose="020B0803030303020204" pitchFamily="34" charset="0"/>
              </a:rPr>
              <a:t>trọng</a:t>
            </a:r>
            <a:r>
              <a:rPr lang="en-US" altLang="ko-KR" sz="1600" dirty="0">
                <a:solidFill>
                  <a:schemeClr val="accent2">
                    <a:lumMod val="75000"/>
                  </a:schemeClr>
                </a:solidFill>
                <a:latin typeface="SamsungOne-700" panose="020B0803030303020204" pitchFamily="34" charset="0"/>
                <a:ea typeface="SamsungOne-700" panose="020B0803030303020204" pitchFamily="34" charset="0"/>
              </a:rPr>
              <a:t>”</a:t>
            </a:r>
          </a:p>
        </p:txBody>
      </p:sp>
      <p:grpSp>
        <p:nvGrpSpPr>
          <p:cNvPr id="4" name="그룹 3"/>
          <p:cNvGrpSpPr/>
          <p:nvPr/>
        </p:nvGrpSpPr>
        <p:grpSpPr>
          <a:xfrm>
            <a:off x="1070726" y="4836802"/>
            <a:ext cx="7913735" cy="1252129"/>
            <a:chOff x="1368001" y="4977776"/>
            <a:chExt cx="7913735" cy="1252129"/>
          </a:xfrm>
        </p:grpSpPr>
        <p:pic>
          <p:nvPicPr>
            <p:cNvPr id="38" name="그림 37">
              <a:extLst>
                <a:ext uri="{FF2B5EF4-FFF2-40B4-BE49-F238E27FC236}">
                  <a16:creationId xmlns:a16="http://schemas.microsoft.com/office/drawing/2014/main" id="{399CD05D-CB27-4B91-9CAA-C8538C19A8E4}"/>
                </a:ext>
              </a:extLst>
            </p:cNvPr>
            <p:cNvPicPr>
              <a:picLocks noChangeAspect="1"/>
            </p:cNvPicPr>
            <p:nvPr/>
          </p:nvPicPr>
          <p:blipFill rotWithShape="1">
            <a:blip r:embed="rId3"/>
            <a:srcRect l="11035" t="39105" r="59339" b="18795"/>
            <a:stretch/>
          </p:blipFill>
          <p:spPr>
            <a:xfrm>
              <a:off x="1368001" y="4977776"/>
              <a:ext cx="1754888" cy="1252129"/>
            </a:xfrm>
            <a:prstGeom prst="rect">
              <a:avLst/>
            </a:prstGeom>
          </p:spPr>
        </p:pic>
        <p:sp>
          <p:nvSpPr>
            <p:cNvPr id="39" name="직사각형 38">
              <a:extLst>
                <a:ext uri="{FF2B5EF4-FFF2-40B4-BE49-F238E27FC236}">
                  <a16:creationId xmlns:a16="http://schemas.microsoft.com/office/drawing/2014/main" id="{CEC10F2A-C635-495E-B469-D810E0255DC8}"/>
                </a:ext>
              </a:extLst>
            </p:cNvPr>
            <p:cNvSpPr/>
            <p:nvPr/>
          </p:nvSpPr>
          <p:spPr>
            <a:xfrm>
              <a:off x="3098930" y="5226349"/>
              <a:ext cx="6182806" cy="864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noAutofit/>
              <a:scene3d>
                <a:camera prst="orthographicFront"/>
                <a:lightRig rig="threePt" dir="t"/>
              </a:scene3d>
              <a:sp3d>
                <a:bevelT w="0" h="6350"/>
                <a:bevelB w="0" h="0"/>
              </a:sp3d>
            </a:bodyPr>
            <a:lstStyle/>
            <a:p>
              <a:pPr marL="355493" lvl="1" indent="-179334" defTabSz="457063">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chia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ảo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logic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thuê</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bao</a:t>
              </a:r>
            </a:p>
          </p:txBody>
        </p:sp>
      </p:grpSp>
      <p:grpSp>
        <p:nvGrpSpPr>
          <p:cNvPr id="24" name="그룹 23"/>
          <p:cNvGrpSpPr/>
          <p:nvPr/>
        </p:nvGrpSpPr>
        <p:grpSpPr>
          <a:xfrm>
            <a:off x="416128" y="444866"/>
            <a:ext cx="9051872" cy="553998"/>
            <a:chOff x="416128" y="444866"/>
            <a:chExt cx="9051872" cy="553998"/>
          </a:xfrm>
        </p:grpSpPr>
        <p:sp>
          <p:nvSpPr>
            <p:cNvPr id="45" name="직사각형 4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6" name="직사각형 4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47" name="직사각형 4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Đặc điểm của Truyền thông Di động 5G</a:t>
            </a:r>
          </a:p>
        </p:txBody>
      </p:sp>
      <p:grpSp>
        <p:nvGrpSpPr>
          <p:cNvPr id="3" name="그룹 2"/>
          <p:cNvGrpSpPr/>
          <p:nvPr/>
        </p:nvGrpSpPr>
        <p:grpSpPr>
          <a:xfrm>
            <a:off x="577813" y="2252605"/>
            <a:ext cx="8765196" cy="2044800"/>
            <a:chOff x="577813" y="2210401"/>
            <a:chExt cx="8765196" cy="2044800"/>
          </a:xfrm>
        </p:grpSpPr>
        <p:sp>
          <p:nvSpPr>
            <p:cNvPr id="2" name="직사각형 1"/>
            <p:cNvSpPr/>
            <p:nvPr/>
          </p:nvSpPr>
          <p:spPr>
            <a:xfrm>
              <a:off x="577813" y="2210401"/>
              <a:ext cx="8765196" cy="204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6" name="그룹 55">
              <a:extLst>
                <a:ext uri="{FF2B5EF4-FFF2-40B4-BE49-F238E27FC236}">
                  <a16:creationId xmlns:a16="http://schemas.microsoft.com/office/drawing/2014/main" id="{5E9F2529-6E3A-4AF6-9B0C-FE82ADB2A382}"/>
                </a:ext>
              </a:extLst>
            </p:cNvPr>
            <p:cNvGrpSpPr/>
            <p:nvPr/>
          </p:nvGrpSpPr>
          <p:grpSpPr>
            <a:xfrm>
              <a:off x="1342489" y="2270383"/>
              <a:ext cx="7442026" cy="1902264"/>
              <a:chOff x="711954" y="2514120"/>
              <a:chExt cx="7442026" cy="1902264"/>
            </a:xfrm>
          </p:grpSpPr>
          <p:grpSp>
            <p:nvGrpSpPr>
              <p:cNvPr id="57" name="그룹 56">
                <a:extLst>
                  <a:ext uri="{FF2B5EF4-FFF2-40B4-BE49-F238E27FC236}">
                    <a16:creationId xmlns:a16="http://schemas.microsoft.com/office/drawing/2014/main" id="{B3CF4350-8800-48E9-B86C-0EE6A64BEEB4}"/>
                  </a:ext>
                </a:extLst>
              </p:cNvPr>
              <p:cNvGrpSpPr/>
              <p:nvPr/>
            </p:nvGrpSpPr>
            <p:grpSpPr>
              <a:xfrm>
                <a:off x="711954" y="2514120"/>
                <a:ext cx="7442026" cy="745490"/>
                <a:chOff x="712182" y="2557369"/>
                <a:chExt cx="7444412" cy="745729"/>
              </a:xfrm>
            </p:grpSpPr>
            <p:sp>
              <p:nvSpPr>
                <p:cNvPr id="66" name="직사각형 65">
                  <a:extLst>
                    <a:ext uri="{FF2B5EF4-FFF2-40B4-BE49-F238E27FC236}">
                      <a16:creationId xmlns:a16="http://schemas.microsoft.com/office/drawing/2014/main" id="{324123AF-2F44-46C5-AD14-73AB0BE170EF}"/>
                    </a:ext>
                  </a:extLst>
                </p:cNvPr>
                <p:cNvSpPr/>
                <p:nvPr/>
              </p:nvSpPr>
              <p:spPr>
                <a:xfrm>
                  <a:off x="3158220" y="2557369"/>
                  <a:ext cx="4998374" cy="745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bevelB w="0" h="0"/>
                  </a:sp3d>
                </a:bodyPr>
                <a:lstStyle/>
                <a:p>
                  <a:pPr marL="355493" lvl="1" indent="-179334" defTabSz="457063">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Số lượng thiết bị khổng lồ: hơn 1 triệu thiết bị/1km2 </a:t>
                  </a:r>
                </a:p>
                <a:p>
                  <a:pPr marL="355493" lvl="1" indent="-179334" defTabSz="457063">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Thiết bị cực rẻ</a:t>
                  </a:r>
                </a:p>
                <a:p>
                  <a:pPr marL="355493" lvl="1" indent="-179334" defTabSz="457063">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Năng lượng thấp: Tuổi thọ 10+ năm</a:t>
                  </a:r>
                </a:p>
              </p:txBody>
            </p:sp>
            <p:sp>
              <p:nvSpPr>
                <p:cNvPr id="67" name="직사각형 66">
                  <a:extLst>
                    <a:ext uri="{FF2B5EF4-FFF2-40B4-BE49-F238E27FC236}">
                      <a16:creationId xmlns:a16="http://schemas.microsoft.com/office/drawing/2014/main" id="{CAA84FE8-192C-4894-BC2A-62D7BED89154}"/>
                    </a:ext>
                  </a:extLst>
                </p:cNvPr>
                <p:cNvSpPr/>
                <p:nvPr/>
              </p:nvSpPr>
              <p:spPr>
                <a:xfrm>
                  <a:off x="712182" y="2641715"/>
                  <a:ext cx="1922617" cy="5306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IoT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rộng</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lớn</a:t>
                  </a:r>
                  <a:endPar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68" name="화살표: 오른쪽 31">
                  <a:extLst>
                    <a:ext uri="{FF2B5EF4-FFF2-40B4-BE49-F238E27FC236}">
                      <a16:creationId xmlns:a16="http://schemas.microsoft.com/office/drawing/2014/main" id="{08ACB7A2-0A4F-4EBC-A804-A812B14CC8DB}"/>
                    </a:ext>
                  </a:extLst>
                </p:cNvPr>
                <p:cNvSpPr/>
                <p:nvPr/>
              </p:nvSpPr>
              <p:spPr>
                <a:xfrm>
                  <a:off x="2724194" y="2761847"/>
                  <a:ext cx="325347" cy="290415"/>
                </a:xfrm>
                <a:prstGeom prst="rightArrow">
                  <a:avLst/>
                </a:prstGeom>
                <a:solidFill>
                  <a:srgbClr val="0068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endParaRPr lang="ko-KR" altLang="en-US" sz="1200">
                    <a:solidFill>
                      <a:prstClr val="black">
                        <a:lumMod val="65000"/>
                        <a:lumOff val="35000"/>
                      </a:prstClr>
                    </a:solidFill>
                    <a:latin typeface="Calibri" panose="020F0502020204030204"/>
                    <a:ea typeface="Rix고딕 B" panose="02020603020101020101" pitchFamily="18" charset="-127"/>
                  </a:endParaRPr>
                </a:p>
              </p:txBody>
            </p:sp>
          </p:grpSp>
          <p:grpSp>
            <p:nvGrpSpPr>
              <p:cNvPr id="58" name="그룹 57">
                <a:extLst>
                  <a:ext uri="{FF2B5EF4-FFF2-40B4-BE49-F238E27FC236}">
                    <a16:creationId xmlns:a16="http://schemas.microsoft.com/office/drawing/2014/main" id="{AB962B2B-87D4-44D8-8154-821AFD7E6207}"/>
                  </a:ext>
                </a:extLst>
              </p:cNvPr>
              <p:cNvGrpSpPr/>
              <p:nvPr/>
            </p:nvGrpSpPr>
            <p:grpSpPr>
              <a:xfrm>
                <a:off x="711954" y="3226636"/>
                <a:ext cx="6971278" cy="530509"/>
                <a:chOff x="712182" y="3204159"/>
                <a:chExt cx="6973513" cy="530679"/>
              </a:xfrm>
            </p:grpSpPr>
            <p:sp>
              <p:nvSpPr>
                <p:cNvPr id="63" name="직사각형 62">
                  <a:extLst>
                    <a:ext uri="{FF2B5EF4-FFF2-40B4-BE49-F238E27FC236}">
                      <a16:creationId xmlns:a16="http://schemas.microsoft.com/office/drawing/2014/main" id="{99415D78-6389-45E0-96EA-B8CD313AE0A0}"/>
                    </a:ext>
                  </a:extLst>
                </p:cNvPr>
                <p:cNvSpPr/>
                <p:nvPr/>
              </p:nvSpPr>
              <p:spPr>
                <a:xfrm>
                  <a:off x="712182" y="3204159"/>
                  <a:ext cx="1922617" cy="5306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Kiểm</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soát</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nhiệm</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vụ</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then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chốt</a:t>
                  </a:r>
                  <a:endPar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64" name="화살표: 오른쪽 32">
                  <a:extLst>
                    <a:ext uri="{FF2B5EF4-FFF2-40B4-BE49-F238E27FC236}">
                      <a16:creationId xmlns:a16="http://schemas.microsoft.com/office/drawing/2014/main" id="{8B537B0E-2D81-4D8F-A9EB-477A99028748}"/>
                    </a:ext>
                  </a:extLst>
                </p:cNvPr>
                <p:cNvSpPr/>
                <p:nvPr/>
              </p:nvSpPr>
              <p:spPr>
                <a:xfrm>
                  <a:off x="2724194" y="3324291"/>
                  <a:ext cx="325347" cy="290415"/>
                </a:xfrm>
                <a:prstGeom prst="rightArrow">
                  <a:avLst/>
                </a:prstGeom>
                <a:solidFill>
                  <a:srgbClr val="0068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endParaRPr lang="ko-KR" altLang="en-US" sz="1200">
                    <a:solidFill>
                      <a:prstClr val="black">
                        <a:lumMod val="65000"/>
                        <a:lumOff val="35000"/>
                      </a:prstClr>
                    </a:solidFill>
                    <a:latin typeface="Calibri" panose="020F0502020204030204"/>
                    <a:ea typeface="Rix고딕 B" panose="02020603020101020101" pitchFamily="18" charset="-127"/>
                  </a:endParaRPr>
                </a:p>
              </p:txBody>
            </p:sp>
            <p:sp>
              <p:nvSpPr>
                <p:cNvPr id="65" name="직사각형 64">
                  <a:extLst>
                    <a:ext uri="{FF2B5EF4-FFF2-40B4-BE49-F238E27FC236}">
                      <a16:creationId xmlns:a16="http://schemas.microsoft.com/office/drawing/2014/main" id="{5C668800-9EF3-49BF-9BB8-0F47F4F1DEFF}"/>
                    </a:ext>
                  </a:extLst>
                </p:cNvPr>
                <p:cNvSpPr/>
                <p:nvPr/>
              </p:nvSpPr>
              <p:spPr>
                <a:xfrm>
                  <a:off x="3158220" y="3212146"/>
                  <a:ext cx="4527475" cy="514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noAutofit/>
                  <a:scene3d>
                    <a:camera prst="orthographicFront"/>
                    <a:lightRig rig="threePt" dir="t"/>
                  </a:scene3d>
                  <a:sp3d>
                    <a:bevelT w="0" h="6350"/>
                    <a:bevelB w="0" h="0"/>
                  </a:sp3d>
                </a:bodyPr>
                <a:lstStyle/>
                <a:p>
                  <a:pPr marL="355493" lvl="1" indent="-179334" defTabSz="457063">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Thời gian tương tác ngắn: Ghép nối trong 0,001 giây  </a:t>
                  </a:r>
                </a:p>
                <a:p>
                  <a:pPr marL="355493" lvl="1" indent="-179334" defTabSz="457063">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Lái xe tự hành, Robot phẫu thuật</a:t>
                  </a:r>
                </a:p>
              </p:txBody>
            </p:sp>
          </p:grpSp>
          <p:grpSp>
            <p:nvGrpSpPr>
              <p:cNvPr id="59" name="그룹 58">
                <a:extLst>
                  <a:ext uri="{FF2B5EF4-FFF2-40B4-BE49-F238E27FC236}">
                    <a16:creationId xmlns:a16="http://schemas.microsoft.com/office/drawing/2014/main" id="{2D97572D-1228-4018-9CDF-55A1E6BB6555}"/>
                  </a:ext>
                </a:extLst>
              </p:cNvPr>
              <p:cNvGrpSpPr/>
              <p:nvPr/>
            </p:nvGrpSpPr>
            <p:grpSpPr>
              <a:xfrm>
                <a:off x="711954" y="3885875"/>
                <a:ext cx="6971278" cy="530509"/>
                <a:chOff x="712182" y="3886021"/>
                <a:chExt cx="6973513" cy="530679"/>
              </a:xfrm>
            </p:grpSpPr>
            <p:sp>
              <p:nvSpPr>
                <p:cNvPr id="60" name="직사각형 59">
                  <a:extLst>
                    <a:ext uri="{FF2B5EF4-FFF2-40B4-BE49-F238E27FC236}">
                      <a16:creationId xmlns:a16="http://schemas.microsoft.com/office/drawing/2014/main" id="{89DE1C0A-83E4-4235-A741-C547413FB163}"/>
                    </a:ext>
                  </a:extLst>
                </p:cNvPr>
                <p:cNvSpPr/>
                <p:nvPr/>
              </p:nvSpPr>
              <p:spPr>
                <a:xfrm>
                  <a:off x="712182" y="3886021"/>
                  <a:ext cx="1922617" cy="5306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endPar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endParaRPr>
                </a:p>
                <a:p>
                  <a:pPr algn="ctr" defTabSz="457063"/>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Băng</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rộng</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di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động</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nâng</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cao</a:t>
                  </a:r>
                  <a:endPar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endParaRPr>
                </a:p>
                <a:p>
                  <a:pPr algn="ctr" defTabSz="457063"/>
                  <a:endPar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61" name="화살표: 오른쪽 33">
                  <a:extLst>
                    <a:ext uri="{FF2B5EF4-FFF2-40B4-BE49-F238E27FC236}">
                      <a16:creationId xmlns:a16="http://schemas.microsoft.com/office/drawing/2014/main" id="{2642F39A-512E-4F9F-B7E9-25F661277701}"/>
                    </a:ext>
                  </a:extLst>
                </p:cNvPr>
                <p:cNvSpPr/>
                <p:nvPr/>
              </p:nvSpPr>
              <p:spPr>
                <a:xfrm>
                  <a:off x="2724194" y="3948812"/>
                  <a:ext cx="325347" cy="290415"/>
                </a:xfrm>
                <a:prstGeom prst="rightArrow">
                  <a:avLst/>
                </a:prstGeom>
                <a:solidFill>
                  <a:srgbClr val="0068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063"/>
                  <a:endParaRPr lang="ko-KR" altLang="en-US" sz="1200">
                    <a:solidFill>
                      <a:prstClr val="black">
                        <a:lumMod val="65000"/>
                        <a:lumOff val="35000"/>
                      </a:prstClr>
                    </a:solidFill>
                    <a:latin typeface="Calibri" panose="020F0502020204030204"/>
                    <a:ea typeface="Rix고딕 B" panose="02020603020101020101" pitchFamily="18" charset="-127"/>
                  </a:endParaRPr>
                </a:p>
              </p:txBody>
            </p:sp>
            <p:sp>
              <p:nvSpPr>
                <p:cNvPr id="62" name="직사각형 61">
                  <a:extLst>
                    <a:ext uri="{FF2B5EF4-FFF2-40B4-BE49-F238E27FC236}">
                      <a16:creationId xmlns:a16="http://schemas.microsoft.com/office/drawing/2014/main" id="{6CC86D71-9197-4834-83D8-9E0B01F890E7}"/>
                    </a:ext>
                  </a:extLst>
                </p:cNvPr>
                <p:cNvSpPr/>
                <p:nvPr/>
              </p:nvSpPr>
              <p:spPr>
                <a:xfrm>
                  <a:off x="3158220" y="3948812"/>
                  <a:ext cx="4527475" cy="290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noAutofit/>
                  <a:scene3d>
                    <a:camera prst="orthographicFront"/>
                    <a:lightRig rig="threePt" dir="t"/>
                  </a:scene3d>
                  <a:sp3d>
                    <a:bevelT w="0" h="6350"/>
                    <a:bevelB w="0" h="0"/>
                  </a:sp3d>
                </a:bodyPr>
                <a:lstStyle/>
                <a:p>
                  <a:pPr marL="355493" lvl="1" indent="-179334" defTabSz="457063">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Tư vấn, điều trị từ xa, VR, ba chiều, v.v.</a:t>
                  </a:r>
                </a:p>
              </p:txBody>
            </p:sp>
          </p:grpSp>
        </p:grpSp>
      </p:grpSp>
      <p:grpSp>
        <p:nvGrpSpPr>
          <p:cNvPr id="27" name="그룹 26">
            <a:extLst>
              <a:ext uri="{FF2B5EF4-FFF2-40B4-BE49-F238E27FC236}">
                <a16:creationId xmlns:a16="http://schemas.microsoft.com/office/drawing/2014/main" id="{07928334-32AF-46A2-97F3-006B536CB7A1}"/>
              </a:ext>
            </a:extLst>
          </p:cNvPr>
          <p:cNvGrpSpPr/>
          <p:nvPr/>
        </p:nvGrpSpPr>
        <p:grpSpPr>
          <a:xfrm>
            <a:off x="559817" y="1917711"/>
            <a:ext cx="8783192" cy="215394"/>
            <a:chOff x="1027113" y="2045625"/>
            <a:chExt cx="8785225" cy="215444"/>
          </a:xfrm>
        </p:grpSpPr>
        <p:sp>
          <p:nvSpPr>
            <p:cNvPr id="28" name="직사각형 27">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직사각형 28">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điểm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kỹ</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thuật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IoT 5G</a:t>
              </a:r>
            </a:p>
          </p:txBody>
        </p:sp>
      </p:grpSp>
    </p:spTree>
    <p:extLst>
      <p:ext uri="{BB962C8B-B14F-4D97-AF65-F5344CB8AC3E}">
        <p14:creationId xmlns:p14="http://schemas.microsoft.com/office/powerpoint/2010/main" val="25925943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p:cNvGrpSpPr/>
          <p:nvPr/>
        </p:nvGrpSpPr>
        <p:grpSpPr>
          <a:xfrm>
            <a:off x="416128" y="444866"/>
            <a:ext cx="9051872" cy="553998"/>
            <a:chOff x="416128" y="444866"/>
            <a:chExt cx="9051872" cy="553998"/>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5.4.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5G</a:t>
              </a: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8" name="직사각형 1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Hướng phát triển của Công nghệ truyền thông di động 5G</a:t>
            </a:r>
          </a:p>
        </p:txBody>
      </p:sp>
      <p:pic>
        <p:nvPicPr>
          <p:cNvPr id="5122" name="Picture 2">
            <a:extLst>
              <a:ext uri="{FF2B5EF4-FFF2-40B4-BE49-F238E27FC236}">
                <a16:creationId xmlns:a16="http://schemas.microsoft.com/office/drawing/2014/main" id="{28F5E421-C128-42CC-BBEE-50AF66549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070" y="3650401"/>
            <a:ext cx="6655026" cy="27555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559817" y="1916881"/>
            <a:ext cx="8895167" cy="1800493"/>
            <a:chOff x="559817" y="1917711"/>
            <a:chExt cx="8895167" cy="1800493"/>
          </a:xfrm>
        </p:grpSpPr>
        <p:sp>
          <p:nvSpPr>
            <p:cNvPr id="10" name="직사각형 9">
              <a:extLst>
                <a:ext uri="{FF2B5EF4-FFF2-40B4-BE49-F238E27FC236}">
                  <a16:creationId xmlns:a16="http://schemas.microsoft.com/office/drawing/2014/main" id="{70A5B5B7-540A-40DD-B934-E71D91AA82BF}"/>
                </a:ext>
              </a:extLst>
            </p:cNvPr>
            <p:cNvSpPr/>
            <p:nvPr/>
          </p:nvSpPr>
          <p:spPr>
            <a:xfrm>
              <a:off x="559817" y="1929078"/>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2" name="직사각형 11">
              <a:extLst>
                <a:ext uri="{FF2B5EF4-FFF2-40B4-BE49-F238E27FC236}">
                  <a16:creationId xmlns:a16="http://schemas.microsoft.com/office/drawing/2014/main" id="{C3CF9554-5E26-4DD4-876F-A237942CB6BA}"/>
                </a:ext>
              </a:extLst>
            </p:cNvPr>
            <p:cNvSpPr/>
            <p:nvPr/>
          </p:nvSpPr>
          <p:spPr>
            <a:xfrm>
              <a:off x="712182" y="1917711"/>
              <a:ext cx="8742802" cy="180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Từ 1G đến 5G, thông qua các cải tiến của Hệ thống Viễn thông Di động Toàn cầu (UMTS) và Tiến hóa Dài hạn (LTE), mỗi thế hệ công nghệ di động đều được thiết kế để đáp ứng nhu cầu của các nhà khai thác mạng và người tiêu dùng cuối cùng.</a:t>
              </a:r>
            </a:p>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Đặc biệt, 5G đang thực hiện một bước quan trọng hướng tới việc phát triển mạng truy cập xúc giác có độ trễ thấp, bằng cách cung cấp các đường thần kinh không dây bổ sung mới, tức là các đường dẫn dữ liệu. Tuy nhiên, ngày nay các xã hội ngày càng trở nên tập trung vào dữ liệu, phụ thuộc vào dữ liệu và tự động hóa hơn, đồng thời sẽ đưa ra các yêu cầu ngày càng nghiêm ngặt hơn (về độ tin cậy cực cao, năng lực, hiệu quả năng lượng và độ trễ thấp) có thể làm bão hòa năng lực của truyền thống. công nghệ cho hệ thống không dây.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70A5B5B7-540A-40DD-B934-E71D91AA82BF}"/>
                </a:ext>
              </a:extLst>
            </p:cNvPr>
            <p:cNvSpPr/>
            <p:nvPr/>
          </p:nvSpPr>
          <p:spPr>
            <a:xfrm>
              <a:off x="559817" y="2645199"/>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13" name="사각형: 둥근 모서리 24">
            <a:extLst>
              <a:ext uri="{FF2B5EF4-FFF2-40B4-BE49-F238E27FC236}">
                <a16:creationId xmlns:a16="http://schemas.microsoft.com/office/drawing/2014/main" id="{20B2C126-5AD0-4F82-9A9A-F6BCDDF66696}"/>
              </a:ext>
            </a:extLst>
          </p:cNvPr>
          <p:cNvSpPr/>
          <p:nvPr/>
        </p:nvSpPr>
        <p:spPr>
          <a:xfrm>
            <a:off x="6779741" y="6166820"/>
            <a:ext cx="2725643" cy="19475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ko-KR" sz="900">
                <a:solidFill>
                  <a:schemeClr val="bg1"/>
                </a:solidFill>
                <a:latin typeface="SamsungOne-400" panose="020B0503030303020204" pitchFamily="34" charset="0"/>
                <a:ea typeface="SamsungOne-400" panose="020B0503030303020204" pitchFamily="34" charset="0"/>
              </a:rPr>
              <a:t>Source : </a:t>
            </a:r>
            <a:r>
              <a:rPr lang="ko-KR" altLang="en-US" sz="900">
                <a:solidFill>
                  <a:schemeClr val="bg1"/>
                </a:solidFill>
                <a:latin typeface="SamsungOne-400" panose="020B0503030303020204" pitchFamily="34" charset="0"/>
                <a:ea typeface="SamsungOne-400" panose="020B0503030303020204" pitchFamily="34" charset="0"/>
              </a:rPr>
              <a:t>http://mmwave.dei.unipd.it/research/6g/</a:t>
            </a:r>
            <a:endParaRPr lang="en-US" altLang="ko-KR" sz="900"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463353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86" y="1099"/>
            <a:ext cx="9899652" cy="6855802"/>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dirty="0">
                <a:solidFill>
                  <a:prstClr val="white"/>
                </a:solidFill>
                <a:latin typeface="SamsungOne-400" panose="020B0503030303020204" pitchFamily="34" charset="0"/>
                <a:ea typeface="맑은 고딕" panose="020B0503020000020004" pitchFamily="50" charset="-127"/>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892042"/>
              <a:ext cx="8398097" cy="846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a:r>
                <a:rPr lang="en-US" altLang="ko-KR" sz="5498" b="1" dirty="0" err="1">
                  <a:solidFill>
                    <a:prstClr val="white"/>
                  </a:solidFill>
                  <a:latin typeface="iCiel Samsung Sharp Sans Regular" pitchFamily="2" charset="77"/>
                  <a:ea typeface="iCiel Samsung Sharp Sans Regular" pitchFamily="2" charset="77"/>
                  <a:cs typeface="iCiel Samsung Sharp Sans Regular" pitchFamily="2" charset="77"/>
                </a:rPr>
                <a:t>Kết</a:t>
              </a:r>
              <a:r>
                <a:rPr lang="en-US" altLang="ko-KR" sz="5498" b="1" dirty="0">
                  <a:solidFill>
                    <a:prstClr val="white"/>
                  </a:solidFill>
                  <a:latin typeface="iCiel Samsung Sharp Sans Regular" pitchFamily="2" charset="77"/>
                  <a:ea typeface="iCiel Samsung Sharp Sans Regular" pitchFamily="2" charset="77"/>
                  <a:cs typeface="iCiel Samsung Sharp Sans Regular" pitchFamily="2" charset="77"/>
                </a:rPr>
                <a:t> </a:t>
              </a:r>
              <a:r>
                <a:rPr lang="en-US" altLang="ko-KR" sz="5498" b="1" dirty="0" err="1">
                  <a:solidFill>
                    <a:prstClr val="white"/>
                  </a:solidFill>
                  <a:latin typeface="iCiel Samsung Sharp Sans Regular" pitchFamily="2" charset="77"/>
                  <a:ea typeface="iCiel Samsung Sharp Sans Regular" pitchFamily="2" charset="77"/>
                  <a:cs typeface="iCiel Samsung Sharp Sans Regular" pitchFamily="2" charset="77"/>
                </a:rPr>
                <a:t>thúc</a:t>
              </a:r>
              <a:r>
                <a:rPr lang="en-US" altLang="ko-KR" sz="5498" b="1" dirty="0">
                  <a:solidFill>
                    <a:prstClr val="white"/>
                  </a:solidFill>
                  <a:latin typeface="iCiel Samsung Sharp Sans Regular" pitchFamily="2" charset="77"/>
                  <a:ea typeface="iCiel Samsung Sharp Sans Regular" pitchFamily="2" charset="77"/>
                  <a:cs typeface="iCiel Samsung Sharp Sans Regular" pitchFamily="2" charset="77"/>
                </a:rPr>
                <a:t> </a:t>
              </a:r>
              <a:r>
                <a:rPr lang="en-US" altLang="ko-KR" sz="5498" b="1" dirty="0" err="1">
                  <a:solidFill>
                    <a:prstClr val="white"/>
                  </a:solidFill>
                  <a:latin typeface="iCiel Samsung Sharp Sans Regular" pitchFamily="2" charset="77"/>
                  <a:ea typeface="iCiel Samsung Sharp Sans Regular" pitchFamily="2" charset="77"/>
                  <a:cs typeface="iCiel Samsung Sharp Sans Regular" pitchFamily="2" charset="77"/>
                </a:rPr>
                <a:t>tài</a:t>
              </a:r>
              <a:r>
                <a:rPr lang="en-US" altLang="ko-KR" sz="5498" b="1" dirty="0">
                  <a:solidFill>
                    <a:prstClr val="white"/>
                  </a:solidFill>
                  <a:latin typeface="iCiel Samsung Sharp Sans Regular" pitchFamily="2" charset="77"/>
                  <a:ea typeface="iCiel Samsung Sharp Sans Regular" pitchFamily="2" charset="77"/>
                  <a:cs typeface="iCiel Samsung Sharp Sans Regular" pitchFamily="2" charset="77"/>
                </a:rPr>
                <a:t> </a:t>
              </a:r>
              <a:r>
                <a:rPr lang="en-US" altLang="ko-KR" sz="5498" b="1" dirty="0" err="1">
                  <a:solidFill>
                    <a:prstClr val="white"/>
                  </a:solidFill>
                  <a:latin typeface="iCiel Samsung Sharp Sans Regular" pitchFamily="2" charset="77"/>
                  <a:ea typeface="iCiel Samsung Sharp Sans Regular" pitchFamily="2" charset="77"/>
                  <a:cs typeface="iCiel Samsung Sharp Sans Regular" pitchFamily="2" charset="77"/>
                </a:rPr>
                <a:t>liệu</a:t>
              </a:r>
              <a:endParaRPr lang="en-US" altLang="ko-KR" sz="5498" b="1" dirty="0">
                <a:solidFill>
                  <a:prstClr val="white"/>
                </a:solidFill>
                <a:latin typeface="iCiel Samsung Sharp Sans Regular" pitchFamily="2" charset="77"/>
                <a:ea typeface="iCiel Samsung Sharp Sans Regular" pitchFamily="2" charset="77"/>
                <a:cs typeface="iCiel Samsung Sharp Sans Regular" pitchFamily="2" charset="77"/>
              </a:endParaRPr>
            </a:p>
          </p:txBody>
        </p:sp>
      </p:grpSp>
      <p:sp>
        <p:nvSpPr>
          <p:cNvPr id="8" name="직사각형 7">
            <a:extLst>
              <a:ext uri="{FF2B5EF4-FFF2-40B4-BE49-F238E27FC236}">
                <a16:creationId xmlns:a16="http://schemas.microsoft.com/office/drawing/2014/main" id="{51E79947-5237-4965-9A7B-19D28972331C}"/>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1" dirty="0">
                <a:solidFill>
                  <a:schemeClr val="bg1"/>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14421986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96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9" name="직사각형 48">
            <a:extLst>
              <a:ext uri="{FF2B5EF4-FFF2-40B4-BE49-F238E27FC236}">
                <a16:creationId xmlns:a16="http://schemas.microsoft.com/office/drawing/2014/main" id="{A723081D-DCA1-49DA-BB70-16D9367DD572}"/>
              </a:ext>
            </a:extLst>
          </p:cNvPr>
          <p:cNvSpPr/>
          <p:nvPr/>
        </p:nvSpPr>
        <p:spPr>
          <a:xfrm>
            <a:off x="8293101" y="480778"/>
            <a:ext cx="11749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55" name="직사각형 5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Công nghệ IoT và sự phát triển</a:t>
            </a:r>
          </a:p>
        </p:txBody>
      </p:sp>
      <p:sp>
        <p:nvSpPr>
          <p:cNvPr id="40" name="직사각형 39">
            <a:extLst>
              <a:ext uri="{FF2B5EF4-FFF2-40B4-BE49-F238E27FC236}">
                <a16:creationId xmlns:a16="http://schemas.microsoft.com/office/drawing/2014/main" id="{9F525DC3-ABB3-4C81-88E4-E978369985D8}"/>
              </a:ext>
            </a:extLst>
          </p:cNvPr>
          <p:cNvSpPr/>
          <p:nvPr/>
        </p:nvSpPr>
        <p:spPr>
          <a:xfrm>
            <a:off x="708780" y="2082830"/>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charset="0"/>
              </a:rPr>
              <a:t>Các sản phẩm thông minh và được kết nối mang đến những khả năng mới và được xây dựng trên các nền tảng trước đó</a:t>
            </a:r>
            <a:r>
              <a:rPr lang="en-US" sz="1300" dirty="0">
                <a:solidFill>
                  <a:prstClr val="black">
                    <a:lumMod val="85000"/>
                    <a:lumOff val="15000"/>
                  </a:prstClr>
                </a:solidFill>
                <a:latin typeface="SamsungOne-400" panose="020B0503030303020204" charset="0"/>
                <a:ea typeface="SamsungOne-400" panose="020B0503030303020204" charset="0"/>
              </a:rPr>
              <a:t>.</a:t>
            </a:r>
            <a:endParaRPr lang="vi-VN" sz="1300" dirty="0">
              <a:solidFill>
                <a:prstClr val="black">
                  <a:lumMod val="85000"/>
                  <a:lumOff val="15000"/>
                </a:prstClr>
              </a:solidFill>
              <a:latin typeface="SamsungOne-400" panose="020B0503030303020204" charset="0"/>
              <a:ea typeface="SamsungOne-400" panose="020B0503030303020204" charset="0"/>
            </a:endParaRPr>
          </a:p>
        </p:txBody>
      </p:sp>
      <p:sp>
        <p:nvSpPr>
          <p:cNvPr id="41" name="직사각형 40">
            <a:extLst>
              <a:ext uri="{FF2B5EF4-FFF2-40B4-BE49-F238E27FC236}">
                <a16:creationId xmlns:a16="http://schemas.microsoft.com/office/drawing/2014/main" id="{2F6D0AB1-FEDF-49D3-9A19-D79C6DA8FC56}"/>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Bốn bước của dịch vụ IoT</a:t>
            </a:r>
          </a:p>
        </p:txBody>
      </p:sp>
      <p:grpSp>
        <p:nvGrpSpPr>
          <p:cNvPr id="2" name="그룹 2">
            <a:extLst>
              <a:ext uri="{FF2B5EF4-FFF2-40B4-BE49-F238E27FC236}">
                <a16:creationId xmlns:a16="http://schemas.microsoft.com/office/drawing/2014/main" id="{06088F42-59D0-6541-E4A8-74BBB36E2AC3}"/>
              </a:ext>
            </a:extLst>
          </p:cNvPr>
          <p:cNvGrpSpPr/>
          <p:nvPr/>
        </p:nvGrpSpPr>
        <p:grpSpPr>
          <a:xfrm>
            <a:off x="1020037" y="2531704"/>
            <a:ext cx="7273064" cy="2179319"/>
            <a:chOff x="1279389" y="2758899"/>
            <a:chExt cx="7273064" cy="2179319"/>
          </a:xfrm>
        </p:grpSpPr>
        <p:pic>
          <p:nvPicPr>
            <p:cNvPr id="4" name="Picture 6" descr="https://image.slidesharecdn.com/porterprizeindiafinal-151001061109-lva1-app6892/95/michael-e-porter-presentation-at-porter-prize-2015-4-638.jpg?cb=1443680017">
              <a:extLst>
                <a:ext uri="{FF2B5EF4-FFF2-40B4-BE49-F238E27FC236}">
                  <a16:creationId xmlns:a16="http://schemas.microsoft.com/office/drawing/2014/main" id="{FE800253-5D34-1CFF-060B-8C538503C339}"/>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3856" t="33071" r="74486" b="40406"/>
            <a:stretch/>
          </p:blipFill>
          <p:spPr bwMode="auto">
            <a:xfrm>
              <a:off x="1279389" y="3671463"/>
              <a:ext cx="1795604" cy="955676"/>
            </a:xfrm>
            <a:prstGeom prst="rect">
              <a:avLst/>
            </a:prstGeom>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0FBD49-15E2-8906-6820-E8154AD0FA8F}"/>
                </a:ext>
              </a:extLst>
            </p:cNvPr>
            <p:cNvSpPr txBox="1"/>
            <p:nvPr/>
          </p:nvSpPr>
          <p:spPr>
            <a:xfrm>
              <a:off x="1279389" y="4661219"/>
              <a:ext cx="1800000" cy="276999"/>
            </a:xfrm>
            <a:prstGeom prst="rect">
              <a:avLst/>
            </a:prstGeom>
            <a:solidFill>
              <a:srgbClr val="B4BBBD"/>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scene3d>
                <a:camera prst="orthographicFront"/>
                <a:lightRig rig="threePt" dir="t"/>
              </a:scene3d>
              <a:sp3d>
                <a:bevelT w="0" h="6350"/>
              </a:sp3d>
            </a:bodyPr>
            <a:lstStyle/>
            <a:p>
              <a:pPr algn="ctr"/>
              <a:r>
                <a:rPr lang="vi-VN" sz="1200" dirty="0">
                  <a:latin typeface="SamsungOne-400" panose="020B0503030303020204" charset="0"/>
                  <a:ea typeface="맑은 고딕"/>
                </a:rPr>
                <a:t>1. Giám sát</a:t>
              </a:r>
            </a:p>
          </p:txBody>
        </p:sp>
        <p:sp>
          <p:nvSpPr>
            <p:cNvPr id="6" name="TextBox 5">
              <a:extLst>
                <a:ext uri="{FF2B5EF4-FFF2-40B4-BE49-F238E27FC236}">
                  <a16:creationId xmlns:a16="http://schemas.microsoft.com/office/drawing/2014/main" id="{B8F5842D-0E87-0BC5-C0DE-3EC2612A21FB}"/>
                </a:ext>
              </a:extLst>
            </p:cNvPr>
            <p:cNvSpPr txBox="1"/>
            <p:nvPr/>
          </p:nvSpPr>
          <p:spPr>
            <a:xfrm>
              <a:off x="3103744" y="4661219"/>
              <a:ext cx="1800000" cy="276999"/>
            </a:xfrm>
            <a:prstGeom prst="rect">
              <a:avLst/>
            </a:prstGeom>
            <a:solidFill>
              <a:srgbClr val="B4BBBD"/>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scene3d>
                <a:camera prst="orthographicFront"/>
                <a:lightRig rig="threePt" dir="t"/>
              </a:scene3d>
              <a:sp3d>
                <a:bevelT w="0" h="6350"/>
              </a:sp3d>
            </a:bodyPr>
            <a:lstStyle>
              <a:defPPr>
                <a:defRPr lang="en-US"/>
              </a:defPPr>
              <a:lvl1pPr algn="ctr">
                <a:defRPr sz="1200">
                  <a:latin typeface="SamsungOne-700" panose="020B0803030303020204" pitchFamily="34" charset="0"/>
                  <a:ea typeface="맑은 고딕"/>
                </a:defRPr>
              </a:lvl1pPr>
            </a:lstStyle>
            <a:p>
              <a:endParaRPr lang="ko-KR" altLang="en-US" dirty="0"/>
            </a:p>
          </p:txBody>
        </p:sp>
        <p:sp>
          <p:nvSpPr>
            <p:cNvPr id="7" name="TextBox 6">
              <a:extLst>
                <a:ext uri="{FF2B5EF4-FFF2-40B4-BE49-F238E27FC236}">
                  <a16:creationId xmlns:a16="http://schemas.microsoft.com/office/drawing/2014/main" id="{A32BA501-1E22-C17C-EDC3-C092F6859AC0}"/>
                </a:ext>
              </a:extLst>
            </p:cNvPr>
            <p:cNvSpPr txBox="1"/>
            <p:nvPr/>
          </p:nvSpPr>
          <p:spPr>
            <a:xfrm>
              <a:off x="6752453" y="4661219"/>
              <a:ext cx="1800000" cy="276999"/>
            </a:xfrm>
            <a:prstGeom prst="rect">
              <a:avLst/>
            </a:prstGeom>
            <a:solidFill>
              <a:srgbClr val="B4BBBD"/>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scene3d>
                <a:camera prst="orthographicFront"/>
                <a:lightRig rig="threePt" dir="t"/>
              </a:scene3d>
              <a:sp3d>
                <a:bevelT w="0" h="6350"/>
              </a:sp3d>
            </a:bodyPr>
            <a:lstStyle>
              <a:defPPr>
                <a:defRPr lang="en-US"/>
              </a:defPPr>
              <a:lvl1pPr algn="ctr">
                <a:defRPr sz="1200">
                  <a:latin typeface="SamsungOne-700" panose="020B0803030303020204" pitchFamily="34" charset="0"/>
                  <a:ea typeface="맑은 고딕"/>
                </a:defRPr>
              </a:lvl1pPr>
            </a:lstStyle>
            <a:p>
              <a:endParaRPr lang="ko-KR" altLang="en-US" dirty="0"/>
            </a:p>
          </p:txBody>
        </p:sp>
        <p:sp>
          <p:nvSpPr>
            <p:cNvPr id="8" name="TextBox 7">
              <a:extLst>
                <a:ext uri="{FF2B5EF4-FFF2-40B4-BE49-F238E27FC236}">
                  <a16:creationId xmlns:a16="http://schemas.microsoft.com/office/drawing/2014/main" id="{F3D7C139-5920-199F-C647-368E0DBFB76A}"/>
                </a:ext>
              </a:extLst>
            </p:cNvPr>
            <p:cNvSpPr txBox="1"/>
            <p:nvPr/>
          </p:nvSpPr>
          <p:spPr>
            <a:xfrm>
              <a:off x="4928099" y="4661219"/>
              <a:ext cx="1800000" cy="276999"/>
            </a:xfrm>
            <a:prstGeom prst="rect">
              <a:avLst/>
            </a:prstGeom>
            <a:solidFill>
              <a:srgbClr val="B4BBBD"/>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scene3d>
                <a:camera prst="orthographicFront"/>
                <a:lightRig rig="threePt" dir="t"/>
              </a:scene3d>
              <a:sp3d>
                <a:bevelT w="0" h="6350"/>
              </a:sp3d>
            </a:bodyPr>
            <a:lstStyle>
              <a:defPPr>
                <a:defRPr lang="en-US"/>
              </a:defPPr>
              <a:lvl1pPr algn="ctr">
                <a:defRPr sz="1200">
                  <a:latin typeface="SamsungOne-700" panose="020B0803030303020204" pitchFamily="34" charset="0"/>
                  <a:ea typeface="맑은 고딕"/>
                </a:defRPr>
              </a:lvl1pPr>
            </a:lstStyle>
            <a:p>
              <a:endParaRPr lang="ko-KR" altLang="en-US" dirty="0"/>
            </a:p>
          </p:txBody>
        </p:sp>
        <p:sp>
          <p:nvSpPr>
            <p:cNvPr id="9" name="TextBox 8">
              <a:extLst>
                <a:ext uri="{FF2B5EF4-FFF2-40B4-BE49-F238E27FC236}">
                  <a16:creationId xmlns:a16="http://schemas.microsoft.com/office/drawing/2014/main" id="{E9FFB2EF-E7CB-9DF2-F2D8-57A84E6C12BD}"/>
                </a:ext>
              </a:extLst>
            </p:cNvPr>
            <p:cNvSpPr txBox="1"/>
            <p:nvPr/>
          </p:nvSpPr>
          <p:spPr>
            <a:xfrm>
              <a:off x="3103744" y="4356419"/>
              <a:ext cx="1800000" cy="276999"/>
            </a:xfrm>
            <a:prstGeom prst="rect">
              <a:avLst/>
            </a:prstGeom>
            <a:solidFill>
              <a:srgbClr val="00B3E3"/>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scene3d>
                <a:camera prst="orthographicFront"/>
                <a:lightRig rig="threePt" dir="t"/>
              </a:scene3d>
              <a:sp3d>
                <a:bevelT w="0" h="6350"/>
              </a:sp3d>
            </a:bodyPr>
            <a:lstStyle/>
            <a:p>
              <a:pPr algn="ctr"/>
              <a:r>
                <a:rPr lang="vi-VN" sz="1200" dirty="0">
                  <a:latin typeface="SamsungOne-400" panose="020B0503030303020204" charset="0"/>
                  <a:ea typeface="맑은 고딕"/>
                </a:rPr>
                <a:t>2. Điều khiển</a:t>
              </a:r>
            </a:p>
          </p:txBody>
        </p:sp>
        <p:sp>
          <p:nvSpPr>
            <p:cNvPr id="10" name="TextBox 9">
              <a:extLst>
                <a:ext uri="{FF2B5EF4-FFF2-40B4-BE49-F238E27FC236}">
                  <a16:creationId xmlns:a16="http://schemas.microsoft.com/office/drawing/2014/main" id="{5556F356-6CF3-BD4A-B847-277D00309D69}"/>
                </a:ext>
              </a:extLst>
            </p:cNvPr>
            <p:cNvSpPr txBox="1"/>
            <p:nvPr/>
          </p:nvSpPr>
          <p:spPr>
            <a:xfrm>
              <a:off x="6752453" y="4356419"/>
              <a:ext cx="1800000" cy="276999"/>
            </a:xfrm>
            <a:prstGeom prst="rect">
              <a:avLst/>
            </a:prstGeom>
            <a:solidFill>
              <a:srgbClr val="00B3E3"/>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scene3d>
                <a:camera prst="orthographicFront"/>
                <a:lightRig rig="threePt" dir="t"/>
              </a:scene3d>
              <a:sp3d>
                <a:bevelT w="0" h="6350"/>
              </a:sp3d>
            </a:bodyPr>
            <a:lstStyle>
              <a:defPPr>
                <a:defRPr lang="en-US"/>
              </a:defPPr>
              <a:lvl1pPr algn="ctr">
                <a:defRPr sz="1200">
                  <a:latin typeface="SamsungOne-700" panose="020B0803030303020204" pitchFamily="34" charset="0"/>
                  <a:ea typeface="맑은 고딕"/>
                </a:defRPr>
              </a:lvl1pPr>
            </a:lstStyle>
            <a:p>
              <a:endParaRPr lang="ko-KR" altLang="en-US" dirty="0"/>
            </a:p>
          </p:txBody>
        </p:sp>
        <p:sp>
          <p:nvSpPr>
            <p:cNvPr id="11" name="TextBox 10">
              <a:extLst>
                <a:ext uri="{FF2B5EF4-FFF2-40B4-BE49-F238E27FC236}">
                  <a16:creationId xmlns:a16="http://schemas.microsoft.com/office/drawing/2014/main" id="{D634F533-62D1-CAE7-B0F5-5993BB2FEF2E}"/>
                </a:ext>
              </a:extLst>
            </p:cNvPr>
            <p:cNvSpPr txBox="1"/>
            <p:nvPr/>
          </p:nvSpPr>
          <p:spPr>
            <a:xfrm>
              <a:off x="4928099" y="4356419"/>
              <a:ext cx="1800000" cy="276999"/>
            </a:xfrm>
            <a:prstGeom prst="rect">
              <a:avLst/>
            </a:prstGeom>
            <a:solidFill>
              <a:srgbClr val="00B3E3"/>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scene3d>
                <a:camera prst="orthographicFront"/>
                <a:lightRig rig="threePt" dir="t"/>
              </a:scene3d>
              <a:sp3d>
                <a:bevelT w="0" h="6350"/>
              </a:sp3d>
            </a:bodyPr>
            <a:lstStyle>
              <a:defPPr>
                <a:defRPr lang="en-US"/>
              </a:defPPr>
              <a:lvl1pPr algn="ctr">
                <a:defRPr sz="1200">
                  <a:latin typeface="SamsungOne-700" panose="020B0803030303020204" pitchFamily="34" charset="0"/>
                  <a:ea typeface="맑은 고딕"/>
                </a:defRPr>
              </a:lvl1pPr>
            </a:lstStyle>
            <a:p>
              <a:endParaRPr lang="ko-KR" altLang="en-US" dirty="0"/>
            </a:p>
          </p:txBody>
        </p:sp>
        <p:sp>
          <p:nvSpPr>
            <p:cNvPr id="12" name="TextBox 11">
              <a:extLst>
                <a:ext uri="{FF2B5EF4-FFF2-40B4-BE49-F238E27FC236}">
                  <a16:creationId xmlns:a16="http://schemas.microsoft.com/office/drawing/2014/main" id="{E1E1B2BD-BD58-7CA1-80BC-8679FE450822}"/>
                </a:ext>
              </a:extLst>
            </p:cNvPr>
            <p:cNvSpPr txBox="1"/>
            <p:nvPr/>
          </p:nvSpPr>
          <p:spPr>
            <a:xfrm>
              <a:off x="6752453" y="4051619"/>
              <a:ext cx="1800000" cy="276999"/>
            </a:xfrm>
            <a:prstGeom prst="rect">
              <a:avLst/>
            </a:prstGeom>
            <a:solidFill>
              <a:srgbClr val="0077C8"/>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scene3d>
                <a:camera prst="orthographicFront"/>
                <a:lightRig rig="threePt" dir="t"/>
              </a:scene3d>
              <a:sp3d>
                <a:bevelT w="0" h="6350"/>
              </a:sp3d>
            </a:bodyPr>
            <a:lstStyle>
              <a:defPPr>
                <a:defRPr lang="en-US"/>
              </a:defPPr>
              <a:lvl1pPr algn="ctr">
                <a:defRPr sz="1200">
                  <a:solidFill>
                    <a:schemeClr val="bg1"/>
                  </a:solidFill>
                  <a:latin typeface="SamsungOne-700" panose="020B0803030303020204" pitchFamily="34" charset="0"/>
                  <a:ea typeface="맑은 고딕"/>
                </a:defRPr>
              </a:lvl1pPr>
            </a:lstStyle>
            <a:p>
              <a:endParaRPr lang="ko-KR" altLang="en-US" dirty="0"/>
            </a:p>
          </p:txBody>
        </p:sp>
        <p:sp>
          <p:nvSpPr>
            <p:cNvPr id="13" name="TextBox 12">
              <a:extLst>
                <a:ext uri="{FF2B5EF4-FFF2-40B4-BE49-F238E27FC236}">
                  <a16:creationId xmlns:a16="http://schemas.microsoft.com/office/drawing/2014/main" id="{B7F087C7-1AA2-B36E-0320-519D2D037231}"/>
                </a:ext>
              </a:extLst>
            </p:cNvPr>
            <p:cNvSpPr txBox="1"/>
            <p:nvPr/>
          </p:nvSpPr>
          <p:spPr>
            <a:xfrm>
              <a:off x="4928099" y="4051619"/>
              <a:ext cx="1800000" cy="276999"/>
            </a:xfrm>
            <a:prstGeom prst="rect">
              <a:avLst/>
            </a:prstGeom>
            <a:solidFill>
              <a:srgbClr val="0077C8"/>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scene3d>
                <a:camera prst="orthographicFront"/>
                <a:lightRig rig="threePt" dir="t"/>
              </a:scene3d>
              <a:sp3d>
                <a:bevelT w="0" h="6350"/>
              </a:sp3d>
            </a:bodyPr>
            <a:lstStyle/>
            <a:p>
              <a:pPr algn="ctr"/>
              <a:r>
                <a:rPr lang="vi-VN" sz="1200" dirty="0">
                  <a:solidFill>
                    <a:schemeClr val="bg1"/>
                  </a:solidFill>
                  <a:latin typeface="SamsungOne-400" panose="020B0503030303020204" charset="0"/>
                  <a:ea typeface="맑은 고딕"/>
                </a:rPr>
                <a:t>3. Tối ưu hóa</a:t>
              </a:r>
            </a:p>
          </p:txBody>
        </p:sp>
        <p:sp>
          <p:nvSpPr>
            <p:cNvPr id="14" name="TextBox 13">
              <a:extLst>
                <a:ext uri="{FF2B5EF4-FFF2-40B4-BE49-F238E27FC236}">
                  <a16:creationId xmlns:a16="http://schemas.microsoft.com/office/drawing/2014/main" id="{550F9B62-A8EE-84D6-74CD-3529969DDC72}"/>
                </a:ext>
              </a:extLst>
            </p:cNvPr>
            <p:cNvSpPr txBox="1"/>
            <p:nvPr/>
          </p:nvSpPr>
          <p:spPr>
            <a:xfrm>
              <a:off x="6752453" y="3746819"/>
              <a:ext cx="1800000" cy="276999"/>
            </a:xfrm>
            <a:prstGeom prst="rect">
              <a:avLst/>
            </a:prstGeom>
            <a:solidFill>
              <a:srgbClr val="0033CC"/>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scene3d>
                <a:camera prst="orthographicFront"/>
                <a:lightRig rig="threePt" dir="t"/>
              </a:scene3d>
              <a:sp3d>
                <a:bevelT w="0" h="6350"/>
              </a:sp3d>
            </a:bodyPr>
            <a:lstStyle/>
            <a:p>
              <a:pPr algn="ctr"/>
              <a:r>
                <a:rPr lang="vi-VN" sz="1200" dirty="0">
                  <a:solidFill>
                    <a:schemeClr val="bg1"/>
                  </a:solidFill>
                  <a:latin typeface="SamsungOne-400" panose="020B0503030303020204" charset="0"/>
                  <a:ea typeface="맑은 고딕"/>
                  <a:cs typeface="Calibri" panose="020F0502020204030204"/>
                </a:rPr>
                <a:t>4. Tự chủ</a:t>
              </a:r>
            </a:p>
          </p:txBody>
        </p:sp>
        <p:pic>
          <p:nvPicPr>
            <p:cNvPr id="15" name="Picture 6" descr="https://image.slidesharecdn.com/porterprizeindiafinal-151001061109-lva1-app6892/95/michael-e-porter-presentation-at-porter-prize-2015-4-638.jpg?cb=1443680017">
              <a:extLst>
                <a:ext uri="{FF2B5EF4-FFF2-40B4-BE49-F238E27FC236}">
                  <a16:creationId xmlns:a16="http://schemas.microsoft.com/office/drawing/2014/main" id="{1DE95D70-5460-FCA7-C0A3-883F2D0534B2}"/>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7417" t="25888" r="50925" b="47589"/>
            <a:stretch/>
          </p:blipFill>
          <p:spPr bwMode="auto">
            <a:xfrm>
              <a:off x="3103743" y="3372060"/>
              <a:ext cx="1800000" cy="955676"/>
            </a:xfrm>
            <a:prstGeom prst="rect">
              <a:avLst/>
            </a:prstGeom>
            <a:ln w="635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6" name="Picture 6" descr="https://image.slidesharecdn.com/porterprizeindiafinal-151001061109-lva1-app6892/95/michael-e-porter-presentation-at-porter-prize-2015-4-638.jpg?cb=1443680017">
              <a:extLst>
                <a:ext uri="{FF2B5EF4-FFF2-40B4-BE49-F238E27FC236}">
                  <a16:creationId xmlns:a16="http://schemas.microsoft.com/office/drawing/2014/main" id="{13840124-810D-8DC7-E979-E4D409479F8E}"/>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50979" t="17988" r="27363" b="55489"/>
            <a:stretch/>
          </p:blipFill>
          <p:spPr bwMode="auto">
            <a:xfrm>
              <a:off x="4928096" y="3063731"/>
              <a:ext cx="1795607" cy="955676"/>
            </a:xfrm>
            <a:prstGeom prst="rect">
              <a:avLst/>
            </a:prstGeom>
            <a:ln w="635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7" name="Picture 6" descr="https://image.slidesharecdn.com/porterprizeindiafinal-151001061109-lva1-app6892/95/michael-e-porter-presentation-at-porter-prize-2015-4-638.jpg?cb=1443680017">
              <a:extLst>
                <a:ext uri="{FF2B5EF4-FFF2-40B4-BE49-F238E27FC236}">
                  <a16:creationId xmlns:a16="http://schemas.microsoft.com/office/drawing/2014/main" id="{03B06C77-9F37-CE2C-F454-6A68BBED74E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74437" t="10327" r="3905" b="63150"/>
            <a:stretch/>
          </p:blipFill>
          <p:spPr bwMode="auto">
            <a:xfrm>
              <a:off x="6748056" y="2758899"/>
              <a:ext cx="1804397" cy="955676"/>
            </a:xfrm>
            <a:prstGeom prst="rect">
              <a:avLst/>
            </a:prstGeom>
            <a:ln w="6350">
              <a:solidFill>
                <a:schemeClr val="bg1">
                  <a:lumMod val="75000"/>
                </a:schemeClr>
              </a:solidFill>
            </a:ln>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86431A37-A3AF-C65E-F087-0FF1F4D816CA}"/>
              </a:ext>
            </a:extLst>
          </p:cNvPr>
          <p:cNvSpPr txBox="1"/>
          <p:nvPr/>
        </p:nvSpPr>
        <p:spPr>
          <a:xfrm>
            <a:off x="703262" y="5997438"/>
            <a:ext cx="3586185"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r>
              <a:rPr lang="vi-VN" dirty="0"/>
              <a:t>(Nguồn: Harvard Business Review, Michael E.Porter, 2015)</a:t>
            </a:r>
          </a:p>
        </p:txBody>
      </p:sp>
      <p:sp>
        <p:nvSpPr>
          <p:cNvPr id="44" name="TextBox 43">
            <a:extLst>
              <a:ext uri="{FF2B5EF4-FFF2-40B4-BE49-F238E27FC236}">
                <a16:creationId xmlns:a16="http://schemas.microsoft.com/office/drawing/2014/main" id="{9058311F-075E-F4AA-C187-7BAAFC7B247A}"/>
              </a:ext>
            </a:extLst>
          </p:cNvPr>
          <p:cNvSpPr txBox="1"/>
          <p:nvPr/>
        </p:nvSpPr>
        <p:spPr>
          <a:xfrm>
            <a:off x="1169718" y="4897357"/>
            <a:ext cx="129317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r>
              <a:rPr lang="vi-VN" sz="1050" dirty="0">
                <a:solidFill>
                  <a:schemeClr val="tx1">
                    <a:lumMod val="85000"/>
                    <a:lumOff val="15000"/>
                  </a:schemeClr>
                </a:solidFill>
              </a:rPr>
              <a:t>Theo dõi </a:t>
            </a:r>
            <a:r>
              <a:rPr lang="vi-VN" sz="1050" dirty="0">
                <a:solidFill>
                  <a:srgbClr val="FF0000"/>
                </a:solidFill>
                <a:latin typeface="SamsungOne-400" panose="020B0503030303020204" charset="0"/>
                <a:ea typeface="SamsungOne-700" panose="020B0803030303020204" pitchFamily="34" charset="0"/>
              </a:rPr>
              <a:t>vị trí</a:t>
            </a:r>
            <a:r>
              <a:rPr lang="vi-VN" sz="1050" dirty="0">
                <a:solidFill>
                  <a:schemeClr val="tx1">
                    <a:lumMod val="85000"/>
                    <a:lumOff val="15000"/>
                  </a:schemeClr>
                </a:solidFill>
              </a:rPr>
              <a:t>, </a:t>
            </a:r>
            <a:r>
              <a:rPr lang="vi-VN" sz="1050" dirty="0">
                <a:solidFill>
                  <a:srgbClr val="FF0000"/>
                </a:solidFill>
                <a:latin typeface="SamsungOne-400" panose="020B0503030303020204" charset="0"/>
                <a:ea typeface="SamsungOne-700" panose="020B0803030303020204" pitchFamily="34" charset="0"/>
              </a:rPr>
              <a:t>vận hành</a:t>
            </a:r>
            <a:r>
              <a:rPr lang="vi-VN" sz="1050" dirty="0"/>
              <a:t> sản phẩm</a:t>
            </a:r>
            <a:r>
              <a:rPr lang="vi-VN" sz="1050" dirty="0">
                <a:solidFill>
                  <a:schemeClr val="tx1">
                    <a:lumMod val="85000"/>
                    <a:lumOff val="15000"/>
                  </a:schemeClr>
                </a:solidFill>
              </a:rPr>
              <a:t>, </a:t>
            </a:r>
            <a:r>
              <a:rPr lang="vi-VN" sz="1050" dirty="0">
                <a:solidFill>
                  <a:srgbClr val="FF0000"/>
                </a:solidFill>
                <a:latin typeface="SamsungOne-400" panose="020B0503030303020204" charset="0"/>
                <a:ea typeface="SamsungOne-700" panose="020B0803030303020204" pitchFamily="34" charset="0"/>
              </a:rPr>
              <a:t>điều kiện</a:t>
            </a:r>
            <a:r>
              <a:rPr lang="vi-VN" sz="1050" dirty="0"/>
              <a:t> sản phẩm</a:t>
            </a:r>
            <a:r>
              <a:rPr lang="vi-VN" sz="1050" dirty="0">
                <a:solidFill>
                  <a:schemeClr val="tx1">
                    <a:lumMod val="85000"/>
                    <a:lumOff val="15000"/>
                  </a:schemeClr>
                </a:solidFill>
              </a:rPr>
              <a:t>, và </a:t>
            </a:r>
            <a:r>
              <a:rPr lang="vi-VN" sz="1050" dirty="0">
                <a:solidFill>
                  <a:srgbClr val="FF0000"/>
                </a:solidFill>
                <a:latin typeface="SamsungOne-400" panose="020B0503030303020204" charset="0"/>
                <a:ea typeface="SamsungOne-700" panose="020B0803030303020204" pitchFamily="34" charset="0"/>
              </a:rPr>
              <a:t>môi trường</a:t>
            </a:r>
            <a:r>
              <a:rPr lang="vi-VN" sz="1050" dirty="0"/>
              <a:t> xung quanh</a:t>
            </a:r>
          </a:p>
        </p:txBody>
      </p:sp>
      <p:sp>
        <p:nvSpPr>
          <p:cNvPr id="45" name="TextBox 44">
            <a:extLst>
              <a:ext uri="{FF2B5EF4-FFF2-40B4-BE49-F238E27FC236}">
                <a16:creationId xmlns:a16="http://schemas.microsoft.com/office/drawing/2014/main" id="{53951D4F-42AA-66DD-03AB-083BF400A8CD}"/>
              </a:ext>
            </a:extLst>
          </p:cNvPr>
          <p:cNvSpPr txBox="1"/>
          <p:nvPr/>
        </p:nvSpPr>
        <p:spPr>
          <a:xfrm>
            <a:off x="6642781" y="4925935"/>
            <a:ext cx="1293177"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r>
              <a:rPr lang="vi-VN" sz="1050" dirty="0"/>
              <a:t>K</a:t>
            </a:r>
            <a:r>
              <a:rPr lang="vi-VN" sz="1050" dirty="0">
                <a:solidFill>
                  <a:schemeClr val="tx1">
                    <a:lumMod val="85000"/>
                    <a:lumOff val="15000"/>
                  </a:schemeClr>
                </a:solidFill>
              </a:rPr>
              <a:t>ết hợp các khả năng để </a:t>
            </a:r>
            <a:r>
              <a:rPr lang="vi-VN" sz="1050" dirty="0">
                <a:solidFill>
                  <a:srgbClr val="FF0000"/>
                </a:solidFill>
                <a:latin typeface="SamsungOne-400" panose="020B0503030303020204" charset="0"/>
                <a:ea typeface="SamsungOne-700" panose="020B0803030303020204" pitchFamily="34" charset="0"/>
              </a:rPr>
              <a:t>sản phẩm tự hành</a:t>
            </a:r>
          </a:p>
        </p:txBody>
      </p:sp>
      <p:sp>
        <p:nvSpPr>
          <p:cNvPr id="46" name="TextBox 45">
            <a:extLst>
              <a:ext uri="{FF2B5EF4-FFF2-40B4-BE49-F238E27FC236}">
                <a16:creationId xmlns:a16="http://schemas.microsoft.com/office/drawing/2014/main" id="{29054122-0C28-417F-BA01-59AC04AC972F}"/>
              </a:ext>
            </a:extLst>
          </p:cNvPr>
          <p:cNvSpPr txBox="1"/>
          <p:nvPr/>
        </p:nvSpPr>
        <p:spPr>
          <a:xfrm>
            <a:off x="4818426" y="4925935"/>
            <a:ext cx="129317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r>
              <a:rPr lang="vi-VN" sz="1050" dirty="0">
                <a:solidFill>
                  <a:schemeClr val="tx1">
                    <a:lumMod val="85000"/>
                    <a:lumOff val="15000"/>
                  </a:schemeClr>
                </a:solidFill>
              </a:rPr>
              <a:t>Các thuật toán giúp </a:t>
            </a:r>
            <a:r>
              <a:rPr lang="vi-VN" sz="1050" dirty="0">
                <a:solidFill>
                  <a:srgbClr val="FF0000"/>
                </a:solidFill>
                <a:latin typeface="SamsungOne-400" panose="020B0503030303020204" charset="0"/>
                <a:ea typeface="SamsungOne-700" panose="020B0803030303020204" pitchFamily="34" charset="0"/>
              </a:rPr>
              <a:t>tối ưu hóa vận hành</a:t>
            </a:r>
            <a:r>
              <a:rPr lang="vi-VN" sz="1050" dirty="0">
                <a:solidFill>
                  <a:schemeClr val="tx1">
                    <a:lumMod val="85000"/>
                    <a:lumOff val="15000"/>
                  </a:schemeClr>
                </a:solidFill>
              </a:rPr>
              <a:t>, </a:t>
            </a:r>
            <a:r>
              <a:rPr lang="vi-VN" sz="1050" dirty="0">
                <a:solidFill>
                  <a:srgbClr val="FF0000"/>
                </a:solidFill>
                <a:latin typeface="SamsungOne-400" panose="020B0503030303020204" charset="0"/>
                <a:ea typeface="SamsungOne-700" panose="020B0803030303020204" pitchFamily="34" charset="0"/>
              </a:rPr>
              <a:t>sử dụng</a:t>
            </a:r>
            <a:r>
              <a:rPr lang="vi-VN" sz="1050" dirty="0">
                <a:solidFill>
                  <a:schemeClr val="tx1">
                    <a:lumMod val="85000"/>
                    <a:lumOff val="15000"/>
                  </a:schemeClr>
                </a:solidFill>
              </a:rPr>
              <a:t>, và </a:t>
            </a:r>
            <a:r>
              <a:rPr lang="vi-VN" sz="1050" dirty="0">
                <a:solidFill>
                  <a:srgbClr val="FF0000"/>
                </a:solidFill>
                <a:latin typeface="SamsungOne-400" panose="020B0503030303020204" charset="0"/>
                <a:ea typeface="SamsungOne-700" panose="020B0803030303020204" pitchFamily="34" charset="0"/>
              </a:rPr>
              <a:t>dịch vụ sản phẩm</a:t>
            </a:r>
          </a:p>
        </p:txBody>
      </p:sp>
      <p:sp>
        <p:nvSpPr>
          <p:cNvPr id="50" name="TextBox 49">
            <a:extLst>
              <a:ext uri="{FF2B5EF4-FFF2-40B4-BE49-F238E27FC236}">
                <a16:creationId xmlns:a16="http://schemas.microsoft.com/office/drawing/2014/main" id="{D6CC4A94-4E66-D980-3303-7DA868B59429}"/>
              </a:ext>
            </a:extLst>
          </p:cNvPr>
          <p:cNvSpPr txBox="1"/>
          <p:nvPr/>
        </p:nvSpPr>
        <p:spPr>
          <a:xfrm>
            <a:off x="2996270" y="4901302"/>
            <a:ext cx="1293177" cy="807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r>
              <a:rPr lang="vi-VN" sz="1050" dirty="0">
                <a:solidFill>
                  <a:srgbClr val="FF0000"/>
                </a:solidFill>
                <a:latin typeface="SamsungOne-400" panose="020B0503030303020204" charset="0"/>
                <a:ea typeface="SamsungOne-700" panose="020B0803030303020204" pitchFamily="34" charset="0"/>
              </a:rPr>
              <a:t>Điều khiển vật lý</a:t>
            </a:r>
            <a:r>
              <a:rPr lang="vi-VN" sz="1050" dirty="0">
                <a:solidFill>
                  <a:schemeClr val="tx1">
                    <a:lumMod val="85000"/>
                    <a:lumOff val="15000"/>
                  </a:schemeClr>
                </a:solidFill>
              </a:rPr>
              <a:t> hoặc </a:t>
            </a:r>
            <a:r>
              <a:rPr lang="vi-VN" sz="1050" dirty="0">
                <a:solidFill>
                  <a:srgbClr val="FF0000"/>
                </a:solidFill>
                <a:latin typeface="SamsungOne-400" panose="020B0503030303020204" charset="0"/>
                <a:ea typeface="SamsungOne-700" panose="020B0803030303020204" pitchFamily="34" charset="0"/>
              </a:rPr>
              <a:t>từ xa</a:t>
            </a:r>
            <a:r>
              <a:rPr lang="vi-VN" sz="1050" dirty="0">
                <a:solidFill>
                  <a:schemeClr val="tx1">
                    <a:lumMod val="85000"/>
                    <a:lumOff val="15000"/>
                  </a:schemeClr>
                </a:solidFill>
              </a:rPr>
              <a:t> sản phẩm thông qua phần mềm nhúng hoặc đám mây sản phẩm</a:t>
            </a:r>
          </a:p>
        </p:txBody>
      </p:sp>
    </p:spTree>
    <p:extLst>
      <p:ext uri="{BB962C8B-B14F-4D97-AF65-F5344CB8AC3E}">
        <p14:creationId xmlns:p14="http://schemas.microsoft.com/office/powerpoint/2010/main" val="2426084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8" name="직사각형 27">
            <a:extLst>
              <a:ext uri="{FF2B5EF4-FFF2-40B4-BE49-F238E27FC236}">
                <a16:creationId xmlns:a16="http://schemas.microsoft.com/office/drawing/2014/main" id="{A723081D-DCA1-49DA-BB70-16D9367DD572}"/>
              </a:ext>
            </a:extLst>
          </p:cNvPr>
          <p:cNvSpPr/>
          <p:nvPr/>
        </p:nvSpPr>
        <p:spPr>
          <a:xfrm>
            <a:off x="8178801" y="480778"/>
            <a:ext cx="12892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34" name="직사각형 3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IoT tự nhận thức</a:t>
            </a:r>
          </a:p>
        </p:txBody>
      </p:sp>
      <p:sp>
        <p:nvSpPr>
          <p:cNvPr id="25" name="직사각형 24">
            <a:extLst>
              <a:ext uri="{FF2B5EF4-FFF2-40B4-BE49-F238E27FC236}">
                <a16:creationId xmlns:a16="http://schemas.microsoft.com/office/drawing/2014/main" id="{4E929C0C-75D7-43C3-9589-5BBB5475EA5C}"/>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Sự</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thông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minh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hóa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sự</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ra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đời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nền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tảng</a:t>
            </a:r>
            <a:r>
              <a:rPr kumimoji="1" lang="en-US" altLang="ko-KR" sz="1400" dirty="0">
                <a:solidFill>
                  <a:schemeClr val="tx1"/>
                </a:solidFill>
                <a:latin typeface="SamsungOne-400" panose="020B0503030303020204" pitchFamily="34" charset="0"/>
                <a:ea typeface="SamsungOne-400" panose="020B0503030303020204" pitchFamily="34" charset="0"/>
              </a:rPr>
              <a:t> IoT</a:t>
            </a:r>
          </a:p>
        </p:txBody>
      </p:sp>
      <p:grpSp>
        <p:nvGrpSpPr>
          <p:cNvPr id="2" name="그룹 3">
            <a:extLst>
              <a:ext uri="{FF2B5EF4-FFF2-40B4-BE49-F238E27FC236}">
                <a16:creationId xmlns:a16="http://schemas.microsoft.com/office/drawing/2014/main" id="{6F37023C-8629-FEDC-2FF0-EE6678D8F9FF}"/>
              </a:ext>
            </a:extLst>
          </p:cNvPr>
          <p:cNvGrpSpPr/>
          <p:nvPr/>
        </p:nvGrpSpPr>
        <p:grpSpPr>
          <a:xfrm>
            <a:off x="449998" y="2288634"/>
            <a:ext cx="8646702" cy="592037"/>
            <a:chOff x="696306" y="2595663"/>
            <a:chExt cx="8646702" cy="592037"/>
          </a:xfrm>
        </p:grpSpPr>
        <p:sp>
          <p:nvSpPr>
            <p:cNvPr id="5" name="직사각형 48">
              <a:extLst>
                <a:ext uri="{FF2B5EF4-FFF2-40B4-BE49-F238E27FC236}">
                  <a16:creationId xmlns:a16="http://schemas.microsoft.com/office/drawing/2014/main" id="{0FE0A096-7C09-AAD0-8370-33109A16B86D}"/>
                </a:ext>
              </a:extLst>
            </p:cNvPr>
            <p:cNvSpPr/>
            <p:nvPr/>
          </p:nvSpPr>
          <p:spPr>
            <a:xfrm>
              <a:off x="696306" y="2595663"/>
              <a:ext cx="8646702" cy="592037"/>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sp>
          <p:nvSpPr>
            <p:cNvPr id="7" name="직사각형 50">
              <a:extLst>
                <a:ext uri="{FF2B5EF4-FFF2-40B4-BE49-F238E27FC236}">
                  <a16:creationId xmlns:a16="http://schemas.microsoft.com/office/drawing/2014/main" id="{2AF2BE95-00EC-EA34-444A-54A9327BCC9C}"/>
                </a:ext>
              </a:extLst>
            </p:cNvPr>
            <p:cNvSpPr/>
            <p:nvPr/>
          </p:nvSpPr>
          <p:spPr>
            <a:xfrm>
              <a:off x="2306506" y="2623100"/>
              <a:ext cx="6731000" cy="537163"/>
            </a:xfrm>
            <a:prstGeom prst="rect">
              <a:avLst/>
            </a:prstGeom>
            <a:noFill/>
            <a:ln w="25400" cap="flat" cmpd="sng" algn="ctr">
              <a:noFill/>
              <a:prstDash val="solid"/>
            </a:ln>
            <a:effectLst/>
          </p:spPr>
          <p:txBody>
            <a:bodyPr lIns="0" tIns="0" rIns="0" bIns="0" rtlCol="0" anchor="ctr">
              <a:scene3d>
                <a:camera prst="orthographicFront"/>
                <a:lightRig rig="threePt" dir="t"/>
              </a:scene3d>
              <a:sp3d>
                <a:bevelT w="0" h="6350"/>
              </a:sp3d>
            </a:bodyPr>
            <a:lstStyle/>
            <a:p>
              <a:pPr defTabSz="914400"/>
              <a:r>
                <a:rPr lang="vi-VN" sz="1200" dirty="0">
                  <a:solidFill>
                    <a:schemeClr val="tx1">
                      <a:lumMod val="85000"/>
                      <a:lumOff val="15000"/>
                    </a:schemeClr>
                  </a:solidFill>
                  <a:latin typeface="SamsungOne-400" panose="020B0503030303020204" charset="0"/>
                  <a:ea typeface="SamsungOne-400" panose="020B0503030303020204" charset="0"/>
                </a:rPr>
                <a:t>Có trí thông minh để hiểu ý nghĩa khi xử lý đối tượng hoặc tình huống mới và tìm ra cách hợp lý để thích nghi</a:t>
              </a:r>
            </a:p>
          </p:txBody>
        </p:sp>
        <p:sp>
          <p:nvSpPr>
            <p:cNvPr id="9" name="직사각형 51">
              <a:extLst>
                <a:ext uri="{FF2B5EF4-FFF2-40B4-BE49-F238E27FC236}">
                  <a16:creationId xmlns:a16="http://schemas.microsoft.com/office/drawing/2014/main" id="{7A3421F4-907A-5F38-82B3-EFF4A3492754}"/>
                </a:ext>
              </a:extLst>
            </p:cNvPr>
            <p:cNvSpPr/>
            <p:nvPr/>
          </p:nvSpPr>
          <p:spPr>
            <a:xfrm>
              <a:off x="861118" y="2799348"/>
              <a:ext cx="128240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r>
                <a:rPr lang="vi-VN" sz="1200" dirty="0">
                  <a:solidFill>
                    <a:srgbClr val="0033CC"/>
                  </a:solidFill>
                  <a:latin typeface="SamsungOne-400" panose="020B0503030303020204" charset="0"/>
                  <a:ea typeface="SamsungOne-400" panose="020B0503030303020204" charset="0"/>
                </a:rPr>
                <a:t>Sự thông minh hóa</a:t>
              </a:r>
            </a:p>
          </p:txBody>
        </p:sp>
      </p:grpSp>
      <p:sp>
        <p:nvSpPr>
          <p:cNvPr id="10" name="직사각형 56">
            <a:extLst>
              <a:ext uri="{FF2B5EF4-FFF2-40B4-BE49-F238E27FC236}">
                <a16:creationId xmlns:a16="http://schemas.microsoft.com/office/drawing/2014/main" id="{BF290C44-4328-6522-F982-C0067BF5B31F}"/>
              </a:ext>
            </a:extLst>
          </p:cNvPr>
          <p:cNvSpPr/>
          <p:nvPr/>
        </p:nvSpPr>
        <p:spPr>
          <a:xfrm>
            <a:off x="3419227" y="3242877"/>
            <a:ext cx="3113723"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sz="1600" dirty="0">
                <a:solidFill>
                  <a:srgbClr val="0033CC"/>
                </a:solidFill>
                <a:latin typeface="SamsungOne-400" panose="020B0503030303020204" charset="0"/>
                <a:ea typeface="SamsungOne-400" panose="020B0503030303020204" charset="0"/>
              </a:rPr>
              <a:t>Nền tảng IoT theo tình huống</a:t>
            </a:r>
          </a:p>
        </p:txBody>
      </p:sp>
      <p:sp>
        <p:nvSpPr>
          <p:cNvPr id="11" name="직사각형 57">
            <a:extLst>
              <a:ext uri="{FF2B5EF4-FFF2-40B4-BE49-F238E27FC236}">
                <a16:creationId xmlns:a16="http://schemas.microsoft.com/office/drawing/2014/main" id="{D92B30D7-A266-C15C-668C-FF09F6220438}"/>
              </a:ext>
            </a:extLst>
          </p:cNvPr>
          <p:cNvSpPr/>
          <p:nvPr/>
        </p:nvSpPr>
        <p:spPr>
          <a:xfrm>
            <a:off x="2320371" y="3510267"/>
            <a:ext cx="5311434" cy="56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529" lvl="1" indent="-179352">
              <a:spcAft>
                <a:spcPts val="4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charset="0"/>
              </a:rPr>
              <a:t>Nhận thức được tình huống hiện tại thông qua giao tiếp giữa các vật </a:t>
            </a:r>
          </a:p>
          <a:p>
            <a:pPr marL="355529" lvl="1" indent="-179352">
              <a:spcAft>
                <a:spcPts val="4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charset="0"/>
              </a:rPr>
              <a:t>Cung cấp dịch vụ bằng cách hiểu về người dùng</a:t>
            </a:r>
          </a:p>
        </p:txBody>
      </p:sp>
      <p:grpSp>
        <p:nvGrpSpPr>
          <p:cNvPr id="12" name="그룹 5">
            <a:extLst>
              <a:ext uri="{FF2B5EF4-FFF2-40B4-BE49-F238E27FC236}">
                <a16:creationId xmlns:a16="http://schemas.microsoft.com/office/drawing/2014/main" id="{C8268298-3654-E85D-9193-2A4CC2D2B301}"/>
              </a:ext>
            </a:extLst>
          </p:cNvPr>
          <p:cNvGrpSpPr/>
          <p:nvPr/>
        </p:nvGrpSpPr>
        <p:grpSpPr>
          <a:xfrm>
            <a:off x="659693" y="5022570"/>
            <a:ext cx="4821237" cy="952500"/>
            <a:chOff x="703262" y="5105400"/>
            <a:chExt cx="4821237" cy="952500"/>
          </a:xfrm>
        </p:grpSpPr>
        <p:sp>
          <p:nvSpPr>
            <p:cNvPr id="13" name="직사각형 59">
              <a:extLst>
                <a:ext uri="{FF2B5EF4-FFF2-40B4-BE49-F238E27FC236}">
                  <a16:creationId xmlns:a16="http://schemas.microsoft.com/office/drawing/2014/main" id="{646C332F-95B9-3AC6-D772-FF40B5D2B55D}"/>
                </a:ext>
              </a:extLst>
            </p:cNvPr>
            <p:cNvSpPr/>
            <p:nvPr/>
          </p:nvSpPr>
          <p:spPr>
            <a:xfrm>
              <a:off x="703262" y="5109135"/>
              <a:ext cx="4821237" cy="948765"/>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ltLang="ko-KR" sz="1100" dirty="0">
                <a:solidFill>
                  <a:schemeClr val="bg1"/>
                </a:solidFill>
                <a:latin typeface="SamsungOne-700" panose="020B0803030303020204" pitchFamily="34" charset="0"/>
                <a:ea typeface="SamsungOne-700" panose="020B0803030303020204" pitchFamily="34" charset="0"/>
              </a:endParaRPr>
            </a:p>
          </p:txBody>
        </p:sp>
        <p:sp>
          <p:nvSpPr>
            <p:cNvPr id="14" name="직사각형 60">
              <a:extLst>
                <a:ext uri="{FF2B5EF4-FFF2-40B4-BE49-F238E27FC236}">
                  <a16:creationId xmlns:a16="http://schemas.microsoft.com/office/drawing/2014/main" id="{EA2F3CA2-6550-332A-C4FE-BD83928EF79A}"/>
                </a:ext>
              </a:extLst>
            </p:cNvPr>
            <p:cNvSpPr/>
            <p:nvPr/>
          </p:nvSpPr>
          <p:spPr>
            <a:xfrm>
              <a:off x="703264" y="5105400"/>
              <a:ext cx="1437956" cy="9524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vi-VN" sz="1200" dirty="0">
                  <a:solidFill>
                    <a:schemeClr val="bg1"/>
                  </a:solidFill>
                  <a:latin typeface="SamsungOne-400" panose="020B0503030303020204" charset="0"/>
                  <a:ea typeface="SamsungOne-400" panose="020B0503030303020204" charset="0"/>
                </a:rPr>
                <a:t>Khả năng tương thích dữ liệu trở nên cần thiết</a:t>
              </a:r>
            </a:p>
          </p:txBody>
        </p:sp>
        <p:sp>
          <p:nvSpPr>
            <p:cNvPr id="15" name="직사각형 63">
              <a:extLst>
                <a:ext uri="{FF2B5EF4-FFF2-40B4-BE49-F238E27FC236}">
                  <a16:creationId xmlns:a16="http://schemas.microsoft.com/office/drawing/2014/main" id="{2FF6F859-58A0-566E-C1D5-F639CB377A78}"/>
                </a:ext>
              </a:extLst>
            </p:cNvPr>
            <p:cNvSpPr/>
            <p:nvPr/>
          </p:nvSpPr>
          <p:spPr>
            <a:xfrm>
              <a:off x="2240279" y="5180669"/>
              <a:ext cx="3284219" cy="801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92075" lvl="1" indent="-92075">
                <a:spcAft>
                  <a:spcPts val="4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charset="0"/>
                </a:rPr>
                <a:t>Tích lũy kinh nghiệm</a:t>
              </a:r>
            </a:p>
            <a:p>
              <a:pPr marL="92075" lvl="1" indent="-92075">
                <a:spcAft>
                  <a:spcPts val="4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charset="0"/>
                </a:rPr>
                <a:t>Nhận biết tình huống và xác định nhu cầu</a:t>
              </a:r>
            </a:p>
            <a:p>
              <a:pPr marL="92075" lvl="1" indent="-92075">
                <a:spcAft>
                  <a:spcPts val="4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charset="0"/>
                </a:rPr>
                <a:t>Cung cấp dịch vụ</a:t>
              </a:r>
            </a:p>
          </p:txBody>
        </p:sp>
      </p:grpSp>
      <p:grpSp>
        <p:nvGrpSpPr>
          <p:cNvPr id="16" name="그룹 7">
            <a:extLst>
              <a:ext uri="{FF2B5EF4-FFF2-40B4-BE49-F238E27FC236}">
                <a16:creationId xmlns:a16="http://schemas.microsoft.com/office/drawing/2014/main" id="{5F6EB307-9AC9-91FA-08EC-022E16F04874}"/>
              </a:ext>
            </a:extLst>
          </p:cNvPr>
          <p:cNvGrpSpPr/>
          <p:nvPr/>
        </p:nvGrpSpPr>
        <p:grpSpPr>
          <a:xfrm>
            <a:off x="659693" y="4163149"/>
            <a:ext cx="4821237" cy="559160"/>
            <a:chOff x="703262" y="4450080"/>
            <a:chExt cx="4821237" cy="559160"/>
          </a:xfrm>
        </p:grpSpPr>
        <p:sp>
          <p:nvSpPr>
            <p:cNvPr id="17" name="직사각형 65">
              <a:extLst>
                <a:ext uri="{FF2B5EF4-FFF2-40B4-BE49-F238E27FC236}">
                  <a16:creationId xmlns:a16="http://schemas.microsoft.com/office/drawing/2014/main" id="{FD7AAC15-97F6-47EF-0A2E-83F85AE54816}"/>
                </a:ext>
              </a:extLst>
            </p:cNvPr>
            <p:cNvSpPr/>
            <p:nvPr/>
          </p:nvSpPr>
          <p:spPr>
            <a:xfrm>
              <a:off x="703262" y="4452273"/>
              <a:ext cx="4821237" cy="556967"/>
            </a:xfrm>
            <a:prstGeom prst="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ltLang="ko-KR" sz="1100" dirty="0">
                <a:solidFill>
                  <a:schemeClr val="bg1"/>
                </a:solidFill>
                <a:latin typeface="SamsungOne-700" panose="020B0803030303020204" pitchFamily="34" charset="0"/>
                <a:ea typeface="SamsungOne-700" panose="020B0803030303020204" pitchFamily="34" charset="0"/>
              </a:endParaRPr>
            </a:p>
          </p:txBody>
        </p:sp>
        <p:sp>
          <p:nvSpPr>
            <p:cNvPr id="18" name="직사각형 66">
              <a:extLst>
                <a:ext uri="{FF2B5EF4-FFF2-40B4-BE49-F238E27FC236}">
                  <a16:creationId xmlns:a16="http://schemas.microsoft.com/office/drawing/2014/main" id="{B4B4E416-6CF6-EFA6-CDE6-A3BCED05EDB1}"/>
                </a:ext>
              </a:extLst>
            </p:cNvPr>
            <p:cNvSpPr/>
            <p:nvPr/>
          </p:nvSpPr>
          <p:spPr>
            <a:xfrm>
              <a:off x="703264" y="4450080"/>
              <a:ext cx="1437956" cy="559159"/>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vi-VN" sz="1200" dirty="0">
                  <a:solidFill>
                    <a:schemeClr val="bg1"/>
                  </a:solidFill>
                  <a:latin typeface="SamsungOne-400" panose="020B0503030303020204" charset="0"/>
                  <a:ea typeface="SamsungOne-400" panose="020B0503030303020204" charset="0"/>
                </a:rPr>
                <a:t>Khả năng tương tác của thiết bị</a:t>
              </a:r>
            </a:p>
          </p:txBody>
        </p:sp>
        <p:sp>
          <p:nvSpPr>
            <p:cNvPr id="19" name="직사각형 69">
              <a:extLst>
                <a:ext uri="{FF2B5EF4-FFF2-40B4-BE49-F238E27FC236}">
                  <a16:creationId xmlns:a16="http://schemas.microsoft.com/office/drawing/2014/main" id="{1581221D-9B74-EE75-918D-9E2E9978DC26}"/>
                </a:ext>
              </a:extLst>
            </p:cNvPr>
            <p:cNvSpPr/>
            <p:nvPr/>
          </p:nvSpPr>
          <p:spPr>
            <a:xfrm>
              <a:off x="2511779" y="4529604"/>
              <a:ext cx="264216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sz="1400" dirty="0">
                  <a:solidFill>
                    <a:schemeClr val="tx1">
                      <a:lumMod val="85000"/>
                      <a:lumOff val="15000"/>
                    </a:schemeClr>
                  </a:solidFill>
                  <a:latin typeface="SamsungOne-400" panose="020B0503030303020204" charset="0"/>
                  <a:ea typeface="SamsungOne-400" panose="020B0503030303020204" charset="0"/>
                </a:rPr>
                <a:t>Giao tiếp</a:t>
              </a:r>
            </a:p>
            <a:p>
              <a:pPr algn="ctr"/>
              <a:r>
                <a:rPr lang="vi-VN" sz="1200" dirty="0">
                  <a:solidFill>
                    <a:schemeClr val="tx1">
                      <a:lumMod val="85000"/>
                      <a:lumOff val="15000"/>
                    </a:schemeClr>
                  </a:solidFill>
                  <a:latin typeface="SamsungOne-400" panose="020B0503030303020204" charset="0"/>
                  <a:ea typeface="SamsungOne-400" panose="020B0503030303020204" charset="0"/>
                </a:rPr>
                <a:t>(chia sẻ và kiểm soát thông tin)</a:t>
              </a:r>
            </a:p>
          </p:txBody>
        </p:sp>
      </p:grpSp>
      <p:sp>
        <p:nvSpPr>
          <p:cNvPr id="20" name="화살표: 아래쪽 6">
            <a:extLst>
              <a:ext uri="{FF2B5EF4-FFF2-40B4-BE49-F238E27FC236}">
                <a16:creationId xmlns:a16="http://schemas.microsoft.com/office/drawing/2014/main" id="{C0EB6FD5-2294-BD36-B874-EE9CFEC498F1}"/>
              </a:ext>
            </a:extLst>
          </p:cNvPr>
          <p:cNvSpPr/>
          <p:nvPr/>
        </p:nvSpPr>
        <p:spPr>
          <a:xfrm>
            <a:off x="1252506" y="4655483"/>
            <a:ext cx="252334" cy="343068"/>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latinLnBrk="1">
              <a:defRPr/>
            </a:pPr>
            <a:endParaRPr lang="ko-KR" altLang="en-US" dirty="0">
              <a:solidFill>
                <a:prstClr val="white"/>
              </a:solidFill>
              <a:latin typeface="SamsungOne-400" panose="020B0503030303020204" pitchFamily="34" charset="0"/>
              <a:ea typeface="KoPub돋움체 Bold" panose="02020603020101020101" pitchFamily="18" charset="-127"/>
            </a:endParaRPr>
          </a:p>
        </p:txBody>
      </p:sp>
      <p:sp>
        <p:nvSpPr>
          <p:cNvPr id="21" name="직사각형 71">
            <a:extLst>
              <a:ext uri="{FF2B5EF4-FFF2-40B4-BE49-F238E27FC236}">
                <a16:creationId xmlns:a16="http://schemas.microsoft.com/office/drawing/2014/main" id="{7242AB45-828A-BB1A-17B8-04CD20456FA5}"/>
              </a:ext>
            </a:extLst>
          </p:cNvPr>
          <p:cNvSpPr/>
          <p:nvPr/>
        </p:nvSpPr>
        <p:spPr>
          <a:xfrm>
            <a:off x="5738322" y="5304651"/>
            <a:ext cx="3602528" cy="553998"/>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defTabSz="914400"/>
            <a:r>
              <a:rPr lang="vi-VN" sz="1200" dirty="0">
                <a:solidFill>
                  <a:srgbClr val="0033CC"/>
                </a:solidFill>
                <a:latin typeface="SamsungOne-400" panose="020B0503030303020204" charset="0"/>
                <a:ea typeface="SamsungOne-400" panose="020B0503030303020204" charset="0"/>
              </a:rPr>
              <a:t>IoT </a:t>
            </a:r>
            <a:r>
              <a:rPr lang="vi-VN" sz="1200" dirty="0">
                <a:solidFill>
                  <a:srgbClr val="FF0000"/>
                </a:solidFill>
                <a:latin typeface="SamsungOne-400" panose="020B0503030303020204" charset="0"/>
                <a:ea typeface="SamsungOne-400" panose="020B0503030303020204" charset="0"/>
              </a:rPr>
              <a:t>tạo ra một môi trường nơi có thể thu thập dữ liệu một cách nhất quán</a:t>
            </a:r>
            <a:r>
              <a:rPr lang="vi-VN" sz="1200" dirty="0">
                <a:solidFill>
                  <a:srgbClr val="0033CC"/>
                </a:solidFill>
                <a:latin typeface="SamsungOne-400" panose="020B0503030303020204" charset="0"/>
                <a:ea typeface="SamsungOne-400" panose="020B0503030303020204" charset="0"/>
              </a:rPr>
              <a:t>. Và sau đó là mang đến sự cải tiến.</a:t>
            </a:r>
          </a:p>
        </p:txBody>
      </p:sp>
    </p:spTree>
    <p:extLst>
      <p:ext uri="{BB962C8B-B14F-4D97-AF65-F5344CB8AC3E}">
        <p14:creationId xmlns:p14="http://schemas.microsoft.com/office/powerpoint/2010/main" val="349567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A723081D-DCA1-49DA-BB70-16D9367DD572}"/>
              </a:ext>
            </a:extLst>
          </p:cNvPr>
          <p:cNvSpPr/>
          <p:nvPr/>
        </p:nvSpPr>
        <p:spPr>
          <a:xfrm>
            <a:off x="8140701" y="480778"/>
            <a:ext cx="13273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27" name="직사각형 2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IoT tự nhận thức</a:t>
            </a:r>
          </a:p>
        </p:txBody>
      </p:sp>
      <p:sp>
        <p:nvSpPr>
          <p:cNvPr id="18" name="직사각형 17">
            <a:extLst>
              <a:ext uri="{FF2B5EF4-FFF2-40B4-BE49-F238E27FC236}">
                <a16:creationId xmlns:a16="http://schemas.microsoft.com/office/drawing/2014/main" id="{FB9F11FE-A4BC-48F7-BC15-9EE008BD747D}"/>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Đổi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mới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công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nghệ</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sự</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ra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đời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IoT </a:t>
            </a:r>
            <a:r>
              <a:rPr kumimoji="1" lang="en-US" altLang="ko-KR" sz="1400" dirty="0" err="1">
                <a:solidFill>
                  <a:schemeClr val="tx1"/>
                </a:solidFill>
                <a:latin typeface="SamsungOne-400" panose="020B0503030303020204" pitchFamily="34" charset="0"/>
                <a:ea typeface="SamsungOne-400" panose="020B0503030303020204" pitchFamily="34" charset="0"/>
              </a:rPr>
              <a:t>tự</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nhận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thức</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Nền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tảng</a:t>
            </a:r>
            <a:r>
              <a:rPr kumimoji="1" lang="en-US" altLang="ko-KR" sz="1400" dirty="0">
                <a:solidFill>
                  <a:schemeClr val="tx1"/>
                </a:solidFill>
                <a:latin typeface="SamsungOne-400" panose="020B0503030303020204" pitchFamily="34" charset="0"/>
                <a:ea typeface="SamsungOne-400" panose="020B0503030303020204" pitchFamily="34" charset="0"/>
              </a:rPr>
              <a:t> IoT </a:t>
            </a:r>
            <a:r>
              <a:rPr kumimoji="1" lang="en-US" altLang="ko-KR" sz="1400" dirty="0" err="1">
                <a:solidFill>
                  <a:schemeClr val="tx1"/>
                </a:solidFill>
                <a:latin typeface="SamsungOne-400" panose="020B0503030303020204" pitchFamily="34" charset="0"/>
                <a:ea typeface="SamsungOne-400" panose="020B0503030303020204" pitchFamily="34" charset="0"/>
              </a:rPr>
              <a:t>thông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minh</a:t>
            </a:r>
            <a:r>
              <a:rPr kumimoji="1"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2" name="직사각형 35">
            <a:extLst>
              <a:ext uri="{FF2B5EF4-FFF2-40B4-BE49-F238E27FC236}">
                <a16:creationId xmlns:a16="http://schemas.microsoft.com/office/drawing/2014/main" id="{70F865F1-ABF4-9387-E37B-601778ED78C8}"/>
              </a:ext>
            </a:extLst>
          </p:cNvPr>
          <p:cNvSpPr/>
          <p:nvPr/>
        </p:nvSpPr>
        <p:spPr>
          <a:xfrm>
            <a:off x="449998" y="4490714"/>
            <a:ext cx="8630826" cy="1464939"/>
          </a:xfrm>
          <a:prstGeom prst="rect">
            <a:avLst/>
          </a:prstGeom>
          <a:solidFill>
            <a:schemeClr val="accent6">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dirty="0">
              <a:latin typeface="SamsungOne-400" panose="020B0503030303020204" pitchFamily="34" charset="0"/>
            </a:endParaRPr>
          </a:p>
        </p:txBody>
      </p:sp>
      <p:sp>
        <p:nvSpPr>
          <p:cNvPr id="4" name="직사각형 36">
            <a:extLst>
              <a:ext uri="{FF2B5EF4-FFF2-40B4-BE49-F238E27FC236}">
                <a16:creationId xmlns:a16="http://schemas.microsoft.com/office/drawing/2014/main" id="{A569E517-EDA5-916D-E127-DB5B072AACED}"/>
              </a:ext>
            </a:extLst>
          </p:cNvPr>
          <p:cNvSpPr/>
          <p:nvPr/>
        </p:nvSpPr>
        <p:spPr>
          <a:xfrm>
            <a:off x="2272230" y="4497687"/>
            <a:ext cx="6806436" cy="1273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529" lvl="1" indent="-179352">
              <a:spcAft>
                <a:spcPts val="400"/>
              </a:spcAft>
              <a:buClr>
                <a:srgbClr val="193EB0"/>
              </a:buClr>
              <a:buFont typeface="Arial" panose="020B0604020202020204" pitchFamily="34" charset="0"/>
              <a:buChar char="•"/>
            </a:pPr>
            <a:r>
              <a:rPr lang="vi-VN" sz="1400" dirty="0">
                <a:solidFill>
                  <a:prstClr val="black">
                    <a:lumMod val="85000"/>
                    <a:lumOff val="15000"/>
                  </a:prstClr>
                </a:solidFill>
                <a:latin typeface="SamsungOne-400" panose="020B0503030303020204" charset="0"/>
                <a:ea typeface="SamsungOne-400" panose="020B0503030303020204" pitchFamily="34" charset="0"/>
              </a:rPr>
              <a:t>Một môi trường tự hành và tối ưu hóa, trong đó mọi vật được trang bị trí thông minh để nhận biết và thích nghi với môi trường xung quanh luôn thay đổi và cung cấp các dịch vụ thông minh chất lượng cao thông qua quá trình tối ưu hóa tức thì.</a:t>
            </a:r>
          </a:p>
          <a:p>
            <a:pPr marL="533400" lvl="1" indent="-177800">
              <a:spcAft>
                <a:spcPts val="400"/>
              </a:spcAft>
              <a:buClr>
                <a:srgbClr val="193EB0"/>
              </a:buClr>
            </a:pPr>
            <a:r>
              <a:rPr lang="vi-VN" sz="1400" dirty="0">
                <a:solidFill>
                  <a:prstClr val="black">
                    <a:lumMod val="85000"/>
                    <a:lumOff val="15000"/>
                  </a:prstClr>
                </a:solidFill>
                <a:latin typeface="SamsungOne-400" panose="020B0503030303020204" charset="0"/>
                <a:ea typeface="SamsungOne-400" panose="020B0503030303020204" pitchFamily="34" charset="0"/>
              </a:rPr>
              <a:t>→ Liên tục gia tăng giá trị dịch vụ IoT bằng cách tự học hỏi mọi thứ liên tục (24 giờ, 365 ngày) </a:t>
            </a:r>
          </a:p>
        </p:txBody>
      </p:sp>
      <p:sp>
        <p:nvSpPr>
          <p:cNvPr id="5" name="직사각형 34">
            <a:extLst>
              <a:ext uri="{FF2B5EF4-FFF2-40B4-BE49-F238E27FC236}">
                <a16:creationId xmlns:a16="http://schemas.microsoft.com/office/drawing/2014/main" id="{E34F6683-C59A-A861-0244-B407E7F4D05B}"/>
              </a:ext>
            </a:extLst>
          </p:cNvPr>
          <p:cNvSpPr/>
          <p:nvPr/>
        </p:nvSpPr>
        <p:spPr>
          <a:xfrm>
            <a:off x="449998" y="2510407"/>
            <a:ext cx="8630826" cy="1464939"/>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dirty="0">
              <a:latin typeface="SamsungOne-400" panose="020B0503030303020204" pitchFamily="34" charset="0"/>
            </a:endParaRPr>
          </a:p>
        </p:txBody>
      </p:sp>
      <p:sp>
        <p:nvSpPr>
          <p:cNvPr id="6" name="직사각형 22">
            <a:extLst>
              <a:ext uri="{FF2B5EF4-FFF2-40B4-BE49-F238E27FC236}">
                <a16:creationId xmlns:a16="http://schemas.microsoft.com/office/drawing/2014/main" id="{0643F082-10AA-79E8-58E5-09CB127B2AD8}"/>
              </a:ext>
            </a:extLst>
          </p:cNvPr>
          <p:cNvSpPr/>
          <p:nvPr/>
        </p:nvSpPr>
        <p:spPr>
          <a:xfrm>
            <a:off x="2272230" y="2608973"/>
            <a:ext cx="6806436" cy="1273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529" lvl="1" indent="-179352">
              <a:spcAft>
                <a:spcPts val="400"/>
              </a:spcAft>
              <a:buClr>
                <a:srgbClr val="193EB0"/>
              </a:buClr>
              <a:buFont typeface="Arial" panose="020B0604020202020204" pitchFamily="34" charset="0"/>
              <a:buChar char="•"/>
            </a:pPr>
            <a:r>
              <a:rPr lang="vi-VN" sz="1400" dirty="0">
                <a:solidFill>
                  <a:prstClr val="black">
                    <a:lumMod val="85000"/>
                    <a:lumOff val="15000"/>
                  </a:prstClr>
                </a:solidFill>
                <a:latin typeface="SamsungOne-400" panose="020B0503030303020204" charset="0"/>
                <a:ea typeface="SamsungOne-400" panose="020B0503030303020204" pitchFamily="34" charset="0"/>
              </a:rPr>
              <a:t>Một môi trường tự động và tổng quát, trong đó mọi vật được kết nối với internet và thu thập, truyền tải và vận hành thông tin xung quanh theo các quy tắc do người dùng đặt ra trước đó.</a:t>
            </a:r>
          </a:p>
          <a:p>
            <a:pPr marL="533400" lvl="1" indent="-177800">
              <a:spcAft>
                <a:spcPts val="400"/>
              </a:spcAft>
              <a:buClr>
                <a:srgbClr val="193EB0"/>
              </a:buClr>
            </a:pPr>
            <a:r>
              <a:rPr lang="vi-VN" sz="1400" dirty="0">
                <a:solidFill>
                  <a:prstClr val="black">
                    <a:lumMod val="85000"/>
                    <a:lumOff val="15000"/>
                  </a:prstClr>
                </a:solidFill>
                <a:latin typeface="SamsungOne-400" panose="020B0503030303020204" charset="0"/>
                <a:ea typeface="SamsungOne-400" panose="020B0503030303020204" pitchFamily="34" charset="0"/>
              </a:rPr>
              <a:t>→ Để vận hành IoT phù hợp, cần có sự giám sát và điều khiển bởi sự can thiệp của con người.</a:t>
            </a:r>
          </a:p>
        </p:txBody>
      </p:sp>
      <p:sp>
        <p:nvSpPr>
          <p:cNvPr id="7" name="직사각형 27">
            <a:extLst>
              <a:ext uri="{FF2B5EF4-FFF2-40B4-BE49-F238E27FC236}">
                <a16:creationId xmlns:a16="http://schemas.microsoft.com/office/drawing/2014/main" id="{C6977FF3-80E4-1171-13DE-0818703A8678}"/>
              </a:ext>
            </a:extLst>
          </p:cNvPr>
          <p:cNvSpPr/>
          <p:nvPr/>
        </p:nvSpPr>
        <p:spPr>
          <a:xfrm>
            <a:off x="449998" y="2510407"/>
            <a:ext cx="1822232" cy="1471019"/>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vi-VN" dirty="0">
                <a:solidFill>
                  <a:schemeClr val="bg1"/>
                </a:solidFill>
                <a:latin typeface="SamsungOne-400" panose="020B0503030303020204" charset="0"/>
                <a:ea typeface="SamsungOne-700" panose="020B0803030303020204" pitchFamily="34" charset="0"/>
              </a:rPr>
              <a:t>IoT 1.0 (Nền tảng IoT được kết nối)</a:t>
            </a:r>
          </a:p>
        </p:txBody>
      </p:sp>
      <p:sp>
        <p:nvSpPr>
          <p:cNvPr id="8" name="화살표: 아래쪽 6">
            <a:extLst>
              <a:ext uri="{FF2B5EF4-FFF2-40B4-BE49-F238E27FC236}">
                <a16:creationId xmlns:a16="http://schemas.microsoft.com/office/drawing/2014/main" id="{03390CEC-8443-DCBA-B6EB-89C890CE464C}"/>
              </a:ext>
            </a:extLst>
          </p:cNvPr>
          <p:cNvSpPr/>
          <p:nvPr/>
        </p:nvSpPr>
        <p:spPr>
          <a:xfrm>
            <a:off x="1181012" y="3948513"/>
            <a:ext cx="360204" cy="489724"/>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latinLnBrk="1">
              <a:defRPr/>
            </a:pPr>
            <a:endParaRPr lang="ko-KR" altLang="en-US" dirty="0">
              <a:solidFill>
                <a:prstClr val="white"/>
              </a:solidFill>
              <a:latin typeface="SamsungOne-400" panose="020B0503030303020204" pitchFamily="34" charset="0"/>
              <a:ea typeface="KoPub돋움체 Bold" panose="02020603020101020101" pitchFamily="18" charset="-127"/>
            </a:endParaRPr>
          </a:p>
        </p:txBody>
      </p:sp>
      <p:sp>
        <p:nvSpPr>
          <p:cNvPr id="9" name="직사각형 32">
            <a:extLst>
              <a:ext uri="{FF2B5EF4-FFF2-40B4-BE49-F238E27FC236}">
                <a16:creationId xmlns:a16="http://schemas.microsoft.com/office/drawing/2014/main" id="{371F063B-6ECA-DD01-6EE0-30B45CDE5AFD}"/>
              </a:ext>
            </a:extLst>
          </p:cNvPr>
          <p:cNvSpPr/>
          <p:nvPr/>
        </p:nvSpPr>
        <p:spPr>
          <a:xfrm>
            <a:off x="449998" y="4491607"/>
            <a:ext cx="1822232" cy="14710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vi-VN" dirty="0">
                <a:solidFill>
                  <a:schemeClr val="bg1"/>
                </a:solidFill>
                <a:latin typeface="SamsungOne-400" panose="020B0503030303020204" charset="0"/>
                <a:ea typeface="SamsungOne-700" panose="020B0803030303020204" pitchFamily="34" charset="0"/>
              </a:rPr>
              <a:t>IoT 2.0 (Nền tảng IoT thông minh): IoT tự nhận thức</a:t>
            </a:r>
          </a:p>
        </p:txBody>
      </p:sp>
      <p:sp>
        <p:nvSpPr>
          <p:cNvPr id="10" name="직사각형 33">
            <a:extLst>
              <a:ext uri="{FF2B5EF4-FFF2-40B4-BE49-F238E27FC236}">
                <a16:creationId xmlns:a16="http://schemas.microsoft.com/office/drawing/2014/main" id="{EAEBC1B6-5C0D-01DE-52A0-FD8534FCF886}"/>
              </a:ext>
            </a:extLst>
          </p:cNvPr>
          <p:cNvSpPr/>
          <p:nvPr/>
        </p:nvSpPr>
        <p:spPr>
          <a:xfrm>
            <a:off x="1677914" y="4113406"/>
            <a:ext cx="3113723" cy="24622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defTabSz="914400"/>
            <a:r>
              <a:rPr lang="vi-VN" sz="1600" dirty="0">
                <a:solidFill>
                  <a:srgbClr val="0033CC"/>
                </a:solidFill>
                <a:latin typeface="SamsungOne-400" panose="020B0503030303020204" charset="0"/>
                <a:ea typeface="SamsungOne-700" panose="020B0803030303020204" pitchFamily="34" charset="0"/>
              </a:rPr>
              <a:t>đổi mới công nghệ</a:t>
            </a:r>
          </a:p>
        </p:txBody>
      </p:sp>
    </p:spTree>
    <p:extLst>
      <p:ext uri="{BB962C8B-B14F-4D97-AF65-F5344CB8AC3E}">
        <p14:creationId xmlns:p14="http://schemas.microsoft.com/office/powerpoint/2010/main" val="1185081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직사각형 4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6" name="직사각형 45">
            <a:extLst>
              <a:ext uri="{FF2B5EF4-FFF2-40B4-BE49-F238E27FC236}">
                <a16:creationId xmlns:a16="http://schemas.microsoft.com/office/drawing/2014/main" id="{A723081D-DCA1-49DA-BB70-16D9367DD572}"/>
              </a:ext>
            </a:extLst>
          </p:cNvPr>
          <p:cNvSpPr/>
          <p:nvPr/>
        </p:nvSpPr>
        <p:spPr>
          <a:xfrm>
            <a:off x="8116451" y="480778"/>
            <a:ext cx="135154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2" name="직사각형 6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IoT tự nhận thức</a:t>
            </a:r>
          </a:p>
        </p:txBody>
      </p:sp>
      <p:sp>
        <p:nvSpPr>
          <p:cNvPr id="47" name="직사각형 46">
            <a:extLst>
              <a:ext uri="{FF2B5EF4-FFF2-40B4-BE49-F238E27FC236}">
                <a16:creationId xmlns:a16="http://schemas.microsoft.com/office/drawing/2014/main" id="{ABBECF66-6057-42B7-94B2-AEF98ED30B38}"/>
              </a:ext>
            </a:extLst>
          </p:cNvPr>
          <p:cNvSpPr/>
          <p:nvPr/>
        </p:nvSpPr>
        <p:spPr>
          <a:xfrm>
            <a:off x="708780" y="2082830"/>
            <a:ext cx="8630827"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Máy móc kết nối tất cả các thông tin cần thiết với các đối tượng mà không cần con người can thiệp. Sau đó, máy móc sáng tạo, trao đổi, hiểu và thực thi theo tình huống của người dùng để dần trở nên thông minh hơn bằng cách tự phân tích, xác định, học hỏi và hoàn thiện. Đây là công nghệ IoT tự nhận thức.</a:t>
            </a:r>
          </a:p>
        </p:txBody>
      </p:sp>
      <p:sp>
        <p:nvSpPr>
          <p:cNvPr id="48" name="직사각형 47">
            <a:extLst>
              <a:ext uri="{FF2B5EF4-FFF2-40B4-BE49-F238E27FC236}">
                <a16:creationId xmlns:a16="http://schemas.microsoft.com/office/drawing/2014/main" id="{4B5FC195-ABE8-4D28-9434-3732AD58EAAA}"/>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400" panose="020B0503030303020204" pitchFamily="34" charset="0"/>
                <a:ea typeface="SamsungOne-400" panose="020B0503030303020204" pitchFamily="34" charset="0"/>
              </a:rPr>
              <a:t> IoT </a:t>
            </a:r>
            <a:r>
              <a:rPr kumimoji="1" lang="en-US" altLang="ko-KR" sz="1400" dirty="0" err="1">
                <a:solidFill>
                  <a:schemeClr val="tx1"/>
                </a:solidFill>
                <a:latin typeface="SamsungOne-400" panose="020B0503030303020204" pitchFamily="34" charset="0"/>
                <a:ea typeface="SamsungOne-400" panose="020B0503030303020204" pitchFamily="34" charset="0"/>
              </a:rPr>
              <a:t>tự</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nhận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thức</a:t>
            </a:r>
            <a:r>
              <a:rPr kumimoji="1" lang="en-US" altLang="ko-KR" sz="1400" dirty="0">
                <a:solidFill>
                  <a:schemeClr val="tx1"/>
                </a:solidFill>
                <a:latin typeface="SamsungOne-400" panose="020B0503030303020204" pitchFamily="34" charset="0"/>
                <a:ea typeface="SamsungOne-400" panose="020B0503030303020204" pitchFamily="34" charset="0"/>
              </a:rPr>
              <a:t> = IoT × AI </a:t>
            </a:r>
          </a:p>
        </p:txBody>
      </p:sp>
      <p:grpSp>
        <p:nvGrpSpPr>
          <p:cNvPr id="3" name="그룹 16">
            <a:extLst>
              <a:ext uri="{FF2B5EF4-FFF2-40B4-BE49-F238E27FC236}">
                <a16:creationId xmlns:a16="http://schemas.microsoft.com/office/drawing/2014/main" id="{42DD2D27-6BB0-7804-EEED-AEDB37E11F5A}"/>
              </a:ext>
            </a:extLst>
          </p:cNvPr>
          <p:cNvGrpSpPr/>
          <p:nvPr/>
        </p:nvGrpSpPr>
        <p:grpSpPr>
          <a:xfrm>
            <a:off x="2375008" y="3242877"/>
            <a:ext cx="5152808" cy="2627644"/>
            <a:chOff x="2412599" y="3426920"/>
            <a:chExt cx="5152808" cy="2627644"/>
          </a:xfrm>
        </p:grpSpPr>
        <p:grpSp>
          <p:nvGrpSpPr>
            <p:cNvPr id="4" name="그룹 15">
              <a:extLst>
                <a:ext uri="{FF2B5EF4-FFF2-40B4-BE49-F238E27FC236}">
                  <a16:creationId xmlns:a16="http://schemas.microsoft.com/office/drawing/2014/main" id="{0FD9DD88-DBFF-A6F0-8C66-D358CD4A0875}"/>
                </a:ext>
              </a:extLst>
            </p:cNvPr>
            <p:cNvGrpSpPr/>
            <p:nvPr/>
          </p:nvGrpSpPr>
          <p:grpSpPr>
            <a:xfrm>
              <a:off x="2412599" y="3426920"/>
              <a:ext cx="2313472" cy="2627644"/>
              <a:chOff x="133465" y="3426920"/>
              <a:chExt cx="2313472" cy="2627644"/>
            </a:xfrm>
          </p:grpSpPr>
          <p:grpSp>
            <p:nvGrpSpPr>
              <p:cNvPr id="25" name="그룹 58">
                <a:extLst>
                  <a:ext uri="{FF2B5EF4-FFF2-40B4-BE49-F238E27FC236}">
                    <a16:creationId xmlns:a16="http://schemas.microsoft.com/office/drawing/2014/main" id="{A32920FF-776C-7864-5009-7BB7E36899C9}"/>
                  </a:ext>
                </a:extLst>
              </p:cNvPr>
              <p:cNvGrpSpPr/>
              <p:nvPr/>
            </p:nvGrpSpPr>
            <p:grpSpPr>
              <a:xfrm>
                <a:off x="133465" y="3426920"/>
                <a:ext cx="2313472" cy="2627644"/>
                <a:chOff x="4020455" y="3255655"/>
                <a:chExt cx="2241786" cy="2627644"/>
              </a:xfrm>
            </p:grpSpPr>
            <p:sp>
              <p:nvSpPr>
                <p:cNvPr id="36" name="직사각형 68">
                  <a:extLst>
                    <a:ext uri="{FF2B5EF4-FFF2-40B4-BE49-F238E27FC236}">
                      <a16:creationId xmlns:a16="http://schemas.microsoft.com/office/drawing/2014/main" id="{A5543F0F-3C76-D1A0-0D1A-8C5A194B2EF2}"/>
                    </a:ext>
                  </a:extLst>
                </p:cNvPr>
                <p:cNvSpPr/>
                <p:nvPr/>
              </p:nvSpPr>
              <p:spPr>
                <a:xfrm>
                  <a:off x="4020455" y="3255655"/>
                  <a:ext cx="2241786" cy="2627644"/>
                </a:xfrm>
                <a:prstGeom prst="rect">
                  <a:avLst/>
                </a:prstGeom>
                <a:solidFill>
                  <a:schemeClr val="bg1"/>
                </a:solid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ltLang="ko-KR" sz="1100" dirty="0">
                    <a:solidFill>
                      <a:schemeClr val="bg1"/>
                    </a:solidFill>
                    <a:latin typeface="SamsungOne-700" panose="020B0803030303020204" pitchFamily="34" charset="0"/>
                    <a:ea typeface="SamsungOne-700" panose="020B0803030303020204" pitchFamily="34" charset="0"/>
                  </a:endParaRPr>
                </a:p>
              </p:txBody>
            </p:sp>
            <p:sp>
              <p:nvSpPr>
                <p:cNvPr id="37" name="직사각형 59">
                  <a:extLst>
                    <a:ext uri="{FF2B5EF4-FFF2-40B4-BE49-F238E27FC236}">
                      <a16:creationId xmlns:a16="http://schemas.microsoft.com/office/drawing/2014/main" id="{72CB7051-C3FC-5B5C-A60B-8252BAA48685}"/>
                    </a:ext>
                  </a:extLst>
                </p:cNvPr>
                <p:cNvSpPr/>
                <p:nvPr/>
              </p:nvSpPr>
              <p:spPr>
                <a:xfrm>
                  <a:off x="4020455" y="3255655"/>
                  <a:ext cx="2241786" cy="1061260"/>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ltLang="ko-KR" sz="1100" dirty="0">
                    <a:solidFill>
                      <a:schemeClr val="bg1"/>
                    </a:solidFill>
                    <a:latin typeface="SamsungOne-700" panose="020B0803030303020204" pitchFamily="34" charset="0"/>
                    <a:ea typeface="SamsungOne-700" panose="020B0803030303020204" pitchFamily="34" charset="0"/>
                  </a:endParaRPr>
                </a:p>
              </p:txBody>
            </p:sp>
            <p:sp>
              <p:nvSpPr>
                <p:cNvPr id="38" name="직사각형 60">
                  <a:extLst>
                    <a:ext uri="{FF2B5EF4-FFF2-40B4-BE49-F238E27FC236}">
                      <a16:creationId xmlns:a16="http://schemas.microsoft.com/office/drawing/2014/main" id="{EDE56662-D857-F647-319C-7C18588FB4BB}"/>
                    </a:ext>
                  </a:extLst>
                </p:cNvPr>
                <p:cNvSpPr/>
                <p:nvPr/>
              </p:nvSpPr>
              <p:spPr>
                <a:xfrm>
                  <a:off x="4164099" y="3367082"/>
                  <a:ext cx="1954499" cy="307777"/>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sz="1000" dirty="0">
                      <a:solidFill>
                        <a:schemeClr val="bg1"/>
                      </a:solidFill>
                      <a:latin typeface="SamsungOne-400" panose="020B0503030303020204" charset="0"/>
                      <a:ea typeface="SamsungOne-400" panose="020B0503030303020204" pitchFamily="34" charset="0"/>
                    </a:rPr>
                    <a:t>Kết nối ngang giữa tổ chức người dùng và doanh nghiệp</a:t>
                  </a:r>
                </a:p>
              </p:txBody>
            </p:sp>
            <p:sp>
              <p:nvSpPr>
                <p:cNvPr id="39" name="직사각형 67">
                  <a:extLst>
                    <a:ext uri="{FF2B5EF4-FFF2-40B4-BE49-F238E27FC236}">
                      <a16:creationId xmlns:a16="http://schemas.microsoft.com/office/drawing/2014/main" id="{E4C53C42-68FC-8077-6CC1-FE1294918034}"/>
                    </a:ext>
                  </a:extLst>
                </p:cNvPr>
                <p:cNvSpPr/>
                <p:nvPr/>
              </p:nvSpPr>
              <p:spPr>
                <a:xfrm>
                  <a:off x="4386429" y="3966962"/>
                  <a:ext cx="1509839"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r>
                    <a:rPr lang="vi-VN" sz="1100" dirty="0">
                      <a:solidFill>
                        <a:schemeClr val="bg1"/>
                      </a:solidFill>
                      <a:latin typeface="SamsungOne-400" panose="020B0503030303020204" charset="0"/>
                      <a:ea typeface="SamsungOne-700" panose="020B0803030303020204" pitchFamily="34" charset="0"/>
                    </a:rPr>
                    <a:t>Xây dựng hệ sinh thái mở</a:t>
                  </a:r>
                </a:p>
              </p:txBody>
            </p:sp>
            <p:sp>
              <p:nvSpPr>
                <p:cNvPr id="40" name="직사각형 84">
                  <a:extLst>
                    <a:ext uri="{FF2B5EF4-FFF2-40B4-BE49-F238E27FC236}">
                      <a16:creationId xmlns:a16="http://schemas.microsoft.com/office/drawing/2014/main" id="{0971EBA7-8943-7020-989F-2266DA40CFED}"/>
                    </a:ext>
                  </a:extLst>
                </p:cNvPr>
                <p:cNvSpPr/>
                <p:nvPr/>
              </p:nvSpPr>
              <p:spPr>
                <a:xfrm>
                  <a:off x="4653603" y="5605849"/>
                  <a:ext cx="97549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r>
                    <a:rPr lang="vi-VN" sz="1200" dirty="0">
                      <a:solidFill>
                        <a:srgbClr val="0077C8"/>
                      </a:solidFill>
                      <a:latin typeface="SamsungOne-400" panose="020B0503030303020204" charset="0"/>
                      <a:ea typeface="SamsungOne-700" panose="020B0803030303020204" pitchFamily="34" charset="0"/>
                    </a:rPr>
                    <a:t>Kết nối mọi vật</a:t>
                  </a:r>
                </a:p>
              </p:txBody>
            </p:sp>
          </p:grpSp>
          <p:cxnSp>
            <p:nvCxnSpPr>
              <p:cNvPr id="26" name="직선 연결선 9">
                <a:extLst>
                  <a:ext uri="{FF2B5EF4-FFF2-40B4-BE49-F238E27FC236}">
                    <a16:creationId xmlns:a16="http://schemas.microsoft.com/office/drawing/2014/main" id="{81A226BD-748D-57EB-7E5B-ADF2B884516E}"/>
                  </a:ext>
                </a:extLst>
              </p:cNvPr>
              <p:cNvCxnSpPr/>
              <p:nvPr/>
            </p:nvCxnSpPr>
            <p:spPr>
              <a:xfrm>
                <a:off x="313178" y="3957550"/>
                <a:ext cx="19540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화살표: 아래쪽 6">
                <a:extLst>
                  <a:ext uri="{FF2B5EF4-FFF2-40B4-BE49-F238E27FC236}">
                    <a16:creationId xmlns:a16="http://schemas.microsoft.com/office/drawing/2014/main" id="{E367E441-D4E4-1106-F583-F5E5D303C618}"/>
                  </a:ext>
                </a:extLst>
              </p:cNvPr>
              <p:cNvSpPr/>
              <p:nvPr/>
            </p:nvSpPr>
            <p:spPr>
              <a:xfrm>
                <a:off x="1176772" y="4385791"/>
                <a:ext cx="226578" cy="308050"/>
              </a:xfrm>
              <a:prstGeom prst="downArrow">
                <a:avLst>
                  <a:gd name="adj1" fmla="val 56781"/>
                  <a:gd name="adj2" fmla="val 56860"/>
                </a:avLst>
              </a:prstGeom>
              <a:gradFill>
                <a:gsLst>
                  <a:gs pos="6000">
                    <a:srgbClr val="0077C8">
                      <a:alpha val="0"/>
                    </a:srgbClr>
                  </a:gs>
                  <a:gs pos="91000">
                    <a:srgbClr val="0077C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latinLnBrk="1">
                  <a:defRPr/>
                </a:pPr>
                <a:endParaRPr lang="ko-KR" altLang="en-US" dirty="0">
                  <a:solidFill>
                    <a:prstClr val="white"/>
                  </a:solidFill>
                  <a:latin typeface="SamsungOne-400" panose="020B0503030303020204" pitchFamily="34" charset="0"/>
                  <a:ea typeface="KoPub돋움체 Bold" panose="02020603020101020101" pitchFamily="18" charset="-127"/>
                </a:endParaRPr>
              </a:p>
            </p:txBody>
          </p:sp>
          <p:sp>
            <p:nvSpPr>
              <p:cNvPr id="28" name="직사각형 78">
                <a:extLst>
                  <a:ext uri="{FF2B5EF4-FFF2-40B4-BE49-F238E27FC236}">
                    <a16:creationId xmlns:a16="http://schemas.microsoft.com/office/drawing/2014/main" id="{634F00D2-6C99-E7AF-8986-770F6804BCD7}"/>
                  </a:ext>
                </a:extLst>
              </p:cNvPr>
              <p:cNvSpPr/>
              <p:nvPr/>
            </p:nvSpPr>
            <p:spPr>
              <a:xfrm>
                <a:off x="255463" y="4948103"/>
                <a:ext cx="639887" cy="157415"/>
              </a:xfrm>
              <a:prstGeom prst="rect">
                <a:avLst/>
              </a:prstGeom>
              <a:solidFill>
                <a:schemeClr val="bg1"/>
              </a:solidFill>
              <a:ln w="6350" cap="flat" cmpd="sng" algn="ctr">
                <a:solidFill>
                  <a:srgbClr val="0077C8"/>
                </a:solidFill>
                <a:prstDash val="solid"/>
              </a:ln>
              <a:effectLst/>
            </p:spPr>
            <p:txBody>
              <a:bodyPr wrap="none" lIns="0" tIns="0" rIns="0" bIns="0" rtlCol="0" anchor="ctr">
                <a:noAutofit/>
                <a:scene3d>
                  <a:camera prst="orthographicFront"/>
                  <a:lightRig rig="threePt" dir="t"/>
                </a:scene3d>
                <a:sp3d>
                  <a:bevelT w="0" h="6350"/>
                </a:sp3d>
              </a:bodyPr>
              <a:lstStyle/>
              <a:p>
                <a:pPr algn="ctr" defTabSz="914400"/>
                <a:r>
                  <a:rPr lang="vi-VN" sz="800" dirty="0">
                    <a:solidFill>
                      <a:srgbClr val="0077C8"/>
                    </a:solidFill>
                    <a:latin typeface="SamsungOne-400" panose="020B0503030303020204" charset="0"/>
                    <a:ea typeface="SamsungOne-700" panose="020B0803030303020204" pitchFamily="34" charset="0"/>
                  </a:rPr>
                  <a:t>Tiêu chuẩn</a:t>
                </a:r>
              </a:p>
            </p:txBody>
          </p:sp>
          <p:sp>
            <p:nvSpPr>
              <p:cNvPr id="29" name="직사각형 79">
                <a:extLst>
                  <a:ext uri="{FF2B5EF4-FFF2-40B4-BE49-F238E27FC236}">
                    <a16:creationId xmlns:a16="http://schemas.microsoft.com/office/drawing/2014/main" id="{AF5E80A7-9DD6-0449-C366-E3F58085DECD}"/>
                  </a:ext>
                </a:extLst>
              </p:cNvPr>
              <p:cNvSpPr/>
              <p:nvPr/>
            </p:nvSpPr>
            <p:spPr>
              <a:xfrm>
                <a:off x="970117" y="4948103"/>
                <a:ext cx="639887" cy="157415"/>
              </a:xfrm>
              <a:prstGeom prst="rect">
                <a:avLst/>
              </a:prstGeom>
              <a:solidFill>
                <a:schemeClr val="bg1"/>
              </a:solidFill>
              <a:ln w="6350" cap="flat" cmpd="sng" algn="ctr">
                <a:solidFill>
                  <a:srgbClr val="0077C8"/>
                </a:solidFill>
                <a:prstDash val="solid"/>
              </a:ln>
              <a:effectLst/>
            </p:spPr>
            <p:txBody>
              <a:bodyPr wrap="none" lIns="0" tIns="0" rIns="0" bIns="0" rtlCol="0" anchor="ctr">
                <a:noAutofit/>
                <a:scene3d>
                  <a:camera prst="orthographicFront"/>
                  <a:lightRig rig="threePt" dir="t"/>
                </a:scene3d>
                <a:sp3d>
                  <a:bevelT w="0" h="6350"/>
                </a:sp3d>
              </a:bodyPr>
              <a:lstStyle/>
              <a:p>
                <a:pPr algn="ctr" defTabSz="914400"/>
                <a:r>
                  <a:rPr lang="vi-VN" sz="800" dirty="0">
                    <a:solidFill>
                      <a:srgbClr val="0077C8"/>
                    </a:solidFill>
                    <a:latin typeface="SamsungOne-400" panose="020B0503030303020204" charset="0"/>
                    <a:ea typeface="SamsungOne-700" panose="020B0803030303020204" pitchFamily="34" charset="0"/>
                  </a:rPr>
                  <a:t>Mở</a:t>
                </a:r>
              </a:p>
            </p:txBody>
          </p:sp>
          <p:sp>
            <p:nvSpPr>
              <p:cNvPr id="30" name="직사각형 80">
                <a:extLst>
                  <a:ext uri="{FF2B5EF4-FFF2-40B4-BE49-F238E27FC236}">
                    <a16:creationId xmlns:a16="http://schemas.microsoft.com/office/drawing/2014/main" id="{E4DB6F77-45BF-EF5B-5E9F-9A468E4AF48C}"/>
                  </a:ext>
                </a:extLst>
              </p:cNvPr>
              <p:cNvSpPr/>
              <p:nvPr/>
            </p:nvSpPr>
            <p:spPr>
              <a:xfrm>
                <a:off x="1685054" y="4948103"/>
                <a:ext cx="639887" cy="157415"/>
              </a:xfrm>
              <a:prstGeom prst="rect">
                <a:avLst/>
              </a:prstGeom>
              <a:solidFill>
                <a:schemeClr val="bg1"/>
              </a:solidFill>
              <a:ln w="6350" cap="flat" cmpd="sng" algn="ctr">
                <a:solidFill>
                  <a:srgbClr val="0077C8"/>
                </a:solidFill>
                <a:prstDash val="solid"/>
              </a:ln>
              <a:effectLst/>
            </p:spPr>
            <p:txBody>
              <a:bodyPr wrap="none" lIns="0" tIns="0" rIns="0" bIns="0" rtlCol="0" anchor="ctr">
                <a:noAutofit/>
                <a:scene3d>
                  <a:camera prst="orthographicFront"/>
                  <a:lightRig rig="threePt" dir="t"/>
                </a:scene3d>
                <a:sp3d>
                  <a:bevelT w="0" h="6350"/>
                </a:sp3d>
              </a:bodyPr>
              <a:lstStyle/>
              <a:p>
                <a:pPr algn="ctr" defTabSz="914400"/>
                <a:r>
                  <a:rPr lang="vi-VN" sz="800" dirty="0">
                    <a:solidFill>
                      <a:srgbClr val="0077C8"/>
                    </a:solidFill>
                    <a:latin typeface="SamsungOne-400" panose="020B0503030303020204" charset="0"/>
                    <a:ea typeface="SamsungOne-700" panose="020B0803030303020204" pitchFamily="34" charset="0"/>
                  </a:rPr>
                  <a:t>Tiện dụng</a:t>
                </a:r>
              </a:p>
            </p:txBody>
          </p:sp>
          <p:sp>
            <p:nvSpPr>
              <p:cNvPr id="31" name="직사각형 81">
                <a:extLst>
                  <a:ext uri="{FF2B5EF4-FFF2-40B4-BE49-F238E27FC236}">
                    <a16:creationId xmlns:a16="http://schemas.microsoft.com/office/drawing/2014/main" id="{A1E9D165-5EB8-B7D7-C523-A08DE2CB9DB9}"/>
                  </a:ext>
                </a:extLst>
              </p:cNvPr>
              <p:cNvSpPr/>
              <p:nvPr/>
            </p:nvSpPr>
            <p:spPr>
              <a:xfrm>
                <a:off x="297122" y="5157435"/>
                <a:ext cx="560399" cy="456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Kết nối an toàn</a:t>
                </a:r>
              </a:p>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Liên kết ngang</a:t>
                </a:r>
              </a:p>
            </p:txBody>
          </p:sp>
          <p:sp>
            <p:nvSpPr>
              <p:cNvPr id="32" name="직사각형 82">
                <a:extLst>
                  <a:ext uri="{FF2B5EF4-FFF2-40B4-BE49-F238E27FC236}">
                    <a16:creationId xmlns:a16="http://schemas.microsoft.com/office/drawing/2014/main" id="{B4789751-FB75-B938-DEC4-D837186E4469}"/>
                  </a:ext>
                </a:extLst>
              </p:cNvPr>
              <p:cNvSpPr/>
              <p:nvPr/>
            </p:nvSpPr>
            <p:spPr>
              <a:xfrm>
                <a:off x="1015829" y="5157435"/>
                <a:ext cx="560399" cy="456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Dễ dàng truy cập</a:t>
                </a:r>
              </a:p>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Chia sẻ thông tin</a:t>
                </a:r>
              </a:p>
            </p:txBody>
          </p:sp>
          <p:sp>
            <p:nvSpPr>
              <p:cNvPr id="33" name="직사각형 83">
                <a:extLst>
                  <a:ext uri="{FF2B5EF4-FFF2-40B4-BE49-F238E27FC236}">
                    <a16:creationId xmlns:a16="http://schemas.microsoft.com/office/drawing/2014/main" id="{A9A46395-7164-BA50-B9BE-31913AAE1244}"/>
                  </a:ext>
                </a:extLst>
              </p:cNvPr>
              <p:cNvSpPr/>
              <p:nvPr/>
            </p:nvSpPr>
            <p:spPr>
              <a:xfrm>
                <a:off x="1724797" y="5157435"/>
                <a:ext cx="560399" cy="348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Giảm chi phí</a:t>
                </a:r>
              </a:p>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Tăng năng suất</a:t>
                </a:r>
              </a:p>
            </p:txBody>
          </p:sp>
          <p:sp>
            <p:nvSpPr>
              <p:cNvPr id="34" name="직사각형 85">
                <a:extLst>
                  <a:ext uri="{FF2B5EF4-FFF2-40B4-BE49-F238E27FC236}">
                    <a16:creationId xmlns:a16="http://schemas.microsoft.com/office/drawing/2014/main" id="{6647BBBB-D9EE-B72A-A5A6-1565F3EA5A06}"/>
                  </a:ext>
                </a:extLst>
              </p:cNvPr>
              <p:cNvSpPr/>
              <p:nvPr/>
            </p:nvSpPr>
            <p:spPr>
              <a:xfrm>
                <a:off x="255463" y="4727699"/>
                <a:ext cx="206947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r>
                  <a:rPr lang="vi-VN" sz="1100" dirty="0">
                    <a:solidFill>
                      <a:schemeClr val="tx1">
                        <a:lumMod val="85000"/>
                        <a:lumOff val="15000"/>
                      </a:schemeClr>
                    </a:solidFill>
                    <a:latin typeface="SamsungOne-400" panose="020B0503030303020204" charset="0"/>
                    <a:ea typeface="SamsungOne-700" panose="020B0803030303020204" pitchFamily="34" charset="0"/>
                  </a:rPr>
                  <a:t>Nền tảng chung IoT được kết nối</a:t>
                </a:r>
              </a:p>
            </p:txBody>
          </p:sp>
          <p:cxnSp>
            <p:nvCxnSpPr>
              <p:cNvPr id="35" name="직선 연결선 86">
                <a:extLst>
                  <a:ext uri="{FF2B5EF4-FFF2-40B4-BE49-F238E27FC236}">
                    <a16:creationId xmlns:a16="http://schemas.microsoft.com/office/drawing/2014/main" id="{5F81ED67-2F6F-D7A6-F4A3-7199D149D2F0}"/>
                  </a:ext>
                </a:extLst>
              </p:cNvPr>
              <p:cNvCxnSpPr/>
              <p:nvPr/>
            </p:nvCxnSpPr>
            <p:spPr>
              <a:xfrm>
                <a:off x="313178" y="5698841"/>
                <a:ext cx="195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그룹 87">
              <a:extLst>
                <a:ext uri="{FF2B5EF4-FFF2-40B4-BE49-F238E27FC236}">
                  <a16:creationId xmlns:a16="http://schemas.microsoft.com/office/drawing/2014/main" id="{837C1EFF-A700-7670-6B92-D4C197D52073}"/>
                </a:ext>
              </a:extLst>
            </p:cNvPr>
            <p:cNvGrpSpPr/>
            <p:nvPr/>
          </p:nvGrpSpPr>
          <p:grpSpPr>
            <a:xfrm>
              <a:off x="4748709" y="3426920"/>
              <a:ext cx="2816698" cy="2627644"/>
              <a:chOff x="-369761" y="3426920"/>
              <a:chExt cx="2816698" cy="2627644"/>
            </a:xfrm>
          </p:grpSpPr>
          <p:grpSp>
            <p:nvGrpSpPr>
              <p:cNvPr id="6" name="그룹 88">
                <a:extLst>
                  <a:ext uri="{FF2B5EF4-FFF2-40B4-BE49-F238E27FC236}">
                    <a16:creationId xmlns:a16="http://schemas.microsoft.com/office/drawing/2014/main" id="{6F43BE54-9E04-C9E4-E260-6E29B2458972}"/>
                  </a:ext>
                </a:extLst>
              </p:cNvPr>
              <p:cNvGrpSpPr/>
              <p:nvPr/>
            </p:nvGrpSpPr>
            <p:grpSpPr>
              <a:xfrm>
                <a:off x="133465" y="3426920"/>
                <a:ext cx="2313472" cy="2627644"/>
                <a:chOff x="4020455" y="3255655"/>
                <a:chExt cx="2241786" cy="2627644"/>
              </a:xfrm>
            </p:grpSpPr>
            <p:sp>
              <p:nvSpPr>
                <p:cNvPr id="20" name="직사각형 99">
                  <a:extLst>
                    <a:ext uri="{FF2B5EF4-FFF2-40B4-BE49-F238E27FC236}">
                      <a16:creationId xmlns:a16="http://schemas.microsoft.com/office/drawing/2014/main" id="{A40998B8-83F7-B08F-CFE8-4538652C0CAE}"/>
                    </a:ext>
                  </a:extLst>
                </p:cNvPr>
                <p:cNvSpPr/>
                <p:nvPr/>
              </p:nvSpPr>
              <p:spPr>
                <a:xfrm>
                  <a:off x="4020455" y="3255655"/>
                  <a:ext cx="2241786" cy="2627644"/>
                </a:xfrm>
                <a:prstGeom prst="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ltLang="ko-KR" sz="1100" dirty="0">
                    <a:solidFill>
                      <a:schemeClr val="bg1"/>
                    </a:solidFill>
                    <a:latin typeface="SamsungOne-700" panose="020B0803030303020204" pitchFamily="34" charset="0"/>
                    <a:ea typeface="SamsungOne-700" panose="020B0803030303020204" pitchFamily="34" charset="0"/>
                  </a:endParaRPr>
                </a:p>
              </p:txBody>
            </p:sp>
            <p:sp>
              <p:nvSpPr>
                <p:cNvPr id="21" name="직사각형 100">
                  <a:extLst>
                    <a:ext uri="{FF2B5EF4-FFF2-40B4-BE49-F238E27FC236}">
                      <a16:creationId xmlns:a16="http://schemas.microsoft.com/office/drawing/2014/main" id="{5F22E4CC-D1E0-2444-F17C-0A636D1F0AE5}"/>
                    </a:ext>
                  </a:extLst>
                </p:cNvPr>
                <p:cNvSpPr/>
                <p:nvPr/>
              </p:nvSpPr>
              <p:spPr>
                <a:xfrm>
                  <a:off x="4020455" y="3255655"/>
                  <a:ext cx="2241786" cy="1061260"/>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ltLang="ko-KR" sz="1100" dirty="0">
                    <a:solidFill>
                      <a:schemeClr val="bg1"/>
                    </a:solidFill>
                    <a:latin typeface="SamsungOne-700" panose="020B0803030303020204" pitchFamily="34" charset="0"/>
                    <a:ea typeface="SamsungOne-700" panose="020B0803030303020204" pitchFamily="34" charset="0"/>
                  </a:endParaRPr>
                </a:p>
              </p:txBody>
            </p:sp>
            <p:sp>
              <p:nvSpPr>
                <p:cNvPr id="22" name="직사각형 101">
                  <a:extLst>
                    <a:ext uri="{FF2B5EF4-FFF2-40B4-BE49-F238E27FC236}">
                      <a16:creationId xmlns:a16="http://schemas.microsoft.com/office/drawing/2014/main" id="{9C7E0C80-B4D1-D023-80B0-730AFF2E3B2D}"/>
                    </a:ext>
                  </a:extLst>
                </p:cNvPr>
                <p:cNvSpPr/>
                <p:nvPr/>
              </p:nvSpPr>
              <p:spPr>
                <a:xfrm>
                  <a:off x="4164099" y="3444026"/>
                  <a:ext cx="1954499" cy="153888"/>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sz="1000" dirty="0">
                      <a:solidFill>
                        <a:schemeClr val="bg1"/>
                      </a:solidFill>
                      <a:latin typeface="SamsungOne-400" panose="020B0503030303020204" charset="0"/>
                      <a:ea typeface="SamsungOne-400" panose="020B0503030303020204" pitchFamily="34" charset="0"/>
                    </a:rPr>
                    <a:t>Kết nối tự chủ với IoT</a:t>
                  </a:r>
                </a:p>
              </p:txBody>
            </p:sp>
            <p:sp>
              <p:nvSpPr>
                <p:cNvPr id="23" name="직사각형 102">
                  <a:extLst>
                    <a:ext uri="{FF2B5EF4-FFF2-40B4-BE49-F238E27FC236}">
                      <a16:creationId xmlns:a16="http://schemas.microsoft.com/office/drawing/2014/main" id="{AF186EFB-0D26-95B7-4E7C-E49342C9D781}"/>
                    </a:ext>
                  </a:extLst>
                </p:cNvPr>
                <p:cNvSpPr/>
                <p:nvPr/>
              </p:nvSpPr>
              <p:spPr>
                <a:xfrm>
                  <a:off x="4101992" y="3882324"/>
                  <a:ext cx="207871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sz="1100" dirty="0">
                      <a:solidFill>
                        <a:schemeClr val="bg1"/>
                      </a:solidFill>
                      <a:latin typeface="SamsungOne-400" panose="020B0503030303020204" charset="0"/>
                      <a:ea typeface="SamsungOne-700" panose="020B0803030303020204" pitchFamily="34" charset="0"/>
                    </a:rPr>
                    <a:t>Hệ sinh thái thông tin thông minh hàng đầu</a:t>
                  </a:r>
                </a:p>
              </p:txBody>
            </p:sp>
            <p:sp>
              <p:nvSpPr>
                <p:cNvPr id="24" name="직사각형 103">
                  <a:extLst>
                    <a:ext uri="{FF2B5EF4-FFF2-40B4-BE49-F238E27FC236}">
                      <a16:creationId xmlns:a16="http://schemas.microsoft.com/office/drawing/2014/main" id="{0966622A-74C3-DBA6-1A70-86F4C8A50AD8}"/>
                    </a:ext>
                  </a:extLst>
                </p:cNvPr>
                <p:cNvSpPr/>
                <p:nvPr/>
              </p:nvSpPr>
              <p:spPr>
                <a:xfrm>
                  <a:off x="4551083" y="5605849"/>
                  <a:ext cx="11805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r>
                    <a:rPr lang="vi-VN" sz="1200" dirty="0">
                      <a:solidFill>
                        <a:srgbClr val="0033CC"/>
                      </a:solidFill>
                      <a:latin typeface="SamsungOne-400" panose="020B0503030303020204" charset="0"/>
                      <a:ea typeface="SamsungOne-700" panose="020B0803030303020204" pitchFamily="34" charset="0"/>
                    </a:rPr>
                    <a:t>Nhận biết mọi thứ</a:t>
                  </a:r>
                </a:p>
              </p:txBody>
            </p:sp>
          </p:grpSp>
          <p:cxnSp>
            <p:nvCxnSpPr>
              <p:cNvPr id="7" name="직선 연결선 89">
                <a:extLst>
                  <a:ext uri="{FF2B5EF4-FFF2-40B4-BE49-F238E27FC236}">
                    <a16:creationId xmlns:a16="http://schemas.microsoft.com/office/drawing/2014/main" id="{EF5D85D1-52F0-91B7-7305-6C1F7E95FC75}"/>
                  </a:ext>
                </a:extLst>
              </p:cNvPr>
              <p:cNvCxnSpPr/>
              <p:nvPr/>
            </p:nvCxnSpPr>
            <p:spPr>
              <a:xfrm>
                <a:off x="313178" y="3957550"/>
                <a:ext cx="19540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화살표: 아래쪽 6">
                <a:extLst>
                  <a:ext uri="{FF2B5EF4-FFF2-40B4-BE49-F238E27FC236}">
                    <a16:creationId xmlns:a16="http://schemas.microsoft.com/office/drawing/2014/main" id="{EA494CF8-5B20-B064-5BB4-5CE2765FDE18}"/>
                  </a:ext>
                </a:extLst>
              </p:cNvPr>
              <p:cNvSpPr/>
              <p:nvPr/>
            </p:nvSpPr>
            <p:spPr>
              <a:xfrm>
                <a:off x="1176772" y="4385791"/>
                <a:ext cx="226578" cy="308050"/>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latinLnBrk="1">
                  <a:defRPr/>
                </a:pPr>
                <a:endParaRPr lang="ko-KR" altLang="en-US" dirty="0">
                  <a:solidFill>
                    <a:prstClr val="white"/>
                  </a:solidFill>
                  <a:latin typeface="SamsungOne-400" panose="020B0503030303020204" pitchFamily="34" charset="0"/>
                  <a:ea typeface="KoPub돋움체 Bold" panose="02020603020101020101" pitchFamily="18" charset="-127"/>
                </a:endParaRPr>
              </a:p>
            </p:txBody>
          </p:sp>
          <p:sp>
            <p:nvSpPr>
              <p:cNvPr id="9" name="직사각형 91">
                <a:extLst>
                  <a:ext uri="{FF2B5EF4-FFF2-40B4-BE49-F238E27FC236}">
                    <a16:creationId xmlns:a16="http://schemas.microsoft.com/office/drawing/2014/main" id="{9D04B08E-8E92-3AB5-F404-2AED41C5D197}"/>
                  </a:ext>
                </a:extLst>
              </p:cNvPr>
              <p:cNvSpPr/>
              <p:nvPr/>
            </p:nvSpPr>
            <p:spPr>
              <a:xfrm>
                <a:off x="255463" y="4948103"/>
                <a:ext cx="639887" cy="157415"/>
              </a:xfrm>
              <a:prstGeom prst="rect">
                <a:avLst/>
              </a:prstGeom>
              <a:solidFill>
                <a:schemeClr val="bg1"/>
              </a:solidFill>
              <a:ln w="6350" cap="flat" cmpd="sng" algn="ctr">
                <a:solidFill>
                  <a:srgbClr val="0033CC"/>
                </a:solidFill>
                <a:prstDash val="solid"/>
              </a:ln>
              <a:effectLst/>
            </p:spPr>
            <p:txBody>
              <a:bodyPr wrap="none" lIns="0" tIns="0" rIns="0" bIns="0" rtlCol="0" anchor="ctr">
                <a:noAutofit/>
                <a:scene3d>
                  <a:camera prst="orthographicFront"/>
                  <a:lightRig rig="threePt" dir="t"/>
                </a:scene3d>
                <a:sp3d>
                  <a:bevelT w="0" h="6350"/>
                </a:sp3d>
              </a:bodyPr>
              <a:lstStyle/>
              <a:p>
                <a:pPr algn="ctr" defTabSz="914400"/>
                <a:r>
                  <a:rPr lang="vi-VN" sz="800" dirty="0">
                    <a:solidFill>
                      <a:srgbClr val="0033CC"/>
                    </a:solidFill>
                    <a:latin typeface="SamsungOne-400" panose="020B0503030303020204" charset="0"/>
                    <a:ea typeface="SamsungOne-700" panose="020B0803030303020204" pitchFamily="34" charset="0"/>
                  </a:rPr>
                  <a:t>Thông minh</a:t>
                </a:r>
              </a:p>
            </p:txBody>
          </p:sp>
          <p:sp>
            <p:nvSpPr>
              <p:cNvPr id="11" name="직사각형 92">
                <a:extLst>
                  <a:ext uri="{FF2B5EF4-FFF2-40B4-BE49-F238E27FC236}">
                    <a16:creationId xmlns:a16="http://schemas.microsoft.com/office/drawing/2014/main" id="{EA87D35F-EC65-6CB6-90E9-0C2DBD6D2404}"/>
                  </a:ext>
                </a:extLst>
              </p:cNvPr>
              <p:cNvSpPr/>
              <p:nvPr/>
            </p:nvSpPr>
            <p:spPr>
              <a:xfrm>
                <a:off x="970117" y="4948103"/>
                <a:ext cx="639887" cy="157415"/>
              </a:xfrm>
              <a:prstGeom prst="rect">
                <a:avLst/>
              </a:prstGeom>
              <a:solidFill>
                <a:schemeClr val="bg1"/>
              </a:solidFill>
              <a:ln w="6350" cap="flat" cmpd="sng" algn="ctr">
                <a:solidFill>
                  <a:srgbClr val="0033CC"/>
                </a:solidFill>
                <a:prstDash val="solid"/>
              </a:ln>
              <a:effectLst/>
            </p:spPr>
            <p:txBody>
              <a:bodyPr wrap="none" lIns="0" tIns="0" rIns="0" bIns="0" rtlCol="0" anchor="ctr">
                <a:noAutofit/>
                <a:scene3d>
                  <a:camera prst="orthographicFront"/>
                  <a:lightRig rig="threePt" dir="t"/>
                </a:scene3d>
                <a:sp3d>
                  <a:bevelT w="0" h="6350"/>
                </a:sp3d>
              </a:bodyPr>
              <a:lstStyle/>
              <a:p>
                <a:pPr algn="ctr" defTabSz="914400"/>
                <a:r>
                  <a:rPr lang="vi-VN" sz="800" dirty="0">
                    <a:solidFill>
                      <a:srgbClr val="0033CC"/>
                    </a:solidFill>
                    <a:latin typeface="SamsungOne-400" panose="020B0503030303020204" charset="0"/>
                    <a:ea typeface="SamsungOne-700" panose="020B0803030303020204" pitchFamily="34" charset="0"/>
                  </a:rPr>
                  <a:t>Học hỏi</a:t>
                </a:r>
              </a:p>
            </p:txBody>
          </p:sp>
          <p:sp>
            <p:nvSpPr>
              <p:cNvPr id="12" name="직사각형 93">
                <a:extLst>
                  <a:ext uri="{FF2B5EF4-FFF2-40B4-BE49-F238E27FC236}">
                    <a16:creationId xmlns:a16="http://schemas.microsoft.com/office/drawing/2014/main" id="{6B95DDDA-8212-C157-DD62-2F0027D9DB70}"/>
                  </a:ext>
                </a:extLst>
              </p:cNvPr>
              <p:cNvSpPr/>
              <p:nvPr/>
            </p:nvSpPr>
            <p:spPr>
              <a:xfrm>
                <a:off x="1685054" y="4948103"/>
                <a:ext cx="639887" cy="157415"/>
              </a:xfrm>
              <a:prstGeom prst="rect">
                <a:avLst/>
              </a:prstGeom>
              <a:solidFill>
                <a:schemeClr val="bg1"/>
              </a:solidFill>
              <a:ln w="6350" cap="flat" cmpd="sng" algn="ctr">
                <a:solidFill>
                  <a:srgbClr val="0033CC"/>
                </a:solidFill>
                <a:prstDash val="solid"/>
              </a:ln>
              <a:effectLst/>
            </p:spPr>
            <p:txBody>
              <a:bodyPr wrap="none" lIns="0" tIns="0" rIns="0" bIns="0" rtlCol="0" anchor="ctr">
                <a:noAutofit/>
                <a:scene3d>
                  <a:camera prst="orthographicFront"/>
                  <a:lightRig rig="threePt" dir="t"/>
                </a:scene3d>
                <a:sp3d>
                  <a:bevelT w="0" h="6350"/>
                </a:sp3d>
              </a:bodyPr>
              <a:lstStyle/>
              <a:p>
                <a:pPr algn="ctr" defTabSz="914400"/>
                <a:r>
                  <a:rPr lang="vi-VN" sz="800" dirty="0">
                    <a:solidFill>
                      <a:srgbClr val="0033CC"/>
                    </a:solidFill>
                    <a:latin typeface="SamsungOne-400" panose="020B0503030303020204" charset="0"/>
                    <a:ea typeface="SamsungOne-700" panose="020B0803030303020204" pitchFamily="34" charset="0"/>
                  </a:rPr>
                  <a:t>Tự chủ</a:t>
                </a:r>
              </a:p>
            </p:txBody>
          </p:sp>
          <p:sp>
            <p:nvSpPr>
              <p:cNvPr id="13" name="직사각형 94">
                <a:extLst>
                  <a:ext uri="{FF2B5EF4-FFF2-40B4-BE49-F238E27FC236}">
                    <a16:creationId xmlns:a16="http://schemas.microsoft.com/office/drawing/2014/main" id="{E397C748-9697-217C-A297-9D43C29F1747}"/>
                  </a:ext>
                </a:extLst>
              </p:cNvPr>
              <p:cNvSpPr/>
              <p:nvPr/>
            </p:nvSpPr>
            <p:spPr>
              <a:xfrm>
                <a:off x="297122" y="5157435"/>
                <a:ext cx="560399" cy="456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Nhận biết tình huống</a:t>
                </a:r>
              </a:p>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Kết nối thông minh</a:t>
                </a:r>
              </a:p>
            </p:txBody>
          </p:sp>
          <p:sp>
            <p:nvSpPr>
              <p:cNvPr id="14" name="직사각형 95">
                <a:extLst>
                  <a:ext uri="{FF2B5EF4-FFF2-40B4-BE49-F238E27FC236}">
                    <a16:creationId xmlns:a16="http://schemas.microsoft.com/office/drawing/2014/main" id="{9D74DBC7-F002-C8BA-91DE-4E0E13B805B8}"/>
                  </a:ext>
                </a:extLst>
              </p:cNvPr>
              <p:cNvSpPr/>
              <p:nvPr/>
            </p:nvSpPr>
            <p:spPr>
              <a:xfrm>
                <a:off x="999597" y="5157435"/>
                <a:ext cx="669225" cy="348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Phản hồi tối ưu</a:t>
                </a:r>
              </a:p>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Tăng cường trí thông minh</a:t>
                </a:r>
              </a:p>
            </p:txBody>
          </p:sp>
          <p:sp>
            <p:nvSpPr>
              <p:cNvPr id="15" name="직사각형 96">
                <a:extLst>
                  <a:ext uri="{FF2B5EF4-FFF2-40B4-BE49-F238E27FC236}">
                    <a16:creationId xmlns:a16="http://schemas.microsoft.com/office/drawing/2014/main" id="{B6F17269-D1DE-9F75-C10A-B0A9D73B7996}"/>
                  </a:ext>
                </a:extLst>
              </p:cNvPr>
              <p:cNvSpPr/>
              <p:nvPr/>
            </p:nvSpPr>
            <p:spPr>
              <a:xfrm>
                <a:off x="1724797" y="5157435"/>
                <a:ext cx="560399" cy="456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Nhận biết tình huống</a:t>
                </a:r>
              </a:p>
              <a:p>
                <a:pPr marL="53975" lvl="1" indent="-53975">
                  <a:spcAft>
                    <a:spcPts val="200"/>
                  </a:spcAft>
                  <a:buClr>
                    <a:srgbClr val="193EB0"/>
                  </a:buClr>
                  <a:buFont typeface="Arial" panose="020B0604020202020204" pitchFamily="34" charset="0"/>
                  <a:buChar char="•"/>
                </a:pPr>
                <a:r>
                  <a:rPr lang="vi-VN" sz="700" dirty="0">
                    <a:solidFill>
                      <a:prstClr val="black">
                        <a:lumMod val="85000"/>
                        <a:lumOff val="15000"/>
                      </a:prstClr>
                    </a:solidFill>
                    <a:latin typeface="SamsungOne-400" panose="020B0503030303020204" charset="0"/>
                    <a:ea typeface="SamsungOne-400" panose="020B0503030303020204" pitchFamily="34" charset="0"/>
                  </a:rPr>
                  <a:t>Kết nối thông minh</a:t>
                </a:r>
              </a:p>
            </p:txBody>
          </p:sp>
          <p:sp>
            <p:nvSpPr>
              <p:cNvPr id="17" name="직사각형 97">
                <a:extLst>
                  <a:ext uri="{FF2B5EF4-FFF2-40B4-BE49-F238E27FC236}">
                    <a16:creationId xmlns:a16="http://schemas.microsoft.com/office/drawing/2014/main" id="{25C37142-1530-A11E-13D7-8B5B64B895E1}"/>
                  </a:ext>
                </a:extLst>
              </p:cNvPr>
              <p:cNvSpPr/>
              <p:nvPr/>
            </p:nvSpPr>
            <p:spPr>
              <a:xfrm>
                <a:off x="523966" y="4727699"/>
                <a:ext cx="1532471"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r>
                  <a:rPr lang="vi-VN" sz="1100" dirty="0">
                    <a:solidFill>
                      <a:schemeClr val="tx1">
                        <a:lumMod val="85000"/>
                        <a:lumOff val="15000"/>
                      </a:schemeClr>
                    </a:solidFill>
                    <a:latin typeface="SamsungOne-400" panose="020B0503030303020204" charset="0"/>
                    <a:ea typeface="SamsungOne-700" panose="020B0803030303020204" pitchFamily="34" charset="0"/>
                  </a:rPr>
                  <a:t>Nền tảng IoT thông minh</a:t>
                </a:r>
              </a:p>
            </p:txBody>
          </p:sp>
          <p:cxnSp>
            <p:nvCxnSpPr>
              <p:cNvPr id="18" name="직선 연결선 98">
                <a:extLst>
                  <a:ext uri="{FF2B5EF4-FFF2-40B4-BE49-F238E27FC236}">
                    <a16:creationId xmlns:a16="http://schemas.microsoft.com/office/drawing/2014/main" id="{87767126-19CB-3E47-CFB1-6FC03DFC6AC0}"/>
                  </a:ext>
                </a:extLst>
              </p:cNvPr>
              <p:cNvCxnSpPr/>
              <p:nvPr/>
            </p:nvCxnSpPr>
            <p:spPr>
              <a:xfrm>
                <a:off x="313178" y="5698841"/>
                <a:ext cx="195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화살표: 아래쪽 6">
                <a:extLst>
                  <a:ext uri="{FF2B5EF4-FFF2-40B4-BE49-F238E27FC236}">
                    <a16:creationId xmlns:a16="http://schemas.microsoft.com/office/drawing/2014/main" id="{85A91CC9-8549-9399-6611-61F31326507E}"/>
                  </a:ext>
                </a:extLst>
              </p:cNvPr>
              <p:cNvSpPr/>
              <p:nvPr/>
            </p:nvSpPr>
            <p:spPr>
              <a:xfrm rot="16200000">
                <a:off x="-310013" y="4513067"/>
                <a:ext cx="332326" cy="451822"/>
              </a:xfrm>
              <a:prstGeom prst="downArrow">
                <a:avLst>
                  <a:gd name="adj1" fmla="val 56781"/>
                  <a:gd name="adj2" fmla="val 56860"/>
                </a:avLst>
              </a:prstGeom>
              <a:gradFill>
                <a:gsLst>
                  <a:gs pos="6000">
                    <a:schemeClr val="bg1">
                      <a:lumMod val="65000"/>
                      <a:alpha val="0"/>
                    </a:schemeClr>
                  </a:gs>
                  <a:gs pos="91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latinLnBrk="1">
                  <a:defRPr/>
                </a:pPr>
                <a:endParaRPr lang="ko-KR" altLang="en-US" dirty="0">
                  <a:solidFill>
                    <a:prstClr val="white"/>
                  </a:solidFill>
                  <a:latin typeface="SamsungOne-400" panose="020B0503030303020204" pitchFamily="34" charset="0"/>
                  <a:ea typeface="KoPub돋움체 Bold" panose="02020603020101020101" pitchFamily="18" charset="-127"/>
                </a:endParaRPr>
              </a:p>
            </p:txBody>
          </p:sp>
        </p:grpSp>
      </p:grpSp>
    </p:spTree>
    <p:extLst>
      <p:ext uri="{BB962C8B-B14F-4D97-AF65-F5344CB8AC3E}">
        <p14:creationId xmlns:p14="http://schemas.microsoft.com/office/powerpoint/2010/main" val="512987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직사각형 8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89" name="직사각형 88">
            <a:extLst>
              <a:ext uri="{FF2B5EF4-FFF2-40B4-BE49-F238E27FC236}">
                <a16:creationId xmlns:a16="http://schemas.microsoft.com/office/drawing/2014/main" id="{A723081D-DCA1-49DA-BB70-16D9367DD572}"/>
              </a:ext>
            </a:extLst>
          </p:cNvPr>
          <p:cNvSpPr/>
          <p:nvPr/>
        </p:nvSpPr>
        <p:spPr>
          <a:xfrm>
            <a:off x="8255001" y="480778"/>
            <a:ext cx="12130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95" name="직사각형 9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IoT tự nhận thức</a:t>
            </a:r>
          </a:p>
        </p:txBody>
      </p:sp>
      <p:sp>
        <p:nvSpPr>
          <p:cNvPr id="45" name="직사각형 44">
            <a:extLst>
              <a:ext uri="{FF2B5EF4-FFF2-40B4-BE49-F238E27FC236}">
                <a16:creationId xmlns:a16="http://schemas.microsoft.com/office/drawing/2014/main" id="{17833ACC-5115-4413-8BB1-6DAE75E421D9}"/>
              </a:ext>
            </a:extLst>
          </p:cNvPr>
          <p:cNvSpPr/>
          <p:nvPr/>
        </p:nvSpPr>
        <p:spPr>
          <a:xfrm>
            <a:off x="580388" y="187721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Công nghệ cốt lõi IoT thông minh phản hồi chính xác và nhanh chóng hơn bằng cách cho phép thiết bị thông minh tự nhận dạng và đánh giá mọi sự vật mà không cần phải chuyển lượng lớn dữ liệu lên đám mây.</a:t>
            </a:r>
          </a:p>
        </p:txBody>
      </p:sp>
      <p:pic>
        <p:nvPicPr>
          <p:cNvPr id="66" name="Picture 65">
            <a:extLst>
              <a:ext uri="{FF2B5EF4-FFF2-40B4-BE49-F238E27FC236}">
                <a16:creationId xmlns:a16="http://schemas.microsoft.com/office/drawing/2014/main" id="{EF862567-7198-3230-A976-4E936824FF0E}"/>
              </a:ext>
            </a:extLst>
          </p:cNvPr>
          <p:cNvPicPr>
            <a:picLocks noChangeAspect="1"/>
          </p:cNvPicPr>
          <p:nvPr/>
        </p:nvPicPr>
        <p:blipFill>
          <a:blip r:embed="rId4"/>
          <a:stretch>
            <a:fillRect/>
          </a:stretch>
        </p:blipFill>
        <p:spPr>
          <a:xfrm>
            <a:off x="1584153" y="2566844"/>
            <a:ext cx="6670848" cy="3590383"/>
          </a:xfrm>
          <a:prstGeom prst="rect">
            <a:avLst/>
          </a:prstGeom>
        </p:spPr>
      </p:pic>
    </p:spTree>
    <p:extLst>
      <p:ext uri="{BB962C8B-B14F-4D97-AF65-F5344CB8AC3E}">
        <p14:creationId xmlns:p14="http://schemas.microsoft.com/office/powerpoint/2010/main" val="257492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직사각형 8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89" name="직사각형 88">
            <a:extLst>
              <a:ext uri="{FF2B5EF4-FFF2-40B4-BE49-F238E27FC236}">
                <a16:creationId xmlns:a16="http://schemas.microsoft.com/office/drawing/2014/main" id="{A723081D-DCA1-49DA-BB70-16D9367DD572}"/>
              </a:ext>
            </a:extLst>
          </p:cNvPr>
          <p:cNvSpPr/>
          <p:nvPr/>
        </p:nvSpPr>
        <p:spPr>
          <a:xfrm>
            <a:off x="8115301" y="480778"/>
            <a:ext cx="13527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36" name="직사각형 35">
            <a:extLst>
              <a:ext uri="{FF2B5EF4-FFF2-40B4-BE49-F238E27FC236}">
                <a16:creationId xmlns:a16="http://schemas.microsoft.com/office/drawing/2014/main" id="{F507BBD8-1024-400C-875A-1B1381A3F30B}"/>
              </a:ext>
            </a:extLst>
          </p:cNvPr>
          <p:cNvSpPr/>
          <p:nvPr/>
        </p:nvSpPr>
        <p:spPr>
          <a:xfrm>
            <a:off x="580388" y="1418394"/>
            <a:ext cx="888761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Phần mềm thông tin thông minh trong hệ thống IoT tối ưu hóa trí thông minh của chính mình bằng cách tự học hỏi dựa trên khả năng phán đoán, phản hồi và hồi tiếp theo thời gian thực mà không cần sự can thiệp của con người.</a:t>
            </a:r>
          </a:p>
        </p:txBody>
      </p:sp>
      <p:pic>
        <p:nvPicPr>
          <p:cNvPr id="3" name="Picture 2">
            <a:extLst>
              <a:ext uri="{FF2B5EF4-FFF2-40B4-BE49-F238E27FC236}">
                <a16:creationId xmlns:a16="http://schemas.microsoft.com/office/drawing/2014/main" id="{3E6F6AA6-6560-23BB-662E-B284010A1270}"/>
              </a:ext>
            </a:extLst>
          </p:cNvPr>
          <p:cNvPicPr>
            <a:picLocks noChangeAspect="1"/>
          </p:cNvPicPr>
          <p:nvPr/>
        </p:nvPicPr>
        <p:blipFill>
          <a:blip r:embed="rId4"/>
          <a:stretch>
            <a:fillRect/>
          </a:stretch>
        </p:blipFill>
        <p:spPr>
          <a:xfrm>
            <a:off x="3136901" y="2064725"/>
            <a:ext cx="4094004" cy="4227078"/>
          </a:xfrm>
          <a:prstGeom prst="rect">
            <a:avLst/>
          </a:prstGeom>
        </p:spPr>
      </p:pic>
    </p:spTree>
    <p:extLst>
      <p:ext uri="{BB962C8B-B14F-4D97-AF65-F5344CB8AC3E}">
        <p14:creationId xmlns:p14="http://schemas.microsoft.com/office/powerpoint/2010/main" val="941449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31AC09FB-F764-4B6F-8A18-C4EE2FCA1528}"/>
              </a:ext>
            </a:extLst>
          </p:cNvPr>
          <p:cNvGrpSpPr/>
          <p:nvPr/>
        </p:nvGrpSpPr>
        <p:grpSpPr>
          <a:xfrm>
            <a:off x="449856" y="450955"/>
            <a:ext cx="8999458" cy="369214"/>
            <a:chOff x="450000" y="450000"/>
            <a:chExt cx="9002343" cy="369332"/>
          </a:xfrm>
        </p:grpSpPr>
        <p:sp>
          <p:nvSpPr>
            <p:cNvPr id="25" name="직사각형 24">
              <a:extLst>
                <a:ext uri="{FF2B5EF4-FFF2-40B4-BE49-F238E27FC236}">
                  <a16:creationId xmlns:a16="http://schemas.microsoft.com/office/drawing/2014/main" id="{A522E029-6038-409C-A5F5-98959BDADA65}"/>
                </a:ext>
              </a:extLst>
            </p:cNvPr>
            <p:cNvSpPr/>
            <p:nvPr/>
          </p:nvSpPr>
          <p:spPr>
            <a:xfrm>
              <a:off x="450000" y="450000"/>
              <a:ext cx="8785226" cy="369332"/>
            </a:xfrm>
            <a:prstGeom prst="rect">
              <a:avLst/>
            </a:prstGeom>
          </p:spPr>
          <p:txBody>
            <a:bodyPr wrap="square" lIns="0" tIns="0" rIns="0" bIns="0">
              <a:spAutoFit/>
            </a:bodyPr>
            <a:lstStyle/>
            <a:p>
              <a:r>
                <a:rPr lang="vi-VN" sz="2400" b="1" dirty="0">
                  <a:solidFill>
                    <a:srgbClr val="193EB0"/>
                  </a:solidFill>
                  <a:latin typeface="SamsungOne-400" panose="020B0503030303020204" charset="0"/>
                  <a:ea typeface="iCiel Samsung Sharp Sans Regular" pitchFamily="2" charset="77"/>
                  <a:cs typeface="iCiel Samsung Sharp Sans Regular" pitchFamily="2" charset="77"/>
                </a:rPr>
                <a:t>Mô tả </a:t>
              </a:r>
              <a:r>
                <a:rPr lang="en-US" sz="2400" b="1" dirty="0" err="1">
                  <a:solidFill>
                    <a:srgbClr val="193EB0"/>
                  </a:solidFill>
                  <a:latin typeface="SamsungOne-400" panose="020B0503030303020204" charset="0"/>
                  <a:ea typeface="iCiel Samsung Sharp Sans Regular" pitchFamily="2" charset="77"/>
                  <a:cs typeface="iCiel Samsung Sharp Sans Regular" pitchFamily="2" charset="77"/>
                </a:rPr>
                <a:t>chương</a:t>
              </a:r>
              <a:endParaRPr lang="vi-VN" sz="2400" b="1" dirty="0">
                <a:solidFill>
                  <a:srgbClr val="193EB0"/>
                </a:solidFill>
                <a:latin typeface="SamsungOne-400" panose="020B0503030303020204" charset="0"/>
                <a:ea typeface="iCiel Samsung Sharp Sans Regular" pitchFamily="2" charset="77"/>
                <a:cs typeface="iCiel Samsung Sharp Sans Regular" pitchFamily="2" charset="77"/>
              </a:endParaRPr>
            </a:p>
          </p:txBody>
        </p:sp>
        <p:cxnSp>
          <p:nvCxnSpPr>
            <p:cNvPr id="26" name="직선 연결선 25">
              <a:extLst>
                <a:ext uri="{FF2B5EF4-FFF2-40B4-BE49-F238E27FC236}">
                  <a16:creationId xmlns:a16="http://schemas.microsoft.com/office/drawing/2014/main" id="{39808210-D51A-4E43-BC95-F679CC153EA3}"/>
                </a:ext>
              </a:extLst>
            </p:cNvPr>
            <p:cNvCxnSpPr>
              <a:cxnSpLocks/>
            </p:cNvCxnSpPr>
            <p:nvPr/>
          </p:nvCxnSpPr>
          <p:spPr>
            <a:xfrm>
              <a:off x="3593437" y="630000"/>
              <a:ext cx="5858906"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3078C4E1-633F-4B6A-91AF-73907C46D4D5}"/>
              </a:ext>
            </a:extLst>
          </p:cNvPr>
          <p:cNvSpPr/>
          <p:nvPr/>
        </p:nvSpPr>
        <p:spPr>
          <a:xfrm>
            <a:off x="710975" y="1619179"/>
            <a:ext cx="8630058" cy="69070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Tìm hiểu định nghĩa và xu hướng thị trường của IoT. Khóa học này sẽ đặc biệt đi sâu vào các thành phần, nền tảng và mạng lưới của IoT.</a:t>
            </a: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SamsungOne-400" panose="020B0503030303020204" charset="0"/>
                  <a:ea typeface="SamsungOne-400" panose="020B0503030303020204" pitchFamily="34" charset="0"/>
                </a:rPr>
                <a:t>Mục tiêu của </a:t>
              </a:r>
              <a:r>
                <a:rPr lang="en-US" sz="1400" dirty="0" err="1">
                  <a:solidFill>
                    <a:schemeClr val="tx1">
                      <a:lumMod val="85000"/>
                      <a:lumOff val="15000"/>
                    </a:schemeClr>
                  </a:solidFill>
                  <a:latin typeface="SamsungOne-400" panose="020B0503030303020204" charset="0"/>
                  <a:ea typeface="SamsungOne-400" panose="020B0503030303020204" pitchFamily="34" charset="0"/>
                </a:rPr>
                <a:t>chương</a:t>
              </a:r>
              <a:endParaRPr lang="vi-VN" sz="1400" dirty="0">
                <a:solidFill>
                  <a:schemeClr val="tx1">
                    <a:lumMod val="85000"/>
                    <a:lumOff val="15000"/>
                  </a:schemeClr>
                </a:solidFill>
                <a:latin typeface="SamsungOne-400" panose="020B0503030303020204" charset="0"/>
                <a:ea typeface="SamsungOne-400" panose="020B0503030303020204" pitchFamily="34" charset="0"/>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a16="http://schemas.microsoft.com/office/drawing/2014/main" id="{5546DDD7-0649-48D2-9E99-1C9EA17BFAF3}"/>
              </a:ext>
            </a:extLst>
          </p:cNvPr>
          <p:cNvGrpSpPr/>
          <p:nvPr/>
        </p:nvGrpSpPr>
        <p:grpSpPr>
          <a:xfrm>
            <a:off x="449856" y="2526509"/>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Nội dung của </a:t>
              </a:r>
              <a:r>
                <a:rPr lang="en-US" altLang="ko-KR" sz="1400" b="1" dirty="0" err="1">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chương</a:t>
              </a:r>
              <a:endPar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4" y="2831294"/>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Tổng quan về IoT</a:t>
            </a: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Công nghệ và ứng dụng IoT</a:t>
            </a: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Các thành phần và tính năng của IoT</a:t>
            </a: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Phân loại và đặc điểm của từng loại nền tảng IoT</a:t>
            </a: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IoT và mạng lưới</a:t>
            </a:r>
          </a:p>
        </p:txBody>
      </p:sp>
    </p:spTree>
    <p:extLst>
      <p:ext uri="{BB962C8B-B14F-4D97-AF65-F5344CB8AC3E}">
        <p14:creationId xmlns:p14="http://schemas.microsoft.com/office/powerpoint/2010/main" val="724387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nghệ</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242301" y="480778"/>
            <a:ext cx="12257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7" name="직사각형 16">
            <a:extLst>
              <a:ext uri="{FF2B5EF4-FFF2-40B4-BE49-F238E27FC236}">
                <a16:creationId xmlns:a16="http://schemas.microsoft.com/office/drawing/2014/main" id="{C0A57C6E-82CC-4687-AEA4-24F132922B32}"/>
              </a:ext>
            </a:extLst>
          </p:cNvPr>
          <p:cNvSpPr/>
          <p:nvPr/>
        </p:nvSpPr>
        <p:spPr>
          <a:xfrm>
            <a:off x="4202188" y="1781290"/>
            <a:ext cx="5235775" cy="1302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Internet hành vi (IoB) là việc thu thập và sử dụng dữ liệu để thúc đẩy các hành vi</a:t>
            </a:r>
            <a:endParaRPr lang="en-US" altLang="ko-KR" sz="1300" dirty="0">
              <a:solidFill>
                <a:prstClr val="black">
                  <a:lumMod val="85000"/>
                  <a:lumOff val="15000"/>
                </a:prstClr>
              </a:solidFill>
              <a:latin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IoB sẽ tiếp tục ảnh hưởng đến cách các tổ chức tương tác với mọi người khi các tổ chức cải thiện không chỉ lượng dữ liệu họ thu thập mà còn cả cách kết hợp dữ liệu thu được từ các nguồn khác nhau và sử dụng dữ liệu đó.</a:t>
            </a:r>
            <a:r>
              <a:rPr lang="en-US" altLang="ko-KR" sz="1300" dirty="0">
                <a:solidFill>
                  <a:prstClr val="black">
                    <a:lumMod val="85000"/>
                    <a:lumOff val="15000"/>
                  </a:prstClr>
                </a:solidFill>
                <a:latin typeface="SamsungOne-400" panose="020B0503030303020204" pitchFamily="34" charset="0"/>
              </a:rPr>
              <a:t> </a:t>
            </a:r>
          </a:p>
        </p:txBody>
      </p:sp>
      <p:grpSp>
        <p:nvGrpSpPr>
          <p:cNvPr id="9" name="그룹 8">
            <a:extLst>
              <a:ext uri="{FF2B5EF4-FFF2-40B4-BE49-F238E27FC236}">
                <a16:creationId xmlns:a16="http://schemas.microsoft.com/office/drawing/2014/main" id="{F13E4892-AD93-443C-80A8-926FA1B38F0C}"/>
              </a:ext>
            </a:extLst>
          </p:cNvPr>
          <p:cNvGrpSpPr/>
          <p:nvPr/>
        </p:nvGrpSpPr>
        <p:grpSpPr>
          <a:xfrm>
            <a:off x="558800" y="1724231"/>
            <a:ext cx="5318533" cy="4165125"/>
            <a:chOff x="558800" y="1935686"/>
            <a:chExt cx="5604295" cy="4388914"/>
          </a:xfrm>
        </p:grpSpPr>
        <p:sp>
          <p:nvSpPr>
            <p:cNvPr id="34" name="모서리가 둥근 직사각형 4">
              <a:extLst>
                <a:ext uri="{FF2B5EF4-FFF2-40B4-BE49-F238E27FC236}">
                  <a16:creationId xmlns:a16="http://schemas.microsoft.com/office/drawing/2014/main" id="{5891E9B9-581E-4F9B-AD35-34BFB41A71DF}"/>
                </a:ext>
              </a:extLst>
            </p:cNvPr>
            <p:cNvSpPr/>
            <p:nvPr/>
          </p:nvSpPr>
          <p:spPr>
            <a:xfrm>
              <a:off x="558800" y="1935686"/>
              <a:ext cx="3714399" cy="43889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 name="그룹 7">
              <a:extLst>
                <a:ext uri="{FF2B5EF4-FFF2-40B4-BE49-F238E27FC236}">
                  <a16:creationId xmlns:a16="http://schemas.microsoft.com/office/drawing/2014/main" id="{2DE1DE9A-2BD8-4419-AB31-F8584B7AE9F6}"/>
                </a:ext>
              </a:extLst>
            </p:cNvPr>
            <p:cNvGrpSpPr/>
            <p:nvPr/>
          </p:nvGrpSpPr>
          <p:grpSpPr>
            <a:xfrm>
              <a:off x="609599" y="2023437"/>
              <a:ext cx="5553496" cy="4245092"/>
              <a:chOff x="479337" y="1936039"/>
              <a:chExt cx="5705213" cy="4361065"/>
            </a:xfrm>
          </p:grpSpPr>
          <p:grpSp>
            <p:nvGrpSpPr>
              <p:cNvPr id="3" name="그룹 2">
                <a:extLst>
                  <a:ext uri="{FF2B5EF4-FFF2-40B4-BE49-F238E27FC236}">
                    <a16:creationId xmlns:a16="http://schemas.microsoft.com/office/drawing/2014/main" id="{EA0E79CF-8D99-421A-ABAB-8593D101A79B}"/>
                  </a:ext>
                </a:extLst>
              </p:cNvPr>
              <p:cNvGrpSpPr/>
              <p:nvPr/>
            </p:nvGrpSpPr>
            <p:grpSpPr>
              <a:xfrm>
                <a:off x="479337" y="1936039"/>
                <a:ext cx="5705213" cy="4361065"/>
                <a:chOff x="573606" y="2737317"/>
                <a:chExt cx="4782348" cy="3655626"/>
              </a:xfrm>
            </p:grpSpPr>
            <p:pic>
              <p:nvPicPr>
                <p:cNvPr id="1026" name="Picture 2" descr="This is an inforgraphic that depicts the Gartner Top Strategic Technology Trend for 2021.">
                  <a:extLst>
                    <a:ext uri="{FF2B5EF4-FFF2-40B4-BE49-F238E27FC236}">
                      <a16:creationId xmlns:a16="http://schemas.microsoft.com/office/drawing/2014/main" id="{FC25B0A3-5D43-454F-9089-F781AEAE5D21}"/>
                    </a:ext>
                  </a:extLst>
                </p:cNvPr>
                <p:cNvPicPr>
                  <a:picLocks noChangeAspect="1" noChangeArrowheads="1"/>
                </p:cNvPicPr>
                <p:nvPr/>
              </p:nvPicPr>
              <p:blipFill rotWithShape="1">
                <a:blip r:embed="rId3" cstate="print">
                  <a:clrChange>
                    <a:clrFrom>
                      <a:srgbClr val="F2F2F2"/>
                    </a:clrFrom>
                    <a:clrTo>
                      <a:srgbClr val="F2F2F2">
                        <a:alpha val="0"/>
                      </a:srgbClr>
                    </a:clrTo>
                  </a:clrChange>
                  <a:extLst>
                    <a:ext uri="{28A0092B-C50C-407E-A947-70E740481C1C}">
                      <a14:useLocalDpi xmlns:a14="http://schemas.microsoft.com/office/drawing/2010/main" val="0"/>
                    </a:ext>
                  </a:extLst>
                </a:blip>
                <a:srcRect t="19976" b="11233"/>
                <a:stretch/>
              </p:blipFill>
              <p:spPr bwMode="auto">
                <a:xfrm>
                  <a:off x="573606" y="2737317"/>
                  <a:ext cx="3139261" cy="365562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a:extLst>
                    <a:ext uri="{FF2B5EF4-FFF2-40B4-BE49-F238E27FC236}">
                      <a16:creationId xmlns:a16="http://schemas.microsoft.com/office/drawing/2014/main" id="{2600C42B-CC7B-4C13-8E4F-6F684DBAA4E9}"/>
                    </a:ext>
                  </a:extLst>
                </p:cNvPr>
                <p:cNvGrpSpPr/>
                <p:nvPr/>
              </p:nvGrpSpPr>
              <p:grpSpPr>
                <a:xfrm>
                  <a:off x="774099" y="3200279"/>
                  <a:ext cx="4581855" cy="1388548"/>
                  <a:chOff x="623685" y="4230174"/>
                  <a:chExt cx="4581855" cy="1927451"/>
                </a:xfrm>
              </p:grpSpPr>
              <p:sp>
                <p:nvSpPr>
                  <p:cNvPr id="25" name="직사각형 24"/>
                  <p:cNvSpPr/>
                  <p:nvPr/>
                </p:nvSpPr>
                <p:spPr>
                  <a:xfrm>
                    <a:off x="3833619" y="5343519"/>
                    <a:ext cx="1371921" cy="81410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defTabSz="914400"/>
                    <a:r>
                      <a:rPr lang="vi-VN" altLang="ko-KR" sz="1400" dirty="0">
                        <a:solidFill>
                          <a:srgbClr val="1429A0"/>
                        </a:solidFill>
                        <a:latin typeface="SamsungOne-700" panose="020B0803030303020204" pitchFamily="34" charset="0"/>
                        <a:ea typeface="SamsungOne-700" panose="020B0803030303020204" pitchFamily="34" charset="0"/>
                      </a:rPr>
                      <a:t>Công nghệ Internet Vạn vật kết nối</a:t>
                    </a:r>
                  </a:p>
                  <a:p>
                    <a:pPr defTabSz="914400"/>
                    <a:r>
                      <a:rPr lang="vi-VN" altLang="ko-KR" sz="1400" dirty="0">
                        <a:solidFill>
                          <a:srgbClr val="1429A0"/>
                        </a:solidFill>
                        <a:latin typeface="SamsungOne-700" panose="020B0803030303020204" pitchFamily="34" charset="0"/>
                        <a:ea typeface="SamsungOne-700" panose="020B0803030303020204" pitchFamily="34" charset="0"/>
                      </a:rPr>
                      <a:t>Bao gồm</a:t>
                    </a:r>
                    <a:endParaRPr lang="en-US" altLang="ko-KR" sz="1400" dirty="0">
                      <a:solidFill>
                        <a:srgbClr val="1429A0"/>
                      </a:solidFill>
                      <a:latin typeface="SamsungOne-700" panose="020B0803030303020204" pitchFamily="34" charset="0"/>
                      <a:ea typeface="SamsungOne-700" panose="020B0803030303020204" pitchFamily="34" charset="0"/>
                    </a:endParaRPr>
                  </a:p>
                </p:txBody>
              </p:sp>
              <p:sp>
                <p:nvSpPr>
                  <p:cNvPr id="26" name="사각형: 둥근 모서리 5">
                    <a:extLst>
                      <a:ext uri="{FF2B5EF4-FFF2-40B4-BE49-F238E27FC236}">
                        <a16:creationId xmlns:a16="http://schemas.microsoft.com/office/drawing/2014/main" id="{FBB6CB0F-9747-45ED-83D2-61D92125BC17}"/>
                      </a:ext>
                    </a:extLst>
                  </p:cNvPr>
                  <p:cNvSpPr/>
                  <p:nvPr/>
                </p:nvSpPr>
                <p:spPr>
                  <a:xfrm>
                    <a:off x="623685" y="4230174"/>
                    <a:ext cx="830719" cy="1061833"/>
                  </a:xfrm>
                  <a:prstGeom prst="roundRect">
                    <a:avLst>
                      <a:gd name="adj" fmla="val 5965"/>
                    </a:avLst>
                  </a:prstGeom>
                  <a:solidFill>
                    <a:schemeClr val="accent6">
                      <a:lumMod val="20000"/>
                      <a:lumOff val="80000"/>
                      <a:alpha val="15000"/>
                    </a:schemeClr>
                  </a:solidFill>
                  <a:ln w="2857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Connector: Elbow 10">
                    <a:extLst>
                      <a:ext uri="{FF2B5EF4-FFF2-40B4-BE49-F238E27FC236}">
                        <a16:creationId xmlns:a16="http://schemas.microsoft.com/office/drawing/2014/main" id="{45D2159F-A16F-43FC-B7D6-17B2ECD3074E}"/>
                      </a:ext>
                    </a:extLst>
                  </p:cNvPr>
                  <p:cNvCxnSpPr>
                    <a:cxnSpLocks/>
                    <a:stCxn id="26" idx="2"/>
                  </p:cNvCxnSpPr>
                  <p:nvPr/>
                </p:nvCxnSpPr>
                <p:spPr>
                  <a:xfrm rot="16200000" flipH="1">
                    <a:off x="2243552" y="4087498"/>
                    <a:ext cx="314885" cy="2723901"/>
                  </a:xfrm>
                  <a:prstGeom prst="bentConnector2">
                    <a:avLst/>
                  </a:prstGeom>
                  <a:solidFill>
                    <a:schemeClr val="accent6">
                      <a:lumMod val="20000"/>
                      <a:lumOff val="80000"/>
                      <a:alpha val="15000"/>
                    </a:schemeClr>
                  </a:solidFill>
                  <a:ln w="28575">
                    <a:solidFill>
                      <a:srgbClr val="0033C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6" name="그룹 5">
                <a:extLst>
                  <a:ext uri="{FF2B5EF4-FFF2-40B4-BE49-F238E27FC236}">
                    <a16:creationId xmlns:a16="http://schemas.microsoft.com/office/drawing/2014/main" id="{1EB5441F-9163-4FEB-8DB2-BCA6482522E8}"/>
                  </a:ext>
                </a:extLst>
              </p:cNvPr>
              <p:cNvGrpSpPr/>
              <p:nvPr/>
            </p:nvGrpSpPr>
            <p:grpSpPr>
              <a:xfrm>
                <a:off x="703869" y="1960775"/>
                <a:ext cx="3455455" cy="4257197"/>
                <a:chOff x="703869" y="1960775"/>
                <a:chExt cx="3455455" cy="4257197"/>
              </a:xfrm>
            </p:grpSpPr>
            <p:sp>
              <p:nvSpPr>
                <p:cNvPr id="5" name="TextBox 4">
                  <a:extLst>
                    <a:ext uri="{FF2B5EF4-FFF2-40B4-BE49-F238E27FC236}">
                      <a16:creationId xmlns:a16="http://schemas.microsoft.com/office/drawing/2014/main" id="{C994BAEC-AC11-4FCD-B122-14E960AD3EC5}"/>
                    </a:ext>
                  </a:extLst>
                </p:cNvPr>
                <p:cNvSpPr txBox="1"/>
                <p:nvPr/>
              </p:nvSpPr>
              <p:spPr>
                <a:xfrm>
                  <a:off x="794995" y="1960775"/>
                  <a:ext cx="914861" cy="409489"/>
                </a:xfrm>
                <a:prstGeom prst="rect">
                  <a:avLst/>
                </a:prstGeom>
                <a:solidFill>
                  <a:srgbClr val="002957"/>
                </a:solidFill>
              </p:spPr>
              <p:txBody>
                <a:bodyPr wrap="none" lIns="0" tIns="0" rIns="0" bIns="0" rtlCol="0" anchor="ctr">
                  <a:noAutofit/>
                </a:bodyPr>
                <a:lstStyle/>
                <a:p>
                  <a:pPr algn="ctr"/>
                  <a:r>
                    <a:rPr lang="vi-VN" altLang="ko-KR" sz="1100" dirty="0">
                      <a:solidFill>
                        <a:schemeClr val="bg1"/>
                      </a:solidFill>
                      <a:latin typeface="SamsungOne-700" panose="020B0803030303020204" pitchFamily="34" charset="0"/>
                      <a:ea typeface="SamsungOne-700" panose="020B0803030303020204" pitchFamily="34" charset="0"/>
                    </a:rPr>
                    <a:t>lấy con người làm</a:t>
                  </a:r>
                </a:p>
                <a:p>
                  <a:pPr algn="ctr"/>
                  <a:r>
                    <a:rPr lang="vi-VN" altLang="ko-KR" sz="1100" dirty="0">
                      <a:solidFill>
                        <a:schemeClr val="bg1"/>
                      </a:solidFill>
                      <a:latin typeface="SamsungOne-700" panose="020B0803030303020204" pitchFamily="34" charset="0"/>
                      <a:ea typeface="SamsungOne-700" panose="020B0803030303020204" pitchFamily="34" charset="0"/>
                    </a:rPr>
                    <a:t> trung tâm</a:t>
                  </a:r>
                  <a:endParaRPr lang="ko-KR" altLang="en-US" sz="1100" dirty="0">
                    <a:solidFill>
                      <a:schemeClr val="bg1"/>
                    </a:solidFill>
                    <a:latin typeface="SamsungOne-700" panose="020B0803030303020204" pitchFamily="34" charset="0"/>
                  </a:endParaRPr>
                </a:p>
              </p:txBody>
            </p:sp>
            <p:sp>
              <p:nvSpPr>
                <p:cNvPr id="18" name="TextBox 17">
                  <a:extLst>
                    <a:ext uri="{FF2B5EF4-FFF2-40B4-BE49-F238E27FC236}">
                      <a16:creationId xmlns:a16="http://schemas.microsoft.com/office/drawing/2014/main" id="{84DBFC6B-53F4-4544-9222-2A95570BF5C0}"/>
                    </a:ext>
                  </a:extLst>
                </p:cNvPr>
                <p:cNvSpPr txBox="1"/>
                <p:nvPr/>
              </p:nvSpPr>
              <p:spPr>
                <a:xfrm>
                  <a:off x="1858652" y="1962346"/>
                  <a:ext cx="983993" cy="409489"/>
                </a:xfrm>
                <a:prstGeom prst="rect">
                  <a:avLst/>
                </a:prstGeom>
                <a:solidFill>
                  <a:srgbClr val="002957"/>
                </a:solidFill>
              </p:spPr>
              <p:txBody>
                <a:bodyPr wrap="none" lIns="0" tIns="0" rIns="0" bIns="0" rtlCol="0" anchor="ctr">
                  <a:noAutofit/>
                </a:bodyPr>
                <a:lstStyle/>
                <a:p>
                  <a:pPr algn="ctr"/>
                  <a:r>
                    <a:rPr lang="vi-VN" altLang="ko-KR" sz="1200" dirty="0">
                      <a:solidFill>
                        <a:schemeClr val="bg1"/>
                      </a:solidFill>
                      <a:latin typeface="SamsungOne-700" panose="020B0803030303020204" pitchFamily="34" charset="0"/>
                      <a:ea typeface="SamsungOne-700" panose="020B0803030303020204" pitchFamily="34" charset="0"/>
                    </a:rPr>
                    <a:t>Vị trí độc lập</a:t>
                  </a:r>
                  <a:endParaRPr lang="ko-KR" altLang="en-US" sz="1200" dirty="0">
                    <a:solidFill>
                      <a:schemeClr val="bg1"/>
                    </a:solidFill>
                    <a:latin typeface="SamsungOne-700" panose="020B0803030303020204" pitchFamily="34" charset="0"/>
                  </a:endParaRPr>
                </a:p>
              </p:txBody>
            </p:sp>
            <p:sp>
              <p:nvSpPr>
                <p:cNvPr id="19" name="TextBox 18">
                  <a:extLst>
                    <a:ext uri="{FF2B5EF4-FFF2-40B4-BE49-F238E27FC236}">
                      <a16:creationId xmlns:a16="http://schemas.microsoft.com/office/drawing/2014/main" id="{9998199C-19C8-4C0F-83C3-E39E3D32828C}"/>
                    </a:ext>
                  </a:extLst>
                </p:cNvPr>
                <p:cNvSpPr txBox="1"/>
                <p:nvPr/>
              </p:nvSpPr>
              <p:spPr>
                <a:xfrm>
                  <a:off x="3000867" y="1963917"/>
                  <a:ext cx="983993" cy="409489"/>
                </a:xfrm>
                <a:prstGeom prst="rect">
                  <a:avLst/>
                </a:prstGeom>
                <a:solidFill>
                  <a:srgbClr val="002957"/>
                </a:solidFill>
              </p:spPr>
              <p:txBody>
                <a:bodyPr wrap="none" lIns="0" tIns="0" rIns="0" bIns="0" rtlCol="0" anchor="ctr">
                  <a:noAutofit/>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Resilient</a:t>
                  </a:r>
                  <a:br>
                    <a:rPr lang="en-US" altLang="ko-KR" sz="1200" dirty="0">
                      <a:solidFill>
                        <a:schemeClr val="bg1"/>
                      </a:solidFill>
                      <a:latin typeface="SamsungOne-700" panose="020B0803030303020204" pitchFamily="34" charset="0"/>
                      <a:ea typeface="SamsungOne-700" panose="020B0803030303020204" pitchFamily="34" charset="0"/>
                    </a:rPr>
                  </a:br>
                  <a:r>
                    <a:rPr lang="en-US" altLang="ko-KR" sz="1200" dirty="0">
                      <a:solidFill>
                        <a:schemeClr val="bg1"/>
                      </a:solidFill>
                      <a:latin typeface="SamsungOne-700" panose="020B0803030303020204" pitchFamily="34" charset="0"/>
                      <a:ea typeface="SamsungOne-700" panose="020B0803030303020204" pitchFamily="34" charset="0"/>
                    </a:rPr>
                    <a:t>delivery</a:t>
                  </a:r>
                  <a:endParaRPr lang="ko-KR" altLang="en-US" sz="1200" dirty="0">
                    <a:solidFill>
                      <a:schemeClr val="bg1"/>
                    </a:solidFill>
                    <a:latin typeface="SamsungOne-700" panose="020B0803030303020204" pitchFamily="34" charset="0"/>
                  </a:endParaRPr>
                </a:p>
              </p:txBody>
            </p:sp>
            <p:sp>
              <p:nvSpPr>
                <p:cNvPr id="20" name="TextBox 19">
                  <a:extLst>
                    <a:ext uri="{FF2B5EF4-FFF2-40B4-BE49-F238E27FC236}">
                      <a16:creationId xmlns:a16="http://schemas.microsoft.com/office/drawing/2014/main" id="{0D9E6CC4-F55C-4F6E-B612-2F9983193323}"/>
                    </a:ext>
                  </a:extLst>
                </p:cNvPr>
                <p:cNvSpPr txBox="1"/>
                <p:nvPr/>
              </p:nvSpPr>
              <p:spPr>
                <a:xfrm>
                  <a:off x="801280" y="3082565"/>
                  <a:ext cx="820132" cy="235670"/>
                </a:xfrm>
                <a:prstGeom prst="rect">
                  <a:avLst/>
                </a:prstGeom>
                <a:solidFill>
                  <a:schemeClr val="bg1"/>
                </a:solidFill>
              </p:spPr>
              <p:txBody>
                <a:bodyPr wrap="none" lIns="0" tIns="0" rIns="0" bIns="0" rtlCol="0" anchor="ctr">
                  <a:noAutofit/>
                </a:bodyPr>
                <a:lstStyle/>
                <a:p>
                  <a:pPr algn="ctr"/>
                  <a:r>
                    <a:rPr lang="en-US" altLang="ko-KR" sz="1200" b="1" dirty="0">
                      <a:latin typeface="SamsungOne-400" panose="020B0503030303020204" pitchFamily="34" charset="0"/>
                      <a:ea typeface="SamsungOne-400" panose="020B0503030303020204" pitchFamily="34" charset="0"/>
                    </a:rPr>
                    <a:t>Internet</a:t>
                  </a:r>
                  <a:endParaRPr lang="vi-VN" altLang="ko-KR" sz="1200" b="1" dirty="0">
                    <a:latin typeface="SamsungOne-400" panose="020B0503030303020204" pitchFamily="34" charset="0"/>
                    <a:ea typeface="SamsungOne-400" panose="020B0503030303020204" pitchFamily="34" charset="0"/>
                  </a:endParaRPr>
                </a:p>
                <a:p>
                  <a:pPr algn="ctr"/>
                  <a:r>
                    <a:rPr lang="en-US" altLang="ko-KR" sz="1200" b="1" dirty="0">
                      <a:latin typeface="SamsungOne-400" panose="020B0503030303020204" pitchFamily="34" charset="0"/>
                      <a:ea typeface="SamsungOne-400" panose="020B0503030303020204" pitchFamily="34" charset="0"/>
                    </a:rPr>
                    <a:t> </a:t>
                  </a:r>
                  <a:r>
                    <a:rPr lang="vi-VN" altLang="ko-KR" sz="1200" b="1" dirty="0">
                      <a:latin typeface="SamsungOne-400" panose="020B0503030303020204" pitchFamily="34" charset="0"/>
                      <a:ea typeface="SamsungOne-400" panose="020B0503030303020204" pitchFamily="34" charset="0"/>
                    </a:rPr>
                    <a:t>Hành vi</a:t>
                  </a:r>
                  <a:endParaRPr lang="ko-KR" altLang="en-US" sz="1200" b="1" dirty="0">
                    <a:latin typeface="SamsungOne-400" panose="020B0503030303020204" pitchFamily="34" charset="0"/>
                  </a:endParaRPr>
                </a:p>
              </p:txBody>
            </p:sp>
            <p:sp>
              <p:nvSpPr>
                <p:cNvPr id="21" name="TextBox 20">
                  <a:extLst>
                    <a:ext uri="{FF2B5EF4-FFF2-40B4-BE49-F238E27FC236}">
                      <a16:creationId xmlns:a16="http://schemas.microsoft.com/office/drawing/2014/main" id="{AC84BA7D-5A3B-40A4-92D4-1E8312E6E711}"/>
                    </a:ext>
                  </a:extLst>
                </p:cNvPr>
                <p:cNvSpPr txBox="1"/>
                <p:nvPr/>
              </p:nvSpPr>
              <p:spPr>
                <a:xfrm>
                  <a:off x="1941923" y="3091991"/>
                  <a:ext cx="820132" cy="235670"/>
                </a:xfrm>
                <a:prstGeom prst="rect">
                  <a:avLst/>
                </a:prstGeom>
                <a:solidFill>
                  <a:schemeClr val="bg1"/>
                </a:solidFill>
              </p:spPr>
              <p:txBody>
                <a:bodyPr wrap="none" lIns="0" tIns="0" rIns="0" bIns="0" rtlCol="0" anchor="ctr">
                  <a:noAutofit/>
                </a:bodyPr>
                <a:lstStyle/>
                <a:p>
                  <a:pPr algn="ctr"/>
                  <a:r>
                    <a:rPr lang="vi-VN" altLang="ko-KR" sz="1100" dirty="0">
                      <a:latin typeface="SamsungOne-400" panose="020B0503030303020204" pitchFamily="34" charset="0"/>
                      <a:ea typeface="SamsungOne-400" panose="020B0503030303020204" pitchFamily="34" charset="0"/>
                    </a:rPr>
                    <a:t>Phân tán </a:t>
                  </a:r>
                </a:p>
                <a:p>
                  <a:pPr algn="ctr"/>
                  <a:r>
                    <a:rPr lang="vi-VN" altLang="ko-KR" sz="1100" dirty="0">
                      <a:latin typeface="SamsungOne-400" panose="020B0503030303020204" pitchFamily="34" charset="0"/>
                      <a:ea typeface="SamsungOne-400" panose="020B0503030303020204" pitchFamily="34" charset="0"/>
                    </a:rPr>
                    <a:t>Đám mây</a:t>
                  </a:r>
                  <a:endParaRPr lang="ko-KR" altLang="en-US" sz="1100" dirty="0">
                    <a:latin typeface="SamsungOne-400" panose="020B0503030303020204" pitchFamily="34" charset="0"/>
                    <a:ea typeface="SamsungOne-400" panose="020B0503030303020204" pitchFamily="34" charset="0"/>
                  </a:endParaRPr>
                </a:p>
              </p:txBody>
            </p:sp>
            <p:sp>
              <p:nvSpPr>
                <p:cNvPr id="22" name="TextBox 21">
                  <a:extLst>
                    <a:ext uri="{FF2B5EF4-FFF2-40B4-BE49-F238E27FC236}">
                      <a16:creationId xmlns:a16="http://schemas.microsoft.com/office/drawing/2014/main" id="{E0C4919D-1D48-4DF9-BD9A-DD0F038480DB}"/>
                    </a:ext>
                  </a:extLst>
                </p:cNvPr>
                <p:cNvSpPr txBox="1"/>
                <p:nvPr/>
              </p:nvSpPr>
              <p:spPr>
                <a:xfrm>
                  <a:off x="3018150" y="3093562"/>
                  <a:ext cx="820132" cy="366076"/>
                </a:xfrm>
                <a:prstGeom prst="rect">
                  <a:avLst/>
                </a:prstGeom>
                <a:solidFill>
                  <a:schemeClr val="bg1"/>
                </a:solidFill>
              </p:spPr>
              <p:txBody>
                <a:bodyPr wrap="none" lIns="0" tIns="0" rIns="0" bIns="0" rtlCol="0" anchor="ctr">
                  <a:noAutofit/>
                </a:bodyPr>
                <a:lstStyle/>
                <a:p>
                  <a:pPr algn="ctr"/>
                  <a:r>
                    <a:rPr lang="vi-VN" altLang="ko-KR" sz="1100" dirty="0">
                      <a:latin typeface="SamsungOne-400" panose="020B0503030303020204" pitchFamily="34" charset="0"/>
                      <a:ea typeface="SamsungOne-400" panose="020B0503030303020204" pitchFamily="34" charset="0"/>
                    </a:rPr>
                    <a:t>Kinh doanh </a:t>
                  </a:r>
                </a:p>
                <a:p>
                  <a:pPr algn="ctr"/>
                  <a:r>
                    <a:rPr lang="vi-VN" altLang="ko-KR" sz="1100" dirty="0">
                      <a:latin typeface="SamsungOne-400" panose="020B0503030303020204" pitchFamily="34" charset="0"/>
                      <a:ea typeface="SamsungOne-400" panose="020B0503030303020204" pitchFamily="34" charset="0"/>
                    </a:rPr>
                    <a:t>tổng hợp </a:t>
                  </a:r>
                </a:p>
                <a:p>
                  <a:pPr algn="ctr"/>
                  <a:r>
                    <a:rPr lang="vi-VN" altLang="ko-KR" sz="1100" dirty="0">
                      <a:latin typeface="SamsungOne-400" panose="020B0503030303020204" pitchFamily="34" charset="0"/>
                      <a:ea typeface="SamsungOne-400" panose="020B0503030303020204" pitchFamily="34" charset="0"/>
                    </a:rPr>
                    <a:t>thông minh</a:t>
                  </a:r>
                  <a:endParaRPr lang="ko-KR" altLang="en-US" sz="1100" dirty="0">
                    <a:latin typeface="SamsungOne-400" panose="020B0503030303020204" pitchFamily="34" charset="0"/>
                    <a:ea typeface="SamsungOne-400" panose="020B0503030303020204" pitchFamily="34" charset="0"/>
                  </a:endParaRPr>
                </a:p>
              </p:txBody>
            </p:sp>
            <p:sp>
              <p:nvSpPr>
                <p:cNvPr id="23" name="TextBox 22">
                  <a:extLst>
                    <a:ext uri="{FF2B5EF4-FFF2-40B4-BE49-F238E27FC236}">
                      <a16:creationId xmlns:a16="http://schemas.microsoft.com/office/drawing/2014/main" id="{7A159D28-6884-46F0-B727-C0C2D6E9CBD1}"/>
                    </a:ext>
                  </a:extLst>
                </p:cNvPr>
                <p:cNvSpPr txBox="1"/>
                <p:nvPr/>
              </p:nvSpPr>
              <p:spPr>
                <a:xfrm>
                  <a:off x="794995" y="4301764"/>
                  <a:ext cx="820132" cy="366076"/>
                </a:xfrm>
                <a:prstGeom prst="rect">
                  <a:avLst/>
                </a:prstGeom>
                <a:solidFill>
                  <a:schemeClr val="bg1"/>
                </a:solidFill>
              </p:spPr>
              <p:txBody>
                <a:bodyPr wrap="none" lIns="0" tIns="0" rIns="0" bIns="0" rtlCol="0" anchor="ctr">
                  <a:noAutofit/>
                </a:bodyPr>
                <a:lstStyle/>
                <a:p>
                  <a:pPr algn="ctr"/>
                  <a:r>
                    <a:rPr lang="vi-VN" altLang="ko-KR" sz="1100" dirty="0">
                      <a:latin typeface="SamsungOne-400" panose="020B0503030303020204" pitchFamily="34" charset="0"/>
                      <a:ea typeface="SamsungOne-400" panose="020B0503030303020204" pitchFamily="34" charset="0"/>
                    </a:rPr>
                    <a:t>Chiến lược kinh </a:t>
                  </a:r>
                </a:p>
                <a:p>
                  <a:pPr algn="ctr"/>
                  <a:r>
                    <a:rPr lang="vi-VN" altLang="ko-KR" sz="1100" dirty="0">
                      <a:latin typeface="SamsungOne-400" panose="020B0503030303020204" pitchFamily="34" charset="0"/>
                      <a:ea typeface="SamsungOne-400" panose="020B0503030303020204" pitchFamily="34" charset="0"/>
                    </a:rPr>
                    <a:t>Nghiệm tổng thể</a:t>
                  </a:r>
                  <a:endParaRPr lang="ko-KR" altLang="en-US" sz="1100" dirty="0">
                    <a:latin typeface="SamsungOne-400" panose="020B0503030303020204" pitchFamily="34" charset="0"/>
                    <a:ea typeface="SamsungOne-400" panose="020B0503030303020204" pitchFamily="34" charset="0"/>
                  </a:endParaRPr>
                </a:p>
              </p:txBody>
            </p:sp>
            <p:sp>
              <p:nvSpPr>
                <p:cNvPr id="24" name="TextBox 23">
                  <a:extLst>
                    <a:ext uri="{FF2B5EF4-FFF2-40B4-BE49-F238E27FC236}">
                      <a16:creationId xmlns:a16="http://schemas.microsoft.com/office/drawing/2014/main" id="{B050192E-6EF2-46BD-BF9C-BC536AF7C07C}"/>
                    </a:ext>
                  </a:extLst>
                </p:cNvPr>
                <p:cNvSpPr txBox="1"/>
                <p:nvPr/>
              </p:nvSpPr>
              <p:spPr>
                <a:xfrm>
                  <a:off x="1937209" y="4293909"/>
                  <a:ext cx="820132" cy="366076"/>
                </a:xfrm>
                <a:prstGeom prst="rect">
                  <a:avLst/>
                </a:prstGeom>
                <a:solidFill>
                  <a:schemeClr val="bg1"/>
                </a:solidFill>
              </p:spPr>
              <p:txBody>
                <a:bodyPr wrap="none" lIns="0" tIns="0" rIns="0" bIns="0" rtlCol="0" anchor="ctr">
                  <a:noAutofit/>
                </a:bodyPr>
                <a:lstStyle/>
                <a:p>
                  <a:pPr algn="ctr"/>
                  <a:r>
                    <a:rPr lang="vi-VN" altLang="ko-KR" sz="1100" dirty="0">
                      <a:latin typeface="SamsungOne-400" panose="020B0503030303020204" pitchFamily="34" charset="0"/>
                      <a:ea typeface="SamsungOne-400" panose="020B0503030303020204" pitchFamily="34" charset="0"/>
                    </a:rPr>
                    <a:t>Hoạt động </a:t>
                  </a:r>
                </a:p>
                <a:p>
                  <a:pPr algn="ctr"/>
                  <a:r>
                    <a:rPr lang="vi-VN" altLang="ko-KR" sz="1100" dirty="0">
                      <a:latin typeface="SamsungOne-400" panose="020B0503030303020204" pitchFamily="34" charset="0"/>
                      <a:ea typeface="SamsungOne-400" panose="020B0503030303020204" pitchFamily="34" charset="0"/>
                    </a:rPr>
                    <a:t>Mọi nơi</a:t>
                  </a:r>
                  <a:endParaRPr lang="ko-KR" altLang="en-US" sz="1100" dirty="0">
                    <a:latin typeface="SamsungOne-400" panose="020B0503030303020204" pitchFamily="34" charset="0"/>
                    <a:ea typeface="SamsungOne-400" panose="020B0503030303020204" pitchFamily="34" charset="0"/>
                  </a:endParaRPr>
                </a:p>
              </p:txBody>
            </p:sp>
            <p:sp>
              <p:nvSpPr>
                <p:cNvPr id="28" name="TextBox 27">
                  <a:extLst>
                    <a:ext uri="{FF2B5EF4-FFF2-40B4-BE49-F238E27FC236}">
                      <a16:creationId xmlns:a16="http://schemas.microsoft.com/office/drawing/2014/main" id="{18B35D61-1A3C-4E9D-A5A3-CDF704BF96A3}"/>
                    </a:ext>
                  </a:extLst>
                </p:cNvPr>
                <p:cNvSpPr txBox="1"/>
                <p:nvPr/>
              </p:nvSpPr>
              <p:spPr>
                <a:xfrm>
                  <a:off x="3019583" y="4291530"/>
                  <a:ext cx="988482" cy="277250"/>
                </a:xfrm>
                <a:prstGeom prst="rect">
                  <a:avLst/>
                </a:prstGeom>
                <a:solidFill>
                  <a:schemeClr val="bg1"/>
                </a:solidFill>
              </p:spPr>
              <p:txBody>
                <a:bodyPr wrap="none" lIns="0" tIns="0" rIns="0" bIns="0" rtlCol="0" anchor="ctr">
                  <a:noAutofit/>
                </a:bodyPr>
                <a:lstStyle/>
                <a:p>
                  <a:pPr algn="ctr"/>
                  <a:r>
                    <a:rPr lang="vi-VN" altLang="ko-KR" sz="1100" dirty="0">
                      <a:latin typeface="SamsungOne-400" panose="020B0503030303020204" pitchFamily="34" charset="0"/>
                      <a:ea typeface="SamsungOne-400" panose="020B0503030303020204" pitchFamily="34" charset="0"/>
                    </a:rPr>
                    <a:t>Kỹ thuật AI</a:t>
                  </a:r>
                  <a:endParaRPr lang="ko-KR" altLang="en-US" sz="1100" dirty="0">
                    <a:latin typeface="SamsungOne-400" panose="020B0503030303020204" pitchFamily="34" charset="0"/>
                    <a:ea typeface="SamsungOne-400" panose="020B0503030303020204" pitchFamily="34" charset="0"/>
                  </a:endParaRPr>
                </a:p>
              </p:txBody>
            </p:sp>
            <p:sp>
              <p:nvSpPr>
                <p:cNvPr id="30" name="TextBox 29">
                  <a:extLst>
                    <a:ext uri="{FF2B5EF4-FFF2-40B4-BE49-F238E27FC236}">
                      <a16:creationId xmlns:a16="http://schemas.microsoft.com/office/drawing/2014/main" id="{651662A4-F89D-4279-B6A2-948A51B3F024}"/>
                    </a:ext>
                  </a:extLst>
                </p:cNvPr>
                <p:cNvSpPr txBox="1"/>
                <p:nvPr/>
              </p:nvSpPr>
              <p:spPr>
                <a:xfrm>
                  <a:off x="703869" y="5492684"/>
                  <a:ext cx="988483" cy="277250"/>
                </a:xfrm>
                <a:prstGeom prst="rect">
                  <a:avLst/>
                </a:prstGeom>
                <a:solidFill>
                  <a:schemeClr val="bg1"/>
                </a:solidFill>
              </p:spPr>
              <p:txBody>
                <a:bodyPr wrap="none" lIns="0" tIns="0" rIns="0" bIns="0" rtlCol="0" anchor="ctr">
                  <a:noAutofit/>
                </a:bodyPr>
                <a:lstStyle/>
                <a:p>
                  <a:pPr algn="ctr"/>
                  <a:r>
                    <a:rPr lang="vi-VN" altLang="ko-KR" sz="1100" dirty="0">
                      <a:latin typeface="SamsungOne-400" panose="020B0503030303020204" pitchFamily="34" charset="0"/>
                      <a:ea typeface="SamsungOne-400" panose="020B0503030303020204" pitchFamily="34" charset="0"/>
                    </a:rPr>
                    <a:t>Điện toán </a:t>
                  </a:r>
                </a:p>
                <a:p>
                  <a:pPr algn="ctr"/>
                  <a:r>
                    <a:rPr lang="vi-VN" altLang="ko-KR" sz="1100" dirty="0">
                      <a:latin typeface="SamsungOne-400" panose="020B0503030303020204" pitchFamily="34" charset="0"/>
                      <a:ea typeface="SamsungOne-400" panose="020B0503030303020204" pitchFamily="34" charset="0"/>
                    </a:rPr>
                    <a:t>nâng cấp</a:t>
                  </a:r>
                </a:p>
                <a:p>
                  <a:pPr algn="ctr"/>
                  <a:r>
                    <a:rPr lang="vi-VN" altLang="ko-KR" sz="1100" dirty="0">
                      <a:latin typeface="SamsungOne-400" panose="020B0503030303020204" pitchFamily="34" charset="0"/>
                      <a:ea typeface="SamsungOne-400" panose="020B0503030303020204" pitchFamily="34" charset="0"/>
                    </a:rPr>
                    <a:t>quyền riêng tư</a:t>
                  </a:r>
                  <a:endParaRPr lang="ko-KR" altLang="en-US" sz="1100" dirty="0">
                    <a:latin typeface="SamsungOne-400" panose="020B0503030303020204" pitchFamily="34" charset="0"/>
                    <a:ea typeface="SamsungOne-400" panose="020B0503030303020204" pitchFamily="34" charset="0"/>
                  </a:endParaRPr>
                </a:p>
              </p:txBody>
            </p:sp>
            <p:sp>
              <p:nvSpPr>
                <p:cNvPr id="31" name="TextBox 30">
                  <a:extLst>
                    <a:ext uri="{FF2B5EF4-FFF2-40B4-BE49-F238E27FC236}">
                      <a16:creationId xmlns:a16="http://schemas.microsoft.com/office/drawing/2014/main" id="{D18EFAA7-EA0D-4643-9535-260355142786}"/>
                    </a:ext>
                  </a:extLst>
                </p:cNvPr>
                <p:cNvSpPr txBox="1"/>
                <p:nvPr/>
              </p:nvSpPr>
              <p:spPr>
                <a:xfrm>
                  <a:off x="1916884" y="5503682"/>
                  <a:ext cx="988483" cy="277250"/>
                </a:xfrm>
                <a:prstGeom prst="rect">
                  <a:avLst/>
                </a:prstGeom>
                <a:solidFill>
                  <a:schemeClr val="bg1"/>
                </a:solidFill>
              </p:spPr>
              <p:txBody>
                <a:bodyPr wrap="none" lIns="0" tIns="0" rIns="0" bIns="0" rtlCol="0" anchor="ctr">
                  <a:noAutofit/>
                </a:bodyPr>
                <a:lstStyle/>
                <a:p>
                  <a:pPr algn="ctr"/>
                  <a:r>
                    <a:rPr lang="vi-VN" altLang="ko-KR" sz="1100" dirty="0">
                      <a:latin typeface="SamsungOne-400" panose="020B0503030303020204" pitchFamily="34" charset="0"/>
                      <a:ea typeface="SamsungOne-400" panose="020B0503030303020204" pitchFamily="34" charset="0"/>
                    </a:rPr>
                    <a:t>Lưới an ninh</a:t>
                  </a:r>
                </a:p>
                <a:p>
                  <a:pPr algn="ctr"/>
                  <a:r>
                    <a:rPr lang="vi-VN" altLang="ko-KR" sz="1100" dirty="0">
                      <a:latin typeface="SamsungOne-400" panose="020B0503030303020204" pitchFamily="34" charset="0"/>
                      <a:ea typeface="SamsungOne-400" panose="020B0503030303020204" pitchFamily="34" charset="0"/>
                    </a:rPr>
                    <a:t>mạng</a:t>
                  </a:r>
                </a:p>
              </p:txBody>
            </p:sp>
            <p:sp>
              <p:nvSpPr>
                <p:cNvPr id="32" name="TextBox 31">
                  <a:extLst>
                    <a:ext uri="{FF2B5EF4-FFF2-40B4-BE49-F238E27FC236}">
                      <a16:creationId xmlns:a16="http://schemas.microsoft.com/office/drawing/2014/main" id="{B1E2AF2A-67F5-4CD9-BCCB-221EB3CE97DF}"/>
                    </a:ext>
                  </a:extLst>
                </p:cNvPr>
                <p:cNvSpPr txBox="1"/>
                <p:nvPr/>
              </p:nvSpPr>
              <p:spPr>
                <a:xfrm>
                  <a:off x="2917627" y="5412142"/>
                  <a:ext cx="1241697" cy="277250"/>
                </a:xfrm>
                <a:prstGeom prst="rect">
                  <a:avLst/>
                </a:prstGeom>
                <a:solidFill>
                  <a:schemeClr val="bg1"/>
                </a:solidFill>
              </p:spPr>
              <p:txBody>
                <a:bodyPr wrap="none" lIns="0" tIns="0" rIns="0" bIns="0" rtlCol="0" anchor="ctr">
                  <a:noAutofit/>
                </a:bodyPr>
                <a:lstStyle/>
                <a:p>
                  <a:pPr algn="ctr"/>
                  <a:r>
                    <a:rPr lang="vi-VN" altLang="ko-KR" sz="1100" dirty="0">
                      <a:latin typeface="SamsungOne-400" panose="020B0503030303020204" pitchFamily="34" charset="0"/>
                      <a:ea typeface="SamsungOne-400" panose="020B0503030303020204" pitchFamily="34" charset="0"/>
                    </a:rPr>
                    <a:t>Siêu tự động hóa</a:t>
                  </a:r>
                  <a:endParaRPr lang="ko-KR" altLang="en-US" sz="1100" dirty="0">
                    <a:latin typeface="SamsungOne-400" panose="020B0503030303020204" pitchFamily="34" charset="0"/>
                    <a:ea typeface="SamsungOne-400" panose="020B0503030303020204" pitchFamily="34" charset="0"/>
                  </a:endParaRPr>
                </a:p>
              </p:txBody>
            </p:sp>
            <p:sp>
              <p:nvSpPr>
                <p:cNvPr id="33" name="TextBox 32">
                  <a:extLst>
                    <a:ext uri="{FF2B5EF4-FFF2-40B4-BE49-F238E27FC236}">
                      <a16:creationId xmlns:a16="http://schemas.microsoft.com/office/drawing/2014/main" id="{82B2CCD1-DA0C-4DED-B0E4-363836BE30EA}"/>
                    </a:ext>
                  </a:extLst>
                </p:cNvPr>
                <p:cNvSpPr txBox="1"/>
                <p:nvPr/>
              </p:nvSpPr>
              <p:spPr>
                <a:xfrm>
                  <a:off x="1161068" y="6004874"/>
                  <a:ext cx="2336276" cy="213098"/>
                </a:xfrm>
                <a:prstGeom prst="rect">
                  <a:avLst/>
                </a:prstGeom>
                <a:solidFill>
                  <a:srgbClr val="002957"/>
                </a:solidFill>
              </p:spPr>
              <p:txBody>
                <a:bodyPr wrap="none" lIns="0" tIns="0" rIns="0" bIns="0" rtlCol="0" anchor="ctr">
                  <a:noAutofit/>
                </a:bodyPr>
                <a:lstStyle/>
                <a:p>
                  <a:pPr algn="ctr"/>
                  <a:r>
                    <a:rPr lang="vi-VN" altLang="ko-KR" sz="1200" dirty="0">
                      <a:solidFill>
                        <a:schemeClr val="bg1"/>
                      </a:solidFill>
                      <a:latin typeface="SamsungOne-700" panose="020B0803030303020204" pitchFamily="34" charset="0"/>
                      <a:ea typeface="SamsungOne-700" panose="020B0803030303020204" pitchFamily="34" charset="0"/>
                    </a:rPr>
                    <a:t>Đ</a:t>
                  </a:r>
                  <a:r>
                    <a:rPr lang="en-US" altLang="ko-KR" sz="1200" dirty="0" err="1">
                      <a:solidFill>
                        <a:schemeClr val="bg1"/>
                      </a:solidFill>
                      <a:latin typeface="SamsungOne-700" panose="020B0803030303020204" pitchFamily="34" charset="0"/>
                      <a:ea typeface="SamsungOne-700" panose="020B0803030303020204" pitchFamily="34" charset="0"/>
                    </a:rPr>
                    <a:t>ổi</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mới</a:t>
                  </a:r>
                  <a:r>
                    <a:rPr lang="vi-VN" altLang="ko-KR" sz="1200" dirty="0">
                      <a:solidFill>
                        <a:schemeClr val="bg1"/>
                      </a:solidFill>
                      <a:latin typeface="SamsungOne-700" panose="020B0803030303020204" pitchFamily="34" charset="0"/>
                      <a:ea typeface="SamsungOne-700" panose="020B0803030303020204" pitchFamily="34" charset="0"/>
                    </a:rPr>
                    <a:t> đa</a:t>
                  </a:r>
                  <a:r>
                    <a:rPr lang="en-US" altLang="ko-KR" sz="1200" dirty="0">
                      <a:solidFill>
                        <a:schemeClr val="bg1"/>
                      </a:solidFill>
                      <a:latin typeface="SamsungOne-700" panose="020B0803030303020204" pitchFamily="34" charset="0"/>
                      <a:ea typeface="SamsungOne-700" panose="020B0803030303020204" pitchFamily="34" charset="0"/>
                    </a:rPr>
                    <a:t> </a:t>
                  </a:r>
                  <a:r>
                    <a:rPr lang="vi-VN" altLang="ko-KR" sz="1200" dirty="0">
                      <a:solidFill>
                        <a:schemeClr val="bg1"/>
                      </a:solidFill>
                      <a:latin typeface="SamsungOne-700" panose="020B0803030303020204" pitchFamily="34" charset="0"/>
                      <a:ea typeface="SamsungOne-700" panose="020B0803030303020204" pitchFamily="34" charset="0"/>
                    </a:rPr>
                    <a:t>tích</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hợp</a:t>
                  </a:r>
                  <a:endParaRPr lang="ko-KR" altLang="en-US" sz="1200" dirty="0">
                    <a:solidFill>
                      <a:schemeClr val="bg1"/>
                    </a:solidFill>
                    <a:latin typeface="SamsungOne-700" panose="020B0803030303020204" pitchFamily="34" charset="0"/>
                  </a:endParaRPr>
                </a:p>
              </p:txBody>
            </p:sp>
          </p:grpSp>
        </p:grpSp>
      </p:grpSp>
      <p:sp>
        <p:nvSpPr>
          <p:cNvPr id="29" name="사각형: 둥근 모서리 46">
            <a:extLst>
              <a:ext uri="{FF2B5EF4-FFF2-40B4-BE49-F238E27FC236}">
                <a16:creationId xmlns:a16="http://schemas.microsoft.com/office/drawing/2014/main" id="{B6F93857-0E6C-45BA-A3AD-6450DD4627FD}"/>
              </a:ext>
            </a:extLst>
          </p:cNvPr>
          <p:cNvSpPr/>
          <p:nvPr/>
        </p:nvSpPr>
        <p:spPr>
          <a:xfrm>
            <a:off x="583039" y="5989318"/>
            <a:ext cx="3543486" cy="27862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85725"/>
            <a:r>
              <a:rPr lang="vi-VN" altLang="ko-KR" sz="900" b="1" dirty="0">
                <a:solidFill>
                  <a:schemeClr val="bg1"/>
                </a:solidFill>
                <a:latin typeface="SamsungOne-400" panose="020B0503030303020204" pitchFamily="34" charset="0"/>
              </a:rPr>
              <a:t>Nguồn</a:t>
            </a:r>
            <a:r>
              <a:rPr lang="en-US" altLang="ko-KR" sz="900" b="1" dirty="0">
                <a:solidFill>
                  <a:schemeClr val="bg1"/>
                </a:solidFill>
                <a:latin typeface="SamsungOne-400" panose="020B0503030303020204" pitchFamily="34" charset="0"/>
              </a:rPr>
              <a:t> : </a:t>
            </a:r>
            <a:r>
              <a:rPr lang="ko-KR" altLang="en-US" sz="900" b="1" dirty="0">
                <a:solidFill>
                  <a:schemeClr val="bg1"/>
                </a:solidFill>
                <a:latin typeface="SamsungOne-400" panose="020B0503030303020204" pitchFamily="34" charset="0"/>
              </a:rPr>
              <a:t>https://www.gartner.com/smarterwithgartner/gartner-top-strategic-technology-trends-for-2021/</a:t>
            </a:r>
          </a:p>
        </p:txBody>
      </p:sp>
      <p:grpSp>
        <p:nvGrpSpPr>
          <p:cNvPr id="35" name="그룹 90">
            <a:extLst>
              <a:ext uri="{FF2B5EF4-FFF2-40B4-BE49-F238E27FC236}">
                <a16:creationId xmlns:a16="http://schemas.microsoft.com/office/drawing/2014/main" id="{07928334-32AF-46A2-97F3-006B536CB7A1}"/>
              </a:ext>
            </a:extLst>
          </p:cNvPr>
          <p:cNvGrpSpPr/>
          <p:nvPr/>
        </p:nvGrpSpPr>
        <p:grpSpPr>
          <a:xfrm>
            <a:off x="559817" y="1361528"/>
            <a:ext cx="8783192" cy="215444"/>
            <a:chOff x="1027113" y="2045625"/>
            <a:chExt cx="8785225" cy="215494"/>
          </a:xfrm>
        </p:grpSpPr>
        <p:sp>
          <p:nvSpPr>
            <p:cNvPr id="36" name="직사각형 92">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7" name="직사각형 93">
              <a:extLst>
                <a:ext uri="{FF2B5EF4-FFF2-40B4-BE49-F238E27FC236}">
                  <a16:creationId xmlns:a16="http://schemas.microsoft.com/office/drawing/2014/main" id="{C3CF9554-5E26-4DD4-876F-A237942CB6BA}"/>
                </a:ext>
              </a:extLst>
            </p:cNvPr>
            <p:cNvSpPr/>
            <p:nvPr/>
          </p:nvSpPr>
          <p:spPr>
            <a:xfrm>
              <a:off x="1179513" y="2045625"/>
              <a:ext cx="8632825" cy="215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Internet </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Hành vi </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IoB</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950193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Ứng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dụng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2.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33" name="그룹 32">
            <a:extLst>
              <a:ext uri="{FF2B5EF4-FFF2-40B4-BE49-F238E27FC236}">
                <a16:creationId xmlns:a16="http://schemas.microsoft.com/office/drawing/2014/main" id="{4D6F6EF3-9C33-485A-9CB6-8AD6D77A41A2}"/>
              </a:ext>
            </a:extLst>
          </p:cNvPr>
          <p:cNvGrpSpPr/>
          <p:nvPr/>
        </p:nvGrpSpPr>
        <p:grpSpPr>
          <a:xfrm>
            <a:off x="1054112" y="3883134"/>
            <a:ext cx="7794601" cy="1897956"/>
            <a:chOff x="1054112" y="3883134"/>
            <a:chExt cx="7794601" cy="1897956"/>
          </a:xfrm>
        </p:grpSpPr>
        <p:sp>
          <p:nvSpPr>
            <p:cNvPr id="36" name="직사각형 35">
              <a:extLst>
                <a:ext uri="{FF2B5EF4-FFF2-40B4-BE49-F238E27FC236}">
                  <a16:creationId xmlns:a16="http://schemas.microsoft.com/office/drawing/2014/main" id="{0878489E-292F-4281-A874-7261233B39EE}"/>
                </a:ext>
              </a:extLst>
            </p:cNvPr>
            <p:cNvSpPr/>
            <p:nvPr/>
          </p:nvSpPr>
          <p:spPr>
            <a:xfrm>
              <a:off x="1054112" y="3883135"/>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IoT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sự</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Chăm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sóc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sức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khỏe</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minh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a:ea typeface="SamsungOne-400" panose="020B0503030303020204" pitchFamily="34" charset="0"/>
                </a:rPr>
                <a:t>Nhà</a:t>
              </a:r>
              <a:r>
                <a:rPr lang="en-US" altLang="ko-KR" dirty="0">
                  <a:solidFill>
                    <a:schemeClr val="bg1">
                      <a:lumMod val="65000"/>
                    </a:schemeClr>
                  </a:solidFill>
                  <a:latin typeface="SamsungOne-400" panose="020B0503030303020204"/>
                  <a:ea typeface="SamsungOne-400" panose="020B0503030303020204" pitchFamily="34" charset="0"/>
                </a:rPr>
                <a:t> </a:t>
              </a:r>
              <a:r>
                <a:rPr lang="en-US" altLang="ko-KR" dirty="0" err="1">
                  <a:solidFill>
                    <a:schemeClr val="bg1">
                      <a:lumMod val="65000"/>
                    </a:schemeClr>
                  </a:solidFill>
                  <a:latin typeface="SamsungOne-400" panose="020B0503030303020204"/>
                  <a:ea typeface="SamsungOne-400" panose="020B0503030303020204" pitchFamily="34" charset="0"/>
                </a:rPr>
                <a:t>thông</a:t>
              </a:r>
              <a:r>
                <a:rPr lang="en-US" altLang="ko-KR" dirty="0">
                  <a:solidFill>
                    <a:schemeClr val="bg1">
                      <a:lumMod val="65000"/>
                    </a:schemeClr>
                  </a:solidFill>
                  <a:latin typeface="SamsungOne-400" panose="020B0503030303020204"/>
                  <a:ea typeface="SamsungOne-400" panose="020B0503030303020204" pitchFamily="34" charset="0"/>
                </a:rPr>
                <a:t> </a:t>
              </a:r>
              <a:r>
                <a:rPr lang="en-US" altLang="ko-KR" dirty="0" err="1">
                  <a:solidFill>
                    <a:schemeClr val="bg1">
                      <a:lumMod val="65000"/>
                    </a:schemeClr>
                  </a:solidFill>
                  <a:latin typeface="SamsungOne-400" panose="020B0503030303020204"/>
                  <a:ea typeface="SamsungOne-400" panose="020B0503030303020204" pitchFamily="34" charset="0"/>
                </a:rPr>
                <a:t>minh</a:t>
              </a:r>
              <a:endParaRPr lang="en-US" altLang="ko-KR" dirty="0">
                <a:solidFill>
                  <a:schemeClr val="bg1">
                    <a:lumMod val="65000"/>
                  </a:schemeClr>
                </a:solidFill>
                <a:latin typeface="SamsungOne-400" panose="020B0503030303020204"/>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a:ea typeface="SamsungOne-400" panose="020B0503030303020204" pitchFamily="34" charset="0"/>
                </a:rPr>
                <a:t>2.4. </a:t>
              </a:r>
              <a:r>
                <a:rPr lang="en-US" altLang="ko-KR" dirty="0" err="1">
                  <a:solidFill>
                    <a:schemeClr val="bg1">
                      <a:lumMod val="65000"/>
                    </a:schemeClr>
                  </a:solidFill>
                  <a:latin typeface="SamsungOne-400" panose="020B0503030303020204"/>
                  <a:ea typeface="SamsungOne-400" panose="020B0503030303020204" pitchFamily="34" charset="0"/>
                </a:rPr>
                <a:t>Thành</a:t>
              </a:r>
              <a:r>
                <a:rPr lang="en-US" altLang="ko-KR" dirty="0">
                  <a:solidFill>
                    <a:schemeClr val="bg1">
                      <a:lumMod val="65000"/>
                    </a:schemeClr>
                  </a:solidFill>
                  <a:latin typeface="SamsungOne-400" panose="020B0503030303020204"/>
                  <a:ea typeface="SamsungOne-400" panose="020B0503030303020204" pitchFamily="34" charset="0"/>
                </a:rPr>
                <a:t> </a:t>
              </a:r>
              <a:r>
                <a:rPr lang="en-US" altLang="ko-KR" dirty="0" err="1">
                  <a:solidFill>
                    <a:schemeClr val="bg1">
                      <a:lumMod val="65000"/>
                    </a:schemeClr>
                  </a:solidFill>
                  <a:latin typeface="SamsungOne-400" panose="020B0503030303020204"/>
                  <a:ea typeface="SamsungOne-400" panose="020B0503030303020204" pitchFamily="34" charset="0"/>
                </a:rPr>
                <a:t>phố</a:t>
              </a:r>
              <a:r>
                <a:rPr lang="en-US" altLang="ko-KR" dirty="0">
                  <a:solidFill>
                    <a:schemeClr val="bg1">
                      <a:lumMod val="65000"/>
                    </a:schemeClr>
                  </a:solidFill>
                  <a:latin typeface="SamsungOne-400" panose="020B0503030303020204"/>
                  <a:ea typeface="SamsungOne-400" panose="020B0503030303020204" pitchFamily="34" charset="0"/>
                </a:rPr>
                <a:t> </a:t>
              </a:r>
              <a:r>
                <a:rPr lang="en-US" altLang="ko-KR" dirty="0" err="1">
                  <a:solidFill>
                    <a:schemeClr val="bg1">
                      <a:lumMod val="65000"/>
                    </a:schemeClr>
                  </a:solidFill>
                  <a:latin typeface="SamsungOne-400" panose="020B0503030303020204"/>
                  <a:ea typeface="SamsungOne-400" panose="020B0503030303020204" pitchFamily="34" charset="0"/>
                </a:rPr>
                <a:t>thông</a:t>
              </a:r>
              <a:r>
                <a:rPr lang="en-US" altLang="ko-KR" dirty="0">
                  <a:solidFill>
                    <a:schemeClr val="bg1">
                      <a:lumMod val="65000"/>
                    </a:schemeClr>
                  </a:solidFill>
                  <a:latin typeface="SamsungOne-400" panose="020B0503030303020204"/>
                  <a:ea typeface="SamsungOne-400" panose="020B0503030303020204" pitchFamily="34" charset="0"/>
                </a:rPr>
                <a:t> </a:t>
              </a:r>
              <a:r>
                <a:rPr lang="en-US" altLang="ko-KR" dirty="0" err="1">
                  <a:solidFill>
                    <a:schemeClr val="bg1">
                      <a:lumMod val="65000"/>
                    </a:schemeClr>
                  </a:solidFill>
                  <a:latin typeface="SamsungOne-400" panose="020B0503030303020204"/>
                  <a:ea typeface="SamsungOne-400" panose="020B0503030303020204" pitchFamily="34" charset="0"/>
                </a:rPr>
                <a:t>minh</a:t>
              </a:r>
              <a:endParaRPr lang="en-US" altLang="ko-KR" dirty="0">
                <a:solidFill>
                  <a:schemeClr val="bg1">
                    <a:lumMod val="65000"/>
                  </a:schemeClr>
                </a:solidFill>
                <a:latin typeface="SamsungOne-400" panose="020B0503030303020204"/>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a:ea typeface="SamsungOne-400" panose="020B0503030303020204" pitchFamily="34" charset="0"/>
                </a:rPr>
                <a:t>2.5. Logistics </a:t>
              </a:r>
              <a:r>
                <a:rPr lang="en-US" altLang="ko-KR" dirty="0" err="1">
                  <a:solidFill>
                    <a:schemeClr val="bg1">
                      <a:lumMod val="65000"/>
                    </a:schemeClr>
                  </a:solidFill>
                  <a:latin typeface="SamsungOne-400" panose="020B0503030303020204"/>
                  <a:ea typeface="SamsungOne-400" panose="020B0503030303020204" pitchFamily="34" charset="0"/>
                </a:rPr>
                <a:t>thông</a:t>
              </a:r>
              <a:r>
                <a:rPr lang="en-US" altLang="ko-KR" dirty="0">
                  <a:solidFill>
                    <a:schemeClr val="bg1">
                      <a:lumMod val="65000"/>
                    </a:schemeClr>
                  </a:solidFill>
                  <a:latin typeface="SamsungOne-400" panose="020B0503030303020204"/>
                  <a:ea typeface="SamsungOne-400" panose="020B0503030303020204" pitchFamily="34" charset="0"/>
                </a:rPr>
                <a:t> </a:t>
              </a:r>
              <a:r>
                <a:rPr lang="en-US" altLang="ko-KR" dirty="0" err="1">
                  <a:solidFill>
                    <a:schemeClr val="bg1">
                      <a:lumMod val="65000"/>
                    </a:schemeClr>
                  </a:solidFill>
                  <a:latin typeface="SamsungOne-400" panose="020B0503030303020204"/>
                  <a:ea typeface="SamsungOne-400" panose="020B0503030303020204" pitchFamily="34" charset="0"/>
                </a:rPr>
                <a:t>minh</a:t>
              </a:r>
              <a:endParaRPr lang="en-US" altLang="ko-KR" dirty="0">
                <a:solidFill>
                  <a:schemeClr val="bg1">
                    <a:lumMod val="65000"/>
                  </a:schemeClr>
                </a:solidFill>
                <a:latin typeface="SamsungOne-400" panose="020B0503030303020204"/>
                <a:ea typeface="SamsungOne-400" panose="020B0503030303020204" pitchFamily="34" charset="0"/>
              </a:endParaRPr>
            </a:p>
          </p:txBody>
        </p:sp>
        <p:sp>
          <p:nvSpPr>
            <p:cNvPr id="39" name="직사각형 38">
              <a:extLst>
                <a:ext uri="{FF2B5EF4-FFF2-40B4-BE49-F238E27FC236}">
                  <a16:creationId xmlns:a16="http://schemas.microsoft.com/office/drawing/2014/main" id="{1E48D4AB-9FEA-4712-ACA0-5849B23AE2F0}"/>
                </a:ext>
              </a:extLst>
            </p:cNvPr>
            <p:cNvSpPr/>
            <p:nvPr/>
          </p:nvSpPr>
          <p:spPr>
            <a:xfrm>
              <a:off x="5107801" y="3883134"/>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2.6 Nhà máy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2.7 Trang trại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2.8 Xe ô tô được kết nối</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2.9 Năng lượng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2.10 Dịch vụ chính của IoT</a:t>
              </a:r>
            </a:p>
          </p:txBody>
        </p:sp>
      </p:grpSp>
    </p:spTree>
    <p:extLst>
      <p:ext uri="{BB962C8B-B14F-4D97-AF65-F5344CB8AC3E}">
        <p14:creationId xmlns:p14="http://schemas.microsoft.com/office/powerpoint/2010/main" val="3998091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A2EFD966-C0A5-4909-B9D1-581B77AA4327}"/>
              </a:ext>
            </a:extLst>
          </p:cNvPr>
          <p:cNvGrpSpPr/>
          <p:nvPr/>
        </p:nvGrpSpPr>
        <p:grpSpPr>
          <a:xfrm>
            <a:off x="557557" y="3250430"/>
            <a:ext cx="8782050" cy="2232469"/>
            <a:chOff x="558800" y="2958096"/>
            <a:chExt cx="8782050" cy="2232469"/>
          </a:xfrm>
        </p:grpSpPr>
        <p:sp>
          <p:nvSpPr>
            <p:cNvPr id="35" name="모서리가 둥근 직사각형 4">
              <a:extLst>
                <a:ext uri="{FF2B5EF4-FFF2-40B4-BE49-F238E27FC236}">
                  <a16:creationId xmlns:a16="http://schemas.microsoft.com/office/drawing/2014/main" id="{338AF899-B362-4510-A5E7-C9735274440F}"/>
                </a:ext>
              </a:extLst>
            </p:cNvPr>
            <p:cNvSpPr/>
            <p:nvPr/>
          </p:nvSpPr>
          <p:spPr>
            <a:xfrm>
              <a:off x="558800" y="3230206"/>
              <a:ext cx="8782050" cy="19603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 name="그룹 3"/>
            <p:cNvGrpSpPr/>
            <p:nvPr/>
          </p:nvGrpSpPr>
          <p:grpSpPr>
            <a:xfrm>
              <a:off x="999398" y="3475443"/>
              <a:ext cx="8099778" cy="1495380"/>
              <a:chOff x="1595826" y="3817311"/>
              <a:chExt cx="7192476" cy="1286716"/>
            </a:xfrm>
          </p:grpSpPr>
          <p:pic>
            <p:nvPicPr>
              <p:cNvPr id="23" name="Picture 4" descr="ì¤ë§í¸í¬ì¤ì¼ì´ ëë°ì´ì¤ì ëí ì´ë¯¸ì§ ê²ìê²°ê³¼">
                <a:extLst>
                  <a:ext uri="{FF2B5EF4-FFF2-40B4-BE49-F238E27FC236}">
                    <a16:creationId xmlns:a16="http://schemas.microsoft.com/office/drawing/2014/main" id="{50021B34-B887-4069-BEA1-068A200BDE2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595826" y="3954131"/>
                <a:ext cx="1506830" cy="101307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ì¤ë§í¸í¬ì¤ì¼ì´ ëë°ì´ì¤ì ëí ì´ë¯¸ì§ ê²ìê²°ê³¼">
                <a:extLst>
                  <a:ext uri="{FF2B5EF4-FFF2-40B4-BE49-F238E27FC236}">
                    <a16:creationId xmlns:a16="http://schemas.microsoft.com/office/drawing/2014/main" id="{9D86EAF5-72E5-4A96-B288-3740E5B3BA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102656" y="4009984"/>
                <a:ext cx="951218" cy="9947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ê´ë ¨ ì´ë¯¸ì§">
                <a:extLst>
                  <a:ext uri="{FF2B5EF4-FFF2-40B4-BE49-F238E27FC236}">
                    <a16:creationId xmlns:a16="http://schemas.microsoft.com/office/drawing/2014/main" id="{B4BA8154-CAED-4A5A-8491-94015AB2737C}"/>
                  </a:ext>
                </a:extLst>
              </p:cNvPr>
              <p:cNvPicPr>
                <a:picLocks noChangeAspect="1" noChangeArrowheads="1"/>
              </p:cNvPicPr>
              <p:nvPr/>
            </p:nvPicPr>
            <p:blipFill rotWithShape="1">
              <a:blip r:embed="rId5" cstate="print">
                <a:clrChange>
                  <a:clrFrom>
                    <a:srgbClr val="FBFBFB"/>
                  </a:clrFrom>
                  <a:clrTo>
                    <a:srgbClr val="FBFBFB">
                      <a:alpha val="0"/>
                    </a:srgbClr>
                  </a:clrTo>
                </a:clrChange>
                <a:extLst>
                  <a:ext uri="{28A0092B-C50C-407E-A947-70E740481C1C}">
                    <a14:useLocalDpi xmlns:a14="http://schemas.microsoft.com/office/drawing/2010/main"/>
                  </a:ext>
                </a:extLst>
              </a:blip>
              <a:srcRect/>
              <a:stretch/>
            </p:blipFill>
            <p:spPr bwMode="auto">
              <a:xfrm>
                <a:off x="4053874" y="3817311"/>
                <a:ext cx="3419208" cy="12867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ê´ë ¨ ì´ë¯¸ì§">
                <a:extLst>
                  <a:ext uri="{FF2B5EF4-FFF2-40B4-BE49-F238E27FC236}">
                    <a16:creationId xmlns:a16="http://schemas.microsoft.com/office/drawing/2014/main" id="{60FAC41B-CD33-420B-8897-60E93AC56DE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303190" y="4109606"/>
                <a:ext cx="1485112" cy="87621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직사각형 26"/>
            <p:cNvSpPr/>
            <p:nvPr/>
          </p:nvSpPr>
          <p:spPr>
            <a:xfrm>
              <a:off x="3174011" y="2958096"/>
              <a:ext cx="3707168" cy="553998"/>
            </a:xfrm>
            <a:prstGeom prst="rect">
              <a:avLst/>
            </a:prstGeom>
            <a:solidFill>
              <a:schemeClr val="bg1"/>
            </a:solid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dirty="0">
                  <a:solidFill>
                    <a:schemeClr val="tx1">
                      <a:lumMod val="85000"/>
                      <a:lumOff val="15000"/>
                    </a:schemeClr>
                  </a:solidFill>
                  <a:latin typeface="SamsungOne-400" panose="020B0503030303020204" charset="0"/>
                  <a:ea typeface="SamsungOne-700" panose="020B0803030303020204" pitchFamily="34" charset="0"/>
                </a:rPr>
                <a:t>Nhiều thiết bị chăm sóc sức khỏe thông minh khác nhau</a:t>
              </a:r>
            </a:p>
          </p:txBody>
        </p:sp>
      </p:grpSp>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sóc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sức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khỏe</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A723081D-DCA1-49DA-BB70-16D9367DD572}"/>
              </a:ext>
            </a:extLst>
          </p:cNvPr>
          <p:cNvSpPr/>
          <p:nvPr/>
        </p:nvSpPr>
        <p:spPr>
          <a:xfrm>
            <a:off x="8115301" y="480778"/>
            <a:ext cx="13527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33" name="직사각형 3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Chăm sóc sức khỏe thông minh</a:t>
            </a:r>
          </a:p>
        </p:txBody>
      </p:sp>
      <p:sp>
        <p:nvSpPr>
          <p:cNvPr id="18" name="직사각형 17">
            <a:extLst>
              <a:ext uri="{FF2B5EF4-FFF2-40B4-BE49-F238E27FC236}">
                <a16:creationId xmlns:a16="http://schemas.microsoft.com/office/drawing/2014/main" id="{8DA4A430-DB8C-4104-9568-BC3D6AE56A09}"/>
              </a:ext>
            </a:extLst>
          </p:cNvPr>
          <p:cNvSpPr/>
          <p:nvPr/>
        </p:nvSpPr>
        <p:spPr>
          <a:xfrm>
            <a:off x="708780" y="2090579"/>
            <a:ext cx="8630827"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công nghệ mới nhất có dung lượng terabyte, có thể giám sát và quản lý thông minh tình trạng của bệnh nhân mọi lúc, mọi nơi, bao gồm cả bệnh viện và nhà riêng, và tích thông tin cá nhân hóa và thông tin bệnh để cung cấp các dịch vụ phù hợp theo thời gian thực.</a:t>
            </a:r>
          </a:p>
        </p:txBody>
      </p:sp>
      <p:sp>
        <p:nvSpPr>
          <p:cNvPr id="28" name="직사각형 27">
            <a:extLst>
              <a:ext uri="{FF2B5EF4-FFF2-40B4-BE49-F238E27FC236}">
                <a16:creationId xmlns:a16="http://schemas.microsoft.com/office/drawing/2014/main" id="{5C9285AC-0554-4D1A-A1B0-F354B5366C95}"/>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 Định nghĩa Chăm sóc sức khỏe thông minh</a:t>
            </a:r>
          </a:p>
        </p:txBody>
      </p:sp>
    </p:spTree>
    <p:extLst>
      <p:ext uri="{BB962C8B-B14F-4D97-AF65-F5344CB8AC3E}">
        <p14:creationId xmlns:p14="http://schemas.microsoft.com/office/powerpoint/2010/main" val="3918429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표 18">
            <a:extLst>
              <a:ext uri="{FF2B5EF4-FFF2-40B4-BE49-F238E27FC236}">
                <a16:creationId xmlns:a16="http://schemas.microsoft.com/office/drawing/2014/main" id="{6887A002-BF87-43CF-8BDA-EAEACF44A035}"/>
              </a:ext>
            </a:extLst>
          </p:cNvPr>
          <p:cNvGraphicFramePr>
            <a:graphicFrameLocks noGrp="1"/>
          </p:cNvGraphicFramePr>
          <p:nvPr>
            <p:extLst>
              <p:ext uri="{D42A27DB-BD31-4B8C-83A1-F6EECF244321}">
                <p14:modId xmlns:p14="http://schemas.microsoft.com/office/powerpoint/2010/main" val="3214332613"/>
              </p:ext>
            </p:extLst>
          </p:nvPr>
        </p:nvGraphicFramePr>
        <p:xfrm>
          <a:off x="580388" y="1914499"/>
          <a:ext cx="8857560" cy="3769240"/>
        </p:xfrm>
        <a:graphic>
          <a:graphicData uri="http://schemas.openxmlformats.org/drawingml/2006/table">
            <a:tbl>
              <a:tblPr firstRow="1" bandRow="1">
                <a:tableStyleId>{5C22544A-7EE6-4342-B048-85BDC9FD1C3A}</a:tableStyleId>
              </a:tblPr>
              <a:tblGrid>
                <a:gridCol w="2044798">
                  <a:extLst>
                    <a:ext uri="{9D8B030D-6E8A-4147-A177-3AD203B41FA5}">
                      <a16:colId xmlns:a16="http://schemas.microsoft.com/office/drawing/2014/main" val="3390920279"/>
                    </a:ext>
                  </a:extLst>
                </a:gridCol>
                <a:gridCol w="6812762">
                  <a:extLst>
                    <a:ext uri="{9D8B030D-6E8A-4147-A177-3AD203B41FA5}">
                      <a16:colId xmlns:a16="http://schemas.microsoft.com/office/drawing/2014/main" val="2318421714"/>
                    </a:ext>
                  </a:extLst>
                </a:gridCol>
              </a:tblGrid>
              <a:tr h="405559">
                <a:tc>
                  <a:txBody>
                    <a:bodyPr/>
                    <a:lstStyle/>
                    <a:p>
                      <a:pPr marL="0" algn="ctr" defTabSz="914400" rtl="0" eaLnBrk="1" latinLnBrk="0" hangingPunct="1"/>
                      <a:r>
                        <a:rPr lang="en-US" sz="14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Nền</a:t>
                      </a: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tảng</a:t>
                      </a:r>
                      <a:endPar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18000" marR="180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Đặc điểm</a:t>
                      </a:r>
                    </a:p>
                  </a:txBody>
                  <a:tcPr marL="18000" marR="18000" marT="10800" marB="1080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4033962366"/>
                  </a:ext>
                </a:extLst>
              </a:tr>
              <a:tr h="1121227">
                <a:tc>
                  <a:txBody>
                    <a:bodyPr/>
                    <a:lstStyle/>
                    <a:p>
                      <a:pPr marL="0" algn="ctr" defTabSz="914400" rtl="0" eaLnBrk="1" latinLnBrk="0" hangingPunct="1"/>
                      <a:endPar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18000" marR="18000" marT="10800" marB="108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Nền tảng mở trên đám mây có thể tương tác với các thiết bị và dịch vụ của bên thứ ba.</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Khi hợp tác với Watson và các tổ chức y tế, công ty tiếp tục cố gắng nâng cấp và mở rộng các dịch vụ của mình.</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7466553"/>
                  </a:ext>
                </a:extLst>
              </a:tr>
              <a:tr h="1121227">
                <a:tc>
                  <a:txBody>
                    <a:bodyPr/>
                    <a:lstStyle/>
                    <a:p>
                      <a:pPr marL="0" algn="ctr" defTabSz="914400" rtl="0" eaLnBrk="1" latinLnBrk="0" hangingPunct="1"/>
                      <a:endPar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18000" marR="18000" marT="10800" marB="108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Nền tảng tích hợp các thiết bị và dịch vụ do công ty trực tiếp hoặc gián tiếp phát triển.</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ví dụ) kính áp tròng đo đường huyết, thìa thông minh handshake</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Mức độ sử dụng được dự kiến sẽ tăng lên khi có nhiều dịch vụ hơn</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8919845"/>
                  </a:ext>
                </a:extLst>
              </a:tr>
              <a:tr h="1121227">
                <a:tc>
                  <a:txBody>
                    <a:bodyPr/>
                    <a:lstStyle/>
                    <a:p>
                      <a:pPr marL="0" algn="ctr" defTabSz="914400" rtl="0" eaLnBrk="1" latinLnBrk="0" hangingPunct="1"/>
                      <a:endPar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18000" marR="18000" marT="10800" marB="108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Nền tảng phân tích dữ liệu chăm sóc sức khỏe mở</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2349641"/>
                  </a:ext>
                </a:extLst>
              </a:tr>
            </a:tbl>
          </a:graphicData>
        </a:graphic>
      </p:graphicFrame>
      <p:pic>
        <p:nvPicPr>
          <p:cNvPr id="23" name="그림 22">
            <a:extLst>
              <a:ext uri="{FF2B5EF4-FFF2-40B4-BE49-F238E27FC236}">
                <a16:creationId xmlns:a16="http://schemas.microsoft.com/office/drawing/2014/main" id="{5D350E25-C488-4BA5-B556-A98AE6E170D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5147" t="38319" r="56190" b="37496"/>
          <a:stretch/>
        </p:blipFill>
        <p:spPr>
          <a:xfrm>
            <a:off x="1043415" y="3522879"/>
            <a:ext cx="1208498" cy="913665"/>
          </a:xfrm>
          <a:prstGeom prst="rect">
            <a:avLst/>
          </a:prstGeom>
        </p:spPr>
      </p:pic>
      <p:pic>
        <p:nvPicPr>
          <p:cNvPr id="24" name="그림 23">
            <a:extLst>
              <a:ext uri="{FF2B5EF4-FFF2-40B4-BE49-F238E27FC236}">
                <a16:creationId xmlns:a16="http://schemas.microsoft.com/office/drawing/2014/main" id="{5D350E25-C488-4BA5-B556-A98AE6E170D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5147" t="11049" r="56190" b="64766"/>
          <a:stretch/>
        </p:blipFill>
        <p:spPr>
          <a:xfrm>
            <a:off x="1162678" y="2477108"/>
            <a:ext cx="994406" cy="839585"/>
          </a:xfrm>
          <a:prstGeom prst="rect">
            <a:avLst/>
          </a:prstGeom>
        </p:spPr>
      </p:pic>
      <p:pic>
        <p:nvPicPr>
          <p:cNvPr id="25" name="그림 24">
            <a:extLst>
              <a:ext uri="{FF2B5EF4-FFF2-40B4-BE49-F238E27FC236}">
                <a16:creationId xmlns:a16="http://schemas.microsoft.com/office/drawing/2014/main" id="{5D350E25-C488-4BA5-B556-A98AE6E170D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5147" t="64368" r="55477" b="11850"/>
          <a:stretch/>
        </p:blipFill>
        <p:spPr>
          <a:xfrm>
            <a:off x="1067850" y="4642730"/>
            <a:ext cx="1184063" cy="914508"/>
          </a:xfrm>
          <a:prstGeom prst="rect">
            <a:avLst/>
          </a:prstGeom>
        </p:spPr>
      </p:pic>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sóc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sức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khỏe</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A723081D-DCA1-49DA-BB70-16D9367DD572}"/>
              </a:ext>
            </a:extLst>
          </p:cNvPr>
          <p:cNvSpPr/>
          <p:nvPr/>
        </p:nvSpPr>
        <p:spPr>
          <a:xfrm>
            <a:off x="8280401" y="480778"/>
            <a:ext cx="11876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1" name="직사각형 10">
            <a:extLst>
              <a:ext uri="{FF2B5EF4-FFF2-40B4-BE49-F238E27FC236}">
                <a16:creationId xmlns:a16="http://schemas.microsoft.com/office/drawing/2014/main" id="{582F1282-3A1C-436A-81E2-644E23DDD778}"/>
              </a:ext>
            </a:extLst>
          </p:cNvPr>
          <p:cNvSpPr/>
          <p:nvPr/>
        </p:nvSpPr>
        <p:spPr>
          <a:xfrm>
            <a:off x="580388" y="1389819"/>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 Nền tảng Chăm sóc sức khỏe thông minh</a:t>
            </a:r>
          </a:p>
        </p:txBody>
      </p:sp>
    </p:spTree>
    <p:extLst>
      <p:ext uri="{BB962C8B-B14F-4D97-AF65-F5344CB8AC3E}">
        <p14:creationId xmlns:p14="http://schemas.microsoft.com/office/powerpoint/2010/main" val="1503811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sóc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sức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khỏe</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9" name="직사각형 48">
            <a:extLst>
              <a:ext uri="{FF2B5EF4-FFF2-40B4-BE49-F238E27FC236}">
                <a16:creationId xmlns:a16="http://schemas.microsoft.com/office/drawing/2014/main" id="{A723081D-DCA1-49DA-BB70-16D9367DD572}"/>
              </a:ext>
            </a:extLst>
          </p:cNvPr>
          <p:cNvSpPr/>
          <p:nvPr/>
        </p:nvSpPr>
        <p:spPr>
          <a:xfrm>
            <a:off x="7861301" y="480778"/>
            <a:ext cx="16067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50" name="직사각형 49">
            <a:extLst>
              <a:ext uri="{FF2B5EF4-FFF2-40B4-BE49-F238E27FC236}">
                <a16:creationId xmlns:a16="http://schemas.microsoft.com/office/drawing/2014/main" id="{4B4BD09D-F835-4E3F-847E-3761D73FF635}"/>
              </a:ext>
            </a:extLst>
          </p:cNvPr>
          <p:cNvSpPr/>
          <p:nvPr/>
        </p:nvSpPr>
        <p:spPr>
          <a:xfrm>
            <a:off x="580388" y="1389819"/>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 Sơ đồ chức năng nền tảng chăm sóc sức khỏe thông minh</a:t>
            </a:r>
          </a:p>
        </p:txBody>
      </p:sp>
      <p:grpSp>
        <p:nvGrpSpPr>
          <p:cNvPr id="3" name="그룹 16">
            <a:extLst>
              <a:ext uri="{FF2B5EF4-FFF2-40B4-BE49-F238E27FC236}">
                <a16:creationId xmlns:a16="http://schemas.microsoft.com/office/drawing/2014/main" id="{402B7A07-0630-0A35-8497-B088ABBFBF57}"/>
              </a:ext>
            </a:extLst>
          </p:cNvPr>
          <p:cNvGrpSpPr/>
          <p:nvPr/>
        </p:nvGrpSpPr>
        <p:grpSpPr>
          <a:xfrm>
            <a:off x="1234470" y="1605263"/>
            <a:ext cx="7433883" cy="4417928"/>
            <a:chOff x="1392027" y="2798600"/>
            <a:chExt cx="7291409" cy="4733573"/>
          </a:xfrm>
        </p:grpSpPr>
        <p:pic>
          <p:nvPicPr>
            <p:cNvPr id="4" name="Picture 2" descr="ì¤ë§í¸í¬ì¤ì¼ì´ ëë°ì´ì¤ì ëí ì´ë¯¸ì§ ê²ìê²°ê³¼">
              <a:extLst>
                <a:ext uri="{FF2B5EF4-FFF2-40B4-BE49-F238E27FC236}">
                  <a16:creationId xmlns:a16="http://schemas.microsoft.com/office/drawing/2014/main" id="{CBFBD281-4D00-9C5A-F336-815FB8A4BC5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2027" y="2798600"/>
              <a:ext cx="7291409" cy="47335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9B08EC-A5D5-65CB-C383-7FFAC5C58EA6}"/>
                </a:ext>
              </a:extLst>
            </p:cNvPr>
            <p:cNvSpPr txBox="1"/>
            <p:nvPr/>
          </p:nvSpPr>
          <p:spPr>
            <a:xfrm>
              <a:off x="1525358" y="2980923"/>
              <a:ext cx="511397" cy="157893"/>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p>
              <a:pPr algn="ctr"/>
              <a:r>
                <a:rPr lang="vi-VN" sz="500" dirty="0">
                  <a:latin typeface="SamsungOne-400" panose="020B0503030303020204" charset="0"/>
                  <a:ea typeface="SamsungOne-400" panose="020B0503030303020204" pitchFamily="34" charset="0"/>
                </a:rPr>
                <a:t>Bệnh tim</a:t>
              </a:r>
            </a:p>
          </p:txBody>
        </p:sp>
        <p:sp>
          <p:nvSpPr>
            <p:cNvPr id="6" name="TextBox 5">
              <a:extLst>
                <a:ext uri="{FF2B5EF4-FFF2-40B4-BE49-F238E27FC236}">
                  <a16:creationId xmlns:a16="http://schemas.microsoft.com/office/drawing/2014/main" id="{2F99D001-E015-7395-A056-106F6EAFA090}"/>
                </a:ext>
              </a:extLst>
            </p:cNvPr>
            <p:cNvSpPr txBox="1"/>
            <p:nvPr/>
          </p:nvSpPr>
          <p:spPr>
            <a:xfrm>
              <a:off x="2179540" y="2957591"/>
              <a:ext cx="532557" cy="204558"/>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p>
              <a:pPr algn="ctr"/>
              <a:r>
                <a:rPr lang="vi-VN" sz="500" dirty="0">
                  <a:latin typeface="SamsungOne-400" panose="020B0503030303020204" charset="0"/>
                  <a:ea typeface="SamsungOne-400" panose="020B0503030303020204" pitchFamily="34" charset="0"/>
                </a:rPr>
                <a:t>Quản lý bệnh tiểu đường</a:t>
              </a:r>
            </a:p>
          </p:txBody>
        </p:sp>
        <p:sp>
          <p:nvSpPr>
            <p:cNvPr id="7" name="TextBox 6">
              <a:extLst>
                <a:ext uri="{FF2B5EF4-FFF2-40B4-BE49-F238E27FC236}">
                  <a16:creationId xmlns:a16="http://schemas.microsoft.com/office/drawing/2014/main" id="{83CAD3BD-7668-2090-EEF5-F2CB0964D5BF}"/>
                </a:ext>
              </a:extLst>
            </p:cNvPr>
            <p:cNvSpPr txBox="1"/>
            <p:nvPr/>
          </p:nvSpPr>
          <p:spPr>
            <a:xfrm>
              <a:off x="2852121" y="2957591"/>
              <a:ext cx="522933" cy="204558"/>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p>
              <a:pPr algn="ctr"/>
              <a:r>
                <a:rPr lang="vi-VN" sz="500" dirty="0">
                  <a:latin typeface="SamsungOne-400" panose="020B0503030303020204" charset="0"/>
                  <a:ea typeface="SamsungOne-400" panose="020B0503030303020204" pitchFamily="34" charset="0"/>
                </a:rPr>
                <a:t>Quản lý bệnh tăng huyết áp</a:t>
              </a:r>
            </a:p>
          </p:txBody>
        </p:sp>
        <p:sp>
          <p:nvSpPr>
            <p:cNvPr id="8" name="TextBox 7">
              <a:extLst>
                <a:ext uri="{FF2B5EF4-FFF2-40B4-BE49-F238E27FC236}">
                  <a16:creationId xmlns:a16="http://schemas.microsoft.com/office/drawing/2014/main" id="{D8F9714C-36C2-AFFF-2375-9430A3C580B2}"/>
                </a:ext>
              </a:extLst>
            </p:cNvPr>
            <p:cNvSpPr txBox="1"/>
            <p:nvPr/>
          </p:nvSpPr>
          <p:spPr>
            <a:xfrm>
              <a:off x="3514135" y="2957591"/>
              <a:ext cx="524818" cy="204558"/>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p>
              <a:pPr algn="ctr"/>
              <a:r>
                <a:rPr lang="vi-VN" sz="500" dirty="0">
                  <a:latin typeface="SamsungOne-400" panose="020B0503030303020204" charset="0"/>
                  <a:ea typeface="SamsungOne-400" panose="020B0503030303020204" pitchFamily="34" charset="0"/>
                </a:rPr>
                <a:t>Quản lý hoạt động</a:t>
              </a:r>
            </a:p>
          </p:txBody>
        </p:sp>
        <p:sp>
          <p:nvSpPr>
            <p:cNvPr id="9" name="TextBox 8">
              <a:extLst>
                <a:ext uri="{FF2B5EF4-FFF2-40B4-BE49-F238E27FC236}">
                  <a16:creationId xmlns:a16="http://schemas.microsoft.com/office/drawing/2014/main" id="{4671DCE9-BD63-C1E9-E365-0A3A9F1E6DD6}"/>
                </a:ext>
              </a:extLst>
            </p:cNvPr>
            <p:cNvSpPr txBox="1"/>
            <p:nvPr/>
          </p:nvSpPr>
          <p:spPr>
            <a:xfrm>
              <a:off x="4189842" y="2957591"/>
              <a:ext cx="537864" cy="204558"/>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p>
              <a:pPr algn="ctr"/>
              <a:r>
                <a:rPr lang="vi-VN" sz="500" dirty="0">
                  <a:latin typeface="SamsungOne-400" panose="020B0503030303020204" charset="0"/>
                  <a:ea typeface="SamsungOne-400" panose="020B0503030303020204" pitchFamily="34" charset="0"/>
                </a:rPr>
                <a:t>Quản lý ăn kiêng</a:t>
              </a:r>
            </a:p>
          </p:txBody>
        </p:sp>
        <p:sp>
          <p:nvSpPr>
            <p:cNvPr id="10" name="TextBox 9">
              <a:extLst>
                <a:ext uri="{FF2B5EF4-FFF2-40B4-BE49-F238E27FC236}">
                  <a16:creationId xmlns:a16="http://schemas.microsoft.com/office/drawing/2014/main" id="{8FD5BE1C-471F-392E-26AD-91341D974C56}"/>
                </a:ext>
              </a:extLst>
            </p:cNvPr>
            <p:cNvSpPr txBox="1"/>
            <p:nvPr/>
          </p:nvSpPr>
          <p:spPr>
            <a:xfrm>
              <a:off x="4826475" y="2957591"/>
              <a:ext cx="565519" cy="204558"/>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p>
              <a:pPr algn="ctr"/>
              <a:r>
                <a:rPr lang="vi-VN" sz="500" dirty="0">
                  <a:latin typeface="SamsungOne-400" panose="020B0503030303020204" charset="0"/>
                  <a:ea typeface="SamsungOne-400" panose="020B0503030303020204" pitchFamily="34" charset="0"/>
                </a:rPr>
                <a:t>Lời khuyên giảm cân</a:t>
              </a:r>
            </a:p>
          </p:txBody>
        </p:sp>
        <p:sp>
          <p:nvSpPr>
            <p:cNvPr id="11" name="TextBox 10">
              <a:extLst>
                <a:ext uri="{FF2B5EF4-FFF2-40B4-BE49-F238E27FC236}">
                  <a16:creationId xmlns:a16="http://schemas.microsoft.com/office/drawing/2014/main" id="{5146F2ED-DD9B-D324-83CA-4015BDE3F7B1}"/>
                </a:ext>
              </a:extLst>
            </p:cNvPr>
            <p:cNvSpPr txBox="1"/>
            <p:nvPr/>
          </p:nvSpPr>
          <p:spPr>
            <a:xfrm>
              <a:off x="5527535" y="2980923"/>
              <a:ext cx="552031" cy="157893"/>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p>
              <a:pPr algn="ctr"/>
              <a:r>
                <a:rPr lang="vi-VN" sz="500" dirty="0">
                  <a:latin typeface="SamsungOne-400" panose="020B0503030303020204" charset="0"/>
                  <a:ea typeface="SamsungOne-400" panose="020B0503030303020204" pitchFamily="34" charset="0"/>
                </a:rPr>
                <a:t>Kiểm soát căng thẳng</a:t>
              </a:r>
            </a:p>
          </p:txBody>
        </p:sp>
        <p:sp>
          <p:nvSpPr>
            <p:cNvPr id="12" name="TextBox 11">
              <a:extLst>
                <a:ext uri="{FF2B5EF4-FFF2-40B4-BE49-F238E27FC236}">
                  <a16:creationId xmlns:a16="http://schemas.microsoft.com/office/drawing/2014/main" id="{629207A1-D0F3-84A1-8DFC-367964AC4DBA}"/>
                </a:ext>
              </a:extLst>
            </p:cNvPr>
            <p:cNvSpPr txBox="1"/>
            <p:nvPr/>
          </p:nvSpPr>
          <p:spPr>
            <a:xfrm>
              <a:off x="6178837" y="2957591"/>
              <a:ext cx="561011" cy="204558"/>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p>
              <a:pPr algn="ctr"/>
              <a:r>
                <a:rPr lang="vi-VN" sz="500" dirty="0">
                  <a:latin typeface="SamsungOne-400" panose="020B0503030303020204" charset="0"/>
                  <a:ea typeface="SamsungOne-400" panose="020B0503030303020204" pitchFamily="34" charset="0"/>
                </a:rPr>
                <a:t>Quản lý dược phẩm</a:t>
              </a:r>
            </a:p>
          </p:txBody>
        </p:sp>
        <p:sp>
          <p:nvSpPr>
            <p:cNvPr id="13" name="TextBox 12">
              <a:extLst>
                <a:ext uri="{FF2B5EF4-FFF2-40B4-BE49-F238E27FC236}">
                  <a16:creationId xmlns:a16="http://schemas.microsoft.com/office/drawing/2014/main" id="{8F28718A-0802-03EA-A5BB-ABEC1EAA7A81}"/>
                </a:ext>
              </a:extLst>
            </p:cNvPr>
            <p:cNvSpPr txBox="1"/>
            <p:nvPr/>
          </p:nvSpPr>
          <p:spPr>
            <a:xfrm>
              <a:off x="1570890" y="3734701"/>
              <a:ext cx="1676264" cy="203960"/>
            </a:xfrm>
            <a:prstGeom prst="rect">
              <a:avLst/>
            </a:prstGeom>
            <a:solidFill>
              <a:srgbClr val="F1F0DE"/>
            </a:solidFill>
          </p:spPr>
          <p:txBody>
            <a:bodyPr wrap="square" lIns="0" tIns="0" rIns="0" bIns="0" rtlCol="0" anchor="ctr">
              <a:noAutofit/>
              <a:scene3d>
                <a:camera prst="orthographicFront"/>
                <a:lightRig rig="threePt" dir="t"/>
              </a:scene3d>
              <a:sp3d>
                <a:bevelT w="0" h="6350"/>
              </a:sp3d>
            </a:bodyPr>
            <a:lstStyle/>
            <a:p>
              <a:pPr algn="ctr"/>
              <a:r>
                <a:rPr lang="vi-VN" sz="900" dirty="0">
                  <a:latin typeface="SamsungOne-400" panose="020B0503030303020204" charset="0"/>
                  <a:ea typeface="SamsungOne-700" panose="020B0803030303020204" pitchFamily="34" charset="0"/>
                </a:rPr>
                <a:t>Thống kê/phân tích</a:t>
              </a:r>
            </a:p>
          </p:txBody>
        </p:sp>
        <p:sp>
          <p:nvSpPr>
            <p:cNvPr id="14" name="TextBox 13">
              <a:extLst>
                <a:ext uri="{FF2B5EF4-FFF2-40B4-BE49-F238E27FC236}">
                  <a16:creationId xmlns:a16="http://schemas.microsoft.com/office/drawing/2014/main" id="{F1016C60-A871-85B6-1148-D6243AB008DE}"/>
                </a:ext>
              </a:extLst>
            </p:cNvPr>
            <p:cNvSpPr txBox="1"/>
            <p:nvPr/>
          </p:nvSpPr>
          <p:spPr>
            <a:xfrm>
              <a:off x="3268070" y="3734701"/>
              <a:ext cx="1605842" cy="203960"/>
            </a:xfrm>
            <a:prstGeom prst="rect">
              <a:avLst/>
            </a:prstGeom>
            <a:solidFill>
              <a:srgbClr val="F1F0DE"/>
            </a:solidFill>
          </p:spPr>
          <p:txBody>
            <a:bodyPr wrap="square" lIns="0" tIns="0" rIns="0" bIns="0" rtlCol="0" anchor="ctr">
              <a:noAutofit/>
              <a:scene3d>
                <a:camera prst="orthographicFront"/>
                <a:lightRig rig="threePt" dir="t"/>
              </a:scene3d>
              <a:sp3d>
                <a:bevelT w="0" h="6350"/>
              </a:sp3d>
            </a:bodyPr>
            <a:lstStyle/>
            <a:p>
              <a:pPr algn="ctr"/>
              <a:r>
                <a:rPr lang="vi-VN" sz="800" dirty="0">
                  <a:latin typeface="SamsungOne-400" panose="020B0503030303020204" charset="0"/>
                  <a:ea typeface="SamsungOne-700" panose="020B0803030303020204" pitchFamily="34" charset="0"/>
                </a:rPr>
                <a:t>Bảng điều khiển tích hợp</a:t>
              </a:r>
            </a:p>
          </p:txBody>
        </p:sp>
        <p:sp>
          <p:nvSpPr>
            <p:cNvPr id="15" name="TextBox 14">
              <a:extLst>
                <a:ext uri="{FF2B5EF4-FFF2-40B4-BE49-F238E27FC236}">
                  <a16:creationId xmlns:a16="http://schemas.microsoft.com/office/drawing/2014/main" id="{73EE1806-66E8-A613-CA5A-6346B2E55C23}"/>
                </a:ext>
              </a:extLst>
            </p:cNvPr>
            <p:cNvSpPr txBox="1"/>
            <p:nvPr/>
          </p:nvSpPr>
          <p:spPr>
            <a:xfrm>
              <a:off x="4995238" y="3734701"/>
              <a:ext cx="1699243" cy="203960"/>
            </a:xfrm>
            <a:prstGeom prst="rect">
              <a:avLst/>
            </a:prstGeom>
            <a:solidFill>
              <a:srgbClr val="F1F0DE"/>
            </a:solidFill>
          </p:spPr>
          <p:txBody>
            <a:bodyPr wrap="square" lIns="0" tIns="0" rIns="0" bIns="0" rtlCol="0" anchor="ctr">
              <a:noAutofit/>
              <a:scene3d>
                <a:camera prst="orthographicFront"/>
                <a:lightRig rig="threePt" dir="t"/>
              </a:scene3d>
              <a:sp3d>
                <a:bevelT w="0" h="6350"/>
              </a:sp3d>
            </a:bodyPr>
            <a:lstStyle/>
            <a:p>
              <a:pPr algn="ctr"/>
              <a:r>
                <a:rPr lang="vi-VN" sz="900" dirty="0">
                  <a:latin typeface="SamsungOne-400" panose="020B0503030303020204" charset="0"/>
                  <a:ea typeface="SamsungOne-700" panose="020B0803030303020204" pitchFamily="34" charset="0"/>
                </a:rPr>
                <a:t>Chẩn đoán/phòng ngừa</a:t>
              </a:r>
            </a:p>
          </p:txBody>
        </p:sp>
        <p:sp>
          <p:nvSpPr>
            <p:cNvPr id="16" name="TextBox 15">
              <a:extLst>
                <a:ext uri="{FF2B5EF4-FFF2-40B4-BE49-F238E27FC236}">
                  <a16:creationId xmlns:a16="http://schemas.microsoft.com/office/drawing/2014/main" id="{D15272A8-E54A-7196-BA15-AC9FD06A1E1F}"/>
                </a:ext>
              </a:extLst>
            </p:cNvPr>
            <p:cNvSpPr txBox="1"/>
            <p:nvPr/>
          </p:nvSpPr>
          <p:spPr>
            <a:xfrm>
              <a:off x="1780006" y="5230220"/>
              <a:ext cx="2095500" cy="197153"/>
            </a:xfrm>
            <a:prstGeom prst="rect">
              <a:avLst/>
            </a:prstGeom>
            <a:solidFill>
              <a:srgbClr val="D5EEF3"/>
            </a:solidFill>
          </p:spPr>
          <p:txBody>
            <a:bodyPr wrap="square" lIns="0" tIns="0" rIns="0" bIns="0" rtlCol="0" anchor="ctr">
              <a:noAutofit/>
              <a:scene3d>
                <a:camera prst="orthographicFront"/>
                <a:lightRig rig="threePt" dir="t"/>
              </a:scene3d>
              <a:sp3d>
                <a:bevelT w="0" h="6350"/>
              </a:sp3d>
            </a:bodyPr>
            <a:lstStyle/>
            <a:p>
              <a:pPr algn="ctr"/>
              <a:r>
                <a:rPr lang="vi-VN" sz="900" dirty="0">
                  <a:latin typeface="SamsungOne-400" panose="020B0503030303020204" charset="0"/>
                  <a:ea typeface="SamsungOne-700" panose="020B0803030303020204" pitchFamily="34" charset="0"/>
                </a:rPr>
                <a:t>Nền tảng ứng dụng</a:t>
              </a:r>
            </a:p>
          </p:txBody>
        </p:sp>
        <p:sp>
          <p:nvSpPr>
            <p:cNvPr id="18" name="TextBox 17">
              <a:extLst>
                <a:ext uri="{FF2B5EF4-FFF2-40B4-BE49-F238E27FC236}">
                  <a16:creationId xmlns:a16="http://schemas.microsoft.com/office/drawing/2014/main" id="{5E8183DD-DDF8-9AD2-4E6D-B7D2653053E8}"/>
                </a:ext>
              </a:extLst>
            </p:cNvPr>
            <p:cNvSpPr txBox="1"/>
            <p:nvPr/>
          </p:nvSpPr>
          <p:spPr>
            <a:xfrm>
              <a:off x="4396362" y="5270030"/>
              <a:ext cx="2095500" cy="117534"/>
            </a:xfrm>
            <a:prstGeom prst="rect">
              <a:avLst/>
            </a:prstGeom>
            <a:solidFill>
              <a:srgbClr val="D5EEF3"/>
            </a:solidFill>
          </p:spPr>
          <p:txBody>
            <a:bodyPr wrap="square" lIns="0" tIns="0" rIns="0" bIns="0" rtlCol="0" anchor="ctr">
              <a:noAutofit/>
              <a:scene3d>
                <a:camera prst="orthographicFront"/>
                <a:lightRig rig="threePt" dir="t"/>
              </a:scene3d>
              <a:sp3d>
                <a:bevelT w="0" h="6350"/>
              </a:sp3d>
            </a:bodyPr>
            <a:lstStyle>
              <a:defPPr>
                <a:defRPr lang="en-US"/>
              </a:defPPr>
              <a:lvl1pPr algn="ctr">
                <a:defRPr sz="900">
                  <a:latin typeface="SamsungOne-700" panose="020B0803030303020204" pitchFamily="34" charset="0"/>
                  <a:ea typeface="SamsungOne-700" panose="020B0803030303020204" pitchFamily="34" charset="0"/>
                </a:defRPr>
              </a:lvl1pPr>
            </a:lstStyle>
            <a:p>
              <a:r>
                <a:rPr lang="vi-VN"/>
                <a:t>Nền tảng chung</a:t>
              </a:r>
            </a:p>
          </p:txBody>
        </p:sp>
        <p:sp>
          <p:nvSpPr>
            <p:cNvPr id="19" name="TextBox 18">
              <a:extLst>
                <a:ext uri="{FF2B5EF4-FFF2-40B4-BE49-F238E27FC236}">
                  <a16:creationId xmlns:a16="http://schemas.microsoft.com/office/drawing/2014/main" id="{DC789AAA-1848-DE39-4369-64113D0A78B6}"/>
                </a:ext>
              </a:extLst>
            </p:cNvPr>
            <p:cNvSpPr txBox="1"/>
            <p:nvPr/>
          </p:nvSpPr>
          <p:spPr>
            <a:xfrm>
              <a:off x="4263861" y="5461528"/>
              <a:ext cx="1815704" cy="128624"/>
            </a:xfrm>
            <a:prstGeom prst="rect">
              <a:avLst/>
            </a:prstGeom>
            <a:solidFill>
              <a:srgbClr val="7299FE"/>
            </a:solidFill>
          </p:spPr>
          <p:txBody>
            <a:bodyPr wrap="square" lIns="0" tIns="0" rIns="0" bIns="0" rtlCol="0" anchor="ctr">
              <a:noAutofit/>
              <a:scene3d>
                <a:camera prst="orthographicFront"/>
                <a:lightRig rig="threePt" dir="t"/>
              </a:scene3d>
              <a:sp3d>
                <a:bevelT w="0" h="6350"/>
              </a:sp3d>
            </a:bodyPr>
            <a:lstStyle/>
            <a:p>
              <a:pPr algn="ctr"/>
              <a:r>
                <a:rPr lang="vi-VN" sz="700" dirty="0">
                  <a:solidFill>
                    <a:schemeClr val="bg1"/>
                  </a:solidFill>
                  <a:latin typeface="SamsungOne-400" panose="020B0503030303020204" charset="0"/>
                  <a:ea typeface="SamsungOne-400" panose="020B0503030303020204" pitchFamily="34" charset="0"/>
                </a:rPr>
                <a:t>Tích hợp dữ liệu</a:t>
              </a:r>
            </a:p>
          </p:txBody>
        </p:sp>
        <p:sp>
          <p:nvSpPr>
            <p:cNvPr id="20" name="TextBox 19">
              <a:extLst>
                <a:ext uri="{FF2B5EF4-FFF2-40B4-BE49-F238E27FC236}">
                  <a16:creationId xmlns:a16="http://schemas.microsoft.com/office/drawing/2014/main" id="{0961A63F-9872-E0B0-8CC4-DC3B6B0397EF}"/>
                </a:ext>
              </a:extLst>
            </p:cNvPr>
            <p:cNvSpPr txBox="1"/>
            <p:nvPr/>
          </p:nvSpPr>
          <p:spPr>
            <a:xfrm>
              <a:off x="1752570" y="5742716"/>
              <a:ext cx="920642" cy="206196"/>
            </a:xfrm>
            <a:prstGeom prst="rect">
              <a:avLst/>
            </a:prstGeom>
            <a:solidFill>
              <a:schemeClr val="bg1"/>
            </a:solidFill>
          </p:spPr>
          <p:txBody>
            <a:bodyPr wrap="square" lIns="0" tIns="0" rIns="0" bIns="0" rtlCol="0" anchor="ctr">
              <a:noAutofit/>
              <a:scene3d>
                <a:camera prst="orthographicFront"/>
                <a:lightRig rig="threePt" dir="t"/>
              </a:scene3d>
              <a:sp3d>
                <a:bevelT w="0" h="6350"/>
              </a:sp3d>
            </a:bodyPr>
            <a:lstStyle/>
            <a:p>
              <a:pPr algn="ctr"/>
              <a:r>
                <a:rPr lang="vi-VN" sz="700" dirty="0">
                  <a:latin typeface="SamsungOne-400" panose="020B0503030303020204" charset="0"/>
                  <a:ea typeface="SamsungOne-400" panose="020B0503030303020204" pitchFamily="34" charset="0"/>
                </a:rPr>
                <a:t>Động cơ chính</a:t>
              </a:r>
            </a:p>
          </p:txBody>
        </p:sp>
        <p:sp>
          <p:nvSpPr>
            <p:cNvPr id="21" name="TextBox 20">
              <a:extLst>
                <a:ext uri="{FF2B5EF4-FFF2-40B4-BE49-F238E27FC236}">
                  <a16:creationId xmlns:a16="http://schemas.microsoft.com/office/drawing/2014/main" id="{B49EC088-0535-DD33-342E-CB65121E8058}"/>
                </a:ext>
              </a:extLst>
            </p:cNvPr>
            <p:cNvSpPr txBox="1"/>
            <p:nvPr/>
          </p:nvSpPr>
          <p:spPr>
            <a:xfrm>
              <a:off x="2980363" y="5742716"/>
              <a:ext cx="920642" cy="201974"/>
            </a:xfrm>
            <a:prstGeom prst="rect">
              <a:avLst/>
            </a:prstGeom>
            <a:solidFill>
              <a:schemeClr val="bg1"/>
            </a:solidFill>
          </p:spPr>
          <p:txBody>
            <a:bodyPr wrap="square" lIns="0" tIns="0" rIns="0" bIns="0" rtlCol="0" anchor="ctr">
              <a:noAutofit/>
              <a:scene3d>
                <a:camera prst="orthographicFront"/>
                <a:lightRig rig="threePt" dir="t"/>
              </a:scene3d>
              <a:sp3d>
                <a:bevelT w="0" h="6350"/>
              </a:sp3d>
            </a:bodyPr>
            <a:lstStyle>
              <a:defPPr>
                <a:defRPr lang="en-US"/>
              </a:defPPr>
              <a:lvl1pPr algn="ctr">
                <a:defRPr sz="700">
                  <a:latin typeface="SamsungOne-400" panose="020B0503030303020204" pitchFamily="34" charset="0"/>
                  <a:ea typeface="SamsungOne-400" panose="020B0503030303020204" pitchFamily="34" charset="0"/>
                </a:defRPr>
              </a:lvl1pPr>
            </a:lstStyle>
            <a:p>
              <a:r>
                <a:rPr lang="vi-VN"/>
                <a:t>Dịch vụ thông thường</a:t>
              </a:r>
            </a:p>
          </p:txBody>
        </p:sp>
        <p:sp>
          <p:nvSpPr>
            <p:cNvPr id="22" name="TextBox 21">
              <a:extLst>
                <a:ext uri="{FF2B5EF4-FFF2-40B4-BE49-F238E27FC236}">
                  <a16:creationId xmlns:a16="http://schemas.microsoft.com/office/drawing/2014/main" id="{4E157243-4690-1EE8-45F6-2C3EE5491856}"/>
                </a:ext>
              </a:extLst>
            </p:cNvPr>
            <p:cNvSpPr txBox="1"/>
            <p:nvPr/>
          </p:nvSpPr>
          <p:spPr>
            <a:xfrm>
              <a:off x="4314695" y="5654085"/>
              <a:ext cx="2244731" cy="118173"/>
            </a:xfrm>
            <a:prstGeom prst="rect">
              <a:avLst/>
            </a:prstGeom>
            <a:solidFill>
              <a:schemeClr val="bg1"/>
            </a:solidFill>
          </p:spPr>
          <p:txBody>
            <a:bodyPr wrap="square" lIns="0" tIns="0" rIns="0" bIns="0" rtlCol="0" anchor="ctr">
              <a:noAutofit/>
              <a:scene3d>
                <a:camera prst="orthographicFront"/>
                <a:lightRig rig="threePt" dir="t"/>
              </a:scene3d>
              <a:sp3d>
                <a:bevelT w="0" h="6350"/>
              </a:sp3d>
            </a:bodyPr>
            <a:lstStyle>
              <a:defPPr>
                <a:defRPr lang="en-US"/>
              </a:defPPr>
              <a:lvl1pPr algn="ctr">
                <a:defRPr sz="700">
                  <a:latin typeface="SamsungOne-400" panose="020B0503030303020204" pitchFamily="34" charset="0"/>
                  <a:ea typeface="SamsungOne-400" panose="020B0503030303020204" pitchFamily="34" charset="0"/>
                </a:defRPr>
              </a:lvl1pPr>
            </a:lstStyle>
            <a:p>
              <a:r>
                <a:rPr lang="vi-VN" dirty="0"/>
                <a:t>Quản lý phần mềm trung gian/kết nối</a:t>
              </a:r>
            </a:p>
          </p:txBody>
        </p:sp>
        <p:sp>
          <p:nvSpPr>
            <p:cNvPr id="23" name="TextBox 22">
              <a:extLst>
                <a:ext uri="{FF2B5EF4-FFF2-40B4-BE49-F238E27FC236}">
                  <a16:creationId xmlns:a16="http://schemas.microsoft.com/office/drawing/2014/main" id="{EC13D5AE-54BA-7E2D-B6D0-DC180D7F5272}"/>
                </a:ext>
              </a:extLst>
            </p:cNvPr>
            <p:cNvSpPr txBox="1"/>
            <p:nvPr/>
          </p:nvSpPr>
          <p:spPr>
            <a:xfrm>
              <a:off x="4476894" y="5826413"/>
              <a:ext cx="680421" cy="128999"/>
            </a:xfrm>
            <a:prstGeom prst="rect">
              <a:avLst/>
            </a:prstGeom>
            <a:solidFill>
              <a:schemeClr val="bg1"/>
            </a:solidFill>
          </p:spPr>
          <p:txBody>
            <a:bodyPr wrap="square" lIns="0" tIns="0" rIns="0" bIns="0" rtlCol="0" anchor="ctr">
              <a:noAutofit/>
              <a:scene3d>
                <a:camera prst="orthographicFront"/>
                <a:lightRig rig="threePt" dir="t"/>
              </a:scene3d>
              <a:sp3d>
                <a:bevelT w="0" h="6350"/>
              </a:sp3d>
            </a:bodyPr>
            <a:lstStyle>
              <a:defPPr>
                <a:defRPr lang="en-US"/>
              </a:defPPr>
              <a:lvl1pPr algn="ctr">
                <a:defRPr sz="700">
                  <a:latin typeface="SamsungOne-400" panose="020B0503030303020204" pitchFamily="34" charset="0"/>
                  <a:ea typeface="SamsungOne-400" panose="020B0503030303020204" pitchFamily="34" charset="0"/>
                </a:defRPr>
              </a:lvl1pPr>
            </a:lstStyle>
            <a:p>
              <a:r>
                <a:rPr lang="vi-VN"/>
                <a:t>Cổng vào</a:t>
              </a:r>
            </a:p>
          </p:txBody>
        </p:sp>
        <p:sp>
          <p:nvSpPr>
            <p:cNvPr id="24" name="TextBox 23">
              <a:extLst>
                <a:ext uri="{FF2B5EF4-FFF2-40B4-BE49-F238E27FC236}">
                  <a16:creationId xmlns:a16="http://schemas.microsoft.com/office/drawing/2014/main" id="{009E3FA7-878C-DC10-7B6B-2B747E7FD5DB}"/>
                </a:ext>
              </a:extLst>
            </p:cNvPr>
            <p:cNvSpPr txBox="1"/>
            <p:nvPr/>
          </p:nvSpPr>
          <p:spPr>
            <a:xfrm>
              <a:off x="5518342" y="5836192"/>
              <a:ext cx="1026601" cy="119219"/>
            </a:xfrm>
            <a:prstGeom prst="rect">
              <a:avLst/>
            </a:prstGeom>
            <a:solidFill>
              <a:schemeClr val="bg1"/>
            </a:solidFill>
          </p:spPr>
          <p:txBody>
            <a:bodyPr wrap="square" lIns="0" tIns="0" rIns="0" bIns="0" rtlCol="0" anchor="ctr">
              <a:noAutofit/>
              <a:scene3d>
                <a:camera prst="orthographicFront"/>
                <a:lightRig rig="threePt" dir="t"/>
              </a:scene3d>
              <a:sp3d>
                <a:bevelT w="0" h="6350"/>
              </a:sp3d>
            </a:bodyPr>
            <a:lstStyle>
              <a:defPPr>
                <a:defRPr lang="en-US"/>
              </a:defPPr>
              <a:lvl1pPr algn="ctr">
                <a:defRPr sz="700">
                  <a:latin typeface="SamsungOne-400" panose="020B0503030303020204" pitchFamily="34" charset="0"/>
                  <a:ea typeface="SamsungOne-400" panose="020B0503030303020204" pitchFamily="34" charset="0"/>
                </a:defRPr>
              </a:lvl1pPr>
            </a:lstStyle>
            <a:p>
              <a:r>
                <a:rPr lang="vi-VN"/>
                <a:t>Giao tiếp</a:t>
              </a:r>
            </a:p>
          </p:txBody>
        </p:sp>
        <p:sp>
          <p:nvSpPr>
            <p:cNvPr id="25" name="TextBox 24">
              <a:extLst>
                <a:ext uri="{FF2B5EF4-FFF2-40B4-BE49-F238E27FC236}">
                  <a16:creationId xmlns:a16="http://schemas.microsoft.com/office/drawing/2014/main" id="{E597CDD1-0B5F-88A0-6C2B-343690F99CC2}"/>
                </a:ext>
              </a:extLst>
            </p:cNvPr>
            <p:cNvSpPr txBox="1"/>
            <p:nvPr/>
          </p:nvSpPr>
          <p:spPr>
            <a:xfrm>
              <a:off x="7284429" y="3377434"/>
              <a:ext cx="1092201" cy="233842"/>
            </a:xfrm>
            <a:prstGeom prst="rect">
              <a:avLst/>
            </a:prstGeom>
            <a:solidFill>
              <a:srgbClr val="7299FE"/>
            </a:solidFill>
          </p:spPr>
          <p:txBody>
            <a:bodyPr wrap="square" lIns="0" tIns="0" rIns="0" bIns="0" rtlCol="0" anchor="ctr">
              <a:noAutofit/>
              <a:scene3d>
                <a:camera prst="orthographicFront"/>
                <a:lightRig rig="threePt" dir="t"/>
              </a:scene3d>
              <a:sp3d>
                <a:bevelT w="0" h="6350"/>
              </a:sp3d>
            </a:bodyPr>
            <a:lstStyle/>
            <a:p>
              <a:pPr algn="ctr"/>
              <a:r>
                <a:rPr lang="vi-VN" sz="700" dirty="0">
                  <a:solidFill>
                    <a:schemeClr val="bg1"/>
                  </a:solidFill>
                  <a:latin typeface="SamsungOne-400" panose="020B0503030303020204" charset="0"/>
                  <a:ea typeface="SamsungOne-700" panose="020B0803030303020204" pitchFamily="34" charset="0"/>
                </a:rPr>
                <a:t>Chăm sóc bệnh nhân</a:t>
              </a:r>
            </a:p>
          </p:txBody>
        </p:sp>
        <p:sp>
          <p:nvSpPr>
            <p:cNvPr id="27" name="TextBox 26">
              <a:extLst>
                <a:ext uri="{FF2B5EF4-FFF2-40B4-BE49-F238E27FC236}">
                  <a16:creationId xmlns:a16="http://schemas.microsoft.com/office/drawing/2014/main" id="{7294F153-0532-59B5-336B-E402991D4290}"/>
                </a:ext>
              </a:extLst>
            </p:cNvPr>
            <p:cNvSpPr txBox="1"/>
            <p:nvPr/>
          </p:nvSpPr>
          <p:spPr>
            <a:xfrm>
              <a:off x="7312771" y="4746607"/>
              <a:ext cx="1237783" cy="193655"/>
            </a:xfrm>
            <a:prstGeom prst="rect">
              <a:avLst/>
            </a:prstGeom>
            <a:solidFill>
              <a:srgbClr val="7299FE"/>
            </a:solidFill>
          </p:spPr>
          <p:txBody>
            <a:bodyPr wrap="square" lIns="0" tIns="0" rIns="0" bIns="0" rtlCol="0" anchor="ctr">
              <a:noAutofit/>
              <a:scene3d>
                <a:camera prst="orthographicFront"/>
                <a:lightRig rig="threePt" dir="t"/>
              </a:scene3d>
              <a:sp3d>
                <a:bevelT w="0" h="6350"/>
              </a:sp3d>
            </a:bodyPr>
            <a:lstStyle>
              <a:defPPr>
                <a:defRPr lang="en-US"/>
              </a:defPPr>
              <a:lvl1pPr algn="ctr">
                <a:defRPr sz="900">
                  <a:solidFill>
                    <a:schemeClr val="bg1"/>
                  </a:solidFill>
                  <a:latin typeface="SamsungOne-700" panose="020B0803030303020204" pitchFamily="34" charset="0"/>
                  <a:ea typeface="SamsungOne-700" panose="020B0803030303020204" pitchFamily="34" charset="0"/>
                </a:defRPr>
              </a:lvl1pPr>
            </a:lstStyle>
            <a:p>
              <a:r>
                <a:rPr lang="vi-VN"/>
                <a:t>Thông báo</a:t>
              </a:r>
            </a:p>
          </p:txBody>
        </p:sp>
        <p:sp>
          <p:nvSpPr>
            <p:cNvPr id="28" name="TextBox 27">
              <a:extLst>
                <a:ext uri="{FF2B5EF4-FFF2-40B4-BE49-F238E27FC236}">
                  <a16:creationId xmlns:a16="http://schemas.microsoft.com/office/drawing/2014/main" id="{47577154-0CAA-B6A6-C810-0C83E6CE5E18}"/>
                </a:ext>
              </a:extLst>
            </p:cNvPr>
            <p:cNvSpPr txBox="1"/>
            <p:nvPr/>
          </p:nvSpPr>
          <p:spPr>
            <a:xfrm>
              <a:off x="7284429" y="6047639"/>
              <a:ext cx="1294468" cy="436443"/>
            </a:xfrm>
            <a:prstGeom prst="rect">
              <a:avLst/>
            </a:prstGeom>
            <a:solidFill>
              <a:srgbClr val="7299FE"/>
            </a:solidFill>
          </p:spPr>
          <p:txBody>
            <a:bodyPr wrap="square" lIns="0" tIns="0" rIns="0" bIns="0" rtlCol="0" anchor="ctr">
              <a:noAutofit/>
              <a:scene3d>
                <a:camera prst="orthographicFront"/>
                <a:lightRig rig="threePt" dir="t"/>
              </a:scene3d>
              <a:sp3d>
                <a:bevelT w="0" h="6350"/>
              </a:sp3d>
            </a:bodyPr>
            <a:lstStyle>
              <a:defPPr>
                <a:defRPr lang="en-US"/>
              </a:defPPr>
              <a:lvl1pPr algn="ctr">
                <a:defRPr sz="900">
                  <a:solidFill>
                    <a:schemeClr val="bg1"/>
                  </a:solidFill>
                  <a:latin typeface="SamsungOne-700" panose="020B0803030303020204" pitchFamily="34" charset="0"/>
                  <a:ea typeface="SamsungOne-700" panose="020B0803030303020204" pitchFamily="34" charset="0"/>
                </a:defRPr>
              </a:lvl1pPr>
            </a:lstStyle>
            <a:p>
              <a:r>
                <a:rPr lang="vi-VN"/>
                <a:t>Liên kết trung tâm cấp cứu</a:t>
              </a:r>
            </a:p>
          </p:txBody>
        </p:sp>
        <p:sp>
          <p:nvSpPr>
            <p:cNvPr id="29" name="TextBox 28">
              <a:extLst>
                <a:ext uri="{FF2B5EF4-FFF2-40B4-BE49-F238E27FC236}">
                  <a16:creationId xmlns:a16="http://schemas.microsoft.com/office/drawing/2014/main" id="{B51706A0-EB41-F6D2-AD23-5E9B4135BFF7}"/>
                </a:ext>
              </a:extLst>
            </p:cNvPr>
            <p:cNvSpPr txBox="1"/>
            <p:nvPr/>
          </p:nvSpPr>
          <p:spPr>
            <a:xfrm>
              <a:off x="7354131" y="5515962"/>
              <a:ext cx="1158324" cy="379839"/>
            </a:xfrm>
            <a:prstGeom prst="rect">
              <a:avLst/>
            </a:prstGeom>
            <a:solidFill>
              <a:schemeClr val="bg1"/>
            </a:solidFill>
          </p:spPr>
          <p:txBody>
            <a:bodyPr wrap="square" lIns="0" tIns="0" rIns="0" bIns="0" rtlCol="0" anchor="ctr">
              <a:noAutofit/>
              <a:scene3d>
                <a:camera prst="orthographicFront"/>
                <a:lightRig rig="threePt" dir="t"/>
              </a:scene3d>
              <a:sp3d>
                <a:bevelT w="0" h="6350"/>
              </a:sp3d>
            </a:bodyPr>
            <a:lstStyle>
              <a:defPPr>
                <a:defRPr lang="en-US"/>
              </a:defPPr>
              <a:lvl1pPr algn="ctr">
                <a:defRPr sz="600">
                  <a:latin typeface="SamsungOne-400" panose="020B0503030303020204" pitchFamily="34" charset="0"/>
                  <a:ea typeface="SamsungOne-400" panose="020B0503030303020204" pitchFamily="34" charset="0"/>
                </a:defRPr>
              </a:lvl1pPr>
            </a:lstStyle>
            <a:p>
              <a:r>
                <a:rPr lang="vi-VN"/>
                <a:t>Thông báo về tình trạng bệnh nhân theo thời gian thực cho bệnh viện và gia đình</a:t>
              </a:r>
            </a:p>
          </p:txBody>
        </p:sp>
        <p:sp>
          <p:nvSpPr>
            <p:cNvPr id="31" name="TextBox 30">
              <a:extLst>
                <a:ext uri="{FF2B5EF4-FFF2-40B4-BE49-F238E27FC236}">
                  <a16:creationId xmlns:a16="http://schemas.microsoft.com/office/drawing/2014/main" id="{D6C9A497-4967-97F7-0966-0AD0A4D29445}"/>
                </a:ext>
              </a:extLst>
            </p:cNvPr>
            <p:cNvSpPr txBox="1"/>
            <p:nvPr/>
          </p:nvSpPr>
          <p:spPr>
            <a:xfrm>
              <a:off x="7382836" y="6902718"/>
              <a:ext cx="1092201" cy="331886"/>
            </a:xfrm>
            <a:prstGeom prst="rect">
              <a:avLst/>
            </a:prstGeom>
            <a:solidFill>
              <a:schemeClr val="bg1"/>
            </a:solidFill>
          </p:spPr>
          <p:txBody>
            <a:bodyPr wrap="square" lIns="0" tIns="0" rIns="0" bIns="0" rtlCol="0" anchor="ctr">
              <a:noAutofit/>
              <a:scene3d>
                <a:camera prst="orthographicFront"/>
                <a:lightRig rig="threePt" dir="t"/>
              </a:scene3d>
              <a:sp3d>
                <a:bevelT w="0" h="6350"/>
              </a:sp3d>
            </a:bodyPr>
            <a:lstStyle/>
            <a:p>
              <a:pPr algn="ctr"/>
              <a:r>
                <a:rPr lang="vi-VN" sz="600" dirty="0">
                  <a:latin typeface="SamsungOne-400" panose="020B0503030303020204" charset="0"/>
                  <a:ea typeface="SamsungOne-400" panose="020B0503030303020204" pitchFamily="34" charset="0"/>
                </a:rPr>
                <a:t>Trạm cứu hỏa, đồn cảnh sát lân cận, v.v.</a:t>
              </a:r>
            </a:p>
          </p:txBody>
        </p:sp>
      </p:grpSp>
      <p:grpSp>
        <p:nvGrpSpPr>
          <p:cNvPr id="53" name="그룹 96">
            <a:extLst>
              <a:ext uri="{FF2B5EF4-FFF2-40B4-BE49-F238E27FC236}">
                <a16:creationId xmlns:a16="http://schemas.microsoft.com/office/drawing/2014/main" id="{1C75B553-3512-BDDD-BC91-ADAC2EE5AC8B}"/>
              </a:ext>
            </a:extLst>
          </p:cNvPr>
          <p:cNvGrpSpPr/>
          <p:nvPr/>
        </p:nvGrpSpPr>
        <p:grpSpPr>
          <a:xfrm>
            <a:off x="7270905" y="2346205"/>
            <a:ext cx="1265864" cy="935455"/>
            <a:chOff x="6757988" y="3167164"/>
            <a:chExt cx="912018" cy="653068"/>
          </a:xfrm>
        </p:grpSpPr>
        <p:sp>
          <p:nvSpPr>
            <p:cNvPr id="54" name="직사각형 25">
              <a:extLst>
                <a:ext uri="{FF2B5EF4-FFF2-40B4-BE49-F238E27FC236}">
                  <a16:creationId xmlns:a16="http://schemas.microsoft.com/office/drawing/2014/main" id="{F6C563B7-8E71-D29A-B6D2-707870AA648B}"/>
                </a:ext>
              </a:extLst>
            </p:cNvPr>
            <p:cNvSpPr/>
            <p:nvPr/>
          </p:nvSpPr>
          <p:spPr>
            <a:xfrm>
              <a:off x="6757988" y="3167164"/>
              <a:ext cx="912018" cy="653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7DE2A51F-22D8-BDE2-735B-5B5D2B8CC281}"/>
                </a:ext>
              </a:extLst>
            </p:cNvPr>
            <p:cNvSpPr txBox="1"/>
            <p:nvPr/>
          </p:nvSpPr>
          <p:spPr>
            <a:xfrm>
              <a:off x="7234238" y="3184373"/>
              <a:ext cx="427188" cy="623954"/>
            </a:xfrm>
            <a:prstGeom prst="rect">
              <a:avLst/>
            </a:prstGeom>
            <a:solidFill>
              <a:schemeClr val="bg1"/>
            </a:solidFill>
          </p:spPr>
          <p:txBody>
            <a:bodyPr wrap="square" lIns="0" tIns="0" rIns="0" bIns="0" rtlCol="0" anchor="ctr">
              <a:noAutofit/>
              <a:scene3d>
                <a:camera prst="orthographicFront"/>
                <a:lightRig rig="threePt" dir="t"/>
              </a:scene3d>
              <a:sp3d>
                <a:bevelT w="0" h="6350"/>
              </a:sp3d>
            </a:bodyPr>
            <a:lstStyle>
              <a:defPPr>
                <a:defRPr lang="en-US"/>
              </a:defPPr>
              <a:lvl1pPr algn="ctr">
                <a:defRPr sz="600">
                  <a:latin typeface="SamsungOne-400" panose="020B0503030303020204" pitchFamily="34" charset="0"/>
                  <a:ea typeface="SamsungOne-400" panose="020B0503030303020204" pitchFamily="34" charset="0"/>
                </a:defRPr>
              </a:lvl1pPr>
            </a:lstStyle>
            <a:p>
              <a:r>
                <a:rPr lang="vi-VN" dirty="0"/>
                <a:t>Theo dõi và phòng ngừa tình trạng bệnh nhân dựa trên IoT</a:t>
              </a:r>
            </a:p>
          </p:txBody>
        </p:sp>
        <p:grpSp>
          <p:nvGrpSpPr>
            <p:cNvPr id="56" name="그룹 93">
              <a:extLst>
                <a:ext uri="{FF2B5EF4-FFF2-40B4-BE49-F238E27FC236}">
                  <a16:creationId xmlns:a16="http://schemas.microsoft.com/office/drawing/2014/main" id="{DCC00892-3DEA-48C4-0986-E1EF0EA4D48B}"/>
                </a:ext>
              </a:extLst>
            </p:cNvPr>
            <p:cNvGrpSpPr/>
            <p:nvPr/>
          </p:nvGrpSpPr>
          <p:grpSpPr>
            <a:xfrm>
              <a:off x="6801172" y="3203749"/>
              <a:ext cx="419855" cy="583019"/>
              <a:chOff x="6801172" y="3203749"/>
              <a:chExt cx="419855" cy="583019"/>
            </a:xfrm>
          </p:grpSpPr>
          <p:grpSp>
            <p:nvGrpSpPr>
              <p:cNvPr id="82" name="그룹 29">
                <a:extLst>
                  <a:ext uri="{FF2B5EF4-FFF2-40B4-BE49-F238E27FC236}">
                    <a16:creationId xmlns:a16="http://schemas.microsoft.com/office/drawing/2014/main" id="{ACBB666F-AAB0-0E4E-E7D9-5F24C827C26B}"/>
                  </a:ext>
                </a:extLst>
              </p:cNvPr>
              <p:cNvGrpSpPr/>
              <p:nvPr/>
            </p:nvGrpSpPr>
            <p:grpSpPr>
              <a:xfrm>
                <a:off x="6801172" y="3203749"/>
                <a:ext cx="419855" cy="583019"/>
                <a:chOff x="6801172" y="3203749"/>
                <a:chExt cx="419855" cy="583019"/>
              </a:xfrm>
            </p:grpSpPr>
            <p:sp>
              <p:nvSpPr>
                <p:cNvPr id="86" name="TextBox 85">
                  <a:extLst>
                    <a:ext uri="{FF2B5EF4-FFF2-40B4-BE49-F238E27FC236}">
                      <a16:creationId xmlns:a16="http://schemas.microsoft.com/office/drawing/2014/main" id="{63E0C7DD-65B1-F0A4-CC5B-B0F0BB68FB8E}"/>
                    </a:ext>
                  </a:extLst>
                </p:cNvPr>
                <p:cNvSpPr txBox="1"/>
                <p:nvPr/>
              </p:nvSpPr>
              <p:spPr>
                <a:xfrm>
                  <a:off x="6801172" y="3203749"/>
                  <a:ext cx="419855" cy="104931"/>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defPPr>
                    <a:defRPr lang="en-US"/>
                  </a:defPPr>
                  <a:lvl1pPr algn="ctr">
                    <a:defRPr sz="600">
                      <a:latin typeface="SamsungOne-400" panose="020B0503030303020204" pitchFamily="34" charset="0"/>
                      <a:ea typeface="SamsungOne-400" panose="020B0503030303020204" pitchFamily="34" charset="0"/>
                    </a:defRPr>
                  </a:lvl1pPr>
                </a:lstStyle>
                <a:p>
                  <a:r>
                    <a:rPr lang="vi-VN" dirty="0"/>
                    <a:t>Phòng ngừa</a:t>
                  </a:r>
                </a:p>
              </p:txBody>
            </p:sp>
            <p:sp>
              <p:nvSpPr>
                <p:cNvPr id="87" name="TextBox 86">
                  <a:extLst>
                    <a:ext uri="{FF2B5EF4-FFF2-40B4-BE49-F238E27FC236}">
                      <a16:creationId xmlns:a16="http://schemas.microsoft.com/office/drawing/2014/main" id="{B76AC74C-8258-EC3A-3A0D-4A7743AC74D5}"/>
                    </a:ext>
                  </a:extLst>
                </p:cNvPr>
                <p:cNvSpPr txBox="1"/>
                <p:nvPr/>
              </p:nvSpPr>
              <p:spPr>
                <a:xfrm>
                  <a:off x="6801172" y="3363112"/>
                  <a:ext cx="419855" cy="104931"/>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defPPr>
                    <a:defRPr lang="en-US"/>
                  </a:defPPr>
                  <a:lvl1pPr algn="ctr">
                    <a:defRPr sz="600">
                      <a:latin typeface="SamsungOne-400" panose="020B0503030303020204" pitchFamily="34" charset="0"/>
                      <a:ea typeface="SamsungOne-400" panose="020B0503030303020204" pitchFamily="34" charset="0"/>
                    </a:defRPr>
                  </a:lvl1pPr>
                </a:lstStyle>
                <a:p>
                  <a:r>
                    <a:rPr lang="vi-VN"/>
                    <a:t>Chẩn đoán</a:t>
                  </a:r>
                </a:p>
              </p:txBody>
            </p:sp>
            <p:sp>
              <p:nvSpPr>
                <p:cNvPr id="98" name="TextBox 97">
                  <a:extLst>
                    <a:ext uri="{FF2B5EF4-FFF2-40B4-BE49-F238E27FC236}">
                      <a16:creationId xmlns:a16="http://schemas.microsoft.com/office/drawing/2014/main" id="{5F9AEDC4-96A5-0272-4E59-069541589014}"/>
                    </a:ext>
                  </a:extLst>
                </p:cNvPr>
                <p:cNvSpPr txBox="1"/>
                <p:nvPr/>
              </p:nvSpPr>
              <p:spPr>
                <a:xfrm>
                  <a:off x="6801172" y="3522475"/>
                  <a:ext cx="419855" cy="104931"/>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defPPr>
                    <a:defRPr lang="en-US"/>
                  </a:defPPr>
                  <a:lvl1pPr algn="ctr">
                    <a:defRPr sz="600">
                      <a:latin typeface="SamsungOne-400" panose="020B0503030303020204" pitchFamily="34" charset="0"/>
                      <a:ea typeface="SamsungOne-400" panose="020B0503030303020204" pitchFamily="34" charset="0"/>
                    </a:defRPr>
                  </a:lvl1pPr>
                </a:lstStyle>
                <a:p>
                  <a:r>
                    <a:rPr lang="vi-VN"/>
                    <a:t>Điều trị</a:t>
                  </a:r>
                </a:p>
              </p:txBody>
            </p:sp>
            <p:sp>
              <p:nvSpPr>
                <p:cNvPr id="99" name="TextBox 98">
                  <a:extLst>
                    <a:ext uri="{FF2B5EF4-FFF2-40B4-BE49-F238E27FC236}">
                      <a16:creationId xmlns:a16="http://schemas.microsoft.com/office/drawing/2014/main" id="{5DD03E87-27CA-F33F-D85A-8AFC75AC9B0C}"/>
                    </a:ext>
                  </a:extLst>
                </p:cNvPr>
                <p:cNvSpPr txBox="1"/>
                <p:nvPr/>
              </p:nvSpPr>
              <p:spPr>
                <a:xfrm>
                  <a:off x="6801172" y="3681837"/>
                  <a:ext cx="419855" cy="104931"/>
                </a:xfrm>
                <a:prstGeom prst="rect">
                  <a:avLst/>
                </a:prstGeom>
                <a:solidFill>
                  <a:srgbClr val="E3EBFE"/>
                </a:solidFill>
              </p:spPr>
              <p:txBody>
                <a:bodyPr wrap="square" lIns="0" tIns="0" rIns="0" bIns="0" rtlCol="0" anchor="ctr">
                  <a:noAutofit/>
                  <a:scene3d>
                    <a:camera prst="orthographicFront"/>
                    <a:lightRig rig="threePt" dir="t"/>
                  </a:scene3d>
                  <a:sp3d>
                    <a:bevelT w="0" h="6350"/>
                  </a:sp3d>
                </a:bodyPr>
                <a:lstStyle>
                  <a:defPPr>
                    <a:defRPr lang="en-US"/>
                  </a:defPPr>
                  <a:lvl1pPr algn="ctr">
                    <a:defRPr sz="600">
                      <a:latin typeface="SamsungOne-400" panose="020B0503030303020204" pitchFamily="34" charset="0"/>
                      <a:ea typeface="SamsungOne-400" panose="020B0503030303020204" pitchFamily="34" charset="0"/>
                    </a:defRPr>
                  </a:lvl1pPr>
                </a:lstStyle>
                <a:p>
                  <a:r>
                    <a:rPr lang="vi-VN"/>
                    <a:t>Theo dõi</a:t>
                  </a:r>
                </a:p>
              </p:txBody>
            </p:sp>
          </p:grpSp>
          <p:sp>
            <p:nvSpPr>
              <p:cNvPr id="83" name="이등변 삼각형 92">
                <a:extLst>
                  <a:ext uri="{FF2B5EF4-FFF2-40B4-BE49-F238E27FC236}">
                    <a16:creationId xmlns:a16="http://schemas.microsoft.com/office/drawing/2014/main" id="{70EE32E7-7442-13F8-684C-9297788D2405}"/>
                  </a:ext>
                </a:extLst>
              </p:cNvPr>
              <p:cNvSpPr/>
              <p:nvPr/>
            </p:nvSpPr>
            <p:spPr>
              <a:xfrm flipV="1">
                <a:off x="6983715" y="3308680"/>
                <a:ext cx="54769" cy="47215"/>
              </a:xfrm>
              <a:prstGeom prst="triangle">
                <a:avLst/>
              </a:prstGeom>
              <a:solidFill>
                <a:srgbClr val="E3EBFE"/>
              </a:solidFill>
            </p:spPr>
            <p:txBody>
              <a:bodyPr wrap="square" lIns="0" tIns="0" rIns="0" bIns="0" rtlCol="0" anchor="ctr">
                <a:noAutofit/>
                <a:scene3d>
                  <a:camera prst="orthographicFront"/>
                  <a:lightRig rig="threePt" dir="t"/>
                </a:scene3d>
                <a:sp3d>
                  <a:bevelT w="0" h="6350"/>
                </a:sp3d>
              </a:bodyPr>
              <a:lstStyle/>
              <a:p>
                <a:pPr algn="ctr"/>
                <a:endParaRPr lang="ko-KR" altLang="en-US" sz="600">
                  <a:solidFill>
                    <a:schemeClr val="tx1"/>
                  </a:solidFill>
                  <a:latin typeface="SamsungOne-400" panose="020B0503030303020204" pitchFamily="34" charset="0"/>
                  <a:ea typeface="SamsungOne-400" panose="020B0503030303020204" pitchFamily="34" charset="0"/>
                </a:endParaRPr>
              </a:p>
            </p:txBody>
          </p:sp>
          <p:sp>
            <p:nvSpPr>
              <p:cNvPr id="84" name="이등변 삼각형 94">
                <a:extLst>
                  <a:ext uri="{FF2B5EF4-FFF2-40B4-BE49-F238E27FC236}">
                    <a16:creationId xmlns:a16="http://schemas.microsoft.com/office/drawing/2014/main" id="{8724754C-3643-7EAB-568F-FA232AF50EFD}"/>
                  </a:ext>
                </a:extLst>
              </p:cNvPr>
              <p:cNvSpPr/>
              <p:nvPr/>
            </p:nvSpPr>
            <p:spPr>
              <a:xfrm flipV="1">
                <a:off x="6983715" y="3468043"/>
                <a:ext cx="54769" cy="47215"/>
              </a:xfrm>
              <a:prstGeom prst="triangle">
                <a:avLst/>
              </a:prstGeom>
              <a:solidFill>
                <a:srgbClr val="E3EBFE"/>
              </a:solidFill>
            </p:spPr>
            <p:txBody>
              <a:bodyPr wrap="square" lIns="0" tIns="0" rIns="0" bIns="0" rtlCol="0" anchor="ctr">
                <a:noAutofit/>
                <a:scene3d>
                  <a:camera prst="orthographicFront"/>
                  <a:lightRig rig="threePt" dir="t"/>
                </a:scene3d>
                <a:sp3d>
                  <a:bevelT w="0" h="6350"/>
                </a:sp3d>
              </a:bodyPr>
              <a:lstStyle/>
              <a:p>
                <a:pPr algn="ctr"/>
                <a:endParaRPr lang="ko-KR" altLang="en-US" sz="600">
                  <a:solidFill>
                    <a:schemeClr val="tx1"/>
                  </a:solidFill>
                  <a:latin typeface="SamsungOne-400" panose="020B0503030303020204" pitchFamily="34" charset="0"/>
                  <a:ea typeface="SamsungOne-400" panose="020B0503030303020204" pitchFamily="34" charset="0"/>
                </a:endParaRPr>
              </a:p>
            </p:txBody>
          </p:sp>
          <p:sp>
            <p:nvSpPr>
              <p:cNvPr id="85" name="이등변 삼각형 95">
                <a:extLst>
                  <a:ext uri="{FF2B5EF4-FFF2-40B4-BE49-F238E27FC236}">
                    <a16:creationId xmlns:a16="http://schemas.microsoft.com/office/drawing/2014/main" id="{A199488A-6737-093C-799F-4DE052512382}"/>
                  </a:ext>
                </a:extLst>
              </p:cNvPr>
              <p:cNvSpPr/>
              <p:nvPr/>
            </p:nvSpPr>
            <p:spPr>
              <a:xfrm flipV="1">
                <a:off x="6983715" y="3627406"/>
                <a:ext cx="54769" cy="47215"/>
              </a:xfrm>
              <a:prstGeom prst="triangle">
                <a:avLst/>
              </a:prstGeom>
              <a:solidFill>
                <a:srgbClr val="E3EBFE"/>
              </a:solidFill>
            </p:spPr>
            <p:txBody>
              <a:bodyPr wrap="square" lIns="0" tIns="0" rIns="0" bIns="0" rtlCol="0" anchor="ctr">
                <a:noAutofit/>
                <a:scene3d>
                  <a:camera prst="orthographicFront"/>
                  <a:lightRig rig="threePt" dir="t"/>
                </a:scene3d>
                <a:sp3d>
                  <a:bevelT w="0" h="6350"/>
                </a:sp3d>
              </a:bodyPr>
              <a:lstStyle/>
              <a:p>
                <a:pPr algn="ctr"/>
                <a:endParaRPr lang="ko-KR" altLang="en-US" sz="600">
                  <a:solidFill>
                    <a:schemeClr val="tx1"/>
                  </a:solidFill>
                  <a:latin typeface="SamsungOne-400" panose="020B0503030303020204" pitchFamily="34" charset="0"/>
                  <a:ea typeface="SamsungOne-400" panose="020B0503030303020204" pitchFamily="34" charset="0"/>
                </a:endParaRPr>
              </a:p>
            </p:txBody>
          </p:sp>
        </p:grpSp>
      </p:grpSp>
    </p:spTree>
    <p:extLst>
      <p:ext uri="{BB962C8B-B14F-4D97-AF65-F5344CB8AC3E}">
        <p14:creationId xmlns:p14="http://schemas.microsoft.com/office/powerpoint/2010/main" val="1169636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Ứng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dụng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2.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33" name="그룹 32">
            <a:extLst>
              <a:ext uri="{FF2B5EF4-FFF2-40B4-BE49-F238E27FC236}">
                <a16:creationId xmlns:a16="http://schemas.microsoft.com/office/drawing/2014/main" id="{B0F8D74B-1C4B-4F3C-9BEB-CDDDC79F3BB4}"/>
              </a:ext>
            </a:extLst>
          </p:cNvPr>
          <p:cNvGrpSpPr/>
          <p:nvPr/>
        </p:nvGrpSpPr>
        <p:grpSpPr>
          <a:xfrm>
            <a:off x="1054112" y="3883134"/>
            <a:ext cx="7794601" cy="1897956"/>
            <a:chOff x="1054112" y="3883134"/>
            <a:chExt cx="7794601" cy="1897956"/>
          </a:xfrm>
        </p:grpSpPr>
        <p:sp>
          <p:nvSpPr>
            <p:cNvPr id="36" name="직사각형 35">
              <a:extLst>
                <a:ext uri="{FF2B5EF4-FFF2-40B4-BE49-F238E27FC236}">
                  <a16:creationId xmlns:a16="http://schemas.microsoft.com/office/drawing/2014/main" id="{033FF522-55F9-4CEB-BCA0-57372A54EF0E}"/>
                </a:ext>
              </a:extLst>
            </p:cNvPr>
            <p:cNvSpPr/>
            <p:nvPr/>
          </p:nvSpPr>
          <p:spPr>
            <a:xfrm>
              <a:off x="1054112" y="3883135"/>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IoT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sự</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Chăm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sóc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sức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khỏe</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Nhà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minh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a:ea typeface="SamsungOne-400" panose="020B0503030303020204" pitchFamily="34" charset="0"/>
                </a:rPr>
                <a:t>Thành</a:t>
              </a:r>
              <a:r>
                <a:rPr lang="en-US" altLang="ko-KR" dirty="0">
                  <a:solidFill>
                    <a:schemeClr val="bg1">
                      <a:lumMod val="65000"/>
                    </a:schemeClr>
                  </a:solidFill>
                  <a:latin typeface="SamsungOne-400" panose="020B0503030303020204"/>
                  <a:ea typeface="SamsungOne-400" panose="020B0503030303020204" pitchFamily="34" charset="0"/>
                </a:rPr>
                <a:t> </a:t>
              </a:r>
              <a:r>
                <a:rPr lang="en-US" altLang="ko-KR" dirty="0" err="1">
                  <a:solidFill>
                    <a:schemeClr val="bg1">
                      <a:lumMod val="65000"/>
                    </a:schemeClr>
                  </a:solidFill>
                  <a:latin typeface="SamsungOne-400" panose="020B0503030303020204"/>
                  <a:ea typeface="SamsungOne-400" panose="020B0503030303020204" pitchFamily="34" charset="0"/>
                </a:rPr>
                <a:t>phố</a:t>
              </a:r>
              <a:r>
                <a:rPr lang="en-US" altLang="ko-KR" dirty="0">
                  <a:solidFill>
                    <a:schemeClr val="bg1">
                      <a:lumMod val="65000"/>
                    </a:schemeClr>
                  </a:solidFill>
                  <a:latin typeface="SamsungOne-400" panose="020B0503030303020204"/>
                  <a:ea typeface="SamsungOne-400" panose="020B0503030303020204" pitchFamily="34" charset="0"/>
                </a:rPr>
                <a:t> </a:t>
              </a:r>
              <a:r>
                <a:rPr lang="en-US" altLang="ko-KR" dirty="0" err="1">
                  <a:solidFill>
                    <a:schemeClr val="bg1">
                      <a:lumMod val="65000"/>
                    </a:schemeClr>
                  </a:solidFill>
                  <a:latin typeface="SamsungOne-400" panose="020B0503030303020204"/>
                  <a:ea typeface="SamsungOne-400" panose="020B0503030303020204" pitchFamily="34" charset="0"/>
                </a:rPr>
                <a:t>thông</a:t>
              </a:r>
              <a:r>
                <a:rPr lang="en-US" altLang="ko-KR" dirty="0">
                  <a:solidFill>
                    <a:schemeClr val="bg1">
                      <a:lumMod val="65000"/>
                    </a:schemeClr>
                  </a:solidFill>
                  <a:latin typeface="SamsungOne-400" panose="020B0503030303020204"/>
                  <a:ea typeface="SamsungOne-400" panose="020B0503030303020204" pitchFamily="34" charset="0"/>
                </a:rPr>
                <a:t> </a:t>
              </a:r>
              <a:r>
                <a:rPr lang="en-US" altLang="ko-KR" dirty="0" err="1">
                  <a:solidFill>
                    <a:schemeClr val="bg1">
                      <a:lumMod val="65000"/>
                    </a:schemeClr>
                  </a:solidFill>
                  <a:latin typeface="SamsungOne-400" panose="020B0503030303020204"/>
                  <a:ea typeface="SamsungOne-400" panose="020B0503030303020204" pitchFamily="34" charset="0"/>
                </a:rPr>
                <a:t>minh</a:t>
              </a:r>
              <a:endParaRPr lang="en-US" altLang="ko-KR" dirty="0">
                <a:solidFill>
                  <a:schemeClr val="bg1">
                    <a:lumMod val="65000"/>
                  </a:schemeClr>
                </a:solidFill>
                <a:latin typeface="SamsungOne-400" panose="020B0503030303020204"/>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a:ea typeface="SamsungOne-400" panose="020B0503030303020204" pitchFamily="34" charset="0"/>
                </a:rPr>
                <a:t>2.5. Logistics </a:t>
              </a:r>
              <a:r>
                <a:rPr lang="en-US" altLang="ko-KR" dirty="0" err="1">
                  <a:solidFill>
                    <a:schemeClr val="bg1">
                      <a:lumMod val="65000"/>
                    </a:schemeClr>
                  </a:solidFill>
                  <a:latin typeface="SamsungOne-400" panose="020B0503030303020204"/>
                  <a:ea typeface="SamsungOne-400" panose="020B0503030303020204" pitchFamily="34" charset="0"/>
                </a:rPr>
                <a:t>thông</a:t>
              </a:r>
              <a:r>
                <a:rPr lang="en-US" altLang="ko-KR" dirty="0">
                  <a:solidFill>
                    <a:schemeClr val="bg1">
                      <a:lumMod val="65000"/>
                    </a:schemeClr>
                  </a:solidFill>
                  <a:latin typeface="SamsungOne-400" panose="020B0503030303020204"/>
                  <a:ea typeface="SamsungOne-400" panose="020B0503030303020204" pitchFamily="34" charset="0"/>
                </a:rPr>
                <a:t> </a:t>
              </a:r>
              <a:r>
                <a:rPr lang="en-US" altLang="ko-KR" dirty="0" err="1">
                  <a:solidFill>
                    <a:schemeClr val="bg1">
                      <a:lumMod val="65000"/>
                    </a:schemeClr>
                  </a:solidFill>
                  <a:latin typeface="SamsungOne-400" panose="020B0503030303020204"/>
                  <a:ea typeface="SamsungOne-400" panose="020B0503030303020204" pitchFamily="34" charset="0"/>
                </a:rPr>
                <a:t>minh</a:t>
              </a:r>
              <a:endParaRPr lang="en-US" altLang="ko-KR" dirty="0">
                <a:solidFill>
                  <a:schemeClr val="bg1">
                    <a:lumMod val="65000"/>
                  </a:schemeClr>
                </a:solidFill>
                <a:latin typeface="SamsungOne-400" panose="020B0503030303020204"/>
                <a:ea typeface="SamsungOne-400" panose="020B0503030303020204" pitchFamily="34" charset="0"/>
              </a:endParaRPr>
            </a:p>
          </p:txBody>
        </p:sp>
        <p:sp>
          <p:nvSpPr>
            <p:cNvPr id="39" name="직사각형 38">
              <a:extLst>
                <a:ext uri="{FF2B5EF4-FFF2-40B4-BE49-F238E27FC236}">
                  <a16:creationId xmlns:a16="http://schemas.microsoft.com/office/drawing/2014/main" id="{D4A012FA-5590-4977-BEE5-C25EBC53F64B}"/>
                </a:ext>
              </a:extLst>
            </p:cNvPr>
            <p:cNvSpPr/>
            <p:nvPr/>
          </p:nvSpPr>
          <p:spPr>
            <a:xfrm>
              <a:off x="5107801" y="3883134"/>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2.6 Nhà máy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2.7 Trang trại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2.8 Xe ô tô được kết nối</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2.9 Năng lượng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2.10 Dịch vụ chính của IoT</a:t>
              </a:r>
            </a:p>
          </p:txBody>
        </p:sp>
      </p:grpSp>
    </p:spTree>
    <p:extLst>
      <p:ext uri="{BB962C8B-B14F-4D97-AF65-F5344CB8AC3E}">
        <p14:creationId xmlns:p14="http://schemas.microsoft.com/office/powerpoint/2010/main" val="415788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8" name="직사각형 27">
            <a:extLst>
              <a:ext uri="{FF2B5EF4-FFF2-40B4-BE49-F238E27FC236}">
                <a16:creationId xmlns:a16="http://schemas.microsoft.com/office/drawing/2014/main" id="{A723081D-DCA1-49DA-BB70-16D9367DD572}"/>
              </a:ext>
            </a:extLst>
          </p:cNvPr>
          <p:cNvSpPr/>
          <p:nvPr/>
        </p:nvSpPr>
        <p:spPr>
          <a:xfrm>
            <a:off x="8293101" y="480778"/>
            <a:ext cx="11749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32" name="직사각형 3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Nhà thông minh</a:t>
            </a:r>
          </a:p>
        </p:txBody>
      </p:sp>
      <p:sp>
        <p:nvSpPr>
          <p:cNvPr id="33" name="직사각형 32">
            <a:extLst>
              <a:ext uri="{FF2B5EF4-FFF2-40B4-BE49-F238E27FC236}">
                <a16:creationId xmlns:a16="http://schemas.microsoft.com/office/drawing/2014/main" id="{E0720D16-CC3C-490D-AB2D-838327511297}"/>
              </a:ext>
            </a:extLst>
          </p:cNvPr>
          <p:cNvSpPr/>
          <p:nvPr/>
        </p:nvSpPr>
        <p:spPr>
          <a:xfrm>
            <a:off x="5810528" y="2412499"/>
            <a:ext cx="3657472" cy="1903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Nhà thông minh là những ngôi nhà mà trong đó, mọi thiết bị hoặc môi trường trong nhà được giám sát liên tục và sử dụng hệ thống điều khiển từ xa hoặc tự điều khiển.</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Dựa trên cơ sở vật chất trong nhà, điện, điện tử, viễn thông, thiết bị gia dụng và phần mềm được kết hợp với công nghệ IoT nhằm đem đến cuộc sống thoải mái và tiện lợi cho con người.</a:t>
            </a:r>
          </a:p>
        </p:txBody>
      </p:sp>
      <p:sp>
        <p:nvSpPr>
          <p:cNvPr id="38" name="직사각형 37">
            <a:extLst>
              <a:ext uri="{FF2B5EF4-FFF2-40B4-BE49-F238E27FC236}">
                <a16:creationId xmlns:a16="http://schemas.microsoft.com/office/drawing/2014/main" id="{337A334E-1FD8-4AD2-9B11-59D73D882E29}"/>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Định nghĩa Nhà thông minh</a:t>
            </a:r>
          </a:p>
        </p:txBody>
      </p:sp>
      <p:grpSp>
        <p:nvGrpSpPr>
          <p:cNvPr id="3" name="그룹 23">
            <a:extLst>
              <a:ext uri="{FF2B5EF4-FFF2-40B4-BE49-F238E27FC236}">
                <a16:creationId xmlns:a16="http://schemas.microsoft.com/office/drawing/2014/main" id="{6B0BF764-FBE0-1DA1-81CD-5C009700D633}"/>
              </a:ext>
            </a:extLst>
          </p:cNvPr>
          <p:cNvGrpSpPr/>
          <p:nvPr/>
        </p:nvGrpSpPr>
        <p:grpSpPr>
          <a:xfrm>
            <a:off x="580388" y="2522906"/>
            <a:ext cx="5149863" cy="3585355"/>
            <a:chOff x="4837433" y="2816990"/>
            <a:chExt cx="4550408" cy="3240910"/>
          </a:xfrm>
        </p:grpSpPr>
        <p:pic>
          <p:nvPicPr>
            <p:cNvPr id="4" name="Picture 2" descr="http://www.kashi.or.kr/html/images/smarthome_001.jpg">
              <a:extLst>
                <a:ext uri="{FF2B5EF4-FFF2-40B4-BE49-F238E27FC236}">
                  <a16:creationId xmlns:a16="http://schemas.microsoft.com/office/drawing/2014/main" id="{1BAD35F2-5071-7098-6AED-F7560C925B1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9019" t="16575" r="9019"/>
            <a:stretch/>
          </p:blipFill>
          <p:spPr bwMode="auto">
            <a:xfrm>
              <a:off x="4837433" y="3208019"/>
              <a:ext cx="4550408" cy="284988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직사각형 60">
              <a:extLst>
                <a:ext uri="{FF2B5EF4-FFF2-40B4-BE49-F238E27FC236}">
                  <a16:creationId xmlns:a16="http://schemas.microsoft.com/office/drawing/2014/main" id="{6ED6FFB0-EA17-E9B0-47F3-33F484AD1AD8}"/>
                </a:ext>
              </a:extLst>
            </p:cNvPr>
            <p:cNvSpPr/>
            <p:nvPr/>
          </p:nvSpPr>
          <p:spPr>
            <a:xfrm>
              <a:off x="5812392" y="2816990"/>
              <a:ext cx="2600490" cy="314955"/>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vi-VN" sz="1000" dirty="0">
                  <a:solidFill>
                    <a:schemeClr val="bg1"/>
                  </a:solidFill>
                  <a:latin typeface="SamsungOne-400" panose="020B0503030303020204" charset="0"/>
                  <a:ea typeface="SamsungOne-700" panose="020B0803030303020204" pitchFamily="34" charset="0"/>
                </a:rPr>
                <a:t>Phạm vi công nghiệp của nhà thông minh</a:t>
              </a:r>
            </a:p>
          </p:txBody>
        </p:sp>
        <p:sp>
          <p:nvSpPr>
            <p:cNvPr id="7" name="직사각형 61">
              <a:extLst>
                <a:ext uri="{FF2B5EF4-FFF2-40B4-BE49-F238E27FC236}">
                  <a16:creationId xmlns:a16="http://schemas.microsoft.com/office/drawing/2014/main" id="{1D752A81-91F5-ED59-7635-CB88A41EFB82}"/>
                </a:ext>
              </a:extLst>
            </p:cNvPr>
            <p:cNvSpPr/>
            <p:nvPr/>
          </p:nvSpPr>
          <p:spPr>
            <a:xfrm>
              <a:off x="6160132" y="3302424"/>
              <a:ext cx="622698" cy="123111"/>
            </a:xfrm>
            <a:prstGeom prst="rect">
              <a:avLst/>
            </a:prstGeom>
            <a:solidFill>
              <a:schemeClr val="bg1"/>
            </a:solidFill>
            <a:ln w="25400" cap="flat" cmpd="sng" algn="ctr">
              <a:noFill/>
              <a:prstDash val="solid"/>
            </a:ln>
            <a:effectLst/>
          </p:spPr>
          <p:txBody>
            <a:bodyPr wrap="square" lIns="0" tIns="0" rIns="0" bIns="0" rtlCol="0" anchor="ctr">
              <a:noAutofit/>
              <a:scene3d>
                <a:camera prst="orthographicFront"/>
                <a:lightRig rig="threePt" dir="t"/>
              </a:scene3d>
              <a:sp3d>
                <a:bevelT w="0" h="6350"/>
              </a:sp3d>
            </a:bodyPr>
            <a:lstStyle/>
            <a:p>
              <a:pPr algn="ctr" defTabSz="914400"/>
              <a:r>
                <a:rPr lang="vi-VN" sz="700" dirty="0">
                  <a:solidFill>
                    <a:schemeClr val="tx1">
                      <a:lumMod val="85000"/>
                      <a:lumOff val="15000"/>
                    </a:schemeClr>
                  </a:solidFill>
                  <a:latin typeface="SamsungOne-400" panose="020B0503030303020204" charset="0"/>
                  <a:ea typeface="SamsungOne-400" panose="020B0503030303020204" pitchFamily="34" charset="0"/>
                </a:rPr>
                <a:t>Điện thoại thông minh</a:t>
              </a:r>
            </a:p>
          </p:txBody>
        </p:sp>
        <p:sp>
          <p:nvSpPr>
            <p:cNvPr id="8" name="직사각형 62">
              <a:extLst>
                <a:ext uri="{FF2B5EF4-FFF2-40B4-BE49-F238E27FC236}">
                  <a16:creationId xmlns:a16="http://schemas.microsoft.com/office/drawing/2014/main" id="{2175A679-1728-EBCE-6B61-150D59B8FD14}"/>
                </a:ext>
              </a:extLst>
            </p:cNvPr>
            <p:cNvSpPr/>
            <p:nvPr/>
          </p:nvSpPr>
          <p:spPr>
            <a:xfrm>
              <a:off x="7468221" y="3302424"/>
              <a:ext cx="622698" cy="123111"/>
            </a:xfrm>
            <a:prstGeom prst="rect">
              <a:avLst/>
            </a:prstGeom>
            <a:solidFill>
              <a:schemeClr val="bg1"/>
            </a:solidFill>
            <a:ln w="25400" cap="flat" cmpd="sng" algn="ctr">
              <a:noFill/>
              <a:prstDash val="solid"/>
            </a:ln>
            <a:effectLst/>
          </p:spPr>
          <p:txBody>
            <a:bodyPr wrap="square" lIns="0" tIns="0" rIns="0" bIns="0" rtlCol="0" anchor="ctr">
              <a:noAutofit/>
              <a:scene3d>
                <a:camera prst="orthographicFront"/>
                <a:lightRig rig="threePt" dir="t"/>
              </a:scene3d>
              <a:sp3d>
                <a:bevelT w="0" h="6350"/>
              </a:sp3d>
            </a:bodyPr>
            <a:lstStyle/>
            <a:p>
              <a:pPr algn="ctr" defTabSz="914400"/>
              <a:r>
                <a:rPr lang="vi-VN" sz="700" dirty="0">
                  <a:solidFill>
                    <a:schemeClr val="tx1">
                      <a:lumMod val="85000"/>
                      <a:lumOff val="15000"/>
                    </a:schemeClr>
                  </a:solidFill>
                  <a:latin typeface="SamsungOne-400" panose="020B0503030303020204" charset="0"/>
                  <a:ea typeface="SamsungOne-400" panose="020B0503030303020204" pitchFamily="34" charset="0"/>
                </a:rPr>
                <a:t>Làm việc thông minh</a:t>
              </a:r>
            </a:p>
          </p:txBody>
        </p:sp>
        <p:sp>
          <p:nvSpPr>
            <p:cNvPr id="9" name="직사각형 63">
              <a:extLst>
                <a:ext uri="{FF2B5EF4-FFF2-40B4-BE49-F238E27FC236}">
                  <a16:creationId xmlns:a16="http://schemas.microsoft.com/office/drawing/2014/main" id="{0749201A-8741-ECF1-49D8-1AA6E2D6267B}"/>
                </a:ext>
              </a:extLst>
            </p:cNvPr>
            <p:cNvSpPr/>
            <p:nvPr/>
          </p:nvSpPr>
          <p:spPr>
            <a:xfrm>
              <a:off x="8232093" y="3623900"/>
              <a:ext cx="654731" cy="123111"/>
            </a:xfrm>
            <a:prstGeom prst="rect">
              <a:avLst/>
            </a:prstGeom>
            <a:solidFill>
              <a:schemeClr val="bg1"/>
            </a:solidFill>
            <a:ln w="25400" cap="flat" cmpd="sng" algn="ctr">
              <a:noFill/>
              <a:prstDash val="solid"/>
            </a:ln>
            <a:effectLst/>
          </p:spPr>
          <p:txBody>
            <a:bodyPr wrap="square" lIns="0" tIns="0" rIns="0" bIns="0" rtlCol="0" anchor="ctr">
              <a:noAutofit/>
              <a:scene3d>
                <a:camera prst="orthographicFront"/>
                <a:lightRig rig="threePt" dir="t"/>
              </a:scene3d>
              <a:sp3d>
                <a:bevelT w="0" h="6350"/>
              </a:sp3d>
            </a:bodyPr>
            <a:lstStyle/>
            <a:p>
              <a:pPr algn="ctr" defTabSz="914400"/>
              <a:r>
                <a:rPr lang="vi-VN" sz="700" dirty="0">
                  <a:solidFill>
                    <a:schemeClr val="tx1">
                      <a:lumMod val="85000"/>
                      <a:lumOff val="15000"/>
                    </a:schemeClr>
                  </a:solidFill>
                  <a:latin typeface="SamsungOne-400" panose="020B0503030303020204" charset="0"/>
                  <a:ea typeface="SamsungOne-400" panose="020B0503030303020204" pitchFamily="34" charset="0"/>
                </a:rPr>
                <a:t>Giáo dục thông minh</a:t>
              </a:r>
            </a:p>
          </p:txBody>
        </p:sp>
        <p:sp>
          <p:nvSpPr>
            <p:cNvPr id="10" name="직사각형 64">
              <a:extLst>
                <a:ext uri="{FF2B5EF4-FFF2-40B4-BE49-F238E27FC236}">
                  <a16:creationId xmlns:a16="http://schemas.microsoft.com/office/drawing/2014/main" id="{64B8D53B-90E2-95EB-BF63-C02DCCFE20FB}"/>
                </a:ext>
              </a:extLst>
            </p:cNvPr>
            <p:cNvSpPr/>
            <p:nvPr/>
          </p:nvSpPr>
          <p:spPr>
            <a:xfrm>
              <a:off x="5371418" y="3623900"/>
              <a:ext cx="654731" cy="123111"/>
            </a:xfrm>
            <a:prstGeom prst="rect">
              <a:avLst/>
            </a:prstGeom>
            <a:solidFill>
              <a:schemeClr val="bg1"/>
            </a:solidFill>
            <a:ln w="25400" cap="flat" cmpd="sng" algn="ctr">
              <a:noFill/>
              <a:prstDash val="solid"/>
            </a:ln>
            <a:effectLst/>
          </p:spPr>
          <p:txBody>
            <a:bodyPr wrap="square" lIns="0" tIns="0" rIns="0" bIns="0" rtlCol="0" anchor="ctr">
              <a:noAutofit/>
              <a:scene3d>
                <a:camera prst="orthographicFront"/>
                <a:lightRig rig="threePt" dir="t"/>
              </a:scene3d>
              <a:sp3d>
                <a:bevelT w="0" h="6350"/>
              </a:sp3d>
            </a:bodyPr>
            <a:lstStyle/>
            <a:p>
              <a:pPr algn="ctr" defTabSz="914400"/>
              <a:r>
                <a:rPr lang="vi-VN" sz="700" dirty="0">
                  <a:solidFill>
                    <a:schemeClr val="tx1">
                      <a:lumMod val="85000"/>
                      <a:lumOff val="15000"/>
                    </a:schemeClr>
                  </a:solidFill>
                  <a:latin typeface="SamsungOne-400" panose="020B0503030303020204" charset="0"/>
                  <a:ea typeface="SamsungOne-400" panose="020B0503030303020204" pitchFamily="34" charset="0"/>
                </a:rPr>
                <a:t>TV thông minh</a:t>
              </a:r>
            </a:p>
          </p:txBody>
        </p:sp>
        <p:sp>
          <p:nvSpPr>
            <p:cNvPr id="11" name="직사각형 65">
              <a:extLst>
                <a:ext uri="{FF2B5EF4-FFF2-40B4-BE49-F238E27FC236}">
                  <a16:creationId xmlns:a16="http://schemas.microsoft.com/office/drawing/2014/main" id="{336DD814-34BE-1CEC-D642-CE6A480C1E87}"/>
                </a:ext>
              </a:extLst>
            </p:cNvPr>
            <p:cNvSpPr/>
            <p:nvPr/>
          </p:nvSpPr>
          <p:spPr>
            <a:xfrm>
              <a:off x="4952318" y="4630454"/>
              <a:ext cx="654731" cy="123111"/>
            </a:xfrm>
            <a:prstGeom prst="rect">
              <a:avLst/>
            </a:prstGeom>
            <a:solidFill>
              <a:schemeClr val="bg1"/>
            </a:solidFill>
            <a:ln w="25400" cap="flat" cmpd="sng" algn="ctr">
              <a:noFill/>
              <a:prstDash val="solid"/>
            </a:ln>
            <a:effectLst/>
          </p:spPr>
          <p:txBody>
            <a:bodyPr wrap="square" lIns="0" tIns="0" rIns="0" bIns="0" rtlCol="0" anchor="ctr">
              <a:noAutofit/>
              <a:scene3d>
                <a:camera prst="orthographicFront"/>
                <a:lightRig rig="threePt" dir="t"/>
              </a:scene3d>
              <a:sp3d>
                <a:bevelT w="0" h="6350"/>
              </a:sp3d>
            </a:bodyPr>
            <a:lstStyle/>
            <a:p>
              <a:pPr algn="ctr" defTabSz="914400"/>
              <a:r>
                <a:rPr lang="vi-VN" sz="700" dirty="0">
                  <a:solidFill>
                    <a:schemeClr val="tx1">
                      <a:lumMod val="85000"/>
                      <a:lumOff val="15000"/>
                    </a:schemeClr>
                  </a:solidFill>
                  <a:latin typeface="SamsungOne-400" panose="020B0503030303020204" charset="0"/>
                  <a:ea typeface="SamsungOne-400" panose="020B0503030303020204" pitchFamily="34" charset="0"/>
                </a:rPr>
                <a:t>Lưới điện thông minh</a:t>
              </a:r>
            </a:p>
          </p:txBody>
        </p:sp>
        <p:sp>
          <p:nvSpPr>
            <p:cNvPr id="12" name="직사각형 66">
              <a:extLst>
                <a:ext uri="{FF2B5EF4-FFF2-40B4-BE49-F238E27FC236}">
                  <a16:creationId xmlns:a16="http://schemas.microsoft.com/office/drawing/2014/main" id="{E472E92F-D248-6AA7-F374-F6C645754568}"/>
                </a:ext>
              </a:extLst>
            </p:cNvPr>
            <p:cNvSpPr/>
            <p:nvPr/>
          </p:nvSpPr>
          <p:spPr>
            <a:xfrm>
              <a:off x="8644117" y="4630454"/>
              <a:ext cx="654731" cy="123111"/>
            </a:xfrm>
            <a:prstGeom prst="rect">
              <a:avLst/>
            </a:prstGeom>
            <a:solidFill>
              <a:schemeClr val="bg1"/>
            </a:solidFill>
            <a:ln w="25400" cap="flat" cmpd="sng" algn="ctr">
              <a:noFill/>
              <a:prstDash val="solid"/>
            </a:ln>
            <a:effectLst/>
          </p:spPr>
          <p:txBody>
            <a:bodyPr wrap="square" lIns="0" tIns="0" rIns="0" bIns="0" rtlCol="0" anchor="ctr">
              <a:noAutofit/>
              <a:scene3d>
                <a:camera prst="orthographicFront"/>
                <a:lightRig rig="threePt" dir="t"/>
              </a:scene3d>
              <a:sp3d>
                <a:bevelT w="0" h="6350"/>
              </a:sp3d>
            </a:bodyPr>
            <a:lstStyle/>
            <a:p>
              <a:pPr algn="ctr" defTabSz="914400"/>
              <a:r>
                <a:rPr lang="vi-VN" sz="700" dirty="0">
                  <a:solidFill>
                    <a:schemeClr val="tx1">
                      <a:lumMod val="85000"/>
                      <a:lumOff val="15000"/>
                    </a:schemeClr>
                  </a:solidFill>
                  <a:latin typeface="SamsungOne-400" panose="020B0503030303020204" charset="0"/>
                  <a:ea typeface="SamsungOne-400" panose="020B0503030303020204" pitchFamily="34" charset="0"/>
                </a:rPr>
                <a:t>Thành phố thông minh</a:t>
              </a:r>
            </a:p>
          </p:txBody>
        </p:sp>
        <p:sp>
          <p:nvSpPr>
            <p:cNvPr id="13" name="직사각형 67">
              <a:extLst>
                <a:ext uri="{FF2B5EF4-FFF2-40B4-BE49-F238E27FC236}">
                  <a16:creationId xmlns:a16="http://schemas.microsoft.com/office/drawing/2014/main" id="{16CB059D-7942-4CDC-CEF4-4FEED2E94B37}"/>
                </a:ext>
              </a:extLst>
            </p:cNvPr>
            <p:cNvSpPr/>
            <p:nvPr/>
          </p:nvSpPr>
          <p:spPr>
            <a:xfrm>
              <a:off x="8377417" y="5459651"/>
              <a:ext cx="654731" cy="123111"/>
            </a:xfrm>
            <a:prstGeom prst="rect">
              <a:avLst/>
            </a:prstGeom>
            <a:solidFill>
              <a:schemeClr val="bg1"/>
            </a:solidFill>
            <a:ln w="25400" cap="flat" cmpd="sng" algn="ctr">
              <a:noFill/>
              <a:prstDash val="solid"/>
            </a:ln>
            <a:effectLst/>
          </p:spPr>
          <p:txBody>
            <a:bodyPr wrap="square" lIns="0" tIns="0" rIns="0" bIns="0" rtlCol="0" anchor="ctr">
              <a:noAutofit/>
              <a:scene3d>
                <a:camera prst="orthographicFront"/>
                <a:lightRig rig="threePt" dir="t"/>
              </a:scene3d>
              <a:sp3d>
                <a:bevelT w="0" h="6350"/>
              </a:sp3d>
            </a:bodyPr>
            <a:lstStyle/>
            <a:p>
              <a:pPr algn="ctr" defTabSz="914400"/>
              <a:r>
                <a:rPr lang="vi-VN" sz="600" dirty="0">
                  <a:solidFill>
                    <a:schemeClr val="tx1">
                      <a:lumMod val="85000"/>
                      <a:lumOff val="15000"/>
                    </a:schemeClr>
                  </a:solidFill>
                  <a:latin typeface="SamsungOne-400" panose="020B0503030303020204" charset="0"/>
                  <a:ea typeface="SamsungOne-400" panose="020B0503030303020204" pitchFamily="34" charset="0"/>
                </a:rPr>
                <a:t>Thiết bị gia dụng thông minh</a:t>
              </a:r>
            </a:p>
          </p:txBody>
        </p:sp>
        <p:sp>
          <p:nvSpPr>
            <p:cNvPr id="14" name="직사각형 68">
              <a:extLst>
                <a:ext uri="{FF2B5EF4-FFF2-40B4-BE49-F238E27FC236}">
                  <a16:creationId xmlns:a16="http://schemas.microsoft.com/office/drawing/2014/main" id="{09354E78-8797-3C24-B668-D28D6F1FBE90}"/>
                </a:ext>
              </a:extLst>
            </p:cNvPr>
            <p:cNvSpPr/>
            <p:nvPr/>
          </p:nvSpPr>
          <p:spPr>
            <a:xfrm>
              <a:off x="5196792" y="5459651"/>
              <a:ext cx="629334" cy="123111"/>
            </a:xfrm>
            <a:prstGeom prst="rect">
              <a:avLst/>
            </a:prstGeom>
            <a:solidFill>
              <a:schemeClr val="bg1"/>
            </a:solidFill>
            <a:ln w="25400" cap="flat" cmpd="sng" algn="ctr">
              <a:noFill/>
              <a:prstDash val="solid"/>
            </a:ln>
            <a:effectLst/>
          </p:spPr>
          <p:txBody>
            <a:bodyPr wrap="square" lIns="0" tIns="0" rIns="0" bIns="0" rtlCol="0" anchor="ctr">
              <a:noAutofit/>
              <a:scene3d>
                <a:camera prst="orthographicFront"/>
                <a:lightRig rig="threePt" dir="t"/>
              </a:scene3d>
              <a:sp3d>
                <a:bevelT w="0" h="6350"/>
              </a:sp3d>
            </a:bodyPr>
            <a:lstStyle/>
            <a:p>
              <a:pPr algn="ctr" defTabSz="914400"/>
              <a:r>
                <a:rPr lang="vi-VN" sz="700" dirty="0">
                  <a:solidFill>
                    <a:schemeClr val="tx1">
                      <a:lumMod val="85000"/>
                      <a:lumOff val="15000"/>
                    </a:schemeClr>
                  </a:solidFill>
                  <a:latin typeface="SamsungOne-400" panose="020B0503030303020204" charset="0"/>
                  <a:ea typeface="SamsungOne-400" panose="020B0503030303020204" pitchFamily="34" charset="0"/>
                </a:rPr>
                <a:t>Chăm sóc thông minh</a:t>
              </a:r>
            </a:p>
          </p:txBody>
        </p:sp>
        <p:sp>
          <p:nvSpPr>
            <p:cNvPr id="15" name="직사각형 69">
              <a:extLst>
                <a:ext uri="{FF2B5EF4-FFF2-40B4-BE49-F238E27FC236}">
                  <a16:creationId xmlns:a16="http://schemas.microsoft.com/office/drawing/2014/main" id="{4492FEA4-BAC5-E6F8-19A2-5D5EFE6279F0}"/>
                </a:ext>
              </a:extLst>
            </p:cNvPr>
            <p:cNvSpPr/>
            <p:nvPr/>
          </p:nvSpPr>
          <p:spPr>
            <a:xfrm>
              <a:off x="6764875" y="5616938"/>
              <a:ext cx="629334" cy="123111"/>
            </a:xfrm>
            <a:prstGeom prst="rect">
              <a:avLst/>
            </a:prstGeom>
            <a:solidFill>
              <a:schemeClr val="bg1"/>
            </a:solidFill>
            <a:ln w="25400" cap="flat" cmpd="sng" algn="ctr">
              <a:noFill/>
              <a:prstDash val="solid"/>
            </a:ln>
            <a:effectLst/>
          </p:spPr>
          <p:txBody>
            <a:bodyPr wrap="square" lIns="0" tIns="0" rIns="0" bIns="0" rtlCol="0" anchor="ctr">
              <a:noAutofit/>
              <a:scene3d>
                <a:camera prst="orthographicFront"/>
                <a:lightRig rig="threePt" dir="t"/>
              </a:scene3d>
              <a:sp3d>
                <a:bevelT w="0" h="6350"/>
              </a:sp3d>
            </a:bodyPr>
            <a:lstStyle/>
            <a:p>
              <a:pPr algn="ctr" defTabSz="914400"/>
              <a:r>
                <a:rPr lang="vi-VN" sz="700" dirty="0">
                  <a:solidFill>
                    <a:schemeClr val="tx1">
                      <a:lumMod val="85000"/>
                      <a:lumOff val="15000"/>
                    </a:schemeClr>
                  </a:solidFill>
                  <a:latin typeface="SamsungOne-400" panose="020B0503030303020204" charset="0"/>
                  <a:ea typeface="SamsungOne-400" panose="020B0503030303020204" pitchFamily="34" charset="0"/>
                </a:rPr>
                <a:t>Ô tô thông minh</a:t>
              </a:r>
            </a:p>
          </p:txBody>
        </p:sp>
        <p:sp>
          <p:nvSpPr>
            <p:cNvPr id="16" name="타원 73">
              <a:extLst>
                <a:ext uri="{FF2B5EF4-FFF2-40B4-BE49-F238E27FC236}">
                  <a16:creationId xmlns:a16="http://schemas.microsoft.com/office/drawing/2014/main" id="{80A01258-EEF9-334E-6E68-BE542DD6EA39}"/>
                </a:ext>
              </a:extLst>
            </p:cNvPr>
            <p:cNvSpPr/>
            <p:nvPr/>
          </p:nvSpPr>
          <p:spPr>
            <a:xfrm>
              <a:off x="6337671" y="4159250"/>
              <a:ext cx="1564904" cy="994009"/>
            </a:xfrm>
            <a:prstGeom prst="ellipse">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cene3d>
                <a:camera prst="orthographicFront"/>
                <a:lightRig rig="threePt" dir="t"/>
              </a:scene3d>
              <a:sp3d>
                <a:bevelT w="0" h="6350"/>
              </a:sp3d>
            </a:bodyPr>
            <a:lstStyle/>
            <a:p>
              <a:pPr algn="ctr"/>
              <a:endParaRPr lang="en-US" altLang="ko-KR" sz="80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a:r>
                <a:rPr lang="vi-VN" sz="800" dirty="0">
                  <a:solidFill>
                    <a:schemeClr val="tx1">
                      <a:lumMod val="85000"/>
                      <a:lumOff val="15000"/>
                    </a:schemeClr>
                  </a:solidFill>
                  <a:latin typeface="SamsungOne-400" panose="020B0503030303020204" charset="0"/>
                  <a:ea typeface="SamsungOne-700" panose="020B0803030303020204" pitchFamily="34" charset="0"/>
                </a:rPr>
                <a:t>Hội tụ các dịch vụ xây dựng, thiết bị gia dụng, viễn thông và truyền phát</a:t>
              </a:r>
            </a:p>
          </p:txBody>
        </p:sp>
        <p:sp>
          <p:nvSpPr>
            <p:cNvPr id="17" name="타원 70">
              <a:extLst>
                <a:ext uri="{FF2B5EF4-FFF2-40B4-BE49-F238E27FC236}">
                  <a16:creationId xmlns:a16="http://schemas.microsoft.com/office/drawing/2014/main" id="{0BF1351F-FD72-FA7E-6876-D2897A603101}"/>
                </a:ext>
              </a:extLst>
            </p:cNvPr>
            <p:cNvSpPr/>
            <p:nvPr/>
          </p:nvSpPr>
          <p:spPr>
            <a:xfrm>
              <a:off x="6629771" y="3727451"/>
              <a:ext cx="980704" cy="603250"/>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cene3d>
                <a:camera prst="orthographicFront"/>
                <a:lightRig rig="threePt" dir="t"/>
              </a:scene3d>
              <a:sp3d>
                <a:bevelT w="0" h="6350"/>
              </a:sp3d>
            </a:bodyPr>
            <a:lstStyle/>
            <a:p>
              <a:pPr algn="ctr"/>
              <a:r>
                <a:rPr lang="vi-VN" sz="1000" dirty="0">
                  <a:solidFill>
                    <a:srgbClr val="0033CC"/>
                  </a:solidFill>
                  <a:latin typeface="SamsungOne-400" panose="020B0503030303020204" charset="0"/>
                  <a:ea typeface="SamsungOne-700" panose="020B0803030303020204" pitchFamily="34" charset="0"/>
                </a:rPr>
                <a:t>Lợi ích kinh tế</a:t>
              </a:r>
            </a:p>
          </p:txBody>
        </p:sp>
        <p:sp>
          <p:nvSpPr>
            <p:cNvPr id="18" name="타원 71">
              <a:extLst>
                <a:ext uri="{FF2B5EF4-FFF2-40B4-BE49-F238E27FC236}">
                  <a16:creationId xmlns:a16="http://schemas.microsoft.com/office/drawing/2014/main" id="{4206FDE8-5478-72D3-7AE1-4CFCCA7681CA}"/>
                </a:ext>
              </a:extLst>
            </p:cNvPr>
            <p:cNvSpPr/>
            <p:nvPr/>
          </p:nvSpPr>
          <p:spPr>
            <a:xfrm>
              <a:off x="5739053" y="4751333"/>
              <a:ext cx="980704" cy="603250"/>
            </a:xfrm>
            <a:prstGeom prst="ellipse">
              <a:avLst/>
            </a:prstGeom>
            <a:solidFill>
              <a:schemeClr val="bg1"/>
            </a:solidFill>
            <a:ln>
              <a:solidFill>
                <a:srgbClr val="00B3E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cene3d>
                <a:camera prst="orthographicFront"/>
                <a:lightRig rig="threePt" dir="t"/>
              </a:scene3d>
              <a:sp3d>
                <a:bevelT w="0" h="6350"/>
              </a:sp3d>
            </a:bodyPr>
            <a:lstStyle/>
            <a:p>
              <a:pPr algn="ctr"/>
              <a:r>
                <a:rPr lang="vi-VN" sz="1000" dirty="0">
                  <a:solidFill>
                    <a:srgbClr val="00B3E3"/>
                  </a:solidFill>
                  <a:latin typeface="SamsungOne-400" panose="020B0503030303020204" charset="0"/>
                  <a:ea typeface="SamsungOne-700" panose="020B0803030303020204" pitchFamily="34" charset="0"/>
                </a:rPr>
                <a:t>Tăng cường phúc lợi sức khỏe</a:t>
              </a:r>
            </a:p>
          </p:txBody>
        </p:sp>
        <p:sp>
          <p:nvSpPr>
            <p:cNvPr id="19" name="타원 72">
              <a:extLst>
                <a:ext uri="{FF2B5EF4-FFF2-40B4-BE49-F238E27FC236}">
                  <a16:creationId xmlns:a16="http://schemas.microsoft.com/office/drawing/2014/main" id="{CA174F24-1891-E897-21B2-B44243A21833}"/>
                </a:ext>
              </a:extLst>
            </p:cNvPr>
            <p:cNvSpPr/>
            <p:nvPr/>
          </p:nvSpPr>
          <p:spPr>
            <a:xfrm>
              <a:off x="7492904" y="4751333"/>
              <a:ext cx="980704" cy="60325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cene3d>
                <a:camera prst="orthographicFront"/>
                <a:lightRig rig="threePt" dir="t"/>
              </a:scene3d>
              <a:sp3d>
                <a:bevelT w="0" h="6350"/>
              </a:sp3d>
            </a:bodyPr>
            <a:lstStyle/>
            <a:p>
              <a:pPr algn="ctr"/>
              <a:r>
                <a:rPr lang="vi-VN" sz="1000" dirty="0">
                  <a:solidFill>
                    <a:srgbClr val="00B050"/>
                  </a:solidFill>
                  <a:latin typeface="SamsungOne-400" panose="020B0503030303020204" charset="0"/>
                  <a:ea typeface="SamsungOne-700" panose="020B0803030303020204" pitchFamily="34" charset="0"/>
                </a:rPr>
                <a:t>Sống an toàn</a:t>
              </a:r>
            </a:p>
          </p:txBody>
        </p:sp>
      </p:grpSp>
    </p:spTree>
    <p:extLst>
      <p:ext uri="{BB962C8B-B14F-4D97-AF65-F5344CB8AC3E}">
        <p14:creationId xmlns:p14="http://schemas.microsoft.com/office/powerpoint/2010/main" val="4009612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712182" y="3535970"/>
            <a:ext cx="8628668" cy="1048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nghiệp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nhóm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doanh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ngang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doanh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nghiệp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sinh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nghiệp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4" name="그룹 3"/>
          <p:cNvGrpSpPr/>
          <p:nvPr/>
        </p:nvGrpSpPr>
        <p:grpSpPr>
          <a:xfrm>
            <a:off x="580388" y="1752432"/>
            <a:ext cx="8778080" cy="1664944"/>
            <a:chOff x="696306" y="2645085"/>
            <a:chExt cx="8646702" cy="945840"/>
          </a:xfrm>
        </p:grpSpPr>
        <p:sp>
          <p:nvSpPr>
            <p:cNvPr id="16" name="직사각형 15"/>
            <p:cNvSpPr/>
            <p:nvPr/>
          </p:nvSpPr>
          <p:spPr>
            <a:xfrm>
              <a:off x="696306" y="2645085"/>
              <a:ext cx="8646702" cy="945840"/>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sp>
          <p:nvSpPr>
            <p:cNvPr id="17" name="직사각형 16"/>
            <p:cNvSpPr/>
            <p:nvPr/>
          </p:nvSpPr>
          <p:spPr>
            <a:xfrm>
              <a:off x="885826" y="2733675"/>
              <a:ext cx="8105774" cy="768660"/>
            </a:xfrm>
            <a:prstGeom prst="rect">
              <a:avLst/>
            </a:prstGeom>
            <a:noFill/>
            <a:ln w="25400" cap="flat" cmpd="sng" algn="ctr">
              <a:noFill/>
              <a:prstDash val="solid"/>
            </a:ln>
            <a:effectLst/>
          </p:spPr>
          <p:txBody>
            <a:bodyPr lIns="0" tIns="0" rIns="0" bIns="0" rtlCol="0" anchor="ctr">
              <a:scene3d>
                <a:camera prst="orthographicFront"/>
                <a:lightRig rig="threePt" dir="t"/>
              </a:scene3d>
              <a:sp3d>
                <a:bevelT w="0" h="6350"/>
              </a:sp3d>
            </a:bodyPr>
            <a:lstStyle/>
            <a:p>
              <a:pPr defTabSz="914400">
                <a:spcBef>
                  <a:spcPts val="6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Hệ sinh thái nhà thông minh bao gồm bốn yếu tố sau.</a:t>
              </a:r>
            </a:p>
            <a:p>
              <a:pPr defTabSz="914400">
                <a:spcBef>
                  <a:spcPts val="6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① Xây dựng cơ sở hạ tầng mạng có dây và không dây (bao gồm cả hệ thống giao tiếp IoT trong nhà)</a:t>
              </a:r>
            </a:p>
            <a:p>
              <a:pPr defTabSz="914400">
                <a:spcBef>
                  <a:spcPts val="6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② Thiết bị dân dụng thông minh</a:t>
              </a:r>
            </a:p>
            <a:p>
              <a:pPr defTabSz="914400">
                <a:spcBef>
                  <a:spcPts val="6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③ Nền tảng vận hành thiết bị thông minh</a:t>
              </a:r>
            </a:p>
            <a:p>
              <a:pPr defTabSz="914400">
                <a:spcBef>
                  <a:spcPts val="6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④ Nội dung thông minh</a:t>
              </a:r>
            </a:p>
          </p:txBody>
        </p:sp>
      </p:grpSp>
      <p:sp>
        <p:nvSpPr>
          <p:cNvPr id="11" name="직사각형 10">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204201" y="480778"/>
            <a:ext cx="12638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4" name="직사각형 13">
            <a:extLst>
              <a:ext uri="{FF2B5EF4-FFF2-40B4-BE49-F238E27FC236}">
                <a16:creationId xmlns:a16="http://schemas.microsoft.com/office/drawing/2014/main" id="{326A2C8D-05EE-4AED-BC36-A3093C4BFF60}"/>
              </a:ext>
            </a:extLst>
          </p:cNvPr>
          <p:cNvSpPr/>
          <p:nvPr/>
        </p:nvSpPr>
        <p:spPr>
          <a:xfrm>
            <a:off x="580388" y="141839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Hệ</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sinh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thái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nhà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thông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minh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những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trở</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ngại</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359270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E0720D16-CC3C-490D-AB2D-838327511297}"/>
              </a:ext>
            </a:extLst>
          </p:cNvPr>
          <p:cNvSpPr/>
          <p:nvPr/>
        </p:nvSpPr>
        <p:spPr>
          <a:xfrm>
            <a:off x="5870267" y="1820077"/>
            <a:ext cx="3511857" cy="2103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Ngôi nhà thông minh đề cập đến việc thiết lập ngôi nhà thuận tiện, nơi các thiết bị và đồ gia dụng có thể được điều khiển tự động từ xa và từ bất kỳ đâu có kết nối internet bằng thiết bị di động hoặc thiết bị nối mạng khác.</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Các thiết bị trong ngôi nhà thông minh được kết nối với nhau thông qua internet, cho phép người dùng kiểm soát các chức năng như truy cập an ninh vào nhà, nhiệt độ, ánh sáng và trạng thái tại nhà từ xa.</a:t>
            </a:r>
            <a:endParaRPr lang="en-US" altLang="ko-KR" sz="1300" dirty="0">
              <a:solidFill>
                <a:prstClr val="black">
                  <a:lumMod val="85000"/>
                  <a:lumOff val="15000"/>
                </a:prstClr>
              </a:solidFill>
              <a:latin typeface="SamsungOne-400" panose="020B0503030303020204" pitchFamily="34" charset="0"/>
            </a:endParaRPr>
          </a:p>
        </p:txBody>
      </p:sp>
      <p:sp>
        <p:nvSpPr>
          <p:cNvPr id="13" name="직사각형 12">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A723081D-DCA1-49DA-BB70-16D9367DD572}"/>
              </a:ext>
            </a:extLst>
          </p:cNvPr>
          <p:cNvSpPr/>
          <p:nvPr/>
        </p:nvSpPr>
        <p:spPr>
          <a:xfrm>
            <a:off x="8305801" y="480778"/>
            <a:ext cx="11622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nvGrpSpPr>
          <p:cNvPr id="2" name="그룹 1">
            <a:extLst>
              <a:ext uri="{FF2B5EF4-FFF2-40B4-BE49-F238E27FC236}">
                <a16:creationId xmlns:a16="http://schemas.microsoft.com/office/drawing/2014/main" id="{45EE6F03-44F1-49E0-9301-6130BB8BC40B}"/>
              </a:ext>
            </a:extLst>
          </p:cNvPr>
          <p:cNvGrpSpPr/>
          <p:nvPr/>
        </p:nvGrpSpPr>
        <p:grpSpPr>
          <a:xfrm>
            <a:off x="455549" y="1777625"/>
            <a:ext cx="5259119" cy="4175499"/>
            <a:chOff x="455549" y="2196725"/>
            <a:chExt cx="5259119" cy="4175499"/>
          </a:xfrm>
        </p:grpSpPr>
        <p:sp>
          <p:nvSpPr>
            <p:cNvPr id="23" name="모서리가 둥근 직사각형 4">
              <a:extLst>
                <a:ext uri="{FF2B5EF4-FFF2-40B4-BE49-F238E27FC236}">
                  <a16:creationId xmlns:a16="http://schemas.microsoft.com/office/drawing/2014/main" id="{338AF899-B362-4510-A5E7-C9735274440F}"/>
                </a:ext>
              </a:extLst>
            </p:cNvPr>
            <p:cNvSpPr/>
            <p:nvPr/>
          </p:nvSpPr>
          <p:spPr>
            <a:xfrm>
              <a:off x="558800" y="2196725"/>
              <a:ext cx="5115668" cy="41754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054" name="Picture 6" descr="Samsung SmartThings Unveils New Interface, Offering Customers a More  Dynamic Connected Home Experience">
              <a:extLst>
                <a:ext uri="{FF2B5EF4-FFF2-40B4-BE49-F238E27FC236}">
                  <a16:creationId xmlns:a16="http://schemas.microsoft.com/office/drawing/2014/main" id="{32F68D91-3D3F-49AF-A92D-15080F24A7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941" y="2392535"/>
              <a:ext cx="4627385" cy="24420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amsung SmartThings Wifi Smart Plug - Review 2019 - PCMag UK">
              <a:extLst>
                <a:ext uri="{FF2B5EF4-FFF2-40B4-BE49-F238E27FC236}">
                  <a16:creationId xmlns:a16="http://schemas.microsoft.com/office/drawing/2014/main" id="{4749D1C6-9424-4D1A-9E82-14A8BB87E338}"/>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9273" y="5128022"/>
              <a:ext cx="1003137" cy="56428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54F68DC-24D9-4216-A579-7569A11C85C5}"/>
                </a:ext>
              </a:extLst>
            </p:cNvPr>
            <p:cNvSpPr txBox="1"/>
            <p:nvPr/>
          </p:nvSpPr>
          <p:spPr>
            <a:xfrm>
              <a:off x="455549" y="5825323"/>
              <a:ext cx="1461600" cy="461665"/>
            </a:xfrm>
            <a:prstGeom prst="rect">
              <a:avLst/>
            </a:prstGeom>
            <a:noFill/>
          </p:spPr>
          <p:txBody>
            <a:bodyPr wrap="square">
              <a:spAutoFit/>
            </a:bodyPr>
            <a:lstStyle/>
            <a:p>
              <a:pPr algn="ctr"/>
              <a:r>
                <a:rPr lang="en-US" altLang="ko-KR" sz="1200" dirty="0">
                  <a:solidFill>
                    <a:srgbClr val="292929"/>
                  </a:solidFill>
                  <a:effectLst/>
                  <a:latin typeface="SamsungOne-400" panose="020B0503030303020204" pitchFamily="34" charset="0"/>
                  <a:ea typeface="SamsungOne-400" panose="020B0503030303020204" pitchFamily="34" charset="0"/>
                </a:rPr>
                <a:t>SmartThings</a:t>
              </a:r>
              <a:br>
                <a:rPr lang="en-US" altLang="ko-KR" sz="1200" dirty="0">
                  <a:solidFill>
                    <a:srgbClr val="292929"/>
                  </a:solidFill>
                  <a:effectLst/>
                  <a:latin typeface="SamsungOne-400" panose="020B0503030303020204" pitchFamily="34" charset="0"/>
                  <a:ea typeface="SamsungOne-400" panose="020B0503030303020204" pitchFamily="34" charset="0"/>
                </a:rPr>
              </a:br>
              <a:r>
                <a:rPr lang="en-US" altLang="ko-KR" sz="1200" dirty="0">
                  <a:solidFill>
                    <a:srgbClr val="292929"/>
                  </a:solidFill>
                  <a:effectLst/>
                  <a:latin typeface="SamsungOne-400" panose="020B0503030303020204" pitchFamily="34" charset="0"/>
                  <a:ea typeface="SamsungOne-400" panose="020B0503030303020204" pitchFamily="34" charset="0"/>
                </a:rPr>
                <a:t> Wi-Fi Smart Plug</a:t>
              </a:r>
            </a:p>
          </p:txBody>
        </p:sp>
        <p:pic>
          <p:nvPicPr>
            <p:cNvPr id="2058" name="Picture 10" descr="SAMSUNG SmartThings Smart LED Light Bulb for Connected Home | Energy  Efficient, Dimmable | Hub Required, Voice Control Compatible with Alexa,  Google, or Bixby | Warm White (8ZA-A806ST-Q4R) - - Amazon.com">
              <a:extLst>
                <a:ext uri="{FF2B5EF4-FFF2-40B4-BE49-F238E27FC236}">
                  <a16:creationId xmlns:a16="http://schemas.microsoft.com/office/drawing/2014/main" id="{AF5A1366-0C04-4BFB-A974-FB21E4594C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4561" y="5007119"/>
              <a:ext cx="444770" cy="77779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8D9DF72-24C1-432E-96F9-AC214E3CC023}"/>
                </a:ext>
              </a:extLst>
            </p:cNvPr>
            <p:cNvSpPr txBox="1"/>
            <p:nvPr/>
          </p:nvSpPr>
          <p:spPr>
            <a:xfrm>
              <a:off x="1697093" y="5821253"/>
              <a:ext cx="1461600" cy="461665"/>
            </a:xfrm>
            <a:prstGeom prst="rect">
              <a:avLst/>
            </a:prstGeom>
            <a:noFill/>
          </p:spPr>
          <p:txBody>
            <a:bodyPr wrap="square">
              <a:spAutoFit/>
            </a:bodyPr>
            <a:lstStyle/>
            <a:p>
              <a:pPr algn="ctr"/>
              <a:r>
                <a:rPr lang="en-US" altLang="ko-KR" sz="1200" dirty="0">
                  <a:solidFill>
                    <a:srgbClr val="292929"/>
                  </a:solidFill>
                  <a:latin typeface="SamsungOne-400" panose="020B0503030303020204" pitchFamily="34" charset="0"/>
                  <a:ea typeface="SamsungOne-400" panose="020B0503030303020204" pitchFamily="34" charset="0"/>
                </a:rPr>
                <a:t>SmartThings</a:t>
              </a:r>
              <a:br>
                <a:rPr lang="en-US" altLang="ko-KR" sz="1200" dirty="0">
                  <a:solidFill>
                    <a:srgbClr val="292929"/>
                  </a:solidFill>
                  <a:latin typeface="SamsungOne-400" panose="020B0503030303020204" pitchFamily="34" charset="0"/>
                  <a:ea typeface="SamsungOne-400" panose="020B0503030303020204" pitchFamily="34" charset="0"/>
                </a:rPr>
              </a:br>
              <a:r>
                <a:rPr lang="en-US" altLang="ko-KR" sz="1200" dirty="0">
                  <a:solidFill>
                    <a:srgbClr val="292929"/>
                  </a:solidFill>
                  <a:latin typeface="SamsungOne-400" panose="020B0503030303020204" pitchFamily="34" charset="0"/>
                  <a:ea typeface="SamsungOne-400" panose="020B0503030303020204" pitchFamily="34" charset="0"/>
                </a:rPr>
                <a:t>Smart LED Bulb</a:t>
              </a:r>
            </a:p>
          </p:txBody>
        </p:sp>
        <p:pic>
          <p:nvPicPr>
            <p:cNvPr id="2060" name="Picture 12" descr="SmartThings Cam | Samsung UK">
              <a:extLst>
                <a:ext uri="{FF2B5EF4-FFF2-40B4-BE49-F238E27FC236}">
                  <a16:creationId xmlns:a16="http://schemas.microsoft.com/office/drawing/2014/main" id="{B51A3A1C-7F03-452B-AFA4-691807C5A2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72306" y="4966361"/>
              <a:ext cx="1179860" cy="94388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E08EE2A-A7F2-4717-8285-4AD0A5F2B658}"/>
                </a:ext>
              </a:extLst>
            </p:cNvPr>
            <p:cNvSpPr txBox="1"/>
            <p:nvPr/>
          </p:nvSpPr>
          <p:spPr>
            <a:xfrm>
              <a:off x="2960964" y="5838340"/>
              <a:ext cx="1461600" cy="276999"/>
            </a:xfrm>
            <a:prstGeom prst="rect">
              <a:avLst/>
            </a:prstGeom>
            <a:noFill/>
          </p:spPr>
          <p:txBody>
            <a:bodyPr wrap="square">
              <a:spAutoFit/>
            </a:bodyPr>
            <a:lstStyle/>
            <a:p>
              <a:pPr algn="ctr"/>
              <a:r>
                <a:rPr lang="en-US" altLang="ko-KR" sz="1200" dirty="0">
                  <a:solidFill>
                    <a:srgbClr val="292929"/>
                  </a:solidFill>
                  <a:latin typeface="SamsungOne-400" panose="020B0503030303020204" pitchFamily="34" charset="0"/>
                  <a:ea typeface="SamsungOne-400" panose="020B0503030303020204" pitchFamily="34" charset="0"/>
                </a:rPr>
                <a:t>SmartThings Cam</a:t>
              </a:r>
            </a:p>
          </p:txBody>
        </p:sp>
        <p:pic>
          <p:nvPicPr>
            <p:cNvPr id="2064" name="Picture 16" descr="Amazon.com: smartthings thermostat">
              <a:extLst>
                <a:ext uri="{FF2B5EF4-FFF2-40B4-BE49-F238E27FC236}">
                  <a16:creationId xmlns:a16="http://schemas.microsoft.com/office/drawing/2014/main" id="{D724C10B-684A-4254-B97B-4DB4710EA7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51915" y="5077100"/>
              <a:ext cx="1014987" cy="76124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53D4472-A8FB-4032-B49B-E3F810AE296B}"/>
                </a:ext>
              </a:extLst>
            </p:cNvPr>
            <p:cNvSpPr txBox="1"/>
            <p:nvPr/>
          </p:nvSpPr>
          <p:spPr>
            <a:xfrm>
              <a:off x="4253068" y="5836651"/>
              <a:ext cx="1461600" cy="461665"/>
            </a:xfrm>
            <a:prstGeom prst="rect">
              <a:avLst/>
            </a:prstGeom>
            <a:noFill/>
          </p:spPr>
          <p:txBody>
            <a:bodyPr wrap="square">
              <a:spAutoFit/>
            </a:bodyPr>
            <a:lstStyle/>
            <a:p>
              <a:pPr algn="ctr"/>
              <a:r>
                <a:rPr lang="en-US" altLang="ko-KR" sz="1200" dirty="0">
                  <a:solidFill>
                    <a:srgbClr val="292929"/>
                  </a:solidFill>
                  <a:latin typeface="SamsungOne-400" panose="020B0503030303020204" pitchFamily="34" charset="0"/>
                  <a:ea typeface="SamsungOne-400" panose="020B0503030303020204" pitchFamily="34" charset="0"/>
                </a:rPr>
                <a:t>SmartThings Thermostat</a:t>
              </a:r>
            </a:p>
          </p:txBody>
        </p:sp>
      </p:grpSp>
      <p:sp>
        <p:nvSpPr>
          <p:cNvPr id="19" name="직사각형 18">
            <a:extLst>
              <a:ext uri="{FF2B5EF4-FFF2-40B4-BE49-F238E27FC236}">
                <a16:creationId xmlns:a16="http://schemas.microsoft.com/office/drawing/2014/main" id="{975859F5-E540-4810-A922-DCFE3E685A4F}"/>
              </a:ext>
            </a:extLst>
          </p:cNvPr>
          <p:cNvSpPr/>
          <p:nvPr/>
        </p:nvSpPr>
        <p:spPr>
          <a:xfrm>
            <a:off x="580388" y="141839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8"/>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Tính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năng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dịch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vụ</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nhà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thông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minh</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20453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A723081D-DCA1-49DA-BB70-16D9367DD572}"/>
              </a:ext>
            </a:extLst>
          </p:cNvPr>
          <p:cNvSpPr/>
          <p:nvPr/>
        </p:nvSpPr>
        <p:spPr>
          <a:xfrm>
            <a:off x="8122357" y="480778"/>
            <a:ext cx="1345644"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9" name="직사각형 18">
            <a:extLst>
              <a:ext uri="{FF2B5EF4-FFF2-40B4-BE49-F238E27FC236}">
                <a16:creationId xmlns:a16="http://schemas.microsoft.com/office/drawing/2014/main" id="{439DCE1C-801F-43E7-9286-D60EB80C9FCA}"/>
              </a:ext>
            </a:extLst>
          </p:cNvPr>
          <p:cNvSpPr/>
          <p:nvPr/>
        </p:nvSpPr>
        <p:spPr>
          <a:xfrm>
            <a:off x="710024" y="1628284"/>
            <a:ext cx="8630826"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SmartThings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Internet of Things (IoT)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ngôi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IoT, bao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gồm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đồng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đám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mây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5" name="직사각형 44">
            <a:extLst>
              <a:ext uri="{FF2B5EF4-FFF2-40B4-BE49-F238E27FC236}">
                <a16:creationId xmlns:a16="http://schemas.microsoft.com/office/drawing/2014/main" id="{3E2F4E10-53E6-43D2-86AE-131F47938463}"/>
              </a:ext>
            </a:extLst>
          </p:cNvPr>
          <p:cNvSpPr/>
          <p:nvPr/>
        </p:nvSpPr>
        <p:spPr>
          <a:xfrm>
            <a:off x="580388" y="141839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Nền tảng</a:t>
            </a:r>
            <a:r>
              <a:rPr kumimoji="1" lang="en-US" altLang="ko-KR" sz="1400" dirty="0">
                <a:solidFill>
                  <a:schemeClr val="tx1"/>
                </a:solidFill>
                <a:latin typeface="SamsungOne-400" panose="020B0503030303020204" pitchFamily="34" charset="0"/>
                <a:ea typeface="SamsungOne-400" panose="020B0503030303020204" pitchFamily="34" charset="0"/>
              </a:rPr>
              <a:t>: Samsung Smart Things</a:t>
            </a:r>
          </a:p>
        </p:txBody>
      </p:sp>
      <p:grpSp>
        <p:nvGrpSpPr>
          <p:cNvPr id="5" name="그룹 4"/>
          <p:cNvGrpSpPr/>
          <p:nvPr/>
        </p:nvGrpSpPr>
        <p:grpSpPr>
          <a:xfrm>
            <a:off x="558800" y="2306856"/>
            <a:ext cx="8909200" cy="3995134"/>
            <a:chOff x="558800" y="2299107"/>
            <a:chExt cx="8909200" cy="3995134"/>
          </a:xfrm>
        </p:grpSpPr>
        <p:grpSp>
          <p:nvGrpSpPr>
            <p:cNvPr id="4" name="그룹 3">
              <a:extLst>
                <a:ext uri="{FF2B5EF4-FFF2-40B4-BE49-F238E27FC236}">
                  <a16:creationId xmlns:a16="http://schemas.microsoft.com/office/drawing/2014/main" id="{2E59197C-1980-496D-BBCC-49C464B4C83C}"/>
                </a:ext>
              </a:extLst>
            </p:cNvPr>
            <p:cNvGrpSpPr/>
            <p:nvPr/>
          </p:nvGrpSpPr>
          <p:grpSpPr>
            <a:xfrm>
              <a:off x="1137990" y="2452995"/>
              <a:ext cx="7903683" cy="3569595"/>
              <a:chOff x="598423" y="2381213"/>
              <a:chExt cx="8583693" cy="3876712"/>
            </a:xfrm>
          </p:grpSpPr>
          <p:pic>
            <p:nvPicPr>
              <p:cNvPr id="4098" name="Picture 2" descr="Samsung SmartThings architecture [23]. | Download Scientific Diagram">
                <a:extLst>
                  <a:ext uri="{FF2B5EF4-FFF2-40B4-BE49-F238E27FC236}">
                    <a16:creationId xmlns:a16="http://schemas.microsoft.com/office/drawing/2014/main" id="{DDA7484B-0024-40E4-AD6A-07669EE2A6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277" y="2381213"/>
                <a:ext cx="8405474" cy="38071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C3CC0B3-C912-4D83-9167-CF0214E6DDF7}"/>
                  </a:ext>
                </a:extLst>
              </p:cNvPr>
              <p:cNvSpPr txBox="1"/>
              <p:nvPr/>
            </p:nvSpPr>
            <p:spPr>
              <a:xfrm>
                <a:off x="598423" y="2853563"/>
                <a:ext cx="1644909" cy="284118"/>
              </a:xfrm>
              <a:prstGeom prst="rect">
                <a:avLst/>
              </a:prstGeom>
              <a:solidFill>
                <a:schemeClr val="bg1"/>
              </a:solidFill>
            </p:spPr>
            <p:txBody>
              <a:bodyPr wrap="square">
                <a:spAutoFit/>
              </a:bodyPr>
              <a:lstStyle/>
              <a:p>
                <a:pPr algn="ctr"/>
                <a:r>
                  <a:rPr lang="vi-VN" altLang="ko-KR" sz="1100" b="1" dirty="0">
                    <a:solidFill>
                      <a:srgbClr val="292929"/>
                    </a:solidFill>
                    <a:effectLst/>
                    <a:latin typeface="SamsungOne-400" panose="020B0503030303020204" pitchFamily="34" charset="0"/>
                    <a:ea typeface="SamsungOne-400" panose="020B0503030303020204" pitchFamily="34" charset="0"/>
                  </a:rPr>
                  <a:t>Thiết bị </a:t>
                </a:r>
                <a:r>
                  <a:rPr lang="en-US" altLang="ko-KR" sz="1100" b="1" dirty="0">
                    <a:solidFill>
                      <a:srgbClr val="292929"/>
                    </a:solidFill>
                    <a:effectLst/>
                    <a:latin typeface="SamsungOne-400" panose="020B0503030303020204" pitchFamily="34" charset="0"/>
                    <a:ea typeface="SamsungOne-400" panose="020B0503030303020204" pitchFamily="34" charset="0"/>
                  </a:rPr>
                  <a:t>SmartThings</a:t>
                </a:r>
              </a:p>
            </p:txBody>
          </p:sp>
          <p:sp>
            <p:nvSpPr>
              <p:cNvPr id="31" name="TextBox 30">
                <a:extLst>
                  <a:ext uri="{FF2B5EF4-FFF2-40B4-BE49-F238E27FC236}">
                    <a16:creationId xmlns:a16="http://schemas.microsoft.com/office/drawing/2014/main" id="{7BE7A0CE-6577-4906-8EA6-752B16B0BD9A}"/>
                  </a:ext>
                </a:extLst>
              </p:cNvPr>
              <p:cNvSpPr txBox="1"/>
              <p:nvPr/>
            </p:nvSpPr>
            <p:spPr>
              <a:xfrm>
                <a:off x="6692946" y="3277066"/>
                <a:ext cx="1490756" cy="467959"/>
              </a:xfrm>
              <a:prstGeom prst="rect">
                <a:avLst/>
              </a:prstGeom>
              <a:solidFill>
                <a:schemeClr val="bg1"/>
              </a:solidFill>
            </p:spPr>
            <p:txBody>
              <a:bodyPr wrap="square">
                <a:spAutoFit/>
              </a:bodyPr>
              <a:lstStyle/>
              <a:p>
                <a:pPr algn="ctr"/>
                <a:r>
                  <a:rPr lang="vi-VN" altLang="ko-KR" sz="1100" b="1" dirty="0">
                    <a:solidFill>
                      <a:srgbClr val="292929"/>
                    </a:solidFill>
                    <a:effectLst/>
                    <a:latin typeface="SamsungOne-400" panose="020B0503030303020204" pitchFamily="34" charset="0"/>
                    <a:ea typeface="SamsungOne-400" panose="020B0503030303020204" pitchFamily="34" charset="0"/>
                  </a:rPr>
                  <a:t>Ứng dụng </a:t>
                </a:r>
                <a:r>
                  <a:rPr lang="en-US" altLang="ko-KR" sz="1100" b="1" dirty="0">
                    <a:solidFill>
                      <a:srgbClr val="292929"/>
                    </a:solidFill>
                    <a:effectLst/>
                    <a:latin typeface="SamsungOne-400" panose="020B0503030303020204" pitchFamily="34" charset="0"/>
                    <a:ea typeface="SamsungOne-400" panose="020B0503030303020204" pitchFamily="34" charset="0"/>
                  </a:rPr>
                  <a:t>SmartThings</a:t>
                </a:r>
              </a:p>
            </p:txBody>
          </p:sp>
          <p:sp>
            <p:nvSpPr>
              <p:cNvPr id="32" name="TextBox 31">
                <a:extLst>
                  <a:ext uri="{FF2B5EF4-FFF2-40B4-BE49-F238E27FC236}">
                    <a16:creationId xmlns:a16="http://schemas.microsoft.com/office/drawing/2014/main" id="{60094C9D-EF4C-451B-AAE5-DCF6FF96FAF2}"/>
                  </a:ext>
                </a:extLst>
              </p:cNvPr>
              <p:cNvSpPr txBox="1"/>
              <p:nvPr/>
            </p:nvSpPr>
            <p:spPr>
              <a:xfrm>
                <a:off x="7648733" y="4581998"/>
                <a:ext cx="1533383" cy="204216"/>
              </a:xfrm>
              <a:prstGeom prst="rect">
                <a:avLst/>
              </a:prstGeom>
              <a:solidFill>
                <a:schemeClr val="bg1"/>
              </a:solidFill>
            </p:spPr>
            <p:txBody>
              <a:bodyPr wrap="square" lIns="0" tIns="0" rIns="0" bIns="0" anchor="ctr">
                <a:noAutofit/>
              </a:bodyPr>
              <a:lstStyle/>
              <a:p>
                <a:pPr algn="ctr"/>
                <a:r>
                  <a:rPr lang="en-US" altLang="ko-KR" sz="1100" b="1" dirty="0" err="1">
                    <a:solidFill>
                      <a:srgbClr val="292929"/>
                    </a:solidFill>
                    <a:effectLst/>
                    <a:latin typeface="SamsungOne-400" panose="020B0503030303020204" pitchFamily="34" charset="0"/>
                    <a:ea typeface="SamsungOne-400" panose="020B0503030303020204" pitchFamily="34" charset="0"/>
                  </a:rPr>
                  <a:t>Không</a:t>
                </a:r>
                <a:r>
                  <a:rPr lang="en-US" altLang="ko-KR" sz="1100" b="1" dirty="0">
                    <a:solidFill>
                      <a:srgbClr val="292929"/>
                    </a:solidFill>
                    <a:effectLst/>
                    <a:latin typeface="SamsungOne-400" panose="020B0503030303020204" pitchFamily="34" charset="0"/>
                    <a:ea typeface="SamsungOne-400" panose="020B0503030303020204" pitchFamily="34" charset="0"/>
                  </a:rPr>
                  <a:t> </a:t>
                </a:r>
                <a:r>
                  <a:rPr lang="en-US" altLang="ko-KR" sz="1100" b="1" dirty="0" err="1">
                    <a:solidFill>
                      <a:srgbClr val="292929"/>
                    </a:solidFill>
                    <a:effectLst/>
                    <a:latin typeface="SamsungOne-400" panose="020B0503030303020204" pitchFamily="34" charset="0"/>
                    <a:ea typeface="SamsungOne-400" panose="020B0503030303020204" pitchFamily="34" charset="0"/>
                  </a:rPr>
                  <a:t>gian</a:t>
                </a:r>
                <a:r>
                  <a:rPr lang="en-US" altLang="ko-KR" sz="1100" b="1" dirty="0">
                    <a:solidFill>
                      <a:srgbClr val="292929"/>
                    </a:solidFill>
                    <a:effectLst/>
                    <a:latin typeface="SamsungOne-400" panose="020B0503030303020204" pitchFamily="34" charset="0"/>
                    <a:ea typeface="SamsungOne-400" panose="020B0503030303020204" pitchFamily="34" charset="0"/>
                  </a:rPr>
                  <a:t> </a:t>
                </a:r>
                <a:r>
                  <a:rPr lang="en-US" altLang="ko-KR" sz="1100" b="1" dirty="0" err="1">
                    <a:solidFill>
                      <a:srgbClr val="292929"/>
                    </a:solidFill>
                    <a:effectLst/>
                    <a:latin typeface="SamsungOne-400" panose="020B0503030303020204" pitchFamily="34" charset="0"/>
                    <a:ea typeface="SamsungOne-400" panose="020B0503030303020204" pitchFamily="34" charset="0"/>
                  </a:rPr>
                  <a:t>làm</a:t>
                </a:r>
                <a:r>
                  <a:rPr lang="en-US" altLang="ko-KR" sz="1100" b="1" dirty="0">
                    <a:solidFill>
                      <a:srgbClr val="292929"/>
                    </a:solidFill>
                    <a:effectLst/>
                    <a:latin typeface="SamsungOne-400" panose="020B0503030303020204" pitchFamily="34" charset="0"/>
                    <a:ea typeface="SamsungOne-400" panose="020B0503030303020204" pitchFamily="34" charset="0"/>
                  </a:rPr>
                  <a:t> </a:t>
                </a:r>
                <a:r>
                  <a:rPr lang="en-US" altLang="ko-KR" sz="1100" b="1" dirty="0" err="1">
                    <a:solidFill>
                      <a:srgbClr val="292929"/>
                    </a:solidFill>
                    <a:effectLst/>
                    <a:latin typeface="SamsungOne-400" panose="020B0503030303020204" pitchFamily="34" charset="0"/>
                    <a:ea typeface="SamsungOne-400" panose="020B0503030303020204" pitchFamily="34" charset="0"/>
                  </a:rPr>
                  <a:t>việc</a:t>
                </a:r>
                <a:r>
                  <a:rPr lang="en-US" altLang="ko-KR" sz="1100" b="1" dirty="0">
                    <a:solidFill>
                      <a:srgbClr val="292929"/>
                    </a:solidFill>
                    <a:effectLst/>
                    <a:latin typeface="SamsungOne-400" panose="020B0503030303020204" pitchFamily="34" charset="0"/>
                    <a:ea typeface="SamsungOne-400" panose="020B0503030303020204" pitchFamily="34" charset="0"/>
                  </a:rPr>
                  <a:t> </a:t>
                </a:r>
                <a:r>
                  <a:rPr lang="en-US" altLang="ko-KR" sz="1100" b="1" dirty="0" err="1">
                    <a:solidFill>
                      <a:srgbClr val="292929"/>
                    </a:solidFill>
                    <a:effectLst/>
                    <a:latin typeface="SamsungOne-400" panose="020B0503030303020204" pitchFamily="34" charset="0"/>
                    <a:ea typeface="SamsungOne-400" panose="020B0503030303020204" pitchFamily="34" charset="0"/>
                  </a:rPr>
                  <a:t>của</a:t>
                </a:r>
                <a:r>
                  <a:rPr lang="en-US" altLang="ko-KR" sz="1100" b="1" dirty="0">
                    <a:solidFill>
                      <a:srgbClr val="292929"/>
                    </a:solidFill>
                    <a:effectLst/>
                    <a:latin typeface="SamsungOne-400" panose="020B0503030303020204" pitchFamily="34" charset="0"/>
                    <a:ea typeface="SamsungOne-400" panose="020B0503030303020204" pitchFamily="34" charset="0"/>
                  </a:rPr>
                  <a:t> </a:t>
                </a:r>
                <a:r>
                  <a:rPr lang="en-US" altLang="ko-KR" sz="1100" b="1" dirty="0" err="1">
                    <a:solidFill>
                      <a:srgbClr val="292929"/>
                    </a:solidFill>
                    <a:effectLst/>
                    <a:latin typeface="SamsungOne-400" panose="020B0503030303020204" pitchFamily="34" charset="0"/>
                    <a:ea typeface="SamsungOne-400" panose="020B0503030303020204" pitchFamily="34" charset="0"/>
                  </a:rPr>
                  <a:t>nhà</a:t>
                </a:r>
                <a:r>
                  <a:rPr lang="en-US" altLang="ko-KR" sz="1100" b="1" dirty="0">
                    <a:solidFill>
                      <a:srgbClr val="292929"/>
                    </a:solidFill>
                    <a:effectLst/>
                    <a:latin typeface="SamsungOne-400" panose="020B0503030303020204" pitchFamily="34" charset="0"/>
                    <a:ea typeface="SamsungOne-400" panose="020B0503030303020204" pitchFamily="34" charset="0"/>
                  </a:rPr>
                  <a:t> </a:t>
                </a:r>
                <a:r>
                  <a:rPr lang="en-US" altLang="ko-KR" sz="1100" b="1" dirty="0" err="1">
                    <a:solidFill>
                      <a:srgbClr val="292929"/>
                    </a:solidFill>
                    <a:effectLst/>
                    <a:latin typeface="SamsungOne-400" panose="020B0503030303020204" pitchFamily="34" charset="0"/>
                    <a:ea typeface="SamsungOne-400" panose="020B0503030303020204" pitchFamily="34" charset="0"/>
                  </a:rPr>
                  <a:t>phát</a:t>
                </a:r>
                <a:r>
                  <a:rPr lang="en-US" altLang="ko-KR" sz="1100" b="1" dirty="0">
                    <a:solidFill>
                      <a:srgbClr val="292929"/>
                    </a:solidFill>
                    <a:effectLst/>
                    <a:latin typeface="SamsungOne-400" panose="020B0503030303020204" pitchFamily="34" charset="0"/>
                    <a:ea typeface="SamsungOne-400" panose="020B0503030303020204" pitchFamily="34" charset="0"/>
                  </a:rPr>
                  <a:t> </a:t>
                </a:r>
                <a:r>
                  <a:rPr lang="en-US" altLang="ko-KR" sz="1100" b="1" dirty="0" err="1">
                    <a:solidFill>
                      <a:srgbClr val="292929"/>
                    </a:solidFill>
                    <a:effectLst/>
                    <a:latin typeface="SamsungOne-400" panose="020B0503030303020204" pitchFamily="34" charset="0"/>
                    <a:ea typeface="SamsungOne-400" panose="020B0503030303020204" pitchFamily="34" charset="0"/>
                  </a:rPr>
                  <a:t>triển</a:t>
                </a:r>
                <a:endParaRPr lang="en-US" altLang="ko-KR" sz="1100" b="1" dirty="0">
                  <a:solidFill>
                    <a:srgbClr val="292929"/>
                  </a:solidFill>
                  <a:effectLst/>
                  <a:latin typeface="SamsungOne-400" panose="020B0503030303020204" pitchFamily="34" charset="0"/>
                  <a:ea typeface="SamsungOne-400" panose="020B0503030303020204" pitchFamily="34" charset="0"/>
                </a:endParaRPr>
              </a:p>
            </p:txBody>
          </p:sp>
          <p:sp>
            <p:nvSpPr>
              <p:cNvPr id="33" name="TextBox 32">
                <a:extLst>
                  <a:ext uri="{FF2B5EF4-FFF2-40B4-BE49-F238E27FC236}">
                    <a16:creationId xmlns:a16="http://schemas.microsoft.com/office/drawing/2014/main" id="{2FA1027F-18CD-43B0-85B1-3E4E1FDD3927}"/>
                  </a:ext>
                </a:extLst>
              </p:cNvPr>
              <p:cNvSpPr txBox="1"/>
              <p:nvPr/>
            </p:nvSpPr>
            <p:spPr>
              <a:xfrm>
                <a:off x="7754414" y="4853739"/>
                <a:ext cx="812527" cy="607678"/>
              </a:xfrm>
              <a:prstGeom prst="rect">
                <a:avLst/>
              </a:prstGeom>
              <a:solidFill>
                <a:schemeClr val="bg1"/>
              </a:solidFill>
            </p:spPr>
            <p:txBody>
              <a:bodyPr wrap="square" lIns="0" tIns="0" rIns="0" bIns="0" anchor="ctr">
                <a:noAutofit/>
              </a:bodyPr>
              <a:lstStyle/>
              <a:p>
                <a:r>
                  <a:rPr lang="en-US" altLang="ko-KR" sz="1050" dirty="0">
                    <a:solidFill>
                      <a:srgbClr val="292929"/>
                    </a:solidFill>
                    <a:effectLst/>
                    <a:latin typeface="SamsungOne-400" panose="020B0503030303020204" pitchFamily="34" charset="0"/>
                    <a:ea typeface="SamsungOne-400" panose="020B0503030303020204" pitchFamily="34" charset="0"/>
                  </a:rPr>
                  <a:t>SDK</a:t>
                </a:r>
              </a:p>
              <a:p>
                <a:r>
                  <a:rPr lang="en-US" altLang="ko-KR" sz="1050" dirty="0" err="1">
                    <a:solidFill>
                      <a:srgbClr val="292929"/>
                    </a:solidFill>
                    <a:latin typeface="SamsungOne-400" panose="020B0503030303020204" pitchFamily="34" charset="0"/>
                    <a:ea typeface="SamsungOne-400" panose="020B0503030303020204" pitchFamily="34" charset="0"/>
                  </a:rPr>
                  <a:t>Bảng</a:t>
                </a:r>
                <a:r>
                  <a:rPr lang="en-US" altLang="ko-KR" sz="1050" dirty="0">
                    <a:solidFill>
                      <a:srgbClr val="292929"/>
                    </a:solidFill>
                    <a:latin typeface="SamsungOne-400" panose="020B0503030303020204" pitchFamily="34" charset="0"/>
                    <a:ea typeface="SamsungOne-400" panose="020B0503030303020204" pitchFamily="34" charset="0"/>
                  </a:rPr>
                  <a:t> </a:t>
                </a:r>
                <a:r>
                  <a:rPr lang="en-US" altLang="ko-KR" sz="1050" dirty="0" err="1">
                    <a:solidFill>
                      <a:srgbClr val="292929"/>
                    </a:solidFill>
                    <a:latin typeface="SamsungOne-400" panose="020B0503030303020204" pitchFamily="34" charset="0"/>
                    <a:ea typeface="SamsungOne-400" panose="020B0503030303020204" pitchFamily="34" charset="0"/>
                  </a:rPr>
                  <a:t>điều</a:t>
                </a:r>
                <a:r>
                  <a:rPr lang="en-US" altLang="ko-KR" sz="1050" dirty="0">
                    <a:solidFill>
                      <a:srgbClr val="292929"/>
                    </a:solidFill>
                    <a:latin typeface="SamsungOne-400" panose="020B0503030303020204" pitchFamily="34" charset="0"/>
                    <a:ea typeface="SamsungOne-400" panose="020B0503030303020204" pitchFamily="34" charset="0"/>
                  </a:rPr>
                  <a:t> </a:t>
                </a:r>
                <a:r>
                  <a:rPr lang="en-US" altLang="ko-KR" sz="1050" dirty="0" err="1">
                    <a:solidFill>
                      <a:srgbClr val="292929"/>
                    </a:solidFill>
                    <a:latin typeface="SamsungOne-400" panose="020B0503030303020204" pitchFamily="34" charset="0"/>
                    <a:ea typeface="SamsungOne-400" panose="020B0503030303020204" pitchFamily="34" charset="0"/>
                  </a:rPr>
                  <a:t>khiển</a:t>
                </a:r>
                <a:r>
                  <a:rPr lang="en-US" altLang="ko-KR" sz="1050" dirty="0">
                    <a:solidFill>
                      <a:srgbClr val="292929"/>
                    </a:solidFill>
                    <a:latin typeface="SamsungOne-400" panose="020B0503030303020204" pitchFamily="34" charset="0"/>
                    <a:ea typeface="SamsungOne-400" panose="020B0503030303020204" pitchFamily="34" charset="0"/>
                  </a:rPr>
                  <a:t> web</a:t>
                </a:r>
                <a:endParaRPr lang="en-US" altLang="ko-KR" sz="1050" dirty="0">
                  <a:solidFill>
                    <a:srgbClr val="292929"/>
                  </a:solidFill>
                  <a:effectLst/>
                  <a:latin typeface="SamsungOne-400" panose="020B0503030303020204" pitchFamily="34" charset="0"/>
                  <a:ea typeface="SamsungOne-400" panose="020B0503030303020204" pitchFamily="34" charset="0"/>
                </a:endParaRPr>
              </a:p>
            </p:txBody>
          </p:sp>
          <p:sp>
            <p:nvSpPr>
              <p:cNvPr id="34" name="TextBox 33">
                <a:extLst>
                  <a:ext uri="{FF2B5EF4-FFF2-40B4-BE49-F238E27FC236}">
                    <a16:creationId xmlns:a16="http://schemas.microsoft.com/office/drawing/2014/main" id="{3D577A2F-AD17-40B7-AFDB-91D68A45DAA5}"/>
                  </a:ext>
                </a:extLst>
              </p:cNvPr>
              <p:cNvSpPr txBox="1"/>
              <p:nvPr/>
            </p:nvSpPr>
            <p:spPr>
              <a:xfrm>
                <a:off x="6411887" y="5875910"/>
                <a:ext cx="648770" cy="162193"/>
              </a:xfrm>
              <a:prstGeom prst="rect">
                <a:avLst/>
              </a:prstGeom>
              <a:solidFill>
                <a:schemeClr val="bg1"/>
              </a:solidFill>
            </p:spPr>
            <p:txBody>
              <a:bodyPr wrap="square" lIns="0" tIns="0" rIns="0" bIns="0" anchor="ctr">
                <a:noAutofit/>
              </a:bodyPr>
              <a:lstStyle/>
              <a:p>
                <a:pPr algn="ctr"/>
                <a:r>
                  <a:rPr lang="vi-VN" altLang="ko-KR" sz="1100" b="1" dirty="0">
                    <a:solidFill>
                      <a:srgbClr val="292929"/>
                    </a:solidFill>
                    <a:effectLst/>
                    <a:latin typeface="SamsungOne-400" panose="020B0503030303020204" pitchFamily="34" charset="0"/>
                    <a:ea typeface="SamsungOne-400" panose="020B0503030303020204" pitchFamily="34" charset="0"/>
                  </a:rPr>
                  <a:t>DỊch vụ</a:t>
                </a:r>
                <a:endParaRPr lang="en-US" altLang="ko-KR" sz="1100" b="1" dirty="0">
                  <a:solidFill>
                    <a:srgbClr val="292929"/>
                  </a:solidFill>
                  <a:effectLst/>
                  <a:latin typeface="SamsungOne-400" panose="020B0503030303020204" pitchFamily="34" charset="0"/>
                  <a:ea typeface="SamsungOne-400" panose="020B0503030303020204" pitchFamily="34" charset="0"/>
                </a:endParaRPr>
              </a:p>
            </p:txBody>
          </p:sp>
          <p:sp>
            <p:nvSpPr>
              <p:cNvPr id="35" name="TextBox 34">
                <a:extLst>
                  <a:ext uri="{FF2B5EF4-FFF2-40B4-BE49-F238E27FC236}">
                    <a16:creationId xmlns:a16="http://schemas.microsoft.com/office/drawing/2014/main" id="{D96E39B3-6602-47EB-9A66-45E545182B2D}"/>
                  </a:ext>
                </a:extLst>
              </p:cNvPr>
              <p:cNvSpPr txBox="1"/>
              <p:nvPr/>
            </p:nvSpPr>
            <p:spPr>
              <a:xfrm>
                <a:off x="4835014" y="5866899"/>
                <a:ext cx="870354" cy="211892"/>
              </a:xfrm>
              <a:prstGeom prst="rect">
                <a:avLst/>
              </a:prstGeom>
              <a:solidFill>
                <a:schemeClr val="bg1"/>
              </a:solidFill>
            </p:spPr>
            <p:txBody>
              <a:bodyPr wrap="square" lIns="0" tIns="0" rIns="0" bIns="0" anchor="ctr">
                <a:noAutofit/>
              </a:bodyPr>
              <a:lstStyle/>
              <a:p>
                <a:pPr algn="ctr"/>
                <a:r>
                  <a:rPr lang="vi-VN" altLang="ko-KR" sz="1100" b="1" dirty="0">
                    <a:solidFill>
                      <a:srgbClr val="292929"/>
                    </a:solidFill>
                    <a:effectLst/>
                    <a:latin typeface="SamsungOne-400" panose="020B0503030303020204" pitchFamily="34" charset="0"/>
                    <a:ea typeface="SamsungOne-400" panose="020B0503030303020204" pitchFamily="34" charset="0"/>
                  </a:rPr>
                  <a:t>Tự động hóa</a:t>
                </a:r>
                <a:endParaRPr lang="en-US" altLang="ko-KR" sz="1100" b="1" dirty="0">
                  <a:solidFill>
                    <a:srgbClr val="292929"/>
                  </a:solidFill>
                  <a:effectLst/>
                  <a:latin typeface="SamsungOne-400" panose="020B0503030303020204" pitchFamily="34" charset="0"/>
                  <a:ea typeface="SamsungOne-400" panose="020B0503030303020204" pitchFamily="34" charset="0"/>
                </a:endParaRPr>
              </a:p>
            </p:txBody>
          </p:sp>
          <p:sp>
            <p:nvSpPr>
              <p:cNvPr id="36" name="TextBox 35">
                <a:extLst>
                  <a:ext uri="{FF2B5EF4-FFF2-40B4-BE49-F238E27FC236}">
                    <a16:creationId xmlns:a16="http://schemas.microsoft.com/office/drawing/2014/main" id="{28F6E849-DFC8-4394-9E49-F659278C81EC}"/>
                  </a:ext>
                </a:extLst>
              </p:cNvPr>
              <p:cNvSpPr txBox="1"/>
              <p:nvPr/>
            </p:nvSpPr>
            <p:spPr>
              <a:xfrm>
                <a:off x="2474210" y="5866898"/>
                <a:ext cx="892740" cy="391027"/>
              </a:xfrm>
              <a:prstGeom prst="rect">
                <a:avLst/>
              </a:prstGeom>
              <a:solidFill>
                <a:schemeClr val="bg1"/>
              </a:solidFill>
            </p:spPr>
            <p:txBody>
              <a:bodyPr wrap="square" lIns="0" tIns="0" rIns="0" bIns="0" anchor="ctr">
                <a:noAutofit/>
              </a:bodyPr>
              <a:lstStyle/>
              <a:p>
                <a:pPr algn="ctr"/>
                <a:r>
                  <a:rPr lang="vi-VN" altLang="ko-KR" sz="1100" b="1" dirty="0">
                    <a:solidFill>
                      <a:srgbClr val="292929"/>
                    </a:solidFill>
                    <a:effectLst/>
                    <a:latin typeface="SamsungOne-400" panose="020B0503030303020204" pitchFamily="34" charset="0"/>
                    <a:ea typeface="SamsungOne-400" panose="020B0503030303020204" pitchFamily="34" charset="0"/>
                  </a:rPr>
                  <a:t>Bộ kết nối </a:t>
                </a:r>
                <a:r>
                  <a:rPr lang="en-US" altLang="ko-KR" sz="1100" b="1" dirty="0">
                    <a:solidFill>
                      <a:srgbClr val="292929"/>
                    </a:solidFill>
                    <a:effectLst/>
                    <a:latin typeface="SamsungOne-400" panose="020B0503030303020204" pitchFamily="34" charset="0"/>
                    <a:ea typeface="SamsungOne-400" panose="020B0503030303020204" pitchFamily="34" charset="0"/>
                  </a:rPr>
                  <a:t>SmartThings</a:t>
                </a:r>
                <a:br>
                  <a:rPr lang="en-US" altLang="ko-KR" sz="1100" b="1" dirty="0">
                    <a:solidFill>
                      <a:srgbClr val="292929"/>
                    </a:solidFill>
                    <a:effectLst/>
                    <a:latin typeface="SamsungOne-400" panose="020B0503030303020204" pitchFamily="34" charset="0"/>
                    <a:ea typeface="SamsungOne-400" panose="020B0503030303020204" pitchFamily="34" charset="0"/>
                  </a:rPr>
                </a:br>
                <a:endParaRPr lang="en-US" altLang="ko-KR" sz="1100" b="1" dirty="0">
                  <a:solidFill>
                    <a:srgbClr val="292929"/>
                  </a:solidFill>
                  <a:effectLst/>
                  <a:latin typeface="SamsungOne-400" panose="020B0503030303020204" pitchFamily="34" charset="0"/>
                  <a:ea typeface="SamsungOne-400" panose="020B0503030303020204" pitchFamily="34" charset="0"/>
                </a:endParaRPr>
              </a:p>
            </p:txBody>
          </p:sp>
          <p:sp>
            <p:nvSpPr>
              <p:cNvPr id="37" name="TextBox 36">
                <a:extLst>
                  <a:ext uri="{FF2B5EF4-FFF2-40B4-BE49-F238E27FC236}">
                    <a16:creationId xmlns:a16="http://schemas.microsoft.com/office/drawing/2014/main" id="{F0C62F44-72F3-4F20-A564-8D7936B0D3B4}"/>
                  </a:ext>
                </a:extLst>
              </p:cNvPr>
              <p:cNvSpPr txBox="1"/>
              <p:nvPr/>
            </p:nvSpPr>
            <p:spPr>
              <a:xfrm>
                <a:off x="4353946" y="3910277"/>
                <a:ext cx="1495777" cy="576686"/>
              </a:xfrm>
              <a:prstGeom prst="rect">
                <a:avLst/>
              </a:prstGeom>
              <a:solidFill>
                <a:schemeClr val="bg1"/>
              </a:solidFill>
            </p:spPr>
            <p:txBody>
              <a:bodyPr wrap="square" lIns="0" tIns="0" rIns="0" bIns="0" anchor="ctr">
                <a:noAutofit/>
              </a:bodyPr>
              <a:lstStyle/>
              <a:p>
                <a:pPr algn="ctr"/>
                <a:r>
                  <a:rPr lang="vi-VN" altLang="ko-KR" sz="1400" b="1" dirty="0">
                    <a:solidFill>
                      <a:srgbClr val="1429A0"/>
                    </a:solidFill>
                    <a:effectLst/>
                    <a:latin typeface="SamsungOne-400" panose="020B0503030303020204" pitchFamily="34" charset="0"/>
                    <a:ea typeface="SamsungOne-400" panose="020B0503030303020204" pitchFamily="34" charset="0"/>
                  </a:rPr>
                  <a:t>Đám mây </a:t>
                </a:r>
                <a:r>
                  <a:rPr lang="en-US" altLang="ko-KR" sz="1400" b="1" dirty="0">
                    <a:solidFill>
                      <a:srgbClr val="1429A0"/>
                    </a:solidFill>
                    <a:effectLst/>
                    <a:latin typeface="SamsungOne-400" panose="020B0503030303020204" pitchFamily="34" charset="0"/>
                    <a:ea typeface="SamsungOne-400" panose="020B0503030303020204" pitchFamily="34" charset="0"/>
                  </a:rPr>
                  <a:t>SmartThings</a:t>
                </a:r>
                <a:br>
                  <a:rPr lang="en-US" altLang="ko-KR" sz="1400" b="1" dirty="0">
                    <a:solidFill>
                      <a:srgbClr val="1429A0"/>
                    </a:solidFill>
                    <a:effectLst/>
                    <a:latin typeface="SamsungOne-400" panose="020B0503030303020204" pitchFamily="34" charset="0"/>
                    <a:ea typeface="SamsungOne-400" panose="020B0503030303020204" pitchFamily="34" charset="0"/>
                  </a:rPr>
                </a:br>
                <a:endParaRPr lang="en-US" altLang="ko-KR" sz="1400" b="1" dirty="0">
                  <a:solidFill>
                    <a:srgbClr val="1429A0"/>
                  </a:solidFill>
                  <a:effectLst/>
                  <a:latin typeface="SamsungOne-400" panose="020B0503030303020204" pitchFamily="34" charset="0"/>
                  <a:ea typeface="SamsungOne-400" panose="020B0503030303020204" pitchFamily="34" charset="0"/>
                </a:endParaRPr>
              </a:p>
            </p:txBody>
          </p:sp>
          <p:sp>
            <p:nvSpPr>
              <p:cNvPr id="38" name="TextBox 37">
                <a:extLst>
                  <a:ext uri="{FF2B5EF4-FFF2-40B4-BE49-F238E27FC236}">
                    <a16:creationId xmlns:a16="http://schemas.microsoft.com/office/drawing/2014/main" id="{48CAD797-3AFD-40FA-921A-D1B368B88DF2}"/>
                  </a:ext>
                </a:extLst>
              </p:cNvPr>
              <p:cNvSpPr txBox="1"/>
              <p:nvPr/>
            </p:nvSpPr>
            <p:spPr>
              <a:xfrm>
                <a:off x="5824628" y="5686684"/>
                <a:ext cx="690850" cy="189226"/>
              </a:xfrm>
              <a:prstGeom prst="rect">
                <a:avLst/>
              </a:prstGeom>
              <a:solidFill>
                <a:schemeClr val="bg1"/>
              </a:solidFill>
            </p:spPr>
            <p:txBody>
              <a:bodyPr wrap="square" lIns="0" tIns="0" rIns="0" bIns="0" anchor="ctr">
                <a:noAutofit/>
              </a:bodyPr>
              <a:lstStyle/>
              <a:p>
                <a:r>
                  <a:rPr lang="en-US" altLang="ko-KR" sz="1050" dirty="0">
                    <a:solidFill>
                      <a:srgbClr val="292929"/>
                    </a:solidFill>
                    <a:effectLst/>
                    <a:latin typeface="SamsungOne-400" panose="020B0503030303020204" pitchFamily="34" charset="0"/>
                    <a:ea typeface="SamsungOne-400" panose="020B0503030303020204" pitchFamily="34" charset="0"/>
                  </a:rPr>
                  <a:t>SmartApp</a:t>
                </a:r>
              </a:p>
            </p:txBody>
          </p:sp>
          <p:sp>
            <p:nvSpPr>
              <p:cNvPr id="39" name="TextBox 38">
                <a:extLst>
                  <a:ext uri="{FF2B5EF4-FFF2-40B4-BE49-F238E27FC236}">
                    <a16:creationId xmlns:a16="http://schemas.microsoft.com/office/drawing/2014/main" id="{F7589B3A-7F67-482B-850C-8FF11694ED6A}"/>
                  </a:ext>
                </a:extLst>
              </p:cNvPr>
              <p:cNvSpPr txBox="1"/>
              <p:nvPr/>
            </p:nvSpPr>
            <p:spPr>
              <a:xfrm>
                <a:off x="4977622" y="5686685"/>
                <a:ext cx="689032" cy="162593"/>
              </a:xfrm>
              <a:prstGeom prst="rect">
                <a:avLst/>
              </a:prstGeom>
              <a:solidFill>
                <a:schemeClr val="bg1"/>
              </a:solidFill>
            </p:spPr>
            <p:txBody>
              <a:bodyPr wrap="square" lIns="0" tIns="0" rIns="0" bIns="0" anchor="ctr">
                <a:noAutofit/>
              </a:bodyPr>
              <a:lstStyle/>
              <a:p>
                <a:r>
                  <a:rPr lang="en-US" altLang="ko-KR" sz="1050" dirty="0">
                    <a:solidFill>
                      <a:srgbClr val="292929"/>
                    </a:solidFill>
                    <a:effectLst/>
                    <a:latin typeface="SamsungOne-400" panose="020B0503030303020204" pitchFamily="34" charset="0"/>
                    <a:ea typeface="SamsungOne-400" panose="020B0503030303020204" pitchFamily="34" charset="0"/>
                  </a:rPr>
                  <a:t>SmartApp</a:t>
                </a:r>
              </a:p>
            </p:txBody>
          </p:sp>
          <p:sp>
            <p:nvSpPr>
              <p:cNvPr id="40" name="TextBox 39">
                <a:extLst>
                  <a:ext uri="{FF2B5EF4-FFF2-40B4-BE49-F238E27FC236}">
                    <a16:creationId xmlns:a16="http://schemas.microsoft.com/office/drawing/2014/main" id="{E8D5AEB9-4431-42EA-A2E5-6BDDFBEED429}"/>
                  </a:ext>
                </a:extLst>
              </p:cNvPr>
              <p:cNvSpPr txBox="1"/>
              <p:nvPr/>
            </p:nvSpPr>
            <p:spPr>
              <a:xfrm>
                <a:off x="3283611" y="5434386"/>
                <a:ext cx="1097889" cy="166314"/>
              </a:xfrm>
              <a:prstGeom prst="rect">
                <a:avLst/>
              </a:prstGeom>
              <a:solidFill>
                <a:schemeClr val="bg1"/>
              </a:solidFill>
            </p:spPr>
            <p:txBody>
              <a:bodyPr wrap="square" lIns="0" tIns="0" rIns="0" bIns="0" anchor="ctr">
                <a:noAutofit/>
              </a:bodyPr>
              <a:lstStyle/>
              <a:p>
                <a:r>
                  <a:rPr lang="en-US" altLang="ko-KR" sz="1050" dirty="0" err="1">
                    <a:solidFill>
                      <a:srgbClr val="292929"/>
                    </a:solidFill>
                    <a:effectLst/>
                    <a:latin typeface="SamsungOne-400" panose="020B0503030303020204" pitchFamily="34" charset="0"/>
                    <a:ea typeface="SamsungOne-400" panose="020B0503030303020204" pitchFamily="34" charset="0"/>
                  </a:rPr>
                  <a:t>Đám</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mây</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kết</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nối</a:t>
                </a:r>
                <a:endParaRPr lang="en-US" altLang="ko-KR" sz="1050" dirty="0">
                  <a:solidFill>
                    <a:srgbClr val="292929"/>
                  </a:solidFill>
                  <a:effectLst/>
                  <a:latin typeface="SamsungOne-400" panose="020B0503030303020204" pitchFamily="34" charset="0"/>
                  <a:ea typeface="SamsungOne-400" panose="020B0503030303020204" pitchFamily="34" charset="0"/>
                </a:endParaRPr>
              </a:p>
            </p:txBody>
          </p:sp>
          <p:sp>
            <p:nvSpPr>
              <p:cNvPr id="41" name="TextBox 40">
                <a:extLst>
                  <a:ext uri="{FF2B5EF4-FFF2-40B4-BE49-F238E27FC236}">
                    <a16:creationId xmlns:a16="http://schemas.microsoft.com/office/drawing/2014/main" id="{F8A5E19A-8461-4707-B845-FD370A5FEC0E}"/>
                  </a:ext>
                </a:extLst>
              </p:cNvPr>
              <p:cNvSpPr txBox="1"/>
              <p:nvPr/>
            </p:nvSpPr>
            <p:spPr>
              <a:xfrm>
                <a:off x="2480979" y="5677675"/>
                <a:ext cx="885972" cy="180213"/>
              </a:xfrm>
              <a:prstGeom prst="rect">
                <a:avLst/>
              </a:prstGeom>
              <a:solidFill>
                <a:schemeClr val="bg1"/>
              </a:solidFill>
            </p:spPr>
            <p:txBody>
              <a:bodyPr wrap="square" lIns="0" tIns="0" rIns="0" bIns="0" anchor="ctr">
                <a:noAutofit/>
              </a:bodyPr>
              <a:lstStyle/>
              <a:p>
                <a:pPr algn="ctr"/>
                <a:r>
                  <a:rPr lang="en-US" altLang="ko-KR" sz="1050" dirty="0">
                    <a:solidFill>
                      <a:srgbClr val="292929"/>
                    </a:solidFill>
                    <a:effectLst/>
                    <a:latin typeface="SamsungOne-400" panose="020B0503030303020204" pitchFamily="34" charset="0"/>
                    <a:ea typeface="SamsungOne-400" panose="020B0503030303020204" pitchFamily="34" charset="0"/>
                  </a:rPr>
                  <a:t>SmartApp</a:t>
                </a:r>
              </a:p>
            </p:txBody>
          </p:sp>
          <p:sp>
            <p:nvSpPr>
              <p:cNvPr id="42" name="TextBox 41">
                <a:extLst>
                  <a:ext uri="{FF2B5EF4-FFF2-40B4-BE49-F238E27FC236}">
                    <a16:creationId xmlns:a16="http://schemas.microsoft.com/office/drawing/2014/main" id="{FB753448-9E3B-4454-B8F8-735693D1EF6A}"/>
                  </a:ext>
                </a:extLst>
              </p:cNvPr>
              <p:cNvSpPr txBox="1"/>
              <p:nvPr/>
            </p:nvSpPr>
            <p:spPr>
              <a:xfrm>
                <a:off x="2450182" y="4437112"/>
                <a:ext cx="1203981" cy="185941"/>
              </a:xfrm>
              <a:prstGeom prst="rect">
                <a:avLst/>
              </a:prstGeom>
              <a:solidFill>
                <a:schemeClr val="bg1"/>
              </a:solidFill>
            </p:spPr>
            <p:txBody>
              <a:bodyPr wrap="square" lIns="0" tIns="0" rIns="0" bIns="0" anchor="ctr">
                <a:noAutofit/>
              </a:bodyPr>
              <a:lstStyle/>
              <a:p>
                <a:r>
                  <a:rPr lang="en-US" altLang="ko-KR" sz="1050" dirty="0" err="1">
                    <a:solidFill>
                      <a:srgbClr val="292929"/>
                    </a:solidFill>
                    <a:effectLst/>
                    <a:latin typeface="SamsungOne-400" panose="020B0503030303020204" pitchFamily="34" charset="0"/>
                    <a:ea typeface="SamsungOne-400" panose="020B0503030303020204" pitchFamily="34" charset="0"/>
                  </a:rPr>
                  <a:t>Kết</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nối</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trực</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tiếp</a:t>
                </a:r>
                <a:endParaRPr lang="en-US" altLang="ko-KR" sz="1050" dirty="0">
                  <a:solidFill>
                    <a:srgbClr val="292929"/>
                  </a:solidFill>
                  <a:effectLst/>
                  <a:latin typeface="SamsungOne-400" panose="020B0503030303020204" pitchFamily="34" charset="0"/>
                  <a:ea typeface="SamsungOne-400" panose="020B0503030303020204" pitchFamily="34" charset="0"/>
                </a:endParaRPr>
              </a:p>
            </p:txBody>
          </p:sp>
          <p:sp>
            <p:nvSpPr>
              <p:cNvPr id="43" name="TextBox 42">
                <a:extLst>
                  <a:ext uri="{FF2B5EF4-FFF2-40B4-BE49-F238E27FC236}">
                    <a16:creationId xmlns:a16="http://schemas.microsoft.com/office/drawing/2014/main" id="{172C3F64-F70A-4BC1-8B68-39A9B2A560F9}"/>
                  </a:ext>
                </a:extLst>
              </p:cNvPr>
              <p:cNvSpPr txBox="1"/>
              <p:nvPr/>
            </p:nvSpPr>
            <p:spPr>
              <a:xfrm>
                <a:off x="2465201" y="3875535"/>
                <a:ext cx="1108316" cy="180214"/>
              </a:xfrm>
              <a:prstGeom prst="rect">
                <a:avLst/>
              </a:prstGeom>
              <a:solidFill>
                <a:schemeClr val="bg1"/>
              </a:solidFill>
            </p:spPr>
            <p:txBody>
              <a:bodyPr wrap="square" lIns="0" tIns="0" rIns="0" bIns="0" anchor="ctr">
                <a:noAutofit/>
              </a:bodyPr>
              <a:lstStyle/>
              <a:p>
                <a:pPr algn="ctr"/>
                <a:r>
                  <a:rPr lang="en-US" altLang="ko-KR" sz="1050" dirty="0" err="1">
                    <a:solidFill>
                      <a:srgbClr val="292929"/>
                    </a:solidFill>
                    <a:effectLst/>
                    <a:latin typeface="SamsungOne-400" panose="020B0503030303020204" pitchFamily="34" charset="0"/>
                    <a:ea typeface="SamsungOne-400" panose="020B0503030303020204" pitchFamily="34" charset="0"/>
                  </a:rPr>
                  <a:t>kết</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nối</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trung</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tâm</a:t>
                </a:r>
                <a:endParaRPr lang="en-US" altLang="ko-KR" sz="1050" dirty="0">
                  <a:solidFill>
                    <a:srgbClr val="292929"/>
                  </a:solidFill>
                  <a:effectLst/>
                  <a:latin typeface="SamsungOne-400" panose="020B0503030303020204" pitchFamily="34" charset="0"/>
                  <a:ea typeface="SamsungOne-400" panose="020B0503030303020204" pitchFamily="34" charset="0"/>
                </a:endParaRPr>
              </a:p>
            </p:txBody>
          </p:sp>
          <p:sp>
            <p:nvSpPr>
              <p:cNvPr id="2" name="타원 1">
                <a:extLst>
                  <a:ext uri="{FF2B5EF4-FFF2-40B4-BE49-F238E27FC236}">
                    <a16:creationId xmlns:a16="http://schemas.microsoft.com/office/drawing/2014/main" id="{39E1A404-1D7A-455D-873B-086493C0D835}"/>
                  </a:ext>
                </a:extLst>
              </p:cNvPr>
              <p:cNvSpPr/>
              <p:nvPr/>
            </p:nvSpPr>
            <p:spPr>
              <a:xfrm>
                <a:off x="4098249" y="4563938"/>
                <a:ext cx="476840" cy="4184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46" name="TextBox 45">
                <a:extLst>
                  <a:ext uri="{FF2B5EF4-FFF2-40B4-BE49-F238E27FC236}">
                    <a16:creationId xmlns:a16="http://schemas.microsoft.com/office/drawing/2014/main" id="{F5A9032E-0139-4FCA-8E02-840B8E64388B}"/>
                  </a:ext>
                </a:extLst>
              </p:cNvPr>
              <p:cNvSpPr txBox="1"/>
              <p:nvPr/>
            </p:nvSpPr>
            <p:spPr>
              <a:xfrm>
                <a:off x="4078116" y="4623937"/>
                <a:ext cx="495588" cy="342407"/>
              </a:xfrm>
              <a:prstGeom prst="rect">
                <a:avLst/>
              </a:prstGeom>
              <a:noFill/>
            </p:spPr>
            <p:txBody>
              <a:bodyPr wrap="square" lIns="0" tIns="0" rIns="0" bIns="0" anchor="ctr">
                <a:noAutofit/>
              </a:bodyPr>
              <a:lstStyle/>
              <a:p>
                <a:pPr algn="ctr">
                  <a:lnSpc>
                    <a:spcPts val="1000"/>
                  </a:lnSpc>
                </a:pPr>
                <a:r>
                  <a:rPr lang="en-US" altLang="ko-KR" sz="1050" dirty="0">
                    <a:solidFill>
                      <a:srgbClr val="292929"/>
                    </a:solidFill>
                    <a:effectLst/>
                    <a:latin typeface="SamsungOne-400" panose="020B0503030303020204" pitchFamily="34" charset="0"/>
                    <a:ea typeface="SamsungOne-400" panose="020B0503030303020204" pitchFamily="34" charset="0"/>
                  </a:rPr>
                  <a:t>Smart</a:t>
                </a:r>
                <a:br>
                  <a:rPr lang="en-US" altLang="ko-KR" sz="1050" dirty="0">
                    <a:solidFill>
                      <a:srgbClr val="292929"/>
                    </a:solidFill>
                    <a:effectLst/>
                    <a:latin typeface="SamsungOne-400" panose="020B0503030303020204" pitchFamily="34" charset="0"/>
                    <a:ea typeface="SamsungOne-400" panose="020B0503030303020204" pitchFamily="34" charset="0"/>
                  </a:rPr>
                </a:br>
                <a:r>
                  <a:rPr lang="en-US" altLang="ko-KR" sz="1050" dirty="0">
                    <a:solidFill>
                      <a:srgbClr val="292929"/>
                    </a:solidFill>
                    <a:effectLst/>
                    <a:latin typeface="SamsungOne-400" panose="020B0503030303020204" pitchFamily="34" charset="0"/>
                    <a:ea typeface="SamsungOne-400" panose="020B0503030303020204" pitchFamily="34" charset="0"/>
                  </a:rPr>
                  <a:t>Things</a:t>
                </a:r>
                <a:br>
                  <a:rPr lang="en-US" altLang="ko-KR" sz="1050" dirty="0">
                    <a:solidFill>
                      <a:srgbClr val="292929"/>
                    </a:solidFill>
                    <a:effectLst/>
                    <a:latin typeface="SamsungOne-400" panose="020B0503030303020204" pitchFamily="34" charset="0"/>
                    <a:ea typeface="SamsungOne-400" panose="020B0503030303020204" pitchFamily="34" charset="0"/>
                  </a:rPr>
                </a:br>
                <a:r>
                  <a:rPr lang="en-US" altLang="ko-KR" sz="1050" dirty="0">
                    <a:solidFill>
                      <a:srgbClr val="292929"/>
                    </a:solidFill>
                    <a:effectLst/>
                    <a:latin typeface="SamsungOne-400" panose="020B0503030303020204" pitchFamily="34" charset="0"/>
                    <a:ea typeface="SamsungOne-400" panose="020B0503030303020204" pitchFamily="34" charset="0"/>
                  </a:rPr>
                  <a:t>API</a:t>
                </a:r>
              </a:p>
            </p:txBody>
          </p:sp>
          <p:sp>
            <p:nvSpPr>
              <p:cNvPr id="3" name="타원 2">
                <a:extLst>
                  <a:ext uri="{FF2B5EF4-FFF2-40B4-BE49-F238E27FC236}">
                    <a16:creationId xmlns:a16="http://schemas.microsoft.com/office/drawing/2014/main" id="{041DC955-A220-4426-B2C1-4D0A620B961B}"/>
                  </a:ext>
                </a:extLst>
              </p:cNvPr>
              <p:cNvSpPr/>
              <p:nvPr/>
            </p:nvSpPr>
            <p:spPr>
              <a:xfrm>
                <a:off x="1221724" y="5254148"/>
                <a:ext cx="573423" cy="3445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48" name="타원 47">
                <a:extLst>
                  <a:ext uri="{FF2B5EF4-FFF2-40B4-BE49-F238E27FC236}">
                    <a16:creationId xmlns:a16="http://schemas.microsoft.com/office/drawing/2014/main" id="{85314CA6-1550-4965-B4FF-D42F98EE988A}"/>
                  </a:ext>
                </a:extLst>
              </p:cNvPr>
              <p:cNvSpPr/>
              <p:nvPr/>
            </p:nvSpPr>
            <p:spPr>
              <a:xfrm>
                <a:off x="1176671" y="5236127"/>
                <a:ext cx="573423" cy="3445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49" name="TextBox 48">
                <a:extLst>
                  <a:ext uri="{FF2B5EF4-FFF2-40B4-BE49-F238E27FC236}">
                    <a16:creationId xmlns:a16="http://schemas.microsoft.com/office/drawing/2014/main" id="{55BF0177-F092-4698-BCC1-A9605455097A}"/>
                  </a:ext>
                </a:extLst>
              </p:cNvPr>
              <p:cNvSpPr txBox="1"/>
              <p:nvPr/>
            </p:nvSpPr>
            <p:spPr>
              <a:xfrm>
                <a:off x="1094011" y="5362300"/>
                <a:ext cx="749452" cy="198234"/>
              </a:xfrm>
              <a:prstGeom prst="rect">
                <a:avLst/>
              </a:prstGeom>
              <a:noFill/>
            </p:spPr>
            <p:txBody>
              <a:bodyPr wrap="square" lIns="0" tIns="0" rIns="0" bIns="0" anchor="ctr">
                <a:noAutofit/>
              </a:bodyPr>
              <a:lstStyle/>
              <a:p>
                <a:pPr algn="ctr"/>
                <a:r>
                  <a:rPr lang="en-US" altLang="ko-KR" sz="1050" dirty="0" err="1">
                    <a:solidFill>
                      <a:srgbClr val="292929"/>
                    </a:solidFill>
                    <a:effectLst/>
                    <a:latin typeface="SamsungOne-400" panose="020B0503030303020204" pitchFamily="34" charset="0"/>
                    <a:ea typeface="SamsungOne-400" panose="020B0503030303020204" pitchFamily="34" charset="0"/>
                  </a:rPr>
                  <a:t>Đám</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mây</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của</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bên</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thứ</a:t>
                </a:r>
                <a:r>
                  <a:rPr lang="en-US" altLang="ko-KR" sz="1050" dirty="0">
                    <a:solidFill>
                      <a:srgbClr val="292929"/>
                    </a:solidFill>
                    <a:effectLst/>
                    <a:latin typeface="SamsungOne-400" panose="020B0503030303020204" pitchFamily="34" charset="0"/>
                    <a:ea typeface="SamsungOne-400" panose="020B0503030303020204" pitchFamily="34" charset="0"/>
                  </a:rPr>
                  <a:t> </a:t>
                </a:r>
                <a:r>
                  <a:rPr lang="en-US" altLang="ko-KR" sz="1050" dirty="0" err="1">
                    <a:solidFill>
                      <a:srgbClr val="292929"/>
                    </a:solidFill>
                    <a:effectLst/>
                    <a:latin typeface="SamsungOne-400" panose="020B0503030303020204" pitchFamily="34" charset="0"/>
                    <a:ea typeface="SamsungOne-400" panose="020B0503030303020204" pitchFamily="34" charset="0"/>
                  </a:rPr>
                  <a:t>ba</a:t>
                </a:r>
                <a:endParaRPr lang="en-US" altLang="ko-KR" sz="1050" dirty="0">
                  <a:solidFill>
                    <a:srgbClr val="292929"/>
                  </a:solidFill>
                  <a:effectLst/>
                  <a:latin typeface="SamsungOne-400" panose="020B0503030303020204" pitchFamily="34" charset="0"/>
                  <a:ea typeface="SamsungOne-400" panose="020B0503030303020204" pitchFamily="34" charset="0"/>
                </a:endParaRPr>
              </a:p>
            </p:txBody>
          </p:sp>
        </p:grpSp>
        <p:sp>
          <p:nvSpPr>
            <p:cNvPr id="51" name="모서리가 둥근 직사각형 4">
              <a:extLst>
                <a:ext uri="{FF2B5EF4-FFF2-40B4-BE49-F238E27FC236}">
                  <a16:creationId xmlns:a16="http://schemas.microsoft.com/office/drawing/2014/main" id="{5442A08E-16D8-435E-A612-26592195A213}"/>
                </a:ext>
              </a:extLst>
            </p:cNvPr>
            <p:cNvSpPr/>
            <p:nvPr/>
          </p:nvSpPr>
          <p:spPr>
            <a:xfrm>
              <a:off x="558800" y="2428875"/>
              <a:ext cx="8909200" cy="3865366"/>
            </a:xfrm>
            <a:prstGeom prst="roundRect">
              <a:avLst>
                <a:gd name="adj" fmla="val 0"/>
              </a:avLst>
            </a:prstGeom>
            <a:no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TextBox 49">
              <a:extLst>
                <a:ext uri="{FF2B5EF4-FFF2-40B4-BE49-F238E27FC236}">
                  <a16:creationId xmlns:a16="http://schemas.microsoft.com/office/drawing/2014/main" id="{B5C1EB42-DEF7-4775-A6A3-1891B9E45E0C}"/>
                </a:ext>
              </a:extLst>
            </p:cNvPr>
            <p:cNvSpPr txBox="1"/>
            <p:nvPr/>
          </p:nvSpPr>
          <p:spPr>
            <a:xfrm>
              <a:off x="3504130" y="2299107"/>
              <a:ext cx="3040127" cy="307777"/>
            </a:xfrm>
            <a:prstGeom prst="rect">
              <a:avLst/>
            </a:prstGeom>
            <a:solidFill>
              <a:schemeClr val="bg1"/>
            </a:solidFill>
          </p:spPr>
          <p:txBody>
            <a:bodyPr wrap="square">
              <a:spAutoFit/>
            </a:bodyPr>
            <a:lstStyle/>
            <a:p>
              <a:pPr marR="0" lvl="0" indent="0" algn="ctr" fontAlgn="base">
                <a:lnSpc>
                  <a:spcPct val="100000"/>
                </a:lnSpc>
                <a:spcBef>
                  <a:spcPct val="0"/>
                </a:spcBef>
                <a:spcAft>
                  <a:spcPct val="0"/>
                </a:spcAft>
                <a:buClrTx/>
                <a:buSzTx/>
                <a:buFontTx/>
                <a:buNone/>
                <a:tabLst/>
              </a:pPr>
              <a:r>
                <a:rPr lang="vi-VN" altLang="ko-KR" sz="1400" b="1" dirty="0">
                  <a:solidFill>
                    <a:srgbClr val="292929"/>
                  </a:solidFill>
                  <a:latin typeface="SamsungOne-400" panose="020B0503030303020204" pitchFamily="34" charset="0"/>
                </a:rPr>
                <a:t>Kiến trúc </a:t>
              </a:r>
              <a:r>
                <a:rPr lang="ko-KR" altLang="ko-KR" sz="1400" b="1" dirty="0">
                  <a:solidFill>
                    <a:srgbClr val="292929"/>
                  </a:solidFill>
                  <a:latin typeface="SamsungOne-400" panose="020B0503030303020204" pitchFamily="34" charset="0"/>
                </a:rPr>
                <a:t>Samsung SmartThings</a:t>
              </a:r>
            </a:p>
          </p:txBody>
        </p:sp>
        <p:sp>
          <p:nvSpPr>
            <p:cNvPr id="29" name="사각형: 둥근 모서리 46">
              <a:extLst>
                <a:ext uri="{FF2B5EF4-FFF2-40B4-BE49-F238E27FC236}">
                  <a16:creationId xmlns:a16="http://schemas.microsoft.com/office/drawing/2014/main" id="{B6F93857-0E6C-45BA-A3AD-6450DD4627FD}"/>
                </a:ext>
              </a:extLst>
            </p:cNvPr>
            <p:cNvSpPr/>
            <p:nvPr/>
          </p:nvSpPr>
          <p:spPr>
            <a:xfrm>
              <a:off x="3504130" y="6029489"/>
              <a:ext cx="5836720" cy="19475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r>
                <a:rPr lang="en-US" altLang="ko-KR" sz="900" b="1" dirty="0">
                  <a:solidFill>
                    <a:schemeClr val="bg1"/>
                  </a:solidFill>
                  <a:latin typeface="SamsungOne-400" panose="020B0503030303020204" pitchFamily="34" charset="0"/>
                </a:rPr>
                <a:t>Source</a:t>
              </a:r>
              <a:r>
                <a:rPr lang="ko-KR" altLang="en-US" sz="900" b="1" dirty="0">
                  <a:solidFill>
                    <a:schemeClr val="bg1"/>
                  </a:solidFill>
                  <a:latin typeface="SamsungOne-400" panose="020B0503030303020204" pitchFamily="34" charset="0"/>
                </a:rPr>
                <a:t> </a:t>
              </a:r>
              <a:r>
                <a:rPr lang="en-US" altLang="ko-KR" sz="900" b="1" dirty="0">
                  <a:solidFill>
                    <a:schemeClr val="bg1"/>
                  </a:solidFill>
                  <a:latin typeface="SamsungOne-400" panose="020B0503030303020204" pitchFamily="34" charset="0"/>
                </a:rPr>
                <a:t>: </a:t>
              </a:r>
              <a:r>
                <a:rPr lang="en-US" altLang="ko-KR" sz="900" b="1" dirty="0" err="1">
                  <a:solidFill>
                    <a:schemeClr val="bg1"/>
                  </a:solidFill>
                  <a:latin typeface="SamsungOne-400" panose="020B0503030303020204" pitchFamily="34" charset="0"/>
                </a:rPr>
                <a:t>IoT</a:t>
              </a:r>
              <a:r>
                <a:rPr lang="en-US" altLang="ko-KR" sz="900" b="1" dirty="0">
                  <a:solidFill>
                    <a:schemeClr val="bg1"/>
                  </a:solidFill>
                  <a:latin typeface="SamsungOne-400" panose="020B0503030303020204" pitchFamily="34" charset="0"/>
                </a:rPr>
                <a:t> Manager: An open-source </a:t>
              </a:r>
              <a:r>
                <a:rPr lang="en-US" altLang="ko-KR" sz="900" b="1" dirty="0" err="1">
                  <a:solidFill>
                    <a:schemeClr val="bg1"/>
                  </a:solidFill>
                  <a:latin typeface="SamsungOne-400" panose="020B0503030303020204" pitchFamily="34" charset="0"/>
                </a:rPr>
                <a:t>IoT</a:t>
              </a:r>
              <a:r>
                <a:rPr lang="en-US" altLang="ko-KR" sz="900" b="1" dirty="0">
                  <a:solidFill>
                    <a:schemeClr val="bg1"/>
                  </a:solidFill>
                  <a:latin typeface="SamsungOne-400" panose="020B0503030303020204" pitchFamily="34" charset="0"/>
                </a:rPr>
                <a:t> framework for smart cities, April 2019, Journal of Systems Architecture</a:t>
              </a:r>
              <a:endParaRPr lang="ko-KR" altLang="en-US" sz="900" b="1"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3773099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Tổng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quan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1.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22" name="직사각형 21">
            <a:extLst>
              <a:ext uri="{FF2B5EF4-FFF2-40B4-BE49-F238E27FC236}">
                <a16:creationId xmlns:a16="http://schemas.microsoft.com/office/drawing/2014/main" id="{24E0D341-7AAD-4C61-8610-2FDDAD795DDA}"/>
              </a:ext>
            </a:extLst>
          </p:cNvPr>
          <p:cNvSpPr/>
          <p:nvPr/>
        </p:nvSpPr>
        <p:spPr>
          <a:xfrm>
            <a:off x="1054111" y="3883135"/>
            <a:ext cx="4184315"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Cách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mạng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nghiệp</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4.0</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Định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nghĩa</a:t>
            </a:r>
            <a:r>
              <a:rPr lang="en-US" altLang="ko-KR" dirty="0">
                <a:solidFill>
                  <a:srgbClr val="A6A6A6"/>
                </a:solidFill>
                <a:latin typeface="SamsungOne-400" panose="020B0503030303020204" pitchFamily="34" charset="0"/>
                <a:ea typeface="SamsungOne-400" panose="020B0503030303020204" pitchFamily="34" charset="0"/>
              </a:rPr>
              <a:t> IoT</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Công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nghệ</a:t>
            </a:r>
            <a:r>
              <a:rPr lang="en-US" altLang="ko-KR" dirty="0">
                <a:solidFill>
                  <a:srgbClr val="A6A6A6"/>
                </a:solidFill>
                <a:latin typeface="SamsungOne-400" panose="020B0503030303020204" pitchFamily="34" charset="0"/>
                <a:ea typeface="SamsungOne-400" panose="020B0503030303020204" pitchFamily="34" charset="0"/>
              </a:rPr>
              <a:t> M2M (</a:t>
            </a:r>
            <a:r>
              <a:rPr lang="en-US" altLang="ko-KR" dirty="0" err="1">
                <a:solidFill>
                  <a:srgbClr val="A6A6A6"/>
                </a:solidFill>
                <a:latin typeface="SamsungOne-400" panose="020B0503030303020204" pitchFamily="34" charset="0"/>
                <a:ea typeface="SamsungOne-400" panose="020B0503030303020204" pitchFamily="34" charset="0"/>
              </a:rPr>
              <a:t>Kết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nối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máy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móc</a:t>
            </a:r>
            <a:r>
              <a:rPr lang="en-US" altLang="ko-KR" dirty="0">
                <a:solidFill>
                  <a:srgbClr val="A6A6A6"/>
                </a:solidFill>
                <a:latin typeface="SamsungOne-400" panose="020B0503030303020204" pitchFamily="34" charset="0"/>
                <a:ea typeface="SamsungOne-400" panose="020B0503030303020204" pitchFamily="34" charset="0"/>
              </a:rPr>
              <a:t>)</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Nguồn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gốc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ra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đời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của</a:t>
            </a:r>
            <a:r>
              <a:rPr lang="en-US" altLang="ko-KR" dirty="0">
                <a:solidFill>
                  <a:srgbClr val="A6A6A6"/>
                </a:solidFill>
                <a:latin typeface="SamsungOne-400" panose="020B0503030303020204" pitchFamily="34" charset="0"/>
                <a:ea typeface="SamsungOne-400" panose="020B0503030303020204" pitchFamily="34" charset="0"/>
              </a:rPr>
              <a:t> IoT</a:t>
            </a:r>
            <a:endParaRPr lang="en-US" altLang="ko-KR" dirty="0">
              <a:solidFill>
                <a:srgbClr val="A6A6A6"/>
              </a:solidFill>
              <a:latin typeface="SamsungOne-400" panose="020B0503030303020204" pitchFamily="34" charset="0"/>
            </a:endParaRPr>
          </a:p>
        </p:txBody>
      </p:sp>
    </p:spTree>
    <p:extLst>
      <p:ext uri="{BB962C8B-B14F-4D97-AF65-F5344CB8AC3E}">
        <p14:creationId xmlns:p14="http://schemas.microsoft.com/office/powerpoint/2010/main" val="2777054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A723081D-DCA1-49DA-BB70-16D9367DD572}"/>
              </a:ext>
            </a:extLst>
          </p:cNvPr>
          <p:cNvSpPr/>
          <p:nvPr/>
        </p:nvSpPr>
        <p:spPr>
          <a:xfrm>
            <a:off x="8204201" y="480778"/>
            <a:ext cx="1263800"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nvGrpSpPr>
          <p:cNvPr id="3" name="그룹 2">
            <a:extLst>
              <a:ext uri="{FF2B5EF4-FFF2-40B4-BE49-F238E27FC236}">
                <a16:creationId xmlns:a16="http://schemas.microsoft.com/office/drawing/2014/main" id="{98CF7CDB-5026-4164-BF74-934607EA33BB}"/>
              </a:ext>
            </a:extLst>
          </p:cNvPr>
          <p:cNvGrpSpPr/>
          <p:nvPr/>
        </p:nvGrpSpPr>
        <p:grpSpPr>
          <a:xfrm>
            <a:off x="1217868" y="1761587"/>
            <a:ext cx="7467088" cy="4293659"/>
            <a:chOff x="558800" y="2257425"/>
            <a:chExt cx="7089775" cy="4076700"/>
          </a:xfrm>
        </p:grpSpPr>
        <p:sp>
          <p:nvSpPr>
            <p:cNvPr id="16" name="모서리가 둥근 직사각형 4">
              <a:extLst>
                <a:ext uri="{FF2B5EF4-FFF2-40B4-BE49-F238E27FC236}">
                  <a16:creationId xmlns:a16="http://schemas.microsoft.com/office/drawing/2014/main" id="{48DEF635-02C1-4D62-A0FC-E2F67EA9D1B4}"/>
                </a:ext>
              </a:extLst>
            </p:cNvPr>
            <p:cNvSpPr/>
            <p:nvPr/>
          </p:nvSpPr>
          <p:spPr>
            <a:xfrm>
              <a:off x="558800" y="2257425"/>
              <a:ext cx="7089775" cy="40767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Why SmartThings">
              <a:hlinkClick r:id="" action="ppaction://media"/>
              <a:extLst>
                <a:ext uri="{FF2B5EF4-FFF2-40B4-BE49-F238E27FC236}">
                  <a16:creationId xmlns:a16="http://schemas.microsoft.com/office/drawing/2014/main" id="{F5817AE1-097C-4EAF-B1C6-0E7A4E0592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4365" y="2348880"/>
              <a:ext cx="6856611" cy="3856843"/>
            </a:xfrm>
            <a:prstGeom prst="rect">
              <a:avLst/>
            </a:prstGeom>
            <a:ln>
              <a:solidFill>
                <a:schemeClr val="bg1">
                  <a:lumMod val="95000"/>
                </a:schemeClr>
              </a:solidFill>
            </a:ln>
          </p:spPr>
        </p:pic>
      </p:grpSp>
      <p:sp>
        <p:nvSpPr>
          <p:cNvPr id="23" name="사각형: 둥근 모서리 32">
            <a:extLst>
              <a:ext uri="{FF2B5EF4-FFF2-40B4-BE49-F238E27FC236}">
                <a16:creationId xmlns:a16="http://schemas.microsoft.com/office/drawing/2014/main" id="{F295B3A0-F4C0-4AD6-ADC1-E58C1B4DD42F}"/>
              </a:ext>
            </a:extLst>
          </p:cNvPr>
          <p:cNvSpPr/>
          <p:nvPr/>
        </p:nvSpPr>
        <p:spPr>
          <a:xfrm>
            <a:off x="6299246" y="6110289"/>
            <a:ext cx="2412117" cy="179408"/>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marL="398463" indent="-398463" algn="ctr"/>
            <a:r>
              <a:rPr lang="en-US" altLang="ko-KR" sz="1000" b="1" dirty="0">
                <a:solidFill>
                  <a:schemeClr val="bg1"/>
                </a:solidFill>
                <a:latin typeface="SamsungOne-400" panose="020B0503030303020204" pitchFamily="34" charset="0"/>
                <a:ea typeface="SamsungOne-400" panose="020B0503030303020204" pitchFamily="34" charset="0"/>
              </a:rPr>
              <a:t>Source</a:t>
            </a:r>
            <a:r>
              <a:rPr lang="ko-KR" altLang="en-US" sz="1000" b="1" dirty="0">
                <a:solidFill>
                  <a:schemeClr val="bg1"/>
                </a:solidFill>
                <a:latin typeface="SamsungOne-400" panose="020B0503030303020204" pitchFamily="34" charset="0"/>
              </a:rPr>
              <a:t> </a:t>
            </a:r>
            <a:r>
              <a:rPr lang="en-US" altLang="ko-KR" sz="1000" b="1" dirty="0">
                <a:solidFill>
                  <a:schemeClr val="bg1"/>
                </a:solidFill>
                <a:latin typeface="SamsungOne-400" panose="020B0503030303020204" pitchFamily="34" charset="0"/>
                <a:ea typeface="SamsungOne-400" panose="020B0503030303020204" pitchFamily="34" charset="0"/>
              </a:rPr>
              <a:t>:</a:t>
            </a:r>
            <a:r>
              <a:rPr lang="ko-KR" altLang="en-US" sz="1000" b="1" dirty="0">
                <a:solidFill>
                  <a:schemeClr val="bg1"/>
                </a:solidFill>
                <a:latin typeface="SamsungOne-400" panose="020B0503030303020204" pitchFamily="34" charset="0"/>
              </a:rPr>
              <a:t> https://youtu.be/yMcJQ_-ti0s</a:t>
            </a:r>
          </a:p>
        </p:txBody>
      </p:sp>
      <p:sp>
        <p:nvSpPr>
          <p:cNvPr id="8" name="TextBox 7"/>
          <p:cNvSpPr txBox="1"/>
          <p:nvPr/>
        </p:nvSpPr>
        <p:spPr>
          <a:xfrm>
            <a:off x="762000" y="1391806"/>
            <a:ext cx="8378824" cy="292388"/>
          </a:xfrm>
          <a:prstGeom prst="rect">
            <a:avLst/>
          </a:prstGeom>
          <a:noFill/>
        </p:spPr>
        <p:txBody>
          <a:bodyPr wrap="square" rtlCol="0">
            <a:spAutoFit/>
          </a:bodyPr>
          <a:lstStyle/>
          <a:p>
            <a:r>
              <a:rPr lang="vi-VN" altLang="ko-KR" sz="1300" dirty="0">
                <a:latin typeface="SamsungOne-400" panose="020B0503030303020204" pitchFamily="34" charset="0"/>
                <a:ea typeface="SamsungOne-400" panose="020B0503030303020204" pitchFamily="34" charset="0"/>
                <a:cs typeface="Arial" panose="020B0604020202020204" pitchFamily="34" charset="0"/>
              </a:rPr>
              <a:t>※ Để xem video clip bạn nhấp chuột vào khu vực phía trên sẽ xuất hiện nút play. Bấm vào nó để xem.</a:t>
            </a:r>
            <a:endParaRPr lang="ko-KR" altLang="en-US" sz="1300" dirty="0">
              <a:latin typeface="SamsungOne-400" panose="020B0503030303020204" pitchFamily="34" charset="0"/>
              <a:cs typeface="Arial" panose="020B0604020202020204" pitchFamily="34" charset="0"/>
            </a:endParaRPr>
          </a:p>
        </p:txBody>
      </p:sp>
    </p:spTree>
    <p:extLst>
      <p:ext uri="{BB962C8B-B14F-4D97-AF65-F5344CB8AC3E}">
        <p14:creationId xmlns:p14="http://schemas.microsoft.com/office/powerpoint/2010/main" val="661121222"/>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Ứng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dụng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2.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33" name="그룹 32">
            <a:extLst>
              <a:ext uri="{FF2B5EF4-FFF2-40B4-BE49-F238E27FC236}">
                <a16:creationId xmlns:a16="http://schemas.microsoft.com/office/drawing/2014/main" id="{7AF5C3FE-5D3C-4CF3-A785-9B4428527861}"/>
              </a:ext>
            </a:extLst>
          </p:cNvPr>
          <p:cNvGrpSpPr/>
          <p:nvPr/>
        </p:nvGrpSpPr>
        <p:grpSpPr>
          <a:xfrm>
            <a:off x="1054112" y="3883134"/>
            <a:ext cx="7794601" cy="1897956"/>
            <a:chOff x="1054112" y="3883134"/>
            <a:chExt cx="7794601" cy="1897956"/>
          </a:xfrm>
        </p:grpSpPr>
        <p:sp>
          <p:nvSpPr>
            <p:cNvPr id="36" name="직사각형 35">
              <a:extLst>
                <a:ext uri="{FF2B5EF4-FFF2-40B4-BE49-F238E27FC236}">
                  <a16:creationId xmlns:a16="http://schemas.microsoft.com/office/drawing/2014/main" id="{90C9D488-5CA6-4CA9-9C6A-B1713C70B624}"/>
                </a:ext>
              </a:extLst>
            </p:cNvPr>
            <p:cNvSpPr/>
            <p:nvPr/>
          </p:nvSpPr>
          <p:spPr>
            <a:xfrm>
              <a:off x="1054112" y="3883135"/>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IoT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sự</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Chăm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sóc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sức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khỏe</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Thành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phố</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minh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a:t>
              </a:r>
              <a:r>
                <a:rPr lang="en-US" altLang="ko-KR" dirty="0">
                  <a:solidFill>
                    <a:schemeClr val="bg1">
                      <a:lumMod val="65000"/>
                    </a:schemeClr>
                  </a:solidFill>
                  <a:latin typeface="SamsungOne-400" panose="020B0503030303020204"/>
                  <a:ea typeface="SamsungOne-400" panose="020B0503030303020204" pitchFamily="34" charset="0"/>
                </a:rPr>
                <a:t>Logistics </a:t>
              </a:r>
              <a:r>
                <a:rPr lang="en-US" altLang="ko-KR" dirty="0" err="1">
                  <a:solidFill>
                    <a:schemeClr val="bg1">
                      <a:lumMod val="65000"/>
                    </a:schemeClr>
                  </a:solidFill>
                  <a:latin typeface="SamsungOne-400" panose="020B0503030303020204"/>
                  <a:ea typeface="SamsungOne-400" panose="020B0503030303020204" pitchFamily="34" charset="0"/>
                </a:rPr>
                <a:t>thông</a:t>
              </a:r>
              <a:r>
                <a:rPr lang="en-US" altLang="ko-KR" dirty="0">
                  <a:solidFill>
                    <a:schemeClr val="bg1">
                      <a:lumMod val="65000"/>
                    </a:schemeClr>
                  </a:solidFill>
                  <a:latin typeface="SamsungOne-400" panose="020B0503030303020204"/>
                  <a:ea typeface="SamsungOne-400" panose="020B0503030303020204" pitchFamily="34" charset="0"/>
                </a:rPr>
                <a:t> </a:t>
              </a:r>
              <a:r>
                <a:rPr lang="en-US" altLang="ko-KR" dirty="0" err="1">
                  <a:solidFill>
                    <a:schemeClr val="bg1">
                      <a:lumMod val="65000"/>
                    </a:schemeClr>
                  </a:solidFill>
                  <a:latin typeface="SamsungOne-400" panose="020B0503030303020204"/>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4D9F7ED3-B6B0-46A1-B26D-C96EA78F2046}"/>
                </a:ext>
              </a:extLst>
            </p:cNvPr>
            <p:cNvSpPr/>
            <p:nvPr/>
          </p:nvSpPr>
          <p:spPr>
            <a:xfrm>
              <a:off x="5107801" y="3883134"/>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2.6 Nhà máy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2.7 Trang trại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2.8 Xe ô tô được kết nối</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2.9 Năng lượng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2.10 Dịch vụ chính của IoT</a:t>
              </a:r>
            </a:p>
          </p:txBody>
        </p:sp>
      </p:grpSp>
    </p:spTree>
    <p:extLst>
      <p:ext uri="{BB962C8B-B14F-4D97-AF65-F5344CB8AC3E}">
        <p14:creationId xmlns:p14="http://schemas.microsoft.com/office/powerpoint/2010/main" val="859198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2" name="직사각형 3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7" name="직사각형 6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Thành phố thông minh</a:t>
            </a:r>
          </a:p>
        </p:txBody>
      </p:sp>
      <p:sp>
        <p:nvSpPr>
          <p:cNvPr id="62" name="직사각형 61">
            <a:extLst>
              <a:ext uri="{FF2B5EF4-FFF2-40B4-BE49-F238E27FC236}">
                <a16:creationId xmlns:a16="http://schemas.microsoft.com/office/drawing/2014/main" id="{A4DCDC23-DCE0-4FF6-AEAE-4169BF66F74D}"/>
              </a:ext>
            </a:extLst>
          </p:cNvPr>
          <p:cNvSpPr/>
          <p:nvPr/>
        </p:nvSpPr>
        <p:spPr>
          <a:xfrm>
            <a:off x="580388" y="187721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sz="1400" dirty="0">
                <a:solidFill>
                  <a:prstClr val="black">
                    <a:lumMod val="85000"/>
                    <a:lumOff val="15000"/>
                  </a:prstClr>
                </a:solidFill>
                <a:latin typeface="SamsungOne-400" panose="020B0503030303020204" charset="0"/>
                <a:ea typeface="SamsungOne-400" panose="020B0503030303020204" pitchFamily="34" charset="0"/>
              </a:rPr>
              <a:t>Thành phố thông minh không phải là một dịch vụ hoặc nền tảng cụ thể mà là một khái niệm, bao gồm các dịch vụ và công nghệ khác nhau có thể tăng năng suất cho người dân thành phố hoặc chính quyền thành phố.</a:t>
            </a:r>
          </a:p>
        </p:txBody>
      </p:sp>
      <p:grpSp>
        <p:nvGrpSpPr>
          <p:cNvPr id="2" name="그룹 37">
            <a:extLst>
              <a:ext uri="{FF2B5EF4-FFF2-40B4-BE49-F238E27FC236}">
                <a16:creationId xmlns:a16="http://schemas.microsoft.com/office/drawing/2014/main" id="{B8C0F6F0-AB30-54B2-1219-C22414924C12}"/>
              </a:ext>
            </a:extLst>
          </p:cNvPr>
          <p:cNvGrpSpPr/>
          <p:nvPr/>
        </p:nvGrpSpPr>
        <p:grpSpPr>
          <a:xfrm>
            <a:off x="1817444" y="2694887"/>
            <a:ext cx="6413499" cy="3451914"/>
            <a:chOff x="2382043" y="3276547"/>
            <a:chExt cx="5138738" cy="2780092"/>
          </a:xfrm>
        </p:grpSpPr>
        <p:pic>
          <p:nvPicPr>
            <p:cNvPr id="3" name="Picture 2" descr="국토교통부가 지난해 4월 발표한 신기술 테스트베드 ‘스마트 커넥티드 타운’ 개념도. /국토교통부">
              <a:extLst>
                <a:ext uri="{FF2B5EF4-FFF2-40B4-BE49-F238E27FC236}">
                  <a16:creationId xmlns:a16="http://schemas.microsoft.com/office/drawing/2014/main" id="{E5A651F7-924C-42AB-FCA2-D4301E0B6B4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82043" y="3276547"/>
              <a:ext cx="5138738" cy="2780092"/>
            </a:xfrm>
            <a:prstGeom prst="rect">
              <a:avLst/>
            </a:prstGeom>
            <a:noFill/>
            <a:ln w="12700">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AE4F93-E066-1170-D0C9-E5760163E24B}"/>
                </a:ext>
              </a:extLst>
            </p:cNvPr>
            <p:cNvSpPr txBox="1"/>
            <p:nvPr/>
          </p:nvSpPr>
          <p:spPr>
            <a:xfrm>
              <a:off x="2388394" y="5352222"/>
              <a:ext cx="811482" cy="150835"/>
            </a:xfrm>
            <a:prstGeom prst="roundRect">
              <a:avLst/>
            </a:prstGeom>
            <a:solidFill>
              <a:srgbClr val="F2F2F2"/>
            </a:solidFill>
          </p:spPr>
          <p:txBody>
            <a:bodyPr wrap="square" lIns="36000" rIns="36000" rtlCol="0">
              <a:spAutoFit/>
              <a:scene3d>
                <a:camera prst="orthographicFront"/>
                <a:lightRig rig="threePt" dir="t"/>
              </a:scene3d>
              <a:sp3d>
                <a:bevelT w="0" h="6350"/>
              </a:sp3d>
            </a:bodyPr>
            <a:lstStyle/>
            <a:p>
              <a:pPr algn="r"/>
              <a:r>
                <a:rPr lang="vi-VN" sz="500" dirty="0">
                  <a:latin typeface="SamsungOne-400" panose="020B0503030303020204" charset="0"/>
                  <a:ea typeface="SamsungOne-400" panose="020B0503030303020204" pitchFamily="34" charset="0"/>
                </a:rPr>
                <a:t>Thiết bị sạc xe điện</a:t>
              </a:r>
            </a:p>
          </p:txBody>
        </p:sp>
        <p:sp>
          <p:nvSpPr>
            <p:cNvPr id="5" name="TextBox 4">
              <a:extLst>
                <a:ext uri="{FF2B5EF4-FFF2-40B4-BE49-F238E27FC236}">
                  <a16:creationId xmlns:a16="http://schemas.microsoft.com/office/drawing/2014/main" id="{C16F2C15-1A0F-3FF6-03A1-249F8027B6DD}"/>
                </a:ext>
              </a:extLst>
            </p:cNvPr>
            <p:cNvSpPr txBox="1"/>
            <p:nvPr/>
          </p:nvSpPr>
          <p:spPr>
            <a:xfrm>
              <a:off x="2488150" y="5669847"/>
              <a:ext cx="1101147" cy="150835"/>
            </a:xfrm>
            <a:prstGeom prst="roundRect">
              <a:avLst/>
            </a:prstGeom>
            <a:solidFill>
              <a:srgbClr val="F2F2F2"/>
            </a:solidFill>
          </p:spPr>
          <p:txBody>
            <a:bodyPr wrap="square" lIns="0" rIns="0" rtlCol="0">
              <a:spAutoFit/>
              <a:scene3d>
                <a:camera prst="orthographicFront"/>
                <a:lightRig rig="threePt" dir="t"/>
              </a:scene3d>
              <a:sp3d>
                <a:bevelT w="0" h="6350"/>
              </a:sp3d>
            </a:bodyPr>
            <a:lstStyle/>
            <a:p>
              <a:pPr algn="r"/>
              <a:r>
                <a:rPr lang="vi-VN" sz="500" dirty="0">
                  <a:latin typeface="SamsungOne-400" panose="020B0503030303020204" charset="0"/>
                  <a:ea typeface="SamsungOne-400" panose="020B0503030303020204" pitchFamily="34" charset="0"/>
                </a:rPr>
                <a:t>Lưới điện thông minh liên kết nhiệt khí/rác thải</a:t>
              </a:r>
            </a:p>
          </p:txBody>
        </p:sp>
        <p:sp>
          <p:nvSpPr>
            <p:cNvPr id="6" name="TextBox 5">
              <a:extLst>
                <a:ext uri="{FF2B5EF4-FFF2-40B4-BE49-F238E27FC236}">
                  <a16:creationId xmlns:a16="http://schemas.microsoft.com/office/drawing/2014/main" id="{20C13FE0-FF19-BED6-84E4-F90661B8F8E8}"/>
                </a:ext>
              </a:extLst>
            </p:cNvPr>
            <p:cNvSpPr txBox="1"/>
            <p:nvPr/>
          </p:nvSpPr>
          <p:spPr>
            <a:xfrm>
              <a:off x="2786858" y="5843946"/>
              <a:ext cx="1175540" cy="150835"/>
            </a:xfrm>
            <a:prstGeom prst="roundRect">
              <a:avLst/>
            </a:prstGeom>
            <a:solidFill>
              <a:srgbClr val="F2F2F2"/>
            </a:solidFill>
          </p:spPr>
          <p:txBody>
            <a:bodyPr wrap="square" rtlCol="0">
              <a:spAutoFit/>
              <a:scene3d>
                <a:camera prst="orthographicFront"/>
                <a:lightRig rig="threePt" dir="t"/>
              </a:scene3d>
              <a:sp3d>
                <a:bevelT w="0" h="6350"/>
              </a:sp3d>
            </a:bodyPr>
            <a:lstStyle/>
            <a:p>
              <a:pPr algn="r"/>
              <a:r>
                <a:rPr lang="vi-VN" sz="500" dirty="0">
                  <a:latin typeface="SamsungOne-400" panose="020B0503030303020204" charset="0"/>
                  <a:ea typeface="SamsungOne-400" panose="020B0503030303020204" pitchFamily="34" charset="0"/>
                </a:rPr>
                <a:t>Microgrid năng lượng tái tạo</a:t>
              </a:r>
            </a:p>
          </p:txBody>
        </p:sp>
        <p:sp>
          <p:nvSpPr>
            <p:cNvPr id="7" name="TextBox 6">
              <a:extLst>
                <a:ext uri="{FF2B5EF4-FFF2-40B4-BE49-F238E27FC236}">
                  <a16:creationId xmlns:a16="http://schemas.microsoft.com/office/drawing/2014/main" id="{F64BC39A-30C7-4A55-C553-7734D32C9C52}"/>
                </a:ext>
              </a:extLst>
            </p:cNvPr>
            <p:cNvSpPr txBox="1"/>
            <p:nvPr/>
          </p:nvSpPr>
          <p:spPr>
            <a:xfrm>
              <a:off x="5121761" y="5631485"/>
              <a:ext cx="690880" cy="219397"/>
            </a:xfrm>
            <a:prstGeom prst="roundRect">
              <a:avLst/>
            </a:prstGeom>
            <a:solidFill>
              <a:srgbClr val="EBEBEB"/>
            </a:solidFill>
          </p:spPr>
          <p:txBody>
            <a:bodyPr wrap="square" rtlCol="0">
              <a:spAutoFit/>
              <a:scene3d>
                <a:camera prst="orthographicFront"/>
                <a:lightRig rig="threePt" dir="t"/>
              </a:scene3d>
              <a:sp3d>
                <a:bevelT w="0" h="6350"/>
              </a:sp3d>
            </a:bodyPr>
            <a:lstStyle/>
            <a:p>
              <a:r>
                <a:rPr lang="vi-VN" sz="500" dirty="0">
                  <a:latin typeface="SamsungOne-400" panose="020B0503030303020204" charset="0"/>
                  <a:ea typeface="SamsungOne-400" panose="020B0503030303020204" pitchFamily="34" charset="0"/>
                </a:rPr>
                <a:t>Chăm sóc sức khỏe thông minh</a:t>
              </a:r>
            </a:p>
          </p:txBody>
        </p:sp>
        <p:sp>
          <p:nvSpPr>
            <p:cNvPr id="8" name="TextBox 7">
              <a:extLst>
                <a:ext uri="{FF2B5EF4-FFF2-40B4-BE49-F238E27FC236}">
                  <a16:creationId xmlns:a16="http://schemas.microsoft.com/office/drawing/2014/main" id="{726FF95D-B71D-7050-7418-1D5E4D1CC44A}"/>
                </a:ext>
              </a:extLst>
            </p:cNvPr>
            <p:cNvSpPr txBox="1"/>
            <p:nvPr/>
          </p:nvSpPr>
          <p:spPr>
            <a:xfrm>
              <a:off x="5537420" y="5438258"/>
              <a:ext cx="845366" cy="150835"/>
            </a:xfrm>
            <a:prstGeom prst="roundRect">
              <a:avLst/>
            </a:prstGeom>
            <a:solidFill>
              <a:srgbClr val="EBEBEB"/>
            </a:solidFill>
          </p:spPr>
          <p:txBody>
            <a:bodyPr wrap="square" rtlCol="0">
              <a:spAutoFit/>
              <a:scene3d>
                <a:camera prst="orthographicFront"/>
                <a:lightRig rig="threePt" dir="t"/>
              </a:scene3d>
              <a:sp3d>
                <a:bevelT w="0" h="6350"/>
              </a:sp3d>
            </a:bodyPr>
            <a:lstStyle/>
            <a:p>
              <a:r>
                <a:rPr lang="vi-VN" sz="500" dirty="0">
                  <a:latin typeface="SamsungOne-400" panose="020B0503030303020204" charset="0"/>
                  <a:ea typeface="SamsungOne-400" panose="020B0503030303020204" pitchFamily="34" charset="0"/>
                </a:rPr>
                <a:t>Giám sát an ninh thông minh</a:t>
              </a:r>
            </a:p>
          </p:txBody>
        </p:sp>
        <p:sp>
          <p:nvSpPr>
            <p:cNvPr id="9" name="TextBox 8">
              <a:extLst>
                <a:ext uri="{FF2B5EF4-FFF2-40B4-BE49-F238E27FC236}">
                  <a16:creationId xmlns:a16="http://schemas.microsoft.com/office/drawing/2014/main" id="{C51177C6-8015-BAB6-01EB-08799DE5DF7B}"/>
                </a:ext>
              </a:extLst>
            </p:cNvPr>
            <p:cNvSpPr txBox="1"/>
            <p:nvPr/>
          </p:nvSpPr>
          <p:spPr>
            <a:xfrm>
              <a:off x="5953753" y="5201352"/>
              <a:ext cx="738715" cy="157428"/>
            </a:xfrm>
            <a:prstGeom prst="roundRect">
              <a:avLst>
                <a:gd name="adj" fmla="val 23660"/>
              </a:avLst>
            </a:prstGeom>
            <a:solidFill>
              <a:srgbClr val="EBEBEB"/>
            </a:solidFill>
          </p:spPr>
          <p:txBody>
            <a:bodyPr wrap="square" rtlCol="0">
              <a:spAutoFit/>
              <a:scene3d>
                <a:camera prst="orthographicFront"/>
                <a:lightRig rig="threePt" dir="t"/>
              </a:scene3d>
              <a:sp3d>
                <a:bevelT w="0" h="6350"/>
              </a:sp3d>
            </a:bodyPr>
            <a:lstStyle/>
            <a:p>
              <a:r>
                <a:rPr lang="vi-VN" sz="500" dirty="0">
                  <a:latin typeface="SamsungOne-400" panose="020B0503030303020204" charset="0"/>
                  <a:ea typeface="SamsungOne-400" panose="020B0503030303020204" pitchFamily="34" charset="0"/>
                </a:rPr>
                <a:t>Tiêu hủy rác thông minh</a:t>
              </a:r>
            </a:p>
          </p:txBody>
        </p:sp>
        <p:sp>
          <p:nvSpPr>
            <p:cNvPr id="10" name="TextBox 9">
              <a:extLst>
                <a:ext uri="{FF2B5EF4-FFF2-40B4-BE49-F238E27FC236}">
                  <a16:creationId xmlns:a16="http://schemas.microsoft.com/office/drawing/2014/main" id="{D6FFD425-16AA-D5D1-2998-DEC569E093B1}"/>
                </a:ext>
              </a:extLst>
            </p:cNvPr>
            <p:cNvSpPr txBox="1"/>
            <p:nvPr/>
          </p:nvSpPr>
          <p:spPr>
            <a:xfrm>
              <a:off x="6389077" y="4987726"/>
              <a:ext cx="540361" cy="136332"/>
            </a:xfrm>
            <a:prstGeom prst="roundRect">
              <a:avLst>
                <a:gd name="adj" fmla="val 0"/>
              </a:avLst>
            </a:prstGeom>
            <a:solidFill>
              <a:srgbClr val="EBEBEB"/>
            </a:solidFill>
          </p:spPr>
          <p:txBody>
            <a:bodyPr wrap="square" rtlCol="0">
              <a:spAutoFit/>
              <a:scene3d>
                <a:camera prst="orthographicFront"/>
                <a:lightRig rig="threePt" dir="t"/>
              </a:scene3d>
              <a:sp3d>
                <a:bevelT w="0" h="6350"/>
              </a:sp3d>
            </a:bodyPr>
            <a:lstStyle/>
            <a:p>
              <a:r>
                <a:rPr lang="vi-VN" sz="500" dirty="0">
                  <a:latin typeface="SamsungOne-400" panose="020B0503030303020204" charset="0"/>
                  <a:ea typeface="SamsungOne-400" panose="020B0503030303020204" pitchFamily="34" charset="0"/>
                </a:rPr>
                <a:t>Nhà thông minh</a:t>
              </a:r>
            </a:p>
          </p:txBody>
        </p:sp>
        <p:sp>
          <p:nvSpPr>
            <p:cNvPr id="11" name="TextBox 10">
              <a:extLst>
                <a:ext uri="{FF2B5EF4-FFF2-40B4-BE49-F238E27FC236}">
                  <a16:creationId xmlns:a16="http://schemas.microsoft.com/office/drawing/2014/main" id="{7CA3F502-3DAC-26F0-BC7F-169AFA45950F}"/>
                </a:ext>
              </a:extLst>
            </p:cNvPr>
            <p:cNvSpPr txBox="1"/>
            <p:nvPr/>
          </p:nvSpPr>
          <p:spPr>
            <a:xfrm>
              <a:off x="6233385" y="5519536"/>
              <a:ext cx="637976" cy="216000"/>
            </a:xfrm>
            <a:prstGeom prst="roundRect">
              <a:avLst>
                <a:gd name="adj" fmla="val 50000"/>
              </a:avLst>
            </a:prstGeom>
            <a:solidFill>
              <a:srgbClr val="97D653"/>
            </a:solidFill>
          </p:spPr>
          <p:txBody>
            <a:bodyPr wrap="square" lIns="0" rIns="0" rtlCol="0" anchor="ctr">
              <a:noAutofit/>
              <a:scene3d>
                <a:camera prst="orthographicFront"/>
                <a:lightRig rig="threePt" dir="t"/>
              </a:scene3d>
              <a:sp3d>
                <a:bevelT w="0" h="6350"/>
              </a:sp3d>
            </a:bodyPr>
            <a:lstStyle/>
            <a:p>
              <a:pPr algn="ctr"/>
              <a:r>
                <a:rPr lang="vi-VN" sz="700" dirty="0">
                  <a:solidFill>
                    <a:schemeClr val="bg1"/>
                  </a:solidFill>
                  <a:latin typeface="SamsungOne-400" panose="020B0503030303020204" charset="0"/>
                  <a:ea typeface="SamsungOne-700" panose="020B0803030303020204" pitchFamily="34" charset="0"/>
                </a:rPr>
                <a:t>Phúc lợi cuộc sống</a:t>
              </a:r>
            </a:p>
          </p:txBody>
        </p:sp>
        <p:sp>
          <p:nvSpPr>
            <p:cNvPr id="12" name="TextBox 11">
              <a:extLst>
                <a:ext uri="{FF2B5EF4-FFF2-40B4-BE49-F238E27FC236}">
                  <a16:creationId xmlns:a16="http://schemas.microsoft.com/office/drawing/2014/main" id="{9C1DB599-D08A-048C-4029-93C977D8E5CE}"/>
                </a:ext>
              </a:extLst>
            </p:cNvPr>
            <p:cNvSpPr txBox="1"/>
            <p:nvPr/>
          </p:nvSpPr>
          <p:spPr>
            <a:xfrm>
              <a:off x="6316760" y="3649225"/>
              <a:ext cx="1107447" cy="219397"/>
            </a:xfrm>
            <a:prstGeom prst="roundRect">
              <a:avLst/>
            </a:prstGeom>
            <a:solidFill>
              <a:srgbClr val="DEDEDE"/>
            </a:solidFill>
          </p:spPr>
          <p:txBody>
            <a:bodyPr wrap="square" rtlCol="0">
              <a:spAutoFit/>
              <a:scene3d>
                <a:camera prst="orthographicFront"/>
                <a:lightRig rig="threePt" dir="t"/>
              </a:scene3d>
              <a:sp3d>
                <a:bevelT w="0" h="6350"/>
              </a:sp3d>
            </a:bodyPr>
            <a:lstStyle/>
            <a:p>
              <a:r>
                <a:rPr lang="vi-VN" sz="500" dirty="0">
                  <a:latin typeface="SamsungOne-400" panose="020B0503030303020204" charset="0"/>
                  <a:ea typeface="SamsungOne-400" panose="020B0503030303020204" pitchFamily="34" charset="0"/>
                </a:rPr>
                <a:t>Quản lý tài nguyên nước thân thiện với môi trường</a:t>
              </a:r>
            </a:p>
          </p:txBody>
        </p:sp>
        <p:sp>
          <p:nvSpPr>
            <p:cNvPr id="13" name="TextBox 12">
              <a:extLst>
                <a:ext uri="{FF2B5EF4-FFF2-40B4-BE49-F238E27FC236}">
                  <a16:creationId xmlns:a16="http://schemas.microsoft.com/office/drawing/2014/main" id="{536C2167-7337-3DCE-EDE9-7C7201D117F1}"/>
                </a:ext>
              </a:extLst>
            </p:cNvPr>
            <p:cNvSpPr txBox="1"/>
            <p:nvPr/>
          </p:nvSpPr>
          <p:spPr>
            <a:xfrm>
              <a:off x="6705168" y="3883944"/>
              <a:ext cx="790032" cy="219397"/>
            </a:xfrm>
            <a:prstGeom prst="roundRect">
              <a:avLst/>
            </a:prstGeom>
            <a:solidFill>
              <a:srgbClr val="DEDEDE"/>
            </a:solidFill>
          </p:spPr>
          <p:txBody>
            <a:bodyPr wrap="square" rtlCol="0">
              <a:spAutoFit/>
              <a:scene3d>
                <a:camera prst="orthographicFront"/>
                <a:lightRig rig="threePt" dir="t"/>
              </a:scene3d>
              <a:sp3d>
                <a:bevelT w="0" h="6350"/>
              </a:sp3d>
            </a:bodyPr>
            <a:lstStyle/>
            <a:p>
              <a:r>
                <a:rPr lang="vi-VN" sz="500" dirty="0">
                  <a:latin typeface="SamsungOne-400" panose="020B0503030303020204" charset="0"/>
                  <a:ea typeface="SamsungOne-400" panose="020B0503030303020204" pitchFamily="34" charset="0"/>
                </a:rPr>
                <a:t>Dự báo và ứng phó với thảm họa</a:t>
              </a:r>
            </a:p>
          </p:txBody>
        </p:sp>
        <p:sp>
          <p:nvSpPr>
            <p:cNvPr id="14" name="TextBox 13">
              <a:extLst>
                <a:ext uri="{FF2B5EF4-FFF2-40B4-BE49-F238E27FC236}">
                  <a16:creationId xmlns:a16="http://schemas.microsoft.com/office/drawing/2014/main" id="{971D29B2-EDA8-84B1-6667-E7AE70F029DE}"/>
                </a:ext>
              </a:extLst>
            </p:cNvPr>
            <p:cNvSpPr txBox="1"/>
            <p:nvPr/>
          </p:nvSpPr>
          <p:spPr>
            <a:xfrm>
              <a:off x="6583091" y="4258685"/>
              <a:ext cx="919516" cy="216000"/>
            </a:xfrm>
            <a:prstGeom prst="roundRect">
              <a:avLst>
                <a:gd name="adj" fmla="val 50000"/>
              </a:avLst>
            </a:prstGeom>
            <a:solidFill>
              <a:srgbClr val="0033CC"/>
            </a:solidFill>
          </p:spPr>
          <p:txBody>
            <a:bodyPr wrap="square" lIns="0" rIns="0" rtlCol="0" anchor="ctr">
              <a:noAutofit/>
              <a:scene3d>
                <a:camera prst="orthographicFront"/>
                <a:lightRig rig="threePt" dir="t"/>
              </a:scene3d>
              <a:sp3d>
                <a:bevelT w="0" h="6350"/>
              </a:sp3d>
            </a:bodyPr>
            <a:lstStyle/>
            <a:p>
              <a:pPr algn="ctr"/>
              <a:r>
                <a:rPr lang="vi-VN" sz="700" dirty="0">
                  <a:solidFill>
                    <a:schemeClr val="bg1"/>
                  </a:solidFill>
                  <a:latin typeface="SamsungOne-400" panose="020B0503030303020204" charset="0"/>
                  <a:ea typeface="SamsungOne-700" panose="020B0803030303020204" pitchFamily="34" charset="0"/>
                </a:rPr>
                <a:t>Quản lý nước</a:t>
              </a:r>
            </a:p>
          </p:txBody>
        </p:sp>
        <p:sp>
          <p:nvSpPr>
            <p:cNvPr id="15" name="TextBox 14">
              <a:extLst>
                <a:ext uri="{FF2B5EF4-FFF2-40B4-BE49-F238E27FC236}">
                  <a16:creationId xmlns:a16="http://schemas.microsoft.com/office/drawing/2014/main" id="{C0A2885C-8709-844D-D3F5-58DA022617EF}"/>
                </a:ext>
              </a:extLst>
            </p:cNvPr>
            <p:cNvSpPr txBox="1"/>
            <p:nvPr/>
          </p:nvSpPr>
          <p:spPr>
            <a:xfrm>
              <a:off x="3402806" y="3616614"/>
              <a:ext cx="1368871" cy="150835"/>
            </a:xfrm>
            <a:prstGeom prst="roundRect">
              <a:avLst/>
            </a:prstGeom>
            <a:solidFill>
              <a:srgbClr val="EBEBEB"/>
            </a:solidFill>
          </p:spPr>
          <p:txBody>
            <a:bodyPr wrap="square" rtlCol="0">
              <a:spAutoFit/>
              <a:scene3d>
                <a:camera prst="orthographicFront"/>
                <a:lightRig rig="threePt" dir="t"/>
              </a:scene3d>
              <a:sp3d>
                <a:bevelT w="0" h="6350"/>
              </a:sp3d>
            </a:bodyPr>
            <a:lstStyle/>
            <a:p>
              <a:pPr algn="r"/>
              <a:r>
                <a:rPr lang="vi-VN" sz="500" dirty="0">
                  <a:latin typeface="SamsungOne-400" panose="020B0503030303020204" charset="0"/>
                  <a:ea typeface="SamsungOne-400" panose="020B0503030303020204" pitchFamily="34" charset="0"/>
                </a:rPr>
                <a:t>Kiểm soát tín hiệu dựa trên thông tin giao thông</a:t>
              </a:r>
            </a:p>
          </p:txBody>
        </p:sp>
        <p:sp>
          <p:nvSpPr>
            <p:cNvPr id="16" name="TextBox 15">
              <a:extLst>
                <a:ext uri="{FF2B5EF4-FFF2-40B4-BE49-F238E27FC236}">
                  <a16:creationId xmlns:a16="http://schemas.microsoft.com/office/drawing/2014/main" id="{E7606A94-1560-A627-A82D-90560AAD9973}"/>
                </a:ext>
              </a:extLst>
            </p:cNvPr>
            <p:cNvSpPr txBox="1"/>
            <p:nvPr/>
          </p:nvSpPr>
          <p:spPr>
            <a:xfrm>
              <a:off x="3554905" y="3784832"/>
              <a:ext cx="790032" cy="219397"/>
            </a:xfrm>
            <a:prstGeom prst="roundRect">
              <a:avLst/>
            </a:prstGeom>
            <a:solidFill>
              <a:srgbClr val="EBEBEB"/>
            </a:solidFill>
          </p:spPr>
          <p:txBody>
            <a:bodyPr wrap="square" lIns="36000" rIns="36000" rtlCol="0">
              <a:spAutoFit/>
              <a:scene3d>
                <a:camera prst="orthographicFront"/>
                <a:lightRig rig="threePt" dir="t"/>
              </a:scene3d>
              <a:sp3d>
                <a:bevelT w="0" h="6350"/>
              </a:sp3d>
            </a:bodyPr>
            <a:lstStyle/>
            <a:p>
              <a:pPr algn="r"/>
              <a:r>
                <a:rPr lang="vi-VN" sz="500" dirty="0">
                  <a:latin typeface="SamsungOne-400" panose="020B0503030303020204" charset="0"/>
                  <a:ea typeface="SamsungOne-400" panose="020B0503030303020204" pitchFamily="34" charset="0"/>
                </a:rPr>
                <a:t>Liên kết thông tin đa chuyển tiếp</a:t>
              </a:r>
            </a:p>
          </p:txBody>
        </p:sp>
        <p:sp>
          <p:nvSpPr>
            <p:cNvPr id="17" name="TextBox 16">
              <a:extLst>
                <a:ext uri="{FF2B5EF4-FFF2-40B4-BE49-F238E27FC236}">
                  <a16:creationId xmlns:a16="http://schemas.microsoft.com/office/drawing/2014/main" id="{A868CDAE-063A-7EDF-12EB-E51B8C9FC87A}"/>
                </a:ext>
              </a:extLst>
            </p:cNvPr>
            <p:cNvSpPr txBox="1"/>
            <p:nvPr/>
          </p:nvSpPr>
          <p:spPr>
            <a:xfrm>
              <a:off x="2870200" y="4069947"/>
              <a:ext cx="999030" cy="150835"/>
            </a:xfrm>
            <a:prstGeom prst="roundRect">
              <a:avLst/>
            </a:prstGeom>
            <a:solidFill>
              <a:srgbClr val="F2F2F2"/>
            </a:solidFill>
          </p:spPr>
          <p:txBody>
            <a:bodyPr wrap="square" lIns="36000" rIns="36000" rtlCol="0">
              <a:spAutoFit/>
              <a:scene3d>
                <a:camera prst="orthographicFront"/>
                <a:lightRig rig="threePt" dir="t"/>
              </a:scene3d>
              <a:sp3d>
                <a:bevelT w="0" h="6350"/>
              </a:sp3d>
            </a:bodyPr>
            <a:lstStyle/>
            <a:p>
              <a:pPr algn="r"/>
              <a:r>
                <a:rPr lang="vi-VN" sz="500" dirty="0">
                  <a:latin typeface="SamsungOne-400" panose="020B0503030303020204" charset="0"/>
                  <a:ea typeface="SamsungOne-400" panose="020B0503030303020204" pitchFamily="34" charset="0"/>
                </a:rPr>
                <a:t>Xe đưa đón và taxi tự hành</a:t>
              </a:r>
            </a:p>
          </p:txBody>
        </p:sp>
        <p:sp>
          <p:nvSpPr>
            <p:cNvPr id="18" name="TextBox 17">
              <a:extLst>
                <a:ext uri="{FF2B5EF4-FFF2-40B4-BE49-F238E27FC236}">
                  <a16:creationId xmlns:a16="http://schemas.microsoft.com/office/drawing/2014/main" id="{78309F70-318C-32AF-F87E-CCA874BD3560}"/>
                </a:ext>
              </a:extLst>
            </p:cNvPr>
            <p:cNvSpPr txBox="1"/>
            <p:nvPr/>
          </p:nvSpPr>
          <p:spPr>
            <a:xfrm>
              <a:off x="2714625" y="4255484"/>
              <a:ext cx="718500" cy="150835"/>
            </a:xfrm>
            <a:prstGeom prst="roundRect">
              <a:avLst/>
            </a:prstGeom>
            <a:solidFill>
              <a:srgbClr val="F2F2F2"/>
            </a:solidFill>
          </p:spPr>
          <p:txBody>
            <a:bodyPr wrap="square" lIns="36000" rIns="36000" rtlCol="0">
              <a:spAutoFit/>
              <a:scene3d>
                <a:camera prst="orthographicFront"/>
                <a:lightRig rig="threePt" dir="t"/>
              </a:scene3d>
              <a:sp3d>
                <a:bevelT w="0" h="6350"/>
              </a:sp3d>
            </a:bodyPr>
            <a:lstStyle/>
            <a:p>
              <a:pPr algn="r"/>
              <a:r>
                <a:rPr lang="vi-VN" sz="500" dirty="0">
                  <a:latin typeface="SamsungOne-400" panose="020B0503030303020204" charset="0"/>
                  <a:ea typeface="SamsungOne-400" panose="020B0503030303020204" pitchFamily="34" charset="0"/>
                </a:rPr>
                <a:t>Bãi đậu xe thông minh</a:t>
              </a:r>
            </a:p>
          </p:txBody>
        </p:sp>
        <p:sp>
          <p:nvSpPr>
            <p:cNvPr id="19" name="TextBox 18">
              <a:extLst>
                <a:ext uri="{FF2B5EF4-FFF2-40B4-BE49-F238E27FC236}">
                  <a16:creationId xmlns:a16="http://schemas.microsoft.com/office/drawing/2014/main" id="{23404240-8BB8-4B91-0953-830736DA5818}"/>
                </a:ext>
              </a:extLst>
            </p:cNvPr>
            <p:cNvSpPr txBox="1"/>
            <p:nvPr/>
          </p:nvSpPr>
          <p:spPr>
            <a:xfrm>
              <a:off x="2744637" y="3689549"/>
              <a:ext cx="637976" cy="216000"/>
            </a:xfrm>
            <a:prstGeom prst="roundRect">
              <a:avLst>
                <a:gd name="adj" fmla="val 50000"/>
              </a:avLst>
            </a:prstGeom>
            <a:solidFill>
              <a:srgbClr val="FF0000"/>
            </a:solidFill>
          </p:spPr>
          <p:txBody>
            <a:bodyPr wrap="square" lIns="0" rIns="0" rtlCol="0" anchor="ctr">
              <a:noAutofit/>
              <a:scene3d>
                <a:camera prst="orthographicFront"/>
                <a:lightRig rig="threePt" dir="t"/>
              </a:scene3d>
              <a:sp3d>
                <a:bevelT w="0" h="6350"/>
              </a:sp3d>
            </a:bodyPr>
            <a:lstStyle/>
            <a:p>
              <a:pPr algn="ctr"/>
              <a:r>
                <a:rPr lang="vi-VN" sz="700" dirty="0">
                  <a:solidFill>
                    <a:schemeClr val="bg1"/>
                  </a:solidFill>
                  <a:latin typeface="SamsungOne-400" panose="020B0503030303020204" charset="0"/>
                  <a:ea typeface="SamsungOne-700" panose="020B0803030303020204" pitchFamily="34" charset="0"/>
                </a:rPr>
                <a:t>giao thông</a:t>
              </a:r>
            </a:p>
          </p:txBody>
        </p:sp>
        <p:sp>
          <p:nvSpPr>
            <p:cNvPr id="20" name="TextBox 19">
              <a:extLst>
                <a:ext uri="{FF2B5EF4-FFF2-40B4-BE49-F238E27FC236}">
                  <a16:creationId xmlns:a16="http://schemas.microsoft.com/office/drawing/2014/main" id="{1849DF84-C696-331C-34A8-16A3950ABB54}"/>
                </a:ext>
              </a:extLst>
            </p:cNvPr>
            <p:cNvSpPr txBox="1"/>
            <p:nvPr/>
          </p:nvSpPr>
          <p:spPr>
            <a:xfrm>
              <a:off x="6929438" y="5794890"/>
              <a:ext cx="553062" cy="252000"/>
            </a:xfrm>
            <a:prstGeom prst="rect">
              <a:avLst/>
            </a:prstGeom>
            <a:solidFill>
              <a:srgbClr val="E5E5E5"/>
            </a:solidFill>
          </p:spPr>
          <p:txBody>
            <a:bodyPr wrap="square" rtlCol="0">
              <a:noAutofit/>
              <a:scene3d>
                <a:camera prst="orthographicFront"/>
                <a:lightRig rig="threePt" dir="t"/>
              </a:scene3d>
              <a:sp3d>
                <a:bevelT w="0" h="6350"/>
              </a:sp3d>
            </a:bodyPr>
            <a:lstStyle/>
            <a:p>
              <a:endParaRPr lang="ko-KR" altLang="en-US" sz="400" dirty="0"/>
            </a:p>
          </p:txBody>
        </p:sp>
        <p:sp>
          <p:nvSpPr>
            <p:cNvPr id="21" name="TextBox 20">
              <a:extLst>
                <a:ext uri="{FF2B5EF4-FFF2-40B4-BE49-F238E27FC236}">
                  <a16:creationId xmlns:a16="http://schemas.microsoft.com/office/drawing/2014/main" id="{01558765-C0A3-9480-F423-98B2E8FF9D99}"/>
                </a:ext>
              </a:extLst>
            </p:cNvPr>
            <p:cNvSpPr txBox="1"/>
            <p:nvPr/>
          </p:nvSpPr>
          <p:spPr>
            <a:xfrm>
              <a:off x="6376376" y="5794890"/>
              <a:ext cx="553062" cy="252000"/>
            </a:xfrm>
            <a:prstGeom prst="rect">
              <a:avLst/>
            </a:prstGeom>
            <a:solidFill>
              <a:srgbClr val="EBEBEB"/>
            </a:solidFill>
          </p:spPr>
          <p:txBody>
            <a:bodyPr wrap="square" rtlCol="0">
              <a:noAutofit/>
              <a:scene3d>
                <a:camera prst="orthographicFront"/>
                <a:lightRig rig="threePt" dir="t"/>
              </a:scene3d>
              <a:sp3d>
                <a:bevelT w="0" h="6350"/>
              </a:sp3d>
            </a:bodyPr>
            <a:lstStyle/>
            <a:p>
              <a:endParaRPr lang="ko-KR" altLang="en-US" sz="400" dirty="0"/>
            </a:p>
          </p:txBody>
        </p:sp>
        <p:sp>
          <p:nvSpPr>
            <p:cNvPr id="22" name="TextBox 21">
              <a:extLst>
                <a:ext uri="{FF2B5EF4-FFF2-40B4-BE49-F238E27FC236}">
                  <a16:creationId xmlns:a16="http://schemas.microsoft.com/office/drawing/2014/main" id="{3334368B-8485-80F4-EE75-2751E001FC26}"/>
                </a:ext>
              </a:extLst>
            </p:cNvPr>
            <p:cNvSpPr txBox="1"/>
            <p:nvPr/>
          </p:nvSpPr>
          <p:spPr>
            <a:xfrm>
              <a:off x="5934703" y="3277562"/>
              <a:ext cx="553062" cy="252000"/>
            </a:xfrm>
            <a:prstGeom prst="rect">
              <a:avLst/>
            </a:prstGeom>
            <a:solidFill>
              <a:srgbClr val="DEDEDE"/>
            </a:solidFill>
          </p:spPr>
          <p:txBody>
            <a:bodyPr wrap="square" rtlCol="0">
              <a:noAutofit/>
              <a:scene3d>
                <a:camera prst="orthographicFront"/>
                <a:lightRig rig="threePt" dir="t"/>
              </a:scene3d>
              <a:sp3d>
                <a:bevelT w="0" h="6350"/>
              </a:sp3d>
            </a:bodyPr>
            <a:lstStyle/>
            <a:p>
              <a:endParaRPr lang="ko-KR" altLang="en-US" sz="400" dirty="0"/>
            </a:p>
          </p:txBody>
        </p:sp>
        <p:sp>
          <p:nvSpPr>
            <p:cNvPr id="23" name="TextBox 22">
              <a:extLst>
                <a:ext uri="{FF2B5EF4-FFF2-40B4-BE49-F238E27FC236}">
                  <a16:creationId xmlns:a16="http://schemas.microsoft.com/office/drawing/2014/main" id="{478B0CF1-FA2F-0FF7-86FF-B90BDDEE81CD}"/>
                </a:ext>
              </a:extLst>
            </p:cNvPr>
            <p:cNvSpPr txBox="1"/>
            <p:nvPr/>
          </p:nvSpPr>
          <p:spPr>
            <a:xfrm>
              <a:off x="5934703" y="3484461"/>
              <a:ext cx="1107447" cy="150835"/>
            </a:xfrm>
            <a:prstGeom prst="roundRect">
              <a:avLst/>
            </a:prstGeom>
            <a:solidFill>
              <a:srgbClr val="DEDEDE"/>
            </a:solidFill>
          </p:spPr>
          <p:txBody>
            <a:bodyPr wrap="square" rtlCol="0">
              <a:spAutoFit/>
              <a:scene3d>
                <a:camera prst="orthographicFront"/>
                <a:lightRig rig="threePt" dir="t"/>
              </a:scene3d>
              <a:sp3d>
                <a:bevelT w="0" h="6350"/>
              </a:sp3d>
            </a:bodyPr>
            <a:lstStyle/>
            <a:p>
              <a:r>
                <a:rPr lang="vi-VN" sz="500" dirty="0">
                  <a:latin typeface="SamsungOne-400" panose="020B0503030303020204" charset="0"/>
                  <a:ea typeface="SamsungOne-400" panose="020B0503030303020204" pitchFamily="34" charset="0"/>
                </a:rPr>
                <a:t>Lưới điện thông minh</a:t>
              </a:r>
            </a:p>
          </p:txBody>
        </p:sp>
        <p:sp>
          <p:nvSpPr>
            <p:cNvPr id="24" name="TextBox 23">
              <a:extLst>
                <a:ext uri="{FF2B5EF4-FFF2-40B4-BE49-F238E27FC236}">
                  <a16:creationId xmlns:a16="http://schemas.microsoft.com/office/drawing/2014/main" id="{8B8B4D97-B816-7463-84C8-72D2DB64F7AD}"/>
                </a:ext>
              </a:extLst>
            </p:cNvPr>
            <p:cNvSpPr txBox="1"/>
            <p:nvPr/>
          </p:nvSpPr>
          <p:spPr>
            <a:xfrm>
              <a:off x="2474220" y="5097885"/>
              <a:ext cx="637976" cy="216000"/>
            </a:xfrm>
            <a:prstGeom prst="roundRect">
              <a:avLst>
                <a:gd name="adj" fmla="val 50000"/>
              </a:avLst>
            </a:prstGeom>
            <a:solidFill>
              <a:srgbClr val="FFB546"/>
            </a:solidFill>
          </p:spPr>
          <p:txBody>
            <a:bodyPr wrap="square" lIns="0" rIns="0" rtlCol="0" anchor="ctr">
              <a:noAutofit/>
              <a:scene3d>
                <a:camera prst="orthographicFront"/>
                <a:lightRig rig="threePt" dir="t"/>
              </a:scene3d>
              <a:sp3d>
                <a:bevelT w="0" h="6350"/>
              </a:sp3d>
            </a:bodyPr>
            <a:lstStyle/>
            <a:p>
              <a:pPr algn="ctr"/>
              <a:r>
                <a:rPr lang="vi-VN" sz="700" dirty="0">
                  <a:solidFill>
                    <a:schemeClr val="bg1"/>
                  </a:solidFill>
                  <a:latin typeface="SamsungOne-400" panose="020B0503030303020204" charset="0"/>
                  <a:ea typeface="SamsungOne-700" panose="020B0803030303020204" pitchFamily="34" charset="0"/>
                </a:rPr>
                <a:t>năng lượng</a:t>
              </a:r>
            </a:p>
          </p:txBody>
        </p:sp>
      </p:grpSp>
    </p:spTree>
    <p:extLst>
      <p:ext uri="{BB962C8B-B14F-4D97-AF65-F5344CB8AC3E}">
        <p14:creationId xmlns:p14="http://schemas.microsoft.com/office/powerpoint/2010/main" val="310974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0" name="직사각형 9">
            <a:extLst>
              <a:ext uri="{FF2B5EF4-FFF2-40B4-BE49-F238E27FC236}">
                <a16:creationId xmlns:a16="http://schemas.microsoft.com/office/drawing/2014/main" id="{360C7975-BA42-4D01-A2F7-42299C289642}"/>
              </a:ext>
            </a:extLst>
          </p:cNvPr>
          <p:cNvSpPr/>
          <p:nvPr/>
        </p:nvSpPr>
        <p:spPr>
          <a:xfrm>
            <a:off x="708780" y="1559589"/>
            <a:ext cx="8630827" cy="2330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300"/>
              </a:spcAft>
              <a:buClr>
                <a:srgbClr val="193EB0"/>
              </a:buClr>
              <a:buFont typeface="SamsungOne 400" panose="020B0503030303020204" pitchFamily="34" charset="0"/>
              <a:buChar char="‣"/>
            </a:pPr>
            <a:r>
              <a:rPr lang="vi-VN" sz="1300" dirty="0">
                <a:solidFill>
                  <a:srgbClr val="0033CC"/>
                </a:solidFill>
                <a:latin typeface="SamsungOne-400" panose="020B0503030303020204" charset="0"/>
                <a:ea typeface="SamsungOne-400" panose="020B0503030303020204" charset="0"/>
              </a:rPr>
              <a:t>Bản chất của thành phố thông minh là giải quyết các vấn đề đô thị bằng cách xây dựng và ứng dụng nền tảng dịch vụ sử dụng CNTT-TT cho các thành phố hiện có.</a:t>
            </a:r>
          </a:p>
          <a:p>
            <a:pPr marL="355529" lvl="1" indent="-179352" fontAlgn="base" latinLnBrk="1">
              <a:spcBef>
                <a:spcPct val="0"/>
              </a:spcBef>
              <a:spcAft>
                <a:spcPts val="300"/>
              </a:spcAft>
              <a:buClr>
                <a:srgbClr val="193EB0"/>
              </a:buClr>
              <a:buFont typeface="Arial" panose="020B0604020202020204" pitchFamily="34" charset="0"/>
              <a:buChar char="•"/>
            </a:pPr>
            <a:r>
              <a:rPr kumimoji="1" lang="vi-VN" sz="1200" dirty="0">
                <a:solidFill>
                  <a:prstClr val="black">
                    <a:lumMod val="85000"/>
                    <a:lumOff val="15000"/>
                  </a:prstClr>
                </a:solidFill>
                <a:latin typeface="SamsungOne-400" panose="020B0503030303020204" charset="0"/>
                <a:ea typeface="SamsungOne-400" panose="020B0503030303020204" charset="0"/>
              </a:rPr>
              <a:t>Trong quá khứ, thành phố đã giải quyết vấn đề thông qua các phương thức vật chất như mở rộng tuyến đường hoặc </a:t>
            </a:r>
            <a:endParaRPr kumimoji="1" lang="en-US" sz="1200" dirty="0">
              <a:solidFill>
                <a:prstClr val="black">
                  <a:lumMod val="85000"/>
                  <a:lumOff val="15000"/>
                </a:prstClr>
              </a:solidFill>
              <a:latin typeface="SamsungOne-400" panose="020B0503030303020204" charset="0"/>
              <a:ea typeface="SamsungOne-400" panose="020B0503030303020204" charset="0"/>
            </a:endParaRPr>
          </a:p>
          <a:p>
            <a:pPr marL="176177" lvl="1" fontAlgn="base" latinLnBrk="1">
              <a:spcBef>
                <a:spcPct val="0"/>
              </a:spcBef>
              <a:spcAft>
                <a:spcPts val="300"/>
              </a:spcAft>
              <a:buClr>
                <a:srgbClr val="193EB0"/>
              </a:buClr>
            </a:pPr>
            <a:r>
              <a:rPr kumimoji="1" lang="en-US" sz="1200" dirty="0">
                <a:solidFill>
                  <a:prstClr val="black">
                    <a:lumMod val="85000"/>
                    <a:lumOff val="15000"/>
                  </a:prstClr>
                </a:solidFill>
                <a:latin typeface="SamsungOne-400" panose="020B0503030303020204" charset="0"/>
                <a:ea typeface="SamsungOne-400" panose="020B0503030303020204" charset="0"/>
              </a:rPr>
              <a:t>    </a:t>
            </a:r>
            <a:r>
              <a:rPr kumimoji="1" lang="vi-VN" sz="1200" dirty="0">
                <a:solidFill>
                  <a:prstClr val="black">
                    <a:lumMod val="85000"/>
                    <a:lumOff val="15000"/>
                  </a:prstClr>
                </a:solidFill>
                <a:latin typeface="SamsungOne-400" panose="020B0503030303020204" charset="0"/>
                <a:ea typeface="SamsungOne-400" panose="020B0503030303020204" charset="0"/>
              </a:rPr>
              <a:t>xây dựng nhà máy điện trong trường hợp xảy ra các vấn đề như tắc đường hoặc thiếu điện.</a:t>
            </a:r>
          </a:p>
          <a:p>
            <a:pPr marL="355529" lvl="1" indent="-179352" fontAlgn="base" latinLnBrk="1">
              <a:spcBef>
                <a:spcPct val="0"/>
              </a:spcBef>
              <a:spcAft>
                <a:spcPts val="300"/>
              </a:spcAft>
              <a:buClr>
                <a:srgbClr val="193EB0"/>
              </a:buClr>
              <a:buFont typeface="Arial" panose="020B0604020202020204" pitchFamily="34" charset="0"/>
              <a:buChar char="•"/>
            </a:pPr>
            <a:r>
              <a:rPr kumimoji="1" lang="vi-VN" sz="1200" dirty="0">
                <a:solidFill>
                  <a:prstClr val="black">
                    <a:lumMod val="85000"/>
                    <a:lumOff val="15000"/>
                  </a:prstClr>
                </a:solidFill>
                <a:latin typeface="SamsungOne-400" panose="020B0503030303020204" charset="0"/>
                <a:ea typeface="SamsungOne-400" panose="020B0503030303020204" charset="0"/>
              </a:rPr>
              <a:t>Mặt khác, thành phố thông minh chia sẻ và thu thập dữ liệu thu được từ các cảm biến trong các cơ sở hạ tầng của </a:t>
            </a:r>
            <a:endParaRPr kumimoji="1" lang="en-US" sz="1200" dirty="0">
              <a:solidFill>
                <a:prstClr val="black">
                  <a:lumMod val="85000"/>
                  <a:lumOff val="15000"/>
                </a:prstClr>
              </a:solidFill>
              <a:latin typeface="SamsungOne-400" panose="020B0503030303020204" charset="0"/>
              <a:ea typeface="SamsungOne-400" panose="020B0503030303020204" charset="0"/>
            </a:endParaRPr>
          </a:p>
          <a:p>
            <a:pPr marL="176177" lvl="1" fontAlgn="base" latinLnBrk="1">
              <a:spcBef>
                <a:spcPct val="0"/>
              </a:spcBef>
              <a:spcAft>
                <a:spcPts val="300"/>
              </a:spcAft>
              <a:buClr>
                <a:srgbClr val="193EB0"/>
              </a:buClr>
            </a:pPr>
            <a:r>
              <a:rPr kumimoji="1" lang="en-US" sz="1200" dirty="0">
                <a:solidFill>
                  <a:prstClr val="black">
                    <a:lumMod val="85000"/>
                    <a:lumOff val="15000"/>
                  </a:prstClr>
                </a:solidFill>
                <a:latin typeface="SamsungOne-400" panose="020B0503030303020204" charset="0"/>
                <a:ea typeface="SamsungOne-400" panose="020B0503030303020204" charset="0"/>
              </a:rPr>
              <a:t>   </a:t>
            </a:r>
            <a:r>
              <a:rPr kumimoji="1" lang="vi-VN" sz="1200" dirty="0">
                <a:solidFill>
                  <a:prstClr val="black">
                    <a:lumMod val="85000"/>
                    <a:lumOff val="15000"/>
                  </a:prstClr>
                </a:solidFill>
                <a:latin typeface="SamsungOne-400" panose="020B0503030303020204" charset="0"/>
                <a:ea typeface="SamsungOne-400" panose="020B0503030303020204" charset="0"/>
              </a:rPr>
              <a:t>thành phố, CCTV, dựa trên hạ tầng mạng. Sau đó, tìm ra giải pháp cho một vấn đề thông qua mô phỏng dựa trên phân </a:t>
            </a:r>
            <a:endParaRPr kumimoji="1" lang="en-US" sz="1200" dirty="0">
              <a:solidFill>
                <a:prstClr val="black">
                  <a:lumMod val="85000"/>
                  <a:lumOff val="15000"/>
                </a:prstClr>
              </a:solidFill>
              <a:latin typeface="SamsungOne-400" panose="020B0503030303020204" charset="0"/>
              <a:ea typeface="SamsungOne-400" panose="020B0503030303020204" charset="0"/>
            </a:endParaRPr>
          </a:p>
          <a:p>
            <a:pPr marL="176177" lvl="1" fontAlgn="base" latinLnBrk="1">
              <a:spcBef>
                <a:spcPct val="0"/>
              </a:spcBef>
              <a:spcAft>
                <a:spcPts val="300"/>
              </a:spcAft>
              <a:buClr>
                <a:srgbClr val="193EB0"/>
              </a:buClr>
            </a:pPr>
            <a:r>
              <a:rPr kumimoji="1" lang="en-US" sz="1200" dirty="0">
                <a:solidFill>
                  <a:prstClr val="black">
                    <a:lumMod val="85000"/>
                    <a:lumOff val="15000"/>
                  </a:prstClr>
                </a:solidFill>
                <a:latin typeface="SamsungOne-400" panose="020B0503030303020204" charset="0"/>
                <a:ea typeface="SamsungOne-400" panose="020B0503030303020204" charset="0"/>
              </a:rPr>
              <a:t>   </a:t>
            </a:r>
            <a:r>
              <a:rPr kumimoji="1" lang="vi-VN" sz="1200" dirty="0">
                <a:solidFill>
                  <a:prstClr val="black">
                    <a:lumMod val="85000"/>
                    <a:lumOff val="15000"/>
                  </a:prstClr>
                </a:solidFill>
                <a:latin typeface="SamsungOne-400" panose="020B0503030303020204" charset="0"/>
                <a:ea typeface="SamsungOne-400" panose="020B0503030303020204" charset="0"/>
              </a:rPr>
              <a:t>tích SW dưới dạng Big Data.</a:t>
            </a:r>
          </a:p>
          <a:p>
            <a:pPr marL="355529" lvl="1" indent="-179352" fontAlgn="base" latinLnBrk="1">
              <a:spcBef>
                <a:spcPct val="0"/>
              </a:spcBef>
              <a:spcAft>
                <a:spcPts val="300"/>
              </a:spcAft>
              <a:buClr>
                <a:srgbClr val="193EB0"/>
              </a:buClr>
              <a:buFont typeface="Arial" panose="020B0604020202020204" pitchFamily="34" charset="0"/>
              <a:buChar char="•"/>
            </a:pPr>
            <a:r>
              <a:rPr kumimoji="1" lang="vi-VN" sz="1200" dirty="0">
                <a:solidFill>
                  <a:prstClr val="black">
                    <a:lumMod val="85000"/>
                    <a:lumOff val="15000"/>
                  </a:prstClr>
                </a:solidFill>
                <a:latin typeface="SamsungOne-400" panose="020B0503030303020204" charset="0"/>
                <a:ea typeface="SamsungOne-400" panose="020B0503030303020204" charset="0"/>
              </a:rPr>
              <a:t>Nói cách khác, thành phố thông minh thiết lập nền tảng cho việc tạo và thu thập dữ liệu bằng CNTT-TT trên cơ sở hạ </a:t>
            </a:r>
            <a:endParaRPr kumimoji="1" lang="en-US" sz="1200" dirty="0">
              <a:solidFill>
                <a:prstClr val="black">
                  <a:lumMod val="85000"/>
                  <a:lumOff val="15000"/>
                </a:prstClr>
              </a:solidFill>
              <a:latin typeface="SamsungOne-400" panose="020B0503030303020204" charset="0"/>
              <a:ea typeface="SamsungOne-400" panose="020B0503030303020204" charset="0"/>
            </a:endParaRPr>
          </a:p>
          <a:p>
            <a:pPr marL="176177" lvl="1" fontAlgn="base" latinLnBrk="1">
              <a:spcBef>
                <a:spcPct val="0"/>
              </a:spcBef>
              <a:spcAft>
                <a:spcPts val="300"/>
              </a:spcAft>
              <a:buClr>
                <a:srgbClr val="193EB0"/>
              </a:buClr>
            </a:pPr>
            <a:r>
              <a:rPr kumimoji="1" lang="en-US" sz="1200" dirty="0">
                <a:solidFill>
                  <a:prstClr val="black">
                    <a:lumMod val="85000"/>
                    <a:lumOff val="15000"/>
                  </a:prstClr>
                </a:solidFill>
                <a:latin typeface="SamsungOne-400" panose="020B0503030303020204" charset="0"/>
                <a:ea typeface="SamsungOne-400" panose="020B0503030303020204" charset="0"/>
              </a:rPr>
              <a:t>   </a:t>
            </a:r>
            <a:r>
              <a:rPr kumimoji="1" lang="vi-VN" sz="1200" dirty="0">
                <a:solidFill>
                  <a:prstClr val="black">
                    <a:lumMod val="85000"/>
                    <a:lumOff val="15000"/>
                  </a:prstClr>
                </a:solidFill>
                <a:latin typeface="SamsungOne-400" panose="020B0503030303020204" charset="0"/>
                <a:ea typeface="SamsungOne-400" panose="020B0503030303020204" charset="0"/>
              </a:rPr>
              <a:t>tầng vật chất hiện có, tự động điều chỉnh và quản lý cơ sở hạ tầng vật chất nhằm tăng tối đa hiệu quả bằng cách phân </a:t>
            </a:r>
            <a:endParaRPr kumimoji="1" lang="en-US" sz="1200" dirty="0">
              <a:solidFill>
                <a:prstClr val="black">
                  <a:lumMod val="85000"/>
                  <a:lumOff val="15000"/>
                </a:prstClr>
              </a:solidFill>
              <a:latin typeface="SamsungOne-400" panose="020B0503030303020204" charset="0"/>
              <a:ea typeface="SamsungOne-400" panose="020B0503030303020204" charset="0"/>
            </a:endParaRPr>
          </a:p>
          <a:p>
            <a:pPr marL="176177" lvl="1" fontAlgn="base" latinLnBrk="1">
              <a:spcBef>
                <a:spcPct val="0"/>
              </a:spcBef>
              <a:spcAft>
                <a:spcPts val="300"/>
              </a:spcAft>
              <a:buClr>
                <a:srgbClr val="193EB0"/>
              </a:buClr>
            </a:pPr>
            <a:r>
              <a:rPr kumimoji="1" lang="en-US" sz="1200" dirty="0">
                <a:solidFill>
                  <a:prstClr val="black">
                    <a:lumMod val="85000"/>
                    <a:lumOff val="15000"/>
                  </a:prstClr>
                </a:solidFill>
                <a:latin typeface="SamsungOne-400" panose="020B0503030303020204" charset="0"/>
                <a:ea typeface="SamsungOne-400" panose="020B0503030303020204" charset="0"/>
              </a:rPr>
              <a:t>   </a:t>
            </a:r>
            <a:r>
              <a:rPr kumimoji="1" lang="vi-VN" sz="1200" dirty="0">
                <a:solidFill>
                  <a:prstClr val="black">
                    <a:lumMod val="85000"/>
                    <a:lumOff val="15000"/>
                  </a:prstClr>
                </a:solidFill>
                <a:latin typeface="SamsungOne-400" panose="020B0503030303020204" charset="0"/>
                <a:ea typeface="SamsungOne-400" panose="020B0503030303020204" charset="0"/>
              </a:rPr>
              <a:t>tích dữ liệu.</a:t>
            </a:r>
          </a:p>
        </p:txBody>
      </p:sp>
      <p:sp>
        <p:nvSpPr>
          <p:cNvPr id="11" name="직사각형 10">
            <a:extLst>
              <a:ext uri="{FF2B5EF4-FFF2-40B4-BE49-F238E27FC236}">
                <a16:creationId xmlns:a16="http://schemas.microsoft.com/office/drawing/2014/main" id="{24623DCA-98A9-4E21-ACFD-DD189E1B95A6}"/>
              </a:ext>
            </a:extLst>
          </p:cNvPr>
          <p:cNvSpPr/>
          <p:nvPr/>
        </p:nvSpPr>
        <p:spPr>
          <a:xfrm>
            <a:off x="580388" y="1353975"/>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charset="0"/>
              </a:rPr>
              <a:t> Mang tới dịch vụ thành phố thông minh và giá trị</a:t>
            </a:r>
          </a:p>
        </p:txBody>
      </p:sp>
      <p:graphicFrame>
        <p:nvGraphicFramePr>
          <p:cNvPr id="8" name="표 31">
            <a:extLst>
              <a:ext uri="{FF2B5EF4-FFF2-40B4-BE49-F238E27FC236}">
                <a16:creationId xmlns:a16="http://schemas.microsoft.com/office/drawing/2014/main" id="{D4B827CC-D8F4-F0BE-F8CD-4FD3F01BF2A0}"/>
              </a:ext>
            </a:extLst>
          </p:cNvPr>
          <p:cNvGraphicFramePr>
            <a:graphicFrameLocks noGrp="1"/>
          </p:cNvGraphicFramePr>
          <p:nvPr>
            <p:extLst>
              <p:ext uri="{D42A27DB-BD31-4B8C-83A1-F6EECF244321}">
                <p14:modId xmlns:p14="http://schemas.microsoft.com/office/powerpoint/2010/main" val="921586045"/>
              </p:ext>
            </p:extLst>
          </p:nvPr>
        </p:nvGraphicFramePr>
        <p:xfrm>
          <a:off x="884630" y="4095789"/>
          <a:ext cx="8315277" cy="2165312"/>
        </p:xfrm>
        <a:graphic>
          <a:graphicData uri="http://schemas.openxmlformats.org/drawingml/2006/table">
            <a:tbl>
              <a:tblPr firstRow="1" bandRow="1">
                <a:tableStyleId>{5C22544A-7EE6-4342-B048-85BDC9FD1C3A}</a:tableStyleId>
              </a:tblPr>
              <a:tblGrid>
                <a:gridCol w="1058311">
                  <a:extLst>
                    <a:ext uri="{9D8B030D-6E8A-4147-A177-3AD203B41FA5}">
                      <a16:colId xmlns:a16="http://schemas.microsoft.com/office/drawing/2014/main" val="3551305430"/>
                    </a:ext>
                  </a:extLst>
                </a:gridCol>
                <a:gridCol w="1262649">
                  <a:extLst>
                    <a:ext uri="{9D8B030D-6E8A-4147-A177-3AD203B41FA5}">
                      <a16:colId xmlns:a16="http://schemas.microsoft.com/office/drawing/2014/main" val="1249216033"/>
                    </a:ext>
                  </a:extLst>
                </a:gridCol>
                <a:gridCol w="3019379">
                  <a:extLst>
                    <a:ext uri="{9D8B030D-6E8A-4147-A177-3AD203B41FA5}">
                      <a16:colId xmlns:a16="http://schemas.microsoft.com/office/drawing/2014/main" val="3390920279"/>
                    </a:ext>
                  </a:extLst>
                </a:gridCol>
                <a:gridCol w="2974938">
                  <a:extLst>
                    <a:ext uri="{9D8B030D-6E8A-4147-A177-3AD203B41FA5}">
                      <a16:colId xmlns:a16="http://schemas.microsoft.com/office/drawing/2014/main" val="2318421714"/>
                    </a:ext>
                  </a:extLst>
                </a:gridCol>
              </a:tblGrid>
              <a:tr h="428977">
                <a:tc>
                  <a:txBody>
                    <a:bodyPr/>
                    <a:lstStyle/>
                    <a:p>
                      <a:pPr marL="0" algn="ctr" defTabSz="914400" rtl="0" eaLnBrk="1" latinLnBrk="0" hangingPunct="1"/>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Vấn đề của thành phố</a:t>
                      </a:r>
                    </a:p>
                  </a:txBody>
                  <a:tcPr marL="18000" marR="18000" marT="10800" marB="1080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000" b="0" dirty="0">
                          <a:gradFill>
                            <a:gsLst>
                              <a:gs pos="0">
                                <a:srgbClr val="0033CC"/>
                              </a:gs>
                              <a:gs pos="100000">
                                <a:srgbClr val="0033CC"/>
                              </a:gs>
                            </a:gsLst>
                            <a:lin ang="5400000" scaled="1"/>
                          </a:gradFill>
                          <a:latin typeface="SamsungOne-400" panose="020B0503030303020204" charset="0"/>
                          <a:ea typeface="SamsungOne-700" panose="020B0803030303020204" pitchFamily="34" charset="0"/>
                          <a:cs typeface="Times New Roman" panose="02020603050405020304" pitchFamily="18" charset="0"/>
                        </a:rPr>
                        <a:t>Dịch vụ thông minh</a:t>
                      </a:r>
                    </a:p>
                  </a:txBody>
                  <a:tcPr marL="18000" marR="180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Cải thiện hiệu quả</a:t>
                      </a:r>
                    </a:p>
                  </a:txBody>
                  <a:tcPr marL="18000" marR="180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Tạo giá trị</a:t>
                      </a:r>
                    </a:p>
                  </a:txBody>
                  <a:tcPr marL="18000" marR="18000" marT="10800" marB="1080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4033962366"/>
                  </a:ext>
                </a:extLst>
              </a:tr>
              <a:tr h="388918">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Thiếu điện</a:t>
                      </a:r>
                    </a:p>
                  </a:txBody>
                  <a:tcPr marL="18000" marR="18000" marT="10800" marB="108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Lưới điện thông minh</a:t>
                      </a:r>
                    </a:p>
                  </a:txBody>
                  <a:tcPr marL="18000" marR="180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Tiết kiệm năng lượng bằng cách tăng tối đa hiệu quả sử dụng điện</a:t>
                      </a:r>
                    </a:p>
                  </a:txBody>
                  <a:tcPr marL="18000" marR="180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Tiết kiệm tài nguyên và bảo vệ môi trường</a:t>
                      </a:r>
                    </a:p>
                  </a:txBody>
                  <a:tcPr marL="18000" marR="18000" marT="10800" marB="108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7466553"/>
                  </a:ext>
                </a:extLst>
              </a:tr>
              <a:tr h="388918">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Thiếu nước</a:t>
                      </a:r>
                    </a:p>
                  </a:txBody>
                  <a:tcPr marL="18000" marR="18000" marT="10800" marB="108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Hệ thống nước thông minh</a:t>
                      </a:r>
                    </a:p>
                  </a:txBody>
                  <a:tcPr marL="18000" marR="180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Tăng hiệu quả sử dụng tài nguyên nước</a:t>
                      </a:r>
                    </a:p>
                  </a:txBody>
                  <a:tcPr marL="18000" marR="180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Tiết kiệm tài nguyên và bảo vệ môi trường</a:t>
                      </a:r>
                    </a:p>
                  </a:txBody>
                  <a:tcPr marL="18000" marR="18000" marT="10800" marB="108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8235480"/>
                  </a:ext>
                </a:extLst>
              </a:tr>
              <a:tr h="569183">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Tắc đường</a:t>
                      </a:r>
                    </a:p>
                  </a:txBody>
                  <a:tcPr marL="18000" marR="18000" marT="10800" marB="108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Giao thông thông minh</a:t>
                      </a:r>
                    </a:p>
                  </a:txBody>
                  <a:tcPr marL="18000" marR="180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Ngăn lãng phí thời gian và năng lượng bằng cách lập lịch trình xe buýt, các khu vực giao thông và thông tin đường vòng</a:t>
                      </a:r>
                    </a:p>
                  </a:txBody>
                  <a:tcPr marL="18000" marR="180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giá trị tiền tệ và thời gian</a:t>
                      </a:r>
                    </a:p>
                  </a:txBody>
                  <a:tcPr marL="18000" marR="18000" marT="10800" marB="108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8919845"/>
                  </a:ext>
                </a:extLst>
              </a:tr>
              <a:tr h="389316">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Đỗ xe khó khăn</a:t>
                      </a:r>
                    </a:p>
                  </a:txBody>
                  <a:tcPr marL="18000" marR="18000" marT="10800" marB="108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Bãi đậu xe thông minh</a:t>
                      </a:r>
                    </a:p>
                  </a:txBody>
                  <a:tcPr marL="18000" marR="180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Ngăn lãng phí thời gian và năng lượng bằng cách sử dụng thông tin về chỗ đỗ xe còn trống</a:t>
                      </a:r>
                    </a:p>
                  </a:txBody>
                  <a:tcPr marL="18000" marR="18000" marT="10800" marB="108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Cung cấp giá trị thời gian</a:t>
                      </a:r>
                    </a:p>
                  </a:txBody>
                  <a:tcPr marL="18000" marR="18000" marT="10800" marB="108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2349641"/>
                  </a:ext>
                </a:extLst>
              </a:tr>
            </a:tbl>
          </a:graphicData>
        </a:graphic>
      </p:graphicFrame>
    </p:spTree>
    <p:extLst>
      <p:ext uri="{BB962C8B-B14F-4D97-AF65-F5344CB8AC3E}">
        <p14:creationId xmlns:p14="http://schemas.microsoft.com/office/powerpoint/2010/main" val="1055226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Đô thị hóa và gia tăng các vấn đề xã hội</a:t>
            </a:r>
          </a:p>
        </p:txBody>
      </p:sp>
      <p:grpSp>
        <p:nvGrpSpPr>
          <p:cNvPr id="2" name="그룹 1">
            <a:extLst>
              <a:ext uri="{FF2B5EF4-FFF2-40B4-BE49-F238E27FC236}">
                <a16:creationId xmlns:a16="http://schemas.microsoft.com/office/drawing/2014/main" id="{501622C5-55CE-437F-95FA-DDC8509184B4}"/>
              </a:ext>
            </a:extLst>
          </p:cNvPr>
          <p:cNvGrpSpPr/>
          <p:nvPr/>
        </p:nvGrpSpPr>
        <p:grpSpPr>
          <a:xfrm>
            <a:off x="558792" y="2144091"/>
            <a:ext cx="8635957" cy="1993600"/>
            <a:chOff x="715981" y="2241551"/>
            <a:chExt cx="8635957" cy="1993600"/>
          </a:xfrm>
        </p:grpSpPr>
        <p:pic>
          <p:nvPicPr>
            <p:cNvPr id="21" name="그림 20">
              <a:extLst>
                <a:ext uri="{FF2B5EF4-FFF2-40B4-BE49-F238E27FC236}">
                  <a16:creationId xmlns:a16="http://schemas.microsoft.com/office/drawing/2014/main" id="{5E39178C-C912-4764-89DE-5226E86785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00891" y="2246329"/>
              <a:ext cx="3264952" cy="1463216"/>
            </a:xfrm>
            <a:custGeom>
              <a:avLst/>
              <a:gdLst>
                <a:gd name="connsiteX0" fmla="*/ 986689 w 4609359"/>
                <a:gd name="connsiteY0" fmla="*/ 0 h 2130473"/>
                <a:gd name="connsiteX1" fmla="*/ 4609359 w 4609359"/>
                <a:gd name="connsiteY1" fmla="*/ 0 h 2130473"/>
                <a:gd name="connsiteX2" fmla="*/ 3622670 w 4609359"/>
                <a:gd name="connsiteY2" fmla="*/ 2130473 h 2130473"/>
                <a:gd name="connsiteX3" fmla="*/ 0 w 4609359"/>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4609359" h="2130473">
                  <a:moveTo>
                    <a:pt x="986689" y="0"/>
                  </a:moveTo>
                  <a:lnTo>
                    <a:pt x="4609359" y="0"/>
                  </a:lnTo>
                  <a:lnTo>
                    <a:pt x="3622670" y="2130473"/>
                  </a:lnTo>
                  <a:lnTo>
                    <a:pt x="0" y="2130473"/>
                  </a:lnTo>
                  <a:close/>
                </a:path>
              </a:pathLst>
            </a:custGeom>
          </p:spPr>
        </p:pic>
        <p:pic>
          <p:nvPicPr>
            <p:cNvPr id="22" name="그림 21">
              <a:extLst>
                <a:ext uri="{FF2B5EF4-FFF2-40B4-BE49-F238E27FC236}">
                  <a16:creationId xmlns:a16="http://schemas.microsoft.com/office/drawing/2014/main" id="{74F4661E-10F3-4872-ADF7-0826F606704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1"/>
            <a:stretch/>
          </p:blipFill>
          <p:spPr>
            <a:xfrm>
              <a:off x="715981" y="2241551"/>
              <a:ext cx="3169863" cy="1463216"/>
            </a:xfrm>
            <a:custGeom>
              <a:avLst/>
              <a:gdLst>
                <a:gd name="connsiteX0" fmla="*/ 0 w 4475140"/>
                <a:gd name="connsiteY0" fmla="*/ 0 h 2130473"/>
                <a:gd name="connsiteX1" fmla="*/ 1074821 w 4475140"/>
                <a:gd name="connsiteY1" fmla="*/ 0 h 2130473"/>
                <a:gd name="connsiteX2" fmla="*/ 1074821 w 4475140"/>
                <a:gd name="connsiteY2" fmla="*/ 239 h 2130473"/>
                <a:gd name="connsiteX3" fmla="*/ 4475140 w 4475140"/>
                <a:gd name="connsiteY3" fmla="*/ 239 h 2130473"/>
                <a:gd name="connsiteX4" fmla="*/ 3488563 w 4475140"/>
                <a:gd name="connsiteY4" fmla="*/ 2130473 h 2130473"/>
                <a:gd name="connsiteX5" fmla="*/ 0 w 4475140"/>
                <a:gd name="connsiteY5" fmla="*/ 2130473 h 213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473">
                  <a:moveTo>
                    <a:pt x="0" y="0"/>
                  </a:moveTo>
                  <a:lnTo>
                    <a:pt x="1074821" y="0"/>
                  </a:lnTo>
                  <a:lnTo>
                    <a:pt x="1074821" y="239"/>
                  </a:lnTo>
                  <a:lnTo>
                    <a:pt x="4475140" y="239"/>
                  </a:lnTo>
                  <a:lnTo>
                    <a:pt x="3488563" y="2130473"/>
                  </a:lnTo>
                  <a:lnTo>
                    <a:pt x="0" y="2130473"/>
                  </a:lnTo>
                  <a:close/>
                </a:path>
              </a:pathLst>
            </a:custGeom>
          </p:spPr>
        </p:pic>
        <p:pic>
          <p:nvPicPr>
            <p:cNvPr id="23" name="그림 22">
              <a:extLst>
                <a:ext uri="{FF2B5EF4-FFF2-40B4-BE49-F238E27FC236}">
                  <a16:creationId xmlns:a16="http://schemas.microsoft.com/office/drawing/2014/main" id="{4FA6266B-CDC8-4AAD-A5EC-C74DB99CA24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1"/>
            <a:stretch/>
          </p:blipFill>
          <p:spPr>
            <a:xfrm>
              <a:off x="5979814" y="2246328"/>
              <a:ext cx="3372124" cy="1463216"/>
            </a:xfrm>
            <a:custGeom>
              <a:avLst/>
              <a:gdLst>
                <a:gd name="connsiteX0" fmla="*/ 986689 w 4760659"/>
                <a:gd name="connsiteY0" fmla="*/ 0 h 2130473"/>
                <a:gd name="connsiteX1" fmla="*/ 4760659 w 4760659"/>
                <a:gd name="connsiteY1" fmla="*/ 0 h 2130473"/>
                <a:gd name="connsiteX2" fmla="*/ 4760659 w 4760659"/>
                <a:gd name="connsiteY2" fmla="*/ 2130473 h 2130473"/>
                <a:gd name="connsiteX3" fmla="*/ 0 w 4760659"/>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4760659" h="2130473">
                  <a:moveTo>
                    <a:pt x="986689" y="0"/>
                  </a:moveTo>
                  <a:lnTo>
                    <a:pt x="4760659" y="0"/>
                  </a:lnTo>
                  <a:lnTo>
                    <a:pt x="4760659" y="2130473"/>
                  </a:lnTo>
                  <a:lnTo>
                    <a:pt x="0" y="2130473"/>
                  </a:lnTo>
                  <a:close/>
                </a:path>
              </a:pathLst>
            </a:custGeom>
          </p:spPr>
        </p:pic>
        <p:sp>
          <p:nvSpPr>
            <p:cNvPr id="27" name="직사각형 26">
              <a:extLst>
                <a:ext uri="{FF2B5EF4-FFF2-40B4-BE49-F238E27FC236}">
                  <a16:creationId xmlns:a16="http://schemas.microsoft.com/office/drawing/2014/main" id="{D57534F2-CB6D-4996-9FC8-1ADF0D2BAD34}"/>
                </a:ext>
              </a:extLst>
            </p:cNvPr>
            <p:cNvSpPr/>
            <p:nvPr/>
          </p:nvSpPr>
          <p:spPr>
            <a:xfrm>
              <a:off x="1457572" y="3711931"/>
              <a:ext cx="1686680" cy="307777"/>
            </a:xfrm>
            <a:prstGeom prst="rect">
              <a:avLst/>
            </a:prstGeom>
          </p:spPr>
          <p:txBody>
            <a:bodyPr wrap="none">
              <a:spAutoFit/>
              <a:scene3d>
                <a:camera prst="orthographicFront"/>
                <a:lightRig rig="threePt" dir="t"/>
              </a:scene3d>
              <a:sp3d>
                <a:bevelT w="0" h="6350"/>
              </a:sp3d>
            </a:bodyPr>
            <a:lstStyle/>
            <a:p>
              <a:pPr algn="ctr" defTabSz="914400">
                <a:defRPr/>
              </a:pPr>
              <a:r>
                <a:rPr lang="vi-VN" sz="1400" dirty="0">
                  <a:solidFill>
                    <a:srgbClr val="000000"/>
                  </a:solidFill>
                  <a:latin typeface="SamsungOne-400" panose="020B0503030303020204" charset="0"/>
                  <a:ea typeface="SamsungOne-700" panose="020B0803030303020204" pitchFamily="34" charset="0"/>
                </a:rPr>
                <a:t>An toàn giao thông</a:t>
              </a:r>
            </a:p>
          </p:txBody>
        </p:sp>
        <p:sp>
          <p:nvSpPr>
            <p:cNvPr id="28" name="직사각형 27">
              <a:extLst>
                <a:ext uri="{FF2B5EF4-FFF2-40B4-BE49-F238E27FC236}">
                  <a16:creationId xmlns:a16="http://schemas.microsoft.com/office/drawing/2014/main" id="{6E61CDD6-9CF9-49AF-B65E-3C8A231E5B71}"/>
                </a:ext>
              </a:extLst>
            </p:cNvPr>
            <p:cNvSpPr/>
            <p:nvPr/>
          </p:nvSpPr>
          <p:spPr>
            <a:xfrm>
              <a:off x="4195603" y="3711931"/>
              <a:ext cx="808234" cy="523220"/>
            </a:xfrm>
            <a:prstGeom prst="rect">
              <a:avLst/>
            </a:prstGeom>
          </p:spPr>
          <p:txBody>
            <a:bodyPr wrap="none">
              <a:spAutoFit/>
              <a:scene3d>
                <a:camera prst="orthographicFront"/>
                <a:lightRig rig="threePt" dir="t"/>
              </a:scene3d>
              <a:sp3d>
                <a:bevelT w="0" h="6350"/>
              </a:sp3d>
            </a:bodyPr>
            <a:lstStyle/>
            <a:p>
              <a:pPr algn="ctr" defTabSz="914400">
                <a:defRPr/>
              </a:pPr>
              <a:r>
                <a:rPr lang="vi-VN" sz="1400" dirty="0">
                  <a:solidFill>
                    <a:srgbClr val="000000"/>
                  </a:solidFill>
                  <a:latin typeface="SamsungOne-400" panose="020B0503030303020204" charset="0"/>
                  <a:ea typeface="SamsungOne-700" panose="020B0803030303020204" pitchFamily="34" charset="0"/>
                </a:rPr>
                <a:t>Rác thải</a:t>
              </a:r>
            </a:p>
            <a:p>
              <a:pPr algn="ctr" defTabSz="914400">
                <a:defRPr/>
              </a:pPr>
              <a:endParaRPr lang="ko-KR" altLang="en-US" sz="1400" dirty="0">
                <a:solidFill>
                  <a:srgbClr val="000000"/>
                </a:solidFill>
                <a:latin typeface="SamsungOne-700" panose="020B0803030303020204" pitchFamily="34" charset="0"/>
                <a:ea typeface="KoPub돋움체 Bold" panose="02020603020101020101" pitchFamily="18" charset="-127"/>
              </a:endParaRPr>
            </a:p>
          </p:txBody>
        </p:sp>
        <p:sp>
          <p:nvSpPr>
            <p:cNvPr id="29" name="직사각형 28">
              <a:extLst>
                <a:ext uri="{FF2B5EF4-FFF2-40B4-BE49-F238E27FC236}">
                  <a16:creationId xmlns:a16="http://schemas.microsoft.com/office/drawing/2014/main" id="{53F90DDF-DEBC-40BA-A10C-36B60B3365D9}"/>
                </a:ext>
              </a:extLst>
            </p:cNvPr>
            <p:cNvSpPr/>
            <p:nvPr/>
          </p:nvSpPr>
          <p:spPr>
            <a:xfrm>
              <a:off x="7171190" y="3711931"/>
              <a:ext cx="989374" cy="307777"/>
            </a:xfrm>
            <a:prstGeom prst="rect">
              <a:avLst/>
            </a:prstGeom>
          </p:spPr>
          <p:txBody>
            <a:bodyPr wrap="none">
              <a:spAutoFit/>
              <a:scene3d>
                <a:camera prst="orthographicFront"/>
                <a:lightRig rig="threePt" dir="t"/>
              </a:scene3d>
              <a:sp3d>
                <a:bevelT w="0" h="6350"/>
              </a:sp3d>
            </a:bodyPr>
            <a:lstStyle/>
            <a:p>
              <a:pPr algn="ctr" defTabSz="914400">
                <a:defRPr/>
              </a:pPr>
              <a:r>
                <a:rPr lang="vi-VN" sz="1400" dirty="0">
                  <a:solidFill>
                    <a:srgbClr val="000000"/>
                  </a:solidFill>
                  <a:latin typeface="SamsungOne-400" panose="020B0503030303020204" charset="0"/>
                  <a:ea typeface="SamsungOne-700" panose="020B0803030303020204" pitchFamily="34" charset="0"/>
                </a:rPr>
                <a:t>Thảm họa</a:t>
              </a:r>
            </a:p>
          </p:txBody>
        </p:sp>
      </p:grpSp>
      <p:grpSp>
        <p:nvGrpSpPr>
          <p:cNvPr id="3" name="그룹 2">
            <a:extLst>
              <a:ext uri="{FF2B5EF4-FFF2-40B4-BE49-F238E27FC236}">
                <a16:creationId xmlns:a16="http://schemas.microsoft.com/office/drawing/2014/main" id="{CBCCCBA2-80B6-4510-AFAC-E98A438FCBD8}"/>
              </a:ext>
            </a:extLst>
          </p:cNvPr>
          <p:cNvGrpSpPr/>
          <p:nvPr/>
        </p:nvGrpSpPr>
        <p:grpSpPr>
          <a:xfrm>
            <a:off x="558783" y="4029726"/>
            <a:ext cx="8635974" cy="1805972"/>
            <a:chOff x="715963" y="4263395"/>
            <a:chExt cx="8635974" cy="1805972"/>
          </a:xfrm>
        </p:grpSpPr>
        <p:pic>
          <p:nvPicPr>
            <p:cNvPr id="24" name="그림 23">
              <a:extLst>
                <a:ext uri="{FF2B5EF4-FFF2-40B4-BE49-F238E27FC236}">
                  <a16:creationId xmlns:a16="http://schemas.microsoft.com/office/drawing/2014/main" id="{B7BDA92D-18C7-4A45-8450-20ACAC70BCF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1" b="-1"/>
            <a:stretch/>
          </p:blipFill>
          <p:spPr>
            <a:xfrm>
              <a:off x="6182055" y="4571014"/>
              <a:ext cx="3169882" cy="1493577"/>
            </a:xfrm>
            <a:custGeom>
              <a:avLst/>
              <a:gdLst>
                <a:gd name="connsiteX0" fmla="*/ 1006941 w 4475140"/>
                <a:gd name="connsiteY0" fmla="*/ 0 h 2174680"/>
                <a:gd name="connsiteX1" fmla="*/ 4475140 w 4475140"/>
                <a:gd name="connsiteY1" fmla="*/ 0 h 2174680"/>
                <a:gd name="connsiteX2" fmla="*/ 4475140 w 4475140"/>
                <a:gd name="connsiteY2" fmla="*/ 2174680 h 2174680"/>
                <a:gd name="connsiteX3" fmla="*/ 3400319 w 4475140"/>
                <a:gd name="connsiteY3" fmla="*/ 2174680 h 2174680"/>
                <a:gd name="connsiteX4" fmla="*/ 3400319 w 4475140"/>
                <a:gd name="connsiteY4" fmla="*/ 2174202 h 2174680"/>
                <a:gd name="connsiteX5" fmla="*/ 0 w 4475140"/>
                <a:gd name="connsiteY5" fmla="*/ 2174202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1006941" y="0"/>
                  </a:moveTo>
                  <a:lnTo>
                    <a:pt x="4475140" y="0"/>
                  </a:lnTo>
                  <a:lnTo>
                    <a:pt x="4475140" y="2174680"/>
                  </a:lnTo>
                  <a:lnTo>
                    <a:pt x="3400319" y="2174680"/>
                  </a:lnTo>
                  <a:lnTo>
                    <a:pt x="3400319" y="2174202"/>
                  </a:lnTo>
                  <a:lnTo>
                    <a:pt x="0" y="2174202"/>
                  </a:lnTo>
                  <a:close/>
                </a:path>
              </a:pathLst>
            </a:custGeom>
          </p:spPr>
        </p:pic>
        <p:pic>
          <p:nvPicPr>
            <p:cNvPr id="25" name="그림 24">
              <a:extLst>
                <a:ext uri="{FF2B5EF4-FFF2-40B4-BE49-F238E27FC236}">
                  <a16:creationId xmlns:a16="http://schemas.microsoft.com/office/drawing/2014/main" id="{0A225F87-E06F-4CAF-BACC-A9DC4F7098F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577436" y="4570683"/>
              <a:ext cx="3204235" cy="1493907"/>
            </a:xfrm>
            <a:custGeom>
              <a:avLst/>
              <a:gdLst>
                <a:gd name="connsiteX0" fmla="*/ 0 w 4523640"/>
                <a:gd name="connsiteY0" fmla="*/ 0 h 2175160"/>
                <a:gd name="connsiteX1" fmla="*/ 4523640 w 4523640"/>
                <a:gd name="connsiteY1" fmla="*/ 0 h 2175160"/>
                <a:gd name="connsiteX2" fmla="*/ 3516256 w 4523640"/>
                <a:gd name="connsiteY2" fmla="*/ 2175160 h 2175160"/>
                <a:gd name="connsiteX3" fmla="*/ 0 w 4523640"/>
                <a:gd name="connsiteY3" fmla="*/ 2175160 h 2175160"/>
                <a:gd name="connsiteX4" fmla="*/ 0 w 4523640"/>
                <a:gd name="connsiteY4" fmla="*/ 2174920 h 2175160"/>
                <a:gd name="connsiteX5" fmla="*/ 14159 w 4523640"/>
                <a:gd name="connsiteY5" fmla="*/ 2174920 h 2175160"/>
                <a:gd name="connsiteX6" fmla="*/ 1021100 w 4523640"/>
                <a:gd name="connsiteY6" fmla="*/ 718 h 2175160"/>
                <a:gd name="connsiteX7" fmla="*/ 0 w 4523640"/>
                <a:gd name="connsiteY7" fmla="*/ 718 h 217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3640" h="2175160">
                  <a:moveTo>
                    <a:pt x="0" y="0"/>
                  </a:moveTo>
                  <a:lnTo>
                    <a:pt x="4523640" y="0"/>
                  </a:lnTo>
                  <a:lnTo>
                    <a:pt x="3516256" y="2175160"/>
                  </a:lnTo>
                  <a:lnTo>
                    <a:pt x="0" y="2175160"/>
                  </a:lnTo>
                  <a:lnTo>
                    <a:pt x="0" y="2174920"/>
                  </a:lnTo>
                  <a:lnTo>
                    <a:pt x="14159" y="2174920"/>
                  </a:lnTo>
                  <a:lnTo>
                    <a:pt x="1021100" y="718"/>
                  </a:lnTo>
                  <a:lnTo>
                    <a:pt x="0" y="718"/>
                  </a:lnTo>
                  <a:close/>
                </a:path>
              </a:pathLst>
            </a:custGeom>
          </p:spPr>
        </p:pic>
        <p:pic>
          <p:nvPicPr>
            <p:cNvPr id="26" name="그림 25">
              <a:extLst>
                <a:ext uri="{FF2B5EF4-FFF2-40B4-BE49-F238E27FC236}">
                  <a16:creationId xmlns:a16="http://schemas.microsoft.com/office/drawing/2014/main" id="{F02B1E36-04A6-45FC-A141-1BA383EC8B8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15963" y="4575460"/>
              <a:ext cx="3477072" cy="1493907"/>
            </a:xfrm>
            <a:custGeom>
              <a:avLst/>
              <a:gdLst>
                <a:gd name="connsiteX0" fmla="*/ 0 w 4908824"/>
                <a:gd name="connsiteY0" fmla="*/ 0 h 2175160"/>
                <a:gd name="connsiteX1" fmla="*/ 4908824 w 4908824"/>
                <a:gd name="connsiteY1" fmla="*/ 0 h 2175160"/>
                <a:gd name="connsiteX2" fmla="*/ 3901440 w 4908824"/>
                <a:gd name="connsiteY2" fmla="*/ 2175160 h 2175160"/>
                <a:gd name="connsiteX3" fmla="*/ 0 w 4908824"/>
                <a:gd name="connsiteY3" fmla="*/ 2175160 h 2175160"/>
              </a:gdLst>
              <a:ahLst/>
              <a:cxnLst>
                <a:cxn ang="0">
                  <a:pos x="connsiteX0" y="connsiteY0"/>
                </a:cxn>
                <a:cxn ang="0">
                  <a:pos x="connsiteX1" y="connsiteY1"/>
                </a:cxn>
                <a:cxn ang="0">
                  <a:pos x="connsiteX2" y="connsiteY2"/>
                </a:cxn>
                <a:cxn ang="0">
                  <a:pos x="connsiteX3" y="connsiteY3"/>
                </a:cxn>
              </a:cxnLst>
              <a:rect l="l" t="t" r="r" b="b"/>
              <a:pathLst>
                <a:path w="4908824" h="2175160">
                  <a:moveTo>
                    <a:pt x="0" y="0"/>
                  </a:moveTo>
                  <a:lnTo>
                    <a:pt x="4908824" y="0"/>
                  </a:lnTo>
                  <a:lnTo>
                    <a:pt x="3901440" y="2175160"/>
                  </a:lnTo>
                  <a:lnTo>
                    <a:pt x="0" y="2175160"/>
                  </a:lnTo>
                  <a:close/>
                </a:path>
              </a:pathLst>
            </a:custGeom>
          </p:spPr>
        </p:pic>
        <p:sp>
          <p:nvSpPr>
            <p:cNvPr id="30" name="직사각형 29">
              <a:extLst>
                <a:ext uri="{FF2B5EF4-FFF2-40B4-BE49-F238E27FC236}">
                  <a16:creationId xmlns:a16="http://schemas.microsoft.com/office/drawing/2014/main" id="{A4D67C9B-23E9-4801-817A-7D27FAFDA361}"/>
                </a:ext>
              </a:extLst>
            </p:cNvPr>
            <p:cNvSpPr/>
            <p:nvPr/>
          </p:nvSpPr>
          <p:spPr>
            <a:xfrm>
              <a:off x="1611159" y="4263395"/>
              <a:ext cx="1686680" cy="307777"/>
            </a:xfrm>
            <a:prstGeom prst="rect">
              <a:avLst/>
            </a:prstGeom>
          </p:spPr>
          <p:txBody>
            <a:bodyPr wrap="none">
              <a:spAutoFit/>
              <a:scene3d>
                <a:camera prst="orthographicFront"/>
                <a:lightRig rig="threePt" dir="t"/>
              </a:scene3d>
              <a:sp3d>
                <a:bevelT w="0" h="6350"/>
              </a:sp3d>
            </a:bodyPr>
            <a:lstStyle/>
            <a:p>
              <a:pPr algn="ctr" defTabSz="914400">
                <a:defRPr/>
              </a:pPr>
              <a:r>
                <a:rPr lang="vi-VN" sz="1400" dirty="0">
                  <a:solidFill>
                    <a:srgbClr val="000000"/>
                  </a:solidFill>
                  <a:latin typeface="SamsungOne-400" panose="020B0503030303020204" charset="0"/>
                  <a:ea typeface="SamsungOne-700" panose="020B0803030303020204" pitchFamily="34" charset="0"/>
                </a:rPr>
                <a:t>Ô nhiễm không khí</a:t>
              </a:r>
            </a:p>
          </p:txBody>
        </p:sp>
        <p:sp>
          <p:nvSpPr>
            <p:cNvPr id="31" name="직사각형 30">
              <a:extLst>
                <a:ext uri="{FF2B5EF4-FFF2-40B4-BE49-F238E27FC236}">
                  <a16:creationId xmlns:a16="http://schemas.microsoft.com/office/drawing/2014/main" id="{1F9362E5-8CF0-40EB-A5E5-C6DAE322C8E2}"/>
                </a:ext>
              </a:extLst>
            </p:cNvPr>
            <p:cNvSpPr/>
            <p:nvPr/>
          </p:nvSpPr>
          <p:spPr>
            <a:xfrm>
              <a:off x="4827351" y="4263395"/>
              <a:ext cx="1370888" cy="307777"/>
            </a:xfrm>
            <a:prstGeom prst="rect">
              <a:avLst/>
            </a:prstGeom>
          </p:spPr>
          <p:txBody>
            <a:bodyPr wrap="none">
              <a:spAutoFit/>
              <a:scene3d>
                <a:camera prst="orthographicFront"/>
                <a:lightRig rig="threePt" dir="t"/>
              </a:scene3d>
              <a:sp3d>
                <a:bevelT w="0" h="6350"/>
              </a:sp3d>
            </a:bodyPr>
            <a:lstStyle/>
            <a:p>
              <a:pPr algn="ctr" defTabSz="914400">
                <a:defRPr/>
              </a:pPr>
              <a:r>
                <a:rPr lang="vi-VN" sz="1400" dirty="0">
                  <a:solidFill>
                    <a:srgbClr val="000000"/>
                  </a:solidFill>
                  <a:latin typeface="SamsungOne-400" panose="020B0503030303020204" charset="0"/>
                  <a:ea typeface="SamsungOne-700" panose="020B0803030303020204" pitchFamily="34" charset="0"/>
                </a:rPr>
                <a:t>Đỗ xe khó khăn</a:t>
              </a:r>
            </a:p>
          </p:txBody>
        </p:sp>
        <p:sp>
          <p:nvSpPr>
            <p:cNvPr id="32" name="직사각형 31">
              <a:extLst>
                <a:ext uri="{FF2B5EF4-FFF2-40B4-BE49-F238E27FC236}">
                  <a16:creationId xmlns:a16="http://schemas.microsoft.com/office/drawing/2014/main" id="{306A8272-8433-4078-B6DC-AB762100A9C7}"/>
                </a:ext>
              </a:extLst>
            </p:cNvPr>
            <p:cNvSpPr/>
            <p:nvPr/>
          </p:nvSpPr>
          <p:spPr>
            <a:xfrm>
              <a:off x="7635524" y="4263395"/>
              <a:ext cx="1019831" cy="307777"/>
            </a:xfrm>
            <a:prstGeom prst="rect">
              <a:avLst/>
            </a:prstGeom>
          </p:spPr>
          <p:txBody>
            <a:bodyPr wrap="none">
              <a:spAutoFit/>
              <a:scene3d>
                <a:camera prst="orthographicFront"/>
                <a:lightRig rig="threePt" dir="t"/>
              </a:scene3d>
              <a:sp3d>
                <a:bevelT w="0" h="6350"/>
              </a:sp3d>
            </a:bodyPr>
            <a:lstStyle/>
            <a:p>
              <a:pPr algn="ctr" defTabSz="914400">
                <a:defRPr/>
              </a:pPr>
              <a:r>
                <a:rPr lang="vi-VN" sz="1400" dirty="0">
                  <a:solidFill>
                    <a:srgbClr val="000000"/>
                  </a:solidFill>
                  <a:latin typeface="SamsungOne-400" panose="020B0503030303020204" charset="0"/>
                  <a:ea typeface="SamsungOne-700" panose="020B0803030303020204" pitchFamily="34" charset="0"/>
                </a:rPr>
                <a:t>Thiếu điện</a:t>
              </a:r>
            </a:p>
          </p:txBody>
        </p:sp>
      </p:grpSp>
      <p:sp>
        <p:nvSpPr>
          <p:cNvPr id="18" name="직사각형 17">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Tree>
    <p:extLst>
      <p:ext uri="{BB962C8B-B14F-4D97-AF65-F5344CB8AC3E}">
        <p14:creationId xmlns:p14="http://schemas.microsoft.com/office/powerpoint/2010/main" val="598746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Các sản phẩm và giá trị của</a:t>
            </a:r>
            <a:r>
              <a:rPr lang="en-US" sz="2400" dirty="0">
                <a:solidFill>
                  <a:prstClr val="black">
                    <a:lumMod val="85000"/>
                    <a:lumOff val="15000"/>
                  </a:prstClr>
                </a:solidFill>
                <a:latin typeface="SamsungOne-400" panose="020B0503030303020204" charset="0"/>
                <a:ea typeface="SamsungOne-400" panose="020B0503030303020204" pitchFamily="34" charset="0"/>
              </a:rPr>
              <a:t> </a:t>
            </a:r>
            <a:r>
              <a:rPr lang="vi-VN" sz="2400" dirty="0">
                <a:solidFill>
                  <a:prstClr val="black">
                    <a:lumMod val="85000"/>
                    <a:lumOff val="15000"/>
                  </a:prstClr>
                </a:solidFill>
                <a:latin typeface="SamsungOne-400" panose="020B0503030303020204" charset="0"/>
                <a:ea typeface="SamsungOne-400" panose="020B0503030303020204" pitchFamily="34" charset="0"/>
              </a:rPr>
              <a:t>Thành phố thông minh</a:t>
            </a:r>
          </a:p>
        </p:txBody>
      </p:sp>
      <p:graphicFrame>
        <p:nvGraphicFramePr>
          <p:cNvPr id="2" name="표 14">
            <a:extLst>
              <a:ext uri="{FF2B5EF4-FFF2-40B4-BE49-F238E27FC236}">
                <a16:creationId xmlns:a16="http://schemas.microsoft.com/office/drawing/2014/main" id="{936877C3-8738-63D5-E08B-E3F2D9E3058C}"/>
              </a:ext>
            </a:extLst>
          </p:cNvPr>
          <p:cNvGraphicFramePr>
            <a:graphicFrameLocks noGrp="1"/>
          </p:cNvGraphicFramePr>
          <p:nvPr>
            <p:extLst>
              <p:ext uri="{D42A27DB-BD31-4B8C-83A1-F6EECF244321}">
                <p14:modId xmlns:p14="http://schemas.microsoft.com/office/powerpoint/2010/main" val="125813812"/>
              </p:ext>
            </p:extLst>
          </p:nvPr>
        </p:nvGraphicFramePr>
        <p:xfrm>
          <a:off x="416128" y="2120670"/>
          <a:ext cx="9004986" cy="3937229"/>
        </p:xfrm>
        <a:graphic>
          <a:graphicData uri="http://schemas.openxmlformats.org/drawingml/2006/table">
            <a:tbl>
              <a:tblPr firstRow="1" bandRow="1">
                <a:tableStyleId>{5C22544A-7EE6-4342-B048-85BDC9FD1C3A}</a:tableStyleId>
              </a:tblPr>
              <a:tblGrid>
                <a:gridCol w="1985468">
                  <a:extLst>
                    <a:ext uri="{9D8B030D-6E8A-4147-A177-3AD203B41FA5}">
                      <a16:colId xmlns:a16="http://schemas.microsoft.com/office/drawing/2014/main" val="2893669326"/>
                    </a:ext>
                  </a:extLst>
                </a:gridCol>
                <a:gridCol w="7019518">
                  <a:extLst>
                    <a:ext uri="{9D8B030D-6E8A-4147-A177-3AD203B41FA5}">
                      <a16:colId xmlns:a16="http://schemas.microsoft.com/office/drawing/2014/main" val="2723376963"/>
                    </a:ext>
                  </a:extLst>
                </a:gridCol>
              </a:tblGrid>
              <a:tr h="307982">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Hạng mục</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Thành phố thông minh</a:t>
                      </a: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893638">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Phương thức kinh doanh</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Mục tiêu là giải quyết các vấn đề thực tế của thành phố, không chỉ về cơ sở hạ tầng mà còn cả các vấn đề về dữ liệu.</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Ngoài việc cung cấp các dịch vụ công như an toàn giao thông, nó còn tạo ra các dịch vụ tư nhân như phúc lợi.</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307982">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Hệ thống thúc đẩy</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Các cơ quan chính phủ, thành phố tự trị, tập đoàn, người dân, v.v.</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2468519"/>
                  </a:ext>
                </a:extLst>
              </a:tr>
              <a:tr h="307982">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Truyền thông tin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Truyền phát hai chiều/thông tin theo thời gian thực</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7651345"/>
                  </a:ext>
                </a:extLst>
              </a:tr>
              <a:tr h="307982">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Vai trò của người dân</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Tạo ra và cung cấp thông tin (vai trò chủ động và dẫn dắt)</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4135707"/>
                  </a:ext>
                </a:extLst>
              </a:tr>
              <a:tr h="1304397">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Sử dụng dữ liệu thành phố</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Liên kết giữa các ngành trong thành phố và nền tảng chia sẻ dữ liệu</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  ví dụ 1) Liên kết CCTV-Trung tâm-Công ty Viễn thông, Dịch vụ tìm trẻ em thất lạc</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  ví dụ 2) Thu thập và chia sẻ thông tin về chỗ đỗ xe công cộng/dân dụng còn trống bằng nền tảng dữ liệu</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    -&gt; Cung cấp cho người dân chỗ đỗ xe, loại bỏ tình trạng thiếu bãi đỗ xe</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Có thể phát triển giải pháp dân dụng</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(Ứng dụng đỗ xe thông minh/hệ thống thanh toán, v.v.)</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507266">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Chú ý</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Phân phối hiệu quả tài nguyên đô thị dựa trên dữ liệu (nền tảng chia sẻ, nền kinh tế chia sẻ)</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Phương pháp tiếp cận từ dưới lên đối với chính phủ, chính quyền địa phương, tập đoàn và công dân</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1443533"/>
                  </a:ext>
                </a:extLst>
              </a:tr>
            </a:tbl>
          </a:graphicData>
        </a:graphic>
      </p:graphicFrame>
    </p:spTree>
    <p:extLst>
      <p:ext uri="{BB962C8B-B14F-4D97-AF65-F5344CB8AC3E}">
        <p14:creationId xmlns:p14="http://schemas.microsoft.com/office/powerpoint/2010/main" val="2147221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16128" y="444866"/>
            <a:ext cx="9051872" cy="553998"/>
            <a:chOff x="416128" y="444866"/>
            <a:chExt cx="9051872" cy="553998"/>
          </a:xfrm>
        </p:grpSpPr>
        <p:sp>
          <p:nvSpPr>
            <p:cNvPr id="78" name="직사각형 77">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79" name="직사각형 7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83" name="직사각형 8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Các dịch vụ thành phố thông minh</a:t>
            </a:r>
          </a:p>
        </p:txBody>
      </p:sp>
      <p:sp>
        <p:nvSpPr>
          <p:cNvPr id="75" name="직사각형 74">
            <a:extLst>
              <a:ext uri="{FF2B5EF4-FFF2-40B4-BE49-F238E27FC236}">
                <a16:creationId xmlns:a16="http://schemas.microsoft.com/office/drawing/2014/main" id="{08F44BFB-9391-42CA-A255-C61D6BDF922A}"/>
              </a:ext>
            </a:extLst>
          </p:cNvPr>
          <p:cNvSpPr/>
          <p:nvPr/>
        </p:nvSpPr>
        <p:spPr>
          <a:xfrm>
            <a:off x="7266395" y="2537132"/>
            <a:ext cx="1959746" cy="2674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Phân tích thông tin CCTV bằng cách thu thập thông tin giao thông và hướng dẫn đường vòng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Lợi ích mong đợi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phát triển phương pháp chẩn đoán và thông tin hiệu quả hơn bằng cách thu thập thông tin giao thông cùng lúc.</a:t>
            </a:r>
          </a:p>
        </p:txBody>
      </p:sp>
      <p:grpSp>
        <p:nvGrpSpPr>
          <p:cNvPr id="5" name="그룹 244">
            <a:extLst>
              <a:ext uri="{FF2B5EF4-FFF2-40B4-BE49-F238E27FC236}">
                <a16:creationId xmlns:a16="http://schemas.microsoft.com/office/drawing/2014/main" id="{CDCE21C7-2051-CCD9-D814-6EDC3E05BC6B}"/>
              </a:ext>
            </a:extLst>
          </p:cNvPr>
          <p:cNvGrpSpPr/>
          <p:nvPr/>
        </p:nvGrpSpPr>
        <p:grpSpPr>
          <a:xfrm>
            <a:off x="709780" y="2392535"/>
            <a:ext cx="6117262" cy="3464650"/>
            <a:chOff x="642312" y="2246818"/>
            <a:chExt cx="6117262" cy="3819851"/>
          </a:xfrm>
        </p:grpSpPr>
        <p:sp>
          <p:nvSpPr>
            <p:cNvPr id="6" name="직사각형 134">
              <a:extLst>
                <a:ext uri="{FF2B5EF4-FFF2-40B4-BE49-F238E27FC236}">
                  <a16:creationId xmlns:a16="http://schemas.microsoft.com/office/drawing/2014/main" id="{7A3A8840-F468-263F-D2D2-4A0C71CDD6D8}"/>
                </a:ext>
              </a:extLst>
            </p:cNvPr>
            <p:cNvSpPr/>
            <p:nvPr/>
          </p:nvSpPr>
          <p:spPr>
            <a:xfrm>
              <a:off x="706437" y="2246818"/>
              <a:ext cx="6053137" cy="288000"/>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1600" dirty="0">
                  <a:solidFill>
                    <a:schemeClr val="bg1"/>
                  </a:solidFill>
                  <a:latin typeface="SamsungOne-400" panose="020B0503030303020204" charset="0"/>
                  <a:ea typeface="SamsungOne-700" panose="020B0803030303020204" pitchFamily="34" charset="0"/>
                </a:rPr>
                <a:t>Sơ đồ khái niệm dịch vụ và các thành phần</a:t>
              </a:r>
            </a:p>
          </p:txBody>
        </p:sp>
        <p:sp>
          <p:nvSpPr>
            <p:cNvPr id="7" name="모서리가 둥근 직사각형 46">
              <a:extLst>
                <a:ext uri="{FF2B5EF4-FFF2-40B4-BE49-F238E27FC236}">
                  <a16:creationId xmlns:a16="http://schemas.microsoft.com/office/drawing/2014/main" id="{1094CC42-B547-257A-ECBD-D5038756CA34}"/>
                </a:ext>
              </a:extLst>
            </p:cNvPr>
            <p:cNvSpPr/>
            <p:nvPr/>
          </p:nvSpPr>
          <p:spPr bwMode="auto">
            <a:xfrm>
              <a:off x="862842" y="2607688"/>
              <a:ext cx="3204501" cy="1276163"/>
            </a:xfrm>
            <a:prstGeom prst="roundRect">
              <a:avLst>
                <a:gd name="adj" fmla="val 0"/>
              </a:avLst>
            </a:prstGeom>
            <a:solidFill>
              <a:srgbClr val="DEDEDE">
                <a:alpha val="7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lightRig rig="threePt" dir="t"/>
              </a:scene3d>
              <a:sp3d>
                <a:bevelT w="0" h="6350"/>
                <a:bevelB w="0" h="0"/>
              </a:sp3d>
            </a:bodyPr>
            <a:lstStyle/>
            <a:p>
              <a:pPr algn="ctr" defTabSz="914400" fontAlgn="base">
                <a:spcBef>
                  <a:spcPct val="0"/>
                </a:spcBef>
                <a:spcAft>
                  <a:spcPct val="0"/>
                </a:spcAft>
              </a:pPr>
              <a:endParaRPr kumimoji="1" lang="ko-KR" altLang="en-US">
                <a:solidFill>
                  <a:srgbClr val="000000"/>
                </a:solidFill>
                <a:latin typeface="SamsungOne-400" panose="020B0503030303020204" pitchFamily="34" charset="0"/>
                <a:ea typeface="Rix고딕 EB" panose="02020603020101020101" pitchFamily="18" charset="-127"/>
              </a:endParaRPr>
            </a:p>
          </p:txBody>
        </p:sp>
        <p:sp>
          <p:nvSpPr>
            <p:cNvPr id="8" name="모서리가 둥근 직사각형 59">
              <a:extLst>
                <a:ext uri="{FF2B5EF4-FFF2-40B4-BE49-F238E27FC236}">
                  <a16:creationId xmlns:a16="http://schemas.microsoft.com/office/drawing/2014/main" id="{4FC85ECC-5F8A-446B-BF6C-7E2D00522E32}"/>
                </a:ext>
              </a:extLst>
            </p:cNvPr>
            <p:cNvSpPr/>
            <p:nvPr/>
          </p:nvSpPr>
          <p:spPr bwMode="auto">
            <a:xfrm>
              <a:off x="817505" y="4594109"/>
              <a:ext cx="3807479" cy="1351375"/>
            </a:xfrm>
            <a:prstGeom prst="roundRect">
              <a:avLst>
                <a:gd name="adj" fmla="val 0"/>
              </a:avLst>
            </a:prstGeom>
            <a:solidFill>
              <a:srgbClr val="DEDEDE">
                <a:alpha val="7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lightRig rig="threePt" dir="t"/>
              </a:scene3d>
              <a:sp3d>
                <a:bevelT w="0" h="6350"/>
                <a:bevelB w="0" h="0"/>
              </a:sp3d>
            </a:bodyPr>
            <a:lstStyle/>
            <a:p>
              <a:pPr algn="ctr" defTabSz="914400" fontAlgn="base">
                <a:spcBef>
                  <a:spcPct val="0"/>
                </a:spcBef>
                <a:spcAft>
                  <a:spcPct val="0"/>
                </a:spcAft>
              </a:pPr>
              <a:endParaRPr kumimoji="1" lang="ko-KR" altLang="en-US">
                <a:solidFill>
                  <a:srgbClr val="000000"/>
                </a:solidFill>
                <a:latin typeface="SamsungOne-400" panose="020B0503030303020204" pitchFamily="34" charset="0"/>
                <a:ea typeface="Rix고딕 EB" panose="02020603020101020101" pitchFamily="18" charset="-127"/>
              </a:endParaRPr>
            </a:p>
          </p:txBody>
        </p:sp>
        <p:sp>
          <p:nvSpPr>
            <p:cNvPr id="9" name="TextBox 8">
              <a:extLst>
                <a:ext uri="{FF2B5EF4-FFF2-40B4-BE49-F238E27FC236}">
                  <a16:creationId xmlns:a16="http://schemas.microsoft.com/office/drawing/2014/main" id="{EC091489-29EE-13E8-EF5C-2F97A0F20D94}"/>
                </a:ext>
              </a:extLst>
            </p:cNvPr>
            <p:cNvSpPr txBox="1"/>
            <p:nvPr/>
          </p:nvSpPr>
          <p:spPr>
            <a:xfrm>
              <a:off x="835929" y="4193027"/>
              <a:ext cx="703838" cy="37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0" tIns="0" rIns="0" bIns="0" anchor="ctr" anchorCtr="0">
              <a:spAutoFit/>
              <a:scene3d>
                <a:camera prst="orthographicFront"/>
                <a:lightRig rig="threePt" dir="t"/>
              </a:scene3d>
              <a:sp3d>
                <a:bevelT w="0" h="6350"/>
                <a:bevelB w="0" h="0"/>
              </a:sp3d>
            </a:bodyPr>
            <a:lstStyle>
              <a:defPPr>
                <a:defRPr lang="ko-KR"/>
              </a:defPPr>
              <a:lvl1pPr algn="ctr" fontAlgn="base">
                <a:spcBef>
                  <a:spcPct val="0"/>
                </a:spcBef>
                <a:spcAft>
                  <a:spcPct val="0"/>
                </a:spcAft>
                <a:defRPr kumimoji="1" sz="1300" spc="-70">
                  <a:latin typeface="Rix고딕 M" pitchFamily="18" charset="-127"/>
                  <a:ea typeface="Rix고딕 M" pitchFamily="18" charset="-127"/>
                </a:defRPr>
              </a:lvl1pPr>
              <a:lvl2pPr marL="0" lvl="1" algn="ctr" fontAlgn="base">
                <a:spcBef>
                  <a:spcPct val="0"/>
                </a:spcBef>
                <a:spcAft>
                  <a:spcPct val="0"/>
                </a:spcAft>
                <a:defRPr kumimoji="1" sz="700" spc="0">
                  <a:latin typeface="Rix고딕 M" pitchFamily="18" charset="-127"/>
                  <a:ea typeface="Rix고딕 M" pitchFamily="18" charset="-127"/>
                </a:defRPr>
              </a:lvl2pPr>
            </a:lstStyle>
            <a:p>
              <a:pPr lvl="0">
                <a:defRPr/>
              </a:pPr>
              <a:r>
                <a:rPr lang="vi-VN" sz="1100" dirty="0">
                  <a:solidFill>
                    <a:srgbClr val="000000"/>
                  </a:solidFill>
                  <a:latin typeface="SamsungOne-400" panose="020B0503030303020204" charset="0"/>
                  <a:ea typeface="SamsungOne-400" panose="020B0503030303020204" pitchFamily="34" charset="0"/>
                </a:rPr>
                <a:t>Mạng lưới thành phố</a:t>
              </a:r>
            </a:p>
          </p:txBody>
        </p:sp>
        <p:sp>
          <p:nvSpPr>
            <p:cNvPr id="10" name="TextBox 9">
              <a:extLst>
                <a:ext uri="{FF2B5EF4-FFF2-40B4-BE49-F238E27FC236}">
                  <a16:creationId xmlns:a16="http://schemas.microsoft.com/office/drawing/2014/main" id="{30E737DD-8743-FA5D-6F20-0B14A90607A3}"/>
                </a:ext>
              </a:extLst>
            </p:cNvPr>
            <p:cNvSpPr txBox="1"/>
            <p:nvPr/>
          </p:nvSpPr>
          <p:spPr>
            <a:xfrm>
              <a:off x="1705432" y="4193027"/>
              <a:ext cx="643729" cy="37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0" tIns="0" rIns="0" bIns="0" anchor="ctr" anchorCtr="0">
              <a:spAutoFit/>
              <a:scene3d>
                <a:camera prst="orthographicFront"/>
                <a:lightRig rig="threePt" dir="t"/>
              </a:scene3d>
              <a:sp3d>
                <a:bevelT w="0" h="6350"/>
                <a:bevelB w="0" h="0"/>
              </a:sp3d>
            </a:bodyPr>
            <a:lstStyle>
              <a:defPPr>
                <a:defRPr lang="ko-KR"/>
              </a:defPPr>
              <a:lvl1pPr algn="ctr" fontAlgn="base">
                <a:spcBef>
                  <a:spcPct val="0"/>
                </a:spcBef>
                <a:spcAft>
                  <a:spcPct val="0"/>
                </a:spcAft>
                <a:defRPr kumimoji="1" sz="1300" spc="-70">
                  <a:latin typeface="Rix고딕 M" pitchFamily="18" charset="-127"/>
                  <a:ea typeface="Rix고딕 M" pitchFamily="18" charset="-127"/>
                </a:defRPr>
              </a:lvl1pPr>
              <a:lvl2pPr marL="0" lvl="1" algn="ctr" fontAlgn="base">
                <a:spcBef>
                  <a:spcPct val="0"/>
                </a:spcBef>
                <a:spcAft>
                  <a:spcPct val="0"/>
                </a:spcAft>
                <a:defRPr kumimoji="1" sz="700" spc="0">
                  <a:latin typeface="Rix고딕 M" pitchFamily="18" charset="-127"/>
                  <a:ea typeface="Rix고딕 M" pitchFamily="18" charset="-127"/>
                </a:defRPr>
              </a:lvl2pPr>
            </a:lstStyle>
            <a:p>
              <a:pPr>
                <a:defRPr/>
              </a:pPr>
              <a:r>
                <a:rPr lang="vi-VN" sz="1100" dirty="0">
                  <a:solidFill>
                    <a:srgbClr val="000000"/>
                  </a:solidFill>
                  <a:latin typeface="SamsungOne-400" panose="020B0503030303020204" charset="0"/>
                  <a:ea typeface="SamsungOne-400" panose="020B0503030303020204" pitchFamily="34" charset="0"/>
                </a:rPr>
                <a:t>Cảnh quay CCTV</a:t>
              </a:r>
            </a:p>
          </p:txBody>
        </p:sp>
        <p:sp>
          <p:nvSpPr>
            <p:cNvPr id="11" name="Rectangle 304">
              <a:extLst>
                <a:ext uri="{FF2B5EF4-FFF2-40B4-BE49-F238E27FC236}">
                  <a16:creationId xmlns:a16="http://schemas.microsoft.com/office/drawing/2014/main" id="{13167D77-F350-C1C8-810A-E05341F50770}"/>
                </a:ext>
              </a:extLst>
            </p:cNvPr>
            <p:cNvSpPr>
              <a:spLocks noChangeArrowheads="1"/>
            </p:cNvSpPr>
            <p:nvPr/>
          </p:nvSpPr>
          <p:spPr bwMode="auto">
            <a:xfrm>
              <a:off x="3096433" y="4193026"/>
              <a:ext cx="999744" cy="37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0" tIns="0" rIns="0" bIns="0" anchor="ctr" anchorCtr="0">
              <a:spAutoFit/>
              <a:scene3d>
                <a:camera prst="orthographicFront"/>
                <a:lightRig rig="threePt" dir="t"/>
              </a:scene3d>
              <a:sp3d>
                <a:bevelT w="0" h="6350"/>
                <a:bevelB w="0" h="0"/>
              </a:sp3d>
            </a:bodyPr>
            <a:lstStyle/>
            <a:p>
              <a:pPr lvl="0" algn="ctr" fontAlgn="base">
                <a:spcBef>
                  <a:spcPct val="0"/>
                </a:spcBef>
                <a:spcAft>
                  <a:spcPct val="0"/>
                </a:spcAft>
                <a:defRPr/>
              </a:pPr>
              <a:r>
                <a:rPr kumimoji="1" lang="vi-VN" sz="1100" dirty="0">
                  <a:solidFill>
                    <a:srgbClr val="000000"/>
                  </a:solidFill>
                  <a:latin typeface="SamsungOne-400" panose="020B0503030303020204" charset="0"/>
                  <a:ea typeface="SamsungOne-400" panose="020B0503030303020204" pitchFamily="34" charset="0"/>
                </a:rPr>
                <a:t>Mạng lưới thành phố</a:t>
              </a:r>
            </a:p>
          </p:txBody>
        </p:sp>
        <p:sp>
          <p:nvSpPr>
            <p:cNvPr id="12" name="TextBox 11">
              <a:extLst>
                <a:ext uri="{FF2B5EF4-FFF2-40B4-BE49-F238E27FC236}">
                  <a16:creationId xmlns:a16="http://schemas.microsoft.com/office/drawing/2014/main" id="{EF0AC80D-B2EB-8489-F767-466B9A0A4EEA}"/>
                </a:ext>
              </a:extLst>
            </p:cNvPr>
            <p:cNvSpPr txBox="1"/>
            <p:nvPr/>
          </p:nvSpPr>
          <p:spPr>
            <a:xfrm>
              <a:off x="3376797" y="5017132"/>
              <a:ext cx="1205357" cy="2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0" tIns="0" rIns="0" bIns="0" anchor="t" anchorCtr="0">
              <a:noAutofit/>
              <a:scene3d>
                <a:camera prst="orthographicFront"/>
                <a:lightRig rig="threePt" dir="t"/>
              </a:scene3d>
              <a:sp3d>
                <a:bevelT w="0" h="6350"/>
                <a:bevelB w="0" h="0"/>
              </a:sp3d>
            </a:bodyPr>
            <a:lstStyle>
              <a:defPPr>
                <a:defRPr lang="ko-KR"/>
              </a:defPPr>
              <a:lvl1pPr algn="ctr" fontAlgn="base">
                <a:spcBef>
                  <a:spcPct val="0"/>
                </a:spcBef>
                <a:spcAft>
                  <a:spcPct val="0"/>
                </a:spcAft>
                <a:defRPr kumimoji="1" sz="1300" spc="-70">
                  <a:latin typeface="Rix고딕 M" pitchFamily="18" charset="-127"/>
                  <a:ea typeface="Rix고딕 M" pitchFamily="18" charset="-127"/>
                </a:defRPr>
              </a:lvl1pPr>
            </a:lstStyle>
            <a:p>
              <a:pPr marL="85725" indent="-85725" algn="l">
                <a:spcBef>
                  <a:spcPts val="0"/>
                </a:spcBef>
                <a:spcAft>
                  <a:spcPts val="600"/>
                </a:spcAft>
                <a:buFontTx/>
                <a:buAutoNum type="arabicParenR"/>
                <a:defRPr/>
              </a:pPr>
              <a:r>
                <a:rPr lang="vi-VN" sz="600" dirty="0">
                  <a:solidFill>
                    <a:srgbClr val="000000"/>
                  </a:solidFill>
                  <a:latin typeface="SamsungOne-400" panose="020B0503030303020204" charset="0"/>
                  <a:ea typeface="SamsungOne-400" panose="020B0503030303020204" pitchFamily="34" charset="0"/>
                </a:rPr>
                <a:t>Dự đoán tắc nghẽn giao thông và hướng dẫn đường vòng bằng cách thu thập, xử lý và dự đoán thông tin giao thông thông qua phân tích video CCTV</a:t>
              </a:r>
            </a:p>
            <a:p>
              <a:pPr marL="85725" indent="-85725" algn="l">
                <a:spcBef>
                  <a:spcPts val="0"/>
                </a:spcBef>
                <a:spcAft>
                  <a:spcPts val="600"/>
                </a:spcAft>
                <a:buFontTx/>
                <a:buAutoNum type="arabicParenR"/>
                <a:defRPr/>
              </a:pPr>
              <a:r>
                <a:rPr lang="vi-VN" sz="600" dirty="0">
                  <a:solidFill>
                    <a:srgbClr val="000000"/>
                  </a:solidFill>
                  <a:latin typeface="SamsungOne-400" panose="020B0503030303020204" charset="0"/>
                  <a:ea typeface="SamsungOne-400" panose="020B0503030303020204" pitchFamily="34" charset="0"/>
                </a:rPr>
                <a:t>Địa điểm sử dụng là trung tâm dịch vụ thông tin giao thông.</a:t>
              </a:r>
            </a:p>
          </p:txBody>
        </p:sp>
        <p:pic>
          <p:nvPicPr>
            <p:cNvPr id="13" name="Picture 3" descr="D:\1. 수행과업\3. 기획과제\04. CCTV영상을 이용한 능동혁 교통관리시스템 구축\00.참조자료\NISI20110913_0005129183_web.jpg">
              <a:extLst>
                <a:ext uri="{FF2B5EF4-FFF2-40B4-BE49-F238E27FC236}">
                  <a16:creationId xmlns:a16="http://schemas.microsoft.com/office/drawing/2014/main" id="{A452FD43-6799-BFDE-DE9C-EB4BB574B8B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437195" y="4967661"/>
              <a:ext cx="892206" cy="907704"/>
            </a:xfrm>
            <a:prstGeom prst="rect">
              <a:avLst/>
            </a:prstGeom>
            <a:noFill/>
            <a:ln>
              <a:noFill/>
            </a:ln>
          </p:spPr>
        </p:pic>
        <p:grpSp>
          <p:nvGrpSpPr>
            <p:cNvPr id="14" name="Group 35">
              <a:extLst>
                <a:ext uri="{FF2B5EF4-FFF2-40B4-BE49-F238E27FC236}">
                  <a16:creationId xmlns:a16="http://schemas.microsoft.com/office/drawing/2014/main" id="{13CA7C06-D8BE-BC87-0209-ADD08EBDBB2B}"/>
                </a:ext>
              </a:extLst>
            </p:cNvPr>
            <p:cNvGrpSpPr>
              <a:grpSpLocks/>
            </p:cNvGrpSpPr>
            <p:nvPr/>
          </p:nvGrpSpPr>
          <p:grpSpPr bwMode="auto">
            <a:xfrm>
              <a:off x="1199718" y="5003609"/>
              <a:ext cx="831540" cy="576402"/>
              <a:chOff x="589" y="4091"/>
              <a:chExt cx="389" cy="418"/>
            </a:xfrm>
          </p:grpSpPr>
          <p:pic>
            <p:nvPicPr>
              <p:cNvPr id="66" name="Picture 36">
                <a:extLst>
                  <a:ext uri="{FF2B5EF4-FFF2-40B4-BE49-F238E27FC236}">
                    <a16:creationId xmlns:a16="http://schemas.microsoft.com/office/drawing/2014/main" id="{4411D62F-34FF-847B-F981-ED40501C06C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9" y="4091"/>
                <a:ext cx="2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37">
                <a:extLst>
                  <a:ext uri="{FF2B5EF4-FFF2-40B4-BE49-F238E27FC236}">
                    <a16:creationId xmlns:a16="http://schemas.microsoft.com/office/drawing/2014/main" id="{97FB4C44-5774-3018-BC1B-59FAF16864E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2" y="4169"/>
                <a:ext cx="2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38">
                <a:extLst>
                  <a:ext uri="{FF2B5EF4-FFF2-40B4-BE49-F238E27FC236}">
                    <a16:creationId xmlns:a16="http://schemas.microsoft.com/office/drawing/2014/main" id="{ADFAB1A8-7D9A-73DA-A505-A61B1B57B00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9" y="4277"/>
                <a:ext cx="2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9">
                <a:extLst>
                  <a:ext uri="{FF2B5EF4-FFF2-40B4-BE49-F238E27FC236}">
                    <a16:creationId xmlns:a16="http://schemas.microsoft.com/office/drawing/2014/main" id="{DD6EC7C8-C449-6D70-51A5-01C82105919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71" y="4323"/>
                <a:ext cx="2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Rectangle 304">
              <a:extLst>
                <a:ext uri="{FF2B5EF4-FFF2-40B4-BE49-F238E27FC236}">
                  <a16:creationId xmlns:a16="http://schemas.microsoft.com/office/drawing/2014/main" id="{21D83AA7-4774-FBD2-E270-5D093DD21449}"/>
                </a:ext>
              </a:extLst>
            </p:cNvPr>
            <p:cNvSpPr>
              <a:spLocks noChangeArrowheads="1"/>
            </p:cNvSpPr>
            <p:nvPr/>
          </p:nvSpPr>
          <p:spPr bwMode="auto">
            <a:xfrm>
              <a:off x="2439748" y="4651165"/>
              <a:ext cx="2132438" cy="252000"/>
            </a:xfrm>
            <a:prstGeom prst="rect">
              <a:avLst/>
            </a:prstGeom>
            <a:solidFill>
              <a:schemeClr val="bg1"/>
            </a:solidFill>
            <a:ln w="9525" cap="flat" cmpd="sng" algn="ctr">
              <a:solidFill>
                <a:srgbClr val="0033CC"/>
              </a:solid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pPr>
              <a:r>
                <a:rPr lang="vi-VN" sz="700" dirty="0">
                  <a:solidFill>
                    <a:srgbClr val="0033CC"/>
                  </a:solidFill>
                  <a:latin typeface="SamsungOne-400" panose="020B0503030303020204" charset="0"/>
                  <a:ea typeface="SamsungOne-700" panose="020B0803030303020204" pitchFamily="34" charset="0"/>
                </a:rPr>
                <a:t>Cảnh quay CCTV của Trung tâm Dịch vụ thông tin giao thông</a:t>
              </a:r>
            </a:p>
          </p:txBody>
        </p:sp>
        <p:sp>
          <p:nvSpPr>
            <p:cNvPr id="16" name="Rectangle 304">
              <a:extLst>
                <a:ext uri="{FF2B5EF4-FFF2-40B4-BE49-F238E27FC236}">
                  <a16:creationId xmlns:a16="http://schemas.microsoft.com/office/drawing/2014/main" id="{9C7BB375-AC48-3549-D6B0-4C012A1BE0F0}"/>
                </a:ext>
              </a:extLst>
            </p:cNvPr>
            <p:cNvSpPr>
              <a:spLocks noChangeArrowheads="1"/>
            </p:cNvSpPr>
            <p:nvPr/>
          </p:nvSpPr>
          <p:spPr bwMode="auto">
            <a:xfrm>
              <a:off x="935092" y="2644848"/>
              <a:ext cx="3060000" cy="216000"/>
            </a:xfrm>
            <a:prstGeom prst="rect">
              <a:avLst/>
            </a:prstGeom>
            <a:solidFill>
              <a:schemeClr val="bg1"/>
            </a:solidFill>
            <a:ln w="9525" cap="flat" cmpd="sng" algn="ctr">
              <a:solidFill>
                <a:srgbClr val="0033CC"/>
              </a:solid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defRPr/>
              </a:pPr>
              <a:r>
                <a:rPr lang="vi-VN" sz="1000" dirty="0">
                  <a:solidFill>
                    <a:srgbClr val="0033CC"/>
                  </a:solidFill>
                  <a:latin typeface="SamsungOne-400" panose="020B0503030303020204" charset="0"/>
                  <a:ea typeface="SamsungOne-700" panose="020B0803030303020204" pitchFamily="34" charset="0"/>
                </a:rPr>
                <a:t>Trung tâm Dịch vụ thông tin giao thông</a:t>
              </a:r>
              <a:r>
                <a:rPr lang="vi-VN" sz="1000" dirty="0">
                  <a:solidFill>
                    <a:srgbClr val="0033CC"/>
                  </a:solidFill>
                  <a:latin typeface="SamsungOne-400" panose="020B0503030303020204" charset="0"/>
                  <a:ea typeface="Rix고딕 EB" panose="02020603020101020101" pitchFamily="18" charset="-127"/>
                </a:rPr>
                <a:t> </a:t>
              </a:r>
            </a:p>
          </p:txBody>
        </p:sp>
        <p:pic>
          <p:nvPicPr>
            <p:cNvPr id="17" name="Picture 3" descr="D:\1. 수행과업\3. 기획과제\04. CCTV영상을 이용한 능동혁 교통관리시스템 구축\00.참조자료\B_01075801.jpg">
              <a:extLst>
                <a:ext uri="{FF2B5EF4-FFF2-40B4-BE49-F238E27FC236}">
                  <a16:creationId xmlns:a16="http://schemas.microsoft.com/office/drawing/2014/main" id="{B78139A6-C76D-8FFC-4968-60A55DC95CE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0280" y="2922563"/>
              <a:ext cx="1106882" cy="579105"/>
            </a:xfrm>
            <a:prstGeom prst="rect">
              <a:avLst/>
            </a:prstGeom>
            <a:ln>
              <a:solidFill>
                <a:srgbClr val="00B050"/>
              </a:solidFill>
            </a:ln>
          </p:spPr>
        </p:pic>
        <p:sp>
          <p:nvSpPr>
            <p:cNvPr id="18" name="자유형 160">
              <a:extLst>
                <a:ext uri="{FF2B5EF4-FFF2-40B4-BE49-F238E27FC236}">
                  <a16:creationId xmlns:a16="http://schemas.microsoft.com/office/drawing/2014/main" id="{DBAE54DC-6AD0-CE24-B1E8-D6C58661EF96}"/>
                </a:ext>
              </a:extLst>
            </p:cNvPr>
            <p:cNvSpPr/>
            <p:nvPr/>
          </p:nvSpPr>
          <p:spPr>
            <a:xfrm>
              <a:off x="985924" y="2993146"/>
              <a:ext cx="761733" cy="559326"/>
            </a:xfrm>
            <a:custGeom>
              <a:avLst/>
              <a:gdLst>
                <a:gd name="connsiteX0" fmla="*/ 917575 w 917575"/>
                <a:gd name="connsiteY0" fmla="*/ 457200 h 457200"/>
                <a:gd name="connsiteX1" fmla="*/ 0 w 917575"/>
                <a:gd name="connsiteY1" fmla="*/ 415925 h 457200"/>
                <a:gd name="connsiteX2" fmla="*/ 746125 w 917575"/>
                <a:gd name="connsiteY2" fmla="*/ 6350 h 457200"/>
                <a:gd name="connsiteX3" fmla="*/ 869950 w 917575"/>
                <a:gd name="connsiteY3" fmla="*/ 0 h 457200"/>
                <a:gd name="connsiteX4" fmla="*/ 917575 w 917575"/>
                <a:gd name="connsiteY4" fmla="*/ 457200 h 457200"/>
                <a:gd name="connsiteX0" fmla="*/ 917575 w 1028700"/>
                <a:gd name="connsiteY0" fmla="*/ 457200 h 457200"/>
                <a:gd name="connsiteX1" fmla="*/ 0 w 1028700"/>
                <a:gd name="connsiteY1" fmla="*/ 415925 h 457200"/>
                <a:gd name="connsiteX2" fmla="*/ 746125 w 1028700"/>
                <a:gd name="connsiteY2" fmla="*/ 6350 h 457200"/>
                <a:gd name="connsiteX3" fmla="*/ 869950 w 1028700"/>
                <a:gd name="connsiteY3" fmla="*/ 0 h 457200"/>
                <a:gd name="connsiteX4" fmla="*/ 1028700 w 1028700"/>
                <a:gd name="connsiteY4" fmla="*/ 177800 h 457200"/>
                <a:gd name="connsiteX5" fmla="*/ 917575 w 1028700"/>
                <a:gd name="connsiteY5" fmla="*/ 457200 h 457200"/>
                <a:gd name="connsiteX0" fmla="*/ 917575 w 1028700"/>
                <a:gd name="connsiteY0" fmla="*/ 457200 h 457200"/>
                <a:gd name="connsiteX1" fmla="*/ 0 w 1028700"/>
                <a:gd name="connsiteY1" fmla="*/ 415925 h 457200"/>
                <a:gd name="connsiteX2" fmla="*/ 746125 w 1028700"/>
                <a:gd name="connsiteY2" fmla="*/ 6350 h 457200"/>
                <a:gd name="connsiteX3" fmla="*/ 869950 w 1028700"/>
                <a:gd name="connsiteY3" fmla="*/ 0 h 457200"/>
                <a:gd name="connsiteX4" fmla="*/ 1028700 w 1028700"/>
                <a:gd name="connsiteY4" fmla="*/ 177800 h 457200"/>
                <a:gd name="connsiteX5" fmla="*/ 917575 w 1028700"/>
                <a:gd name="connsiteY5" fmla="*/ 457200 h 457200"/>
                <a:gd name="connsiteX0" fmla="*/ 917575 w 1028700"/>
                <a:gd name="connsiteY0" fmla="*/ 457200 h 457200"/>
                <a:gd name="connsiteX1" fmla="*/ 0 w 1028700"/>
                <a:gd name="connsiteY1" fmla="*/ 415925 h 457200"/>
                <a:gd name="connsiteX2" fmla="*/ 746125 w 1028700"/>
                <a:gd name="connsiteY2" fmla="*/ 6350 h 457200"/>
                <a:gd name="connsiteX3" fmla="*/ 869950 w 1028700"/>
                <a:gd name="connsiteY3" fmla="*/ 0 h 457200"/>
                <a:gd name="connsiteX4" fmla="*/ 1028700 w 1028700"/>
                <a:gd name="connsiteY4" fmla="*/ 177800 h 457200"/>
                <a:gd name="connsiteX5" fmla="*/ 917575 w 1028700"/>
                <a:gd name="connsiteY5" fmla="*/ 457200 h 457200"/>
                <a:gd name="connsiteX0" fmla="*/ 917575 w 1028700"/>
                <a:gd name="connsiteY0" fmla="*/ 457200 h 457200"/>
                <a:gd name="connsiteX1" fmla="*/ 0 w 1028700"/>
                <a:gd name="connsiteY1" fmla="*/ 415925 h 457200"/>
                <a:gd name="connsiteX2" fmla="*/ 746125 w 1028700"/>
                <a:gd name="connsiteY2" fmla="*/ 6350 h 457200"/>
                <a:gd name="connsiteX3" fmla="*/ 869950 w 1028700"/>
                <a:gd name="connsiteY3" fmla="*/ 0 h 457200"/>
                <a:gd name="connsiteX4" fmla="*/ 1028700 w 1028700"/>
                <a:gd name="connsiteY4" fmla="*/ 177800 h 457200"/>
                <a:gd name="connsiteX5" fmla="*/ 917575 w 1028700"/>
                <a:gd name="connsiteY5" fmla="*/ 457200 h 457200"/>
                <a:gd name="connsiteX0" fmla="*/ 917575 w 1062567"/>
                <a:gd name="connsiteY0" fmla="*/ 457200 h 457200"/>
                <a:gd name="connsiteX1" fmla="*/ 0 w 1062567"/>
                <a:gd name="connsiteY1" fmla="*/ 415925 h 457200"/>
                <a:gd name="connsiteX2" fmla="*/ 746125 w 1062567"/>
                <a:gd name="connsiteY2" fmla="*/ 6350 h 457200"/>
                <a:gd name="connsiteX3" fmla="*/ 869950 w 1062567"/>
                <a:gd name="connsiteY3" fmla="*/ 0 h 457200"/>
                <a:gd name="connsiteX4" fmla="*/ 917575 w 1062567"/>
                <a:gd name="connsiteY4" fmla="*/ 457200 h 457200"/>
                <a:gd name="connsiteX0" fmla="*/ 917575 w 1062567"/>
                <a:gd name="connsiteY0" fmla="*/ 457200 h 457200"/>
                <a:gd name="connsiteX1" fmla="*/ 0 w 1062567"/>
                <a:gd name="connsiteY1" fmla="*/ 415925 h 457200"/>
                <a:gd name="connsiteX2" fmla="*/ 746125 w 1062567"/>
                <a:gd name="connsiteY2" fmla="*/ 6350 h 457200"/>
                <a:gd name="connsiteX3" fmla="*/ 869950 w 1062567"/>
                <a:gd name="connsiteY3" fmla="*/ 0 h 457200"/>
                <a:gd name="connsiteX4" fmla="*/ 917575 w 1062567"/>
                <a:gd name="connsiteY4" fmla="*/ 457200 h 457200"/>
                <a:gd name="connsiteX0" fmla="*/ 917575 w 1014942"/>
                <a:gd name="connsiteY0" fmla="*/ 457200 h 457200"/>
                <a:gd name="connsiteX1" fmla="*/ 0 w 1014942"/>
                <a:gd name="connsiteY1" fmla="*/ 415925 h 457200"/>
                <a:gd name="connsiteX2" fmla="*/ 746125 w 1014942"/>
                <a:gd name="connsiteY2" fmla="*/ 6350 h 457200"/>
                <a:gd name="connsiteX3" fmla="*/ 869950 w 1014942"/>
                <a:gd name="connsiteY3" fmla="*/ 0 h 457200"/>
                <a:gd name="connsiteX4" fmla="*/ 917575 w 1014942"/>
                <a:gd name="connsiteY4" fmla="*/ 457200 h 457200"/>
                <a:gd name="connsiteX0" fmla="*/ 917575 w 1014942"/>
                <a:gd name="connsiteY0" fmla="*/ 457200 h 457200"/>
                <a:gd name="connsiteX1" fmla="*/ 0 w 1014942"/>
                <a:gd name="connsiteY1" fmla="*/ 415925 h 457200"/>
                <a:gd name="connsiteX2" fmla="*/ 746125 w 1014942"/>
                <a:gd name="connsiteY2" fmla="*/ 6350 h 457200"/>
                <a:gd name="connsiteX3" fmla="*/ 869950 w 1014942"/>
                <a:gd name="connsiteY3" fmla="*/ 0 h 457200"/>
                <a:gd name="connsiteX4" fmla="*/ 917575 w 1014942"/>
                <a:gd name="connsiteY4" fmla="*/ 457200 h 457200"/>
                <a:gd name="connsiteX0" fmla="*/ 917575 w 1050925"/>
                <a:gd name="connsiteY0" fmla="*/ 457200 h 457200"/>
                <a:gd name="connsiteX1" fmla="*/ 0 w 1050925"/>
                <a:gd name="connsiteY1" fmla="*/ 415925 h 457200"/>
                <a:gd name="connsiteX2" fmla="*/ 746125 w 1050925"/>
                <a:gd name="connsiteY2" fmla="*/ 6350 h 457200"/>
                <a:gd name="connsiteX3" fmla="*/ 869950 w 1050925"/>
                <a:gd name="connsiteY3" fmla="*/ 0 h 457200"/>
                <a:gd name="connsiteX4" fmla="*/ 917575 w 1050925"/>
                <a:gd name="connsiteY4" fmla="*/ 457200 h 457200"/>
                <a:gd name="connsiteX0" fmla="*/ 917575 w 1050925"/>
                <a:gd name="connsiteY0" fmla="*/ 457200 h 457200"/>
                <a:gd name="connsiteX1" fmla="*/ 0 w 1050925"/>
                <a:gd name="connsiteY1" fmla="*/ 415925 h 457200"/>
                <a:gd name="connsiteX2" fmla="*/ 746125 w 1050925"/>
                <a:gd name="connsiteY2" fmla="*/ 6350 h 457200"/>
                <a:gd name="connsiteX3" fmla="*/ 869950 w 1050925"/>
                <a:gd name="connsiteY3" fmla="*/ 0 h 457200"/>
                <a:gd name="connsiteX4" fmla="*/ 917575 w 1050925"/>
                <a:gd name="connsiteY4" fmla="*/ 457200 h 457200"/>
                <a:gd name="connsiteX0" fmla="*/ 917575 w 1050925"/>
                <a:gd name="connsiteY0" fmla="*/ 505624 h 505624"/>
                <a:gd name="connsiteX1" fmla="*/ 0 w 1050925"/>
                <a:gd name="connsiteY1" fmla="*/ 415925 h 505624"/>
                <a:gd name="connsiteX2" fmla="*/ 746125 w 1050925"/>
                <a:gd name="connsiteY2" fmla="*/ 6350 h 505624"/>
                <a:gd name="connsiteX3" fmla="*/ 869950 w 1050925"/>
                <a:gd name="connsiteY3" fmla="*/ 0 h 505624"/>
                <a:gd name="connsiteX4" fmla="*/ 917575 w 1050925"/>
                <a:gd name="connsiteY4" fmla="*/ 505624 h 505624"/>
                <a:gd name="connsiteX0" fmla="*/ 917575 w 1050925"/>
                <a:gd name="connsiteY0" fmla="*/ 505624 h 505624"/>
                <a:gd name="connsiteX1" fmla="*/ 0 w 1050925"/>
                <a:gd name="connsiteY1" fmla="*/ 463550 h 505624"/>
                <a:gd name="connsiteX2" fmla="*/ 746125 w 1050925"/>
                <a:gd name="connsiteY2" fmla="*/ 6350 h 505624"/>
                <a:gd name="connsiteX3" fmla="*/ 869950 w 1050925"/>
                <a:gd name="connsiteY3" fmla="*/ 0 h 505624"/>
                <a:gd name="connsiteX4" fmla="*/ 917575 w 1050925"/>
                <a:gd name="connsiteY4" fmla="*/ 505624 h 505624"/>
                <a:gd name="connsiteX0" fmla="*/ 917575 w 1050925"/>
                <a:gd name="connsiteY0" fmla="*/ 505624 h 505624"/>
                <a:gd name="connsiteX1" fmla="*/ 0 w 1050925"/>
                <a:gd name="connsiteY1" fmla="*/ 463550 h 505624"/>
                <a:gd name="connsiteX2" fmla="*/ 746125 w 1050925"/>
                <a:gd name="connsiteY2" fmla="*/ 6350 h 505624"/>
                <a:gd name="connsiteX3" fmla="*/ 869950 w 1050925"/>
                <a:gd name="connsiteY3" fmla="*/ 0 h 505624"/>
                <a:gd name="connsiteX4" fmla="*/ 917575 w 1050925"/>
                <a:gd name="connsiteY4" fmla="*/ 505624 h 505624"/>
                <a:gd name="connsiteX0" fmla="*/ 917575 w 1050925"/>
                <a:gd name="connsiteY0" fmla="*/ 505624 h 505624"/>
                <a:gd name="connsiteX1" fmla="*/ 0 w 1050925"/>
                <a:gd name="connsiteY1" fmla="*/ 463550 h 505624"/>
                <a:gd name="connsiteX2" fmla="*/ 746125 w 1050925"/>
                <a:gd name="connsiteY2" fmla="*/ 6350 h 505624"/>
                <a:gd name="connsiteX3" fmla="*/ 869950 w 1050925"/>
                <a:gd name="connsiteY3" fmla="*/ 0 h 505624"/>
                <a:gd name="connsiteX4" fmla="*/ 917575 w 1050925"/>
                <a:gd name="connsiteY4" fmla="*/ 505624 h 505624"/>
                <a:gd name="connsiteX0" fmla="*/ 917575 w 1050925"/>
                <a:gd name="connsiteY0" fmla="*/ 505624 h 505624"/>
                <a:gd name="connsiteX1" fmla="*/ 0 w 1050925"/>
                <a:gd name="connsiteY1" fmla="*/ 463550 h 505624"/>
                <a:gd name="connsiteX2" fmla="*/ 746125 w 1050925"/>
                <a:gd name="connsiteY2" fmla="*/ 6350 h 505624"/>
                <a:gd name="connsiteX3" fmla="*/ 869950 w 1050925"/>
                <a:gd name="connsiteY3" fmla="*/ 0 h 505624"/>
                <a:gd name="connsiteX4" fmla="*/ 917575 w 1050925"/>
                <a:gd name="connsiteY4" fmla="*/ 505624 h 50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925" h="505624">
                  <a:moveTo>
                    <a:pt x="917575" y="505624"/>
                  </a:moveTo>
                  <a:lnTo>
                    <a:pt x="0" y="463550"/>
                  </a:lnTo>
                  <a:cubicBezTo>
                    <a:pt x="248708" y="327025"/>
                    <a:pt x="541867" y="228600"/>
                    <a:pt x="746125" y="6350"/>
                  </a:cubicBezTo>
                  <a:lnTo>
                    <a:pt x="869950" y="0"/>
                  </a:lnTo>
                  <a:cubicBezTo>
                    <a:pt x="1050925" y="49742"/>
                    <a:pt x="1002242" y="385503"/>
                    <a:pt x="917575" y="505624"/>
                  </a:cubicBezTo>
                  <a:close/>
                </a:path>
              </a:pathLst>
            </a:custGeom>
            <a:solidFill>
              <a:srgbClr val="FFC000">
                <a:alpha val="29000"/>
              </a:srgbClr>
            </a:solidFill>
            <a:ln w="127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scene3d>
                <a:camera prst="orthographicFront"/>
                <a:lightRig rig="threePt" dir="t"/>
              </a:scene3d>
              <a:sp3d>
                <a:bevelT w="0" h="6350"/>
                <a:bevelB w="0" h="0"/>
              </a:sp3d>
            </a:bodyPr>
            <a:lstStyle/>
            <a:p>
              <a:pPr algn="ctr">
                <a:defRPr/>
              </a:pPr>
              <a:endParaRPr lang="ko-KR" altLang="en-US">
                <a:solidFill>
                  <a:prstClr val="white"/>
                </a:solidFill>
                <a:latin typeface="SamsungOne-400" panose="020B0503030303020204" pitchFamily="34" charset="0"/>
                <a:ea typeface="Rix고딕 EB" panose="02020603020101020101" pitchFamily="18" charset="-127"/>
              </a:endParaRPr>
            </a:p>
          </p:txBody>
        </p:sp>
        <p:pic>
          <p:nvPicPr>
            <p:cNvPr id="19" name="Picture 5" descr="D:\1. 수행과업\3. 기획과제\04. CCTV영상을 이용한 능동혁 교통관리시스템 구축\홍보시스템을 통한 돌발상황 정보 제공-03.png">
              <a:extLst>
                <a:ext uri="{FF2B5EF4-FFF2-40B4-BE49-F238E27FC236}">
                  <a16:creationId xmlns:a16="http://schemas.microsoft.com/office/drawing/2014/main" id="{7A9B44D0-66E9-CF05-8249-B15471C1DCC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603929" y="2839700"/>
              <a:ext cx="398611" cy="378808"/>
            </a:xfrm>
            <a:prstGeom prst="rect">
              <a:avLst/>
            </a:prstGeom>
            <a:noFill/>
            <a:ln>
              <a:noFill/>
            </a:ln>
          </p:spPr>
        </p:pic>
        <p:pic>
          <p:nvPicPr>
            <p:cNvPr id="20" name="Picture 2" descr="D:\1. 수행과업\4. 연구과제\2015년\국토교통기술연구개발계획서 작성\untitled.png">
              <a:extLst>
                <a:ext uri="{FF2B5EF4-FFF2-40B4-BE49-F238E27FC236}">
                  <a16:creationId xmlns:a16="http://schemas.microsoft.com/office/drawing/2014/main" id="{E51F5FB9-C538-9AC2-DC2A-B9DC62E8E0C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638528" y="3230237"/>
              <a:ext cx="417841" cy="235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1" name="그룹 153">
              <a:extLst>
                <a:ext uri="{FF2B5EF4-FFF2-40B4-BE49-F238E27FC236}">
                  <a16:creationId xmlns:a16="http://schemas.microsoft.com/office/drawing/2014/main" id="{E5EAA7A5-66B4-D35B-A241-6DAC41D8A674}"/>
                </a:ext>
              </a:extLst>
            </p:cNvPr>
            <p:cNvGrpSpPr/>
            <p:nvPr/>
          </p:nvGrpSpPr>
          <p:grpSpPr>
            <a:xfrm>
              <a:off x="2793025" y="2903160"/>
              <a:ext cx="1179133" cy="678911"/>
              <a:chOff x="10823908" y="3303782"/>
              <a:chExt cx="1346666" cy="913860"/>
            </a:xfrm>
          </p:grpSpPr>
          <p:cxnSp>
            <p:nvCxnSpPr>
              <p:cNvPr id="55" name="직선 화살표 연결선 154">
                <a:extLst>
                  <a:ext uri="{FF2B5EF4-FFF2-40B4-BE49-F238E27FC236}">
                    <a16:creationId xmlns:a16="http://schemas.microsoft.com/office/drawing/2014/main" id="{ECF1AAD9-59CE-AFBA-3CE7-A2ADF3AFF0E8}"/>
                  </a:ext>
                </a:extLst>
              </p:cNvPr>
              <p:cNvCxnSpPr/>
              <p:nvPr/>
            </p:nvCxnSpPr>
            <p:spPr>
              <a:xfrm>
                <a:off x="11089927" y="3636236"/>
                <a:ext cx="193465" cy="581406"/>
              </a:xfrm>
              <a:prstGeom prst="straightConnector1">
                <a:avLst/>
              </a:prstGeom>
              <a:noFill/>
              <a:ln w="12700">
                <a:solidFill>
                  <a:schemeClr val="bg1"/>
                </a:solidFill>
                <a:prstDash val="sysDash"/>
                <a:round/>
                <a:headEnd type="stealth" w="lg" len="lg"/>
                <a:tailEnd type="stealth" w="lg" len="lg"/>
              </a:ln>
              <a:effectLst>
                <a:glow rad="63500">
                  <a:schemeClr val="bg1">
                    <a:lumMod val="75000"/>
                    <a:alpha val="8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56" name="타원 155">
                <a:extLst>
                  <a:ext uri="{FF2B5EF4-FFF2-40B4-BE49-F238E27FC236}">
                    <a16:creationId xmlns:a16="http://schemas.microsoft.com/office/drawing/2014/main" id="{71648959-39C6-A8A0-A61B-345AC5A43A79}"/>
                  </a:ext>
                </a:extLst>
              </p:cNvPr>
              <p:cNvSpPr/>
              <p:nvPr/>
            </p:nvSpPr>
            <p:spPr>
              <a:xfrm>
                <a:off x="11509747" y="4006675"/>
                <a:ext cx="65196" cy="5781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scene3d>
                  <a:camera prst="orthographicFront"/>
                  <a:lightRig rig="threePt" dir="t"/>
                </a:scene3d>
                <a:sp3d>
                  <a:bevelT w="0" h="6350"/>
                  <a:bevelB w="0" h="0"/>
                </a:sp3d>
              </a:bodyPr>
              <a:lstStyle/>
              <a:p>
                <a:pPr algn="ctr">
                  <a:defRPr/>
                </a:pPr>
                <a:endParaRPr lang="ko-KR" altLang="en-US">
                  <a:solidFill>
                    <a:srgbClr val="000000"/>
                  </a:solidFill>
                  <a:latin typeface="SamsungOne-400" panose="020B0503030303020204" pitchFamily="34" charset="0"/>
                  <a:ea typeface="Rix고딕 EB" panose="02020603020101020101" pitchFamily="18" charset="-127"/>
                </a:endParaRPr>
              </a:p>
            </p:txBody>
          </p:sp>
          <p:pic>
            <p:nvPicPr>
              <p:cNvPr id="57" name="Picture 5" descr="D:\1. 수행과업\99. 자료\아이콘\Apps-iChat-icon.png">
                <a:extLst>
                  <a:ext uri="{FF2B5EF4-FFF2-40B4-BE49-F238E27FC236}">
                    <a16:creationId xmlns:a16="http://schemas.microsoft.com/office/drawing/2014/main" id="{69EFBA6C-DAA2-C18E-B3BB-38A288D9509F}"/>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521295" y="3899506"/>
                <a:ext cx="107233" cy="107233"/>
              </a:xfrm>
              <a:prstGeom prst="rect">
                <a:avLst/>
              </a:prstGeom>
              <a:noFill/>
            </p:spPr>
          </p:pic>
          <p:sp>
            <p:nvSpPr>
              <p:cNvPr id="58" name="Rectangle 52" descr="넓은 상향 대각선">
                <a:extLst>
                  <a:ext uri="{FF2B5EF4-FFF2-40B4-BE49-F238E27FC236}">
                    <a16:creationId xmlns:a16="http://schemas.microsoft.com/office/drawing/2014/main" id="{FCF35841-9D6A-45DA-1D91-5294C1E2272D}"/>
                  </a:ext>
                </a:extLst>
              </p:cNvPr>
              <p:cNvSpPr>
                <a:spLocks noChangeArrowheads="1"/>
              </p:cNvSpPr>
              <p:nvPr/>
            </p:nvSpPr>
            <p:spPr bwMode="auto">
              <a:xfrm>
                <a:off x="10823908" y="3303782"/>
                <a:ext cx="1346666" cy="809065"/>
              </a:xfrm>
              <a:prstGeom prst="rect">
                <a:avLst/>
              </a:prstGeom>
              <a:solidFill>
                <a:srgbClr val="F2F2F2"/>
              </a:solidFill>
              <a:ln w="9525" algn="ctr">
                <a:solidFill>
                  <a:srgbClr val="BFBFBF">
                    <a:alpha val="50195"/>
                  </a:srgbClr>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cene3d>
                  <a:camera prst="orthographicFront"/>
                  <a:lightRig rig="threePt" dir="t"/>
                </a:scene3d>
                <a:sp3d>
                  <a:bevelT w="0" h="6350"/>
                  <a:bevelB w="0" h="0"/>
                </a:sp3d>
              </a:bodyPr>
              <a:lstStyle/>
              <a:p>
                <a:pPr marL="285750" indent="-190500" algn="just">
                  <a:lnSpc>
                    <a:spcPct val="130000"/>
                  </a:lnSpc>
                  <a:buClr>
                    <a:srgbClr val="000000"/>
                  </a:buClr>
                  <a:buFontTx/>
                  <a:buChar char="•"/>
                  <a:defRPr/>
                </a:pPr>
                <a:endParaRPr lang="ko-KR" altLang="ko-KR" sz="1000" dirty="0">
                  <a:solidFill>
                    <a:srgbClr val="000000"/>
                  </a:solidFill>
                  <a:latin typeface="SamsungOne-400" panose="020B0503030303020204" pitchFamily="34" charset="0"/>
                  <a:ea typeface="Rix고딕 EB" panose="02020603020101020101" pitchFamily="18" charset="-127"/>
                </a:endParaRPr>
              </a:p>
            </p:txBody>
          </p:sp>
          <p:grpSp>
            <p:nvGrpSpPr>
              <p:cNvPr id="59" name="그룹 158">
                <a:extLst>
                  <a:ext uri="{FF2B5EF4-FFF2-40B4-BE49-F238E27FC236}">
                    <a16:creationId xmlns:a16="http://schemas.microsoft.com/office/drawing/2014/main" id="{002D0883-7D73-30DE-DC82-51647F88BE69}"/>
                  </a:ext>
                </a:extLst>
              </p:cNvPr>
              <p:cNvGrpSpPr/>
              <p:nvPr/>
            </p:nvGrpSpPr>
            <p:grpSpPr>
              <a:xfrm>
                <a:off x="10858190" y="3350630"/>
                <a:ext cx="1279040" cy="716483"/>
                <a:chOff x="6224021" y="4682686"/>
                <a:chExt cx="1451800" cy="828190"/>
              </a:xfrm>
            </p:grpSpPr>
            <p:grpSp>
              <p:nvGrpSpPr>
                <p:cNvPr id="60" name="그룹 28">
                  <a:extLst>
                    <a:ext uri="{FF2B5EF4-FFF2-40B4-BE49-F238E27FC236}">
                      <a16:creationId xmlns:a16="http://schemas.microsoft.com/office/drawing/2014/main" id="{D2230B37-B09B-7EEB-767F-8984B7C74151}"/>
                    </a:ext>
                  </a:extLst>
                </p:cNvPr>
                <p:cNvGrpSpPr/>
                <p:nvPr/>
              </p:nvGrpSpPr>
              <p:grpSpPr>
                <a:xfrm>
                  <a:off x="6224021" y="4682686"/>
                  <a:ext cx="1451800" cy="828190"/>
                  <a:chOff x="6224021" y="4682686"/>
                  <a:chExt cx="1451800" cy="828190"/>
                </a:xfrm>
              </p:grpSpPr>
              <p:sp>
                <p:nvSpPr>
                  <p:cNvPr id="62" name="Rectangle 178">
                    <a:extLst>
                      <a:ext uri="{FF2B5EF4-FFF2-40B4-BE49-F238E27FC236}">
                        <a16:creationId xmlns:a16="http://schemas.microsoft.com/office/drawing/2014/main" id="{3181B69A-38CF-DAE2-32DC-513FC485D2B0}"/>
                      </a:ext>
                    </a:extLst>
                  </p:cNvPr>
                  <p:cNvSpPr>
                    <a:spLocks noChangeArrowheads="1"/>
                  </p:cNvSpPr>
                  <p:nvPr/>
                </p:nvSpPr>
                <p:spPr bwMode="auto">
                  <a:xfrm rot="10800000">
                    <a:off x="6224021" y="4682686"/>
                    <a:ext cx="1451800" cy="288083"/>
                  </a:xfrm>
                  <a:prstGeom prst="rect">
                    <a:avLst/>
                  </a:prstGeom>
                  <a:solidFill>
                    <a:srgbClr val="111111"/>
                  </a:solidFill>
                  <a:ln w="9525">
                    <a:solidFill>
                      <a:srgbClr val="000000"/>
                    </a:solidFill>
                    <a:miter lim="800000"/>
                    <a:headEnd/>
                    <a:tailEnd/>
                  </a:ln>
                </p:spPr>
                <p:txBody>
                  <a:bodyPr wrap="none" anchor="ctr">
                    <a:scene3d>
                      <a:camera prst="orthographicFront"/>
                      <a:lightRig rig="threePt" dir="t"/>
                    </a:scene3d>
                    <a:sp3d>
                      <a:bevelT w="0" h="6350"/>
                      <a:bevelB w="0" h="0"/>
                    </a:sp3d>
                  </a:bodyPr>
                  <a:lstStyle>
                    <a:lvl1pPr eaLnBrk="0" hangingPunct="0">
                      <a:defRPr kumimoji="1"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b="1">
                        <a:solidFill>
                          <a:schemeClr val="tx1"/>
                        </a:solidFill>
                        <a:latin typeface="굴림" panose="020B0600000101010101" pitchFamily="50" charset="-127"/>
                        <a:ea typeface="굴림" panose="020B0600000101010101" pitchFamily="50" charset="-127"/>
                      </a:defRPr>
                    </a:lvl9pPr>
                  </a:lstStyle>
                  <a:p>
                    <a:pPr eaLnBrk="1" hangingPunct="1">
                      <a:defRPr/>
                    </a:pPr>
                    <a:endParaRPr lang="ko-KR" altLang="en-US" sz="1100" b="0">
                      <a:solidFill>
                        <a:srgbClr val="000000"/>
                      </a:solidFill>
                      <a:latin typeface="SamsungOne-400" panose="020B0503030303020204" pitchFamily="34" charset="0"/>
                      <a:ea typeface="Rix고딕 EB" panose="02020603020101020101" pitchFamily="18" charset="-127"/>
                    </a:endParaRPr>
                  </a:p>
                </p:txBody>
              </p:sp>
              <p:sp>
                <p:nvSpPr>
                  <p:cNvPr id="63" name="Text Box 228">
                    <a:extLst>
                      <a:ext uri="{FF2B5EF4-FFF2-40B4-BE49-F238E27FC236}">
                        <a16:creationId xmlns:a16="http://schemas.microsoft.com/office/drawing/2014/main" id="{2F748C9C-848A-5648-68E3-EEED460A9977}"/>
                      </a:ext>
                    </a:extLst>
                  </p:cNvPr>
                  <p:cNvSpPr txBox="1">
                    <a:spLocks noChangeArrowheads="1"/>
                  </p:cNvSpPr>
                  <p:nvPr/>
                </p:nvSpPr>
                <p:spPr bwMode="auto">
                  <a:xfrm>
                    <a:off x="6273111" y="4694734"/>
                    <a:ext cx="1353618" cy="263987"/>
                  </a:xfrm>
                  <a:prstGeom prst="rect">
                    <a:avLst/>
                  </a:prstGeom>
                  <a:noFill/>
                  <a:ln w="9525" algn="ctr">
                    <a:noFill/>
                    <a:miter lim="800000"/>
                    <a:headEnd/>
                    <a:tailEnd/>
                  </a:ln>
                  <a:effectLst>
                    <a:outerShdw dist="17961" dir="2700000" algn="ctr" rotWithShape="0">
                      <a:schemeClr val="tx1"/>
                    </a:outerShdw>
                  </a:effectLst>
                </p:spPr>
                <p:txBody>
                  <a:bodyPr wrap="square" lIns="0" tIns="0" rIns="0" bIns="0">
                    <a:spAutoFit/>
                    <a:scene3d>
                      <a:camera prst="orthographicFront"/>
                      <a:lightRig rig="threePt" dir="t"/>
                    </a:scene3d>
                    <a:sp3d>
                      <a:bevelT w="0" h="6350"/>
                      <a:bevelB w="0" h="0"/>
                    </a:sp3d>
                  </a:bodyPr>
                  <a:lstStyle/>
                  <a:p>
                    <a:pPr lvl="0" algn="ctr">
                      <a:defRPr/>
                    </a:pPr>
                    <a:r>
                      <a:rPr lang="vi-VN" sz="500" dirty="0">
                        <a:solidFill>
                          <a:srgbClr val="FF0000"/>
                        </a:solidFill>
                        <a:latin typeface="SamsungOne-400" panose="020B0503030303020204" charset="0"/>
                        <a:ea typeface="SamsungOne-400" panose="020B0503030303020204" pitchFamily="34" charset="0"/>
                      </a:rPr>
                      <a:t>Gia tăng lưu lượng</a:t>
                    </a:r>
                  </a:p>
                  <a:p>
                    <a:pPr lvl="0" algn="ctr">
                      <a:defRPr/>
                    </a:pPr>
                    <a:r>
                      <a:rPr lang="vi-VN" sz="500" dirty="0">
                        <a:solidFill>
                          <a:schemeClr val="bg1"/>
                        </a:solidFill>
                        <a:latin typeface="SamsungOne-400" panose="020B0503030303020204" charset="0"/>
                        <a:ea typeface="SamsungOne-400" panose="020B0503030303020204" pitchFamily="34" charset="0"/>
                      </a:rPr>
                      <a:t>Dự kiến tắc đường sau 1 giờ</a:t>
                    </a:r>
                  </a:p>
                </p:txBody>
              </p:sp>
              <p:pic>
                <p:nvPicPr>
                  <p:cNvPr id="64" name="Picture 6" descr="C:\Users\vtw\AppData\Local\Microsoft\Windows\INetCache\IE\91UECQQI\자동차_01[1].jpg">
                    <a:extLst>
                      <a:ext uri="{FF2B5EF4-FFF2-40B4-BE49-F238E27FC236}">
                        <a16:creationId xmlns:a16="http://schemas.microsoft.com/office/drawing/2014/main" id="{C5C6AB96-FBF9-EDA9-C369-16380656B8E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52435" y="5187269"/>
                    <a:ext cx="507434" cy="323607"/>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직선 화살표 연결선 166">
                    <a:extLst>
                      <a:ext uri="{FF2B5EF4-FFF2-40B4-BE49-F238E27FC236}">
                        <a16:creationId xmlns:a16="http://schemas.microsoft.com/office/drawing/2014/main" id="{E65EE1DB-DCEA-08E5-1D84-39D60D25D9F3}"/>
                      </a:ext>
                    </a:extLst>
                  </p:cNvPr>
                  <p:cNvCxnSpPr>
                    <a:endCxn id="64" idx="0"/>
                  </p:cNvCxnSpPr>
                  <p:nvPr/>
                </p:nvCxnSpPr>
                <p:spPr bwMode="auto">
                  <a:xfrm flipH="1">
                    <a:off x="6506152" y="4982396"/>
                    <a:ext cx="119538" cy="204873"/>
                  </a:xfrm>
                  <a:prstGeom prst="straightConnector1">
                    <a:avLst/>
                  </a:prstGeom>
                  <a:solidFill>
                    <a:schemeClr val="accent1"/>
                  </a:solidFill>
                  <a:ln w="12700" cap="flat" cmpd="sng" algn="ctr">
                    <a:solidFill>
                      <a:srgbClr val="333333"/>
                    </a:solidFill>
                    <a:prstDash val="solid"/>
                    <a:round/>
                    <a:headEnd type="none" w="med" len="med"/>
                    <a:tailEnd type="triangle" w="med" len="med"/>
                  </a:ln>
                  <a:effectLst/>
                </p:spPr>
              </p:cxnSp>
            </p:grpSp>
            <p:sp>
              <p:nvSpPr>
                <p:cNvPr id="61" name="TextBox 58">
                  <a:extLst>
                    <a:ext uri="{FF2B5EF4-FFF2-40B4-BE49-F238E27FC236}">
                      <a16:creationId xmlns:a16="http://schemas.microsoft.com/office/drawing/2014/main" id="{8A2A631A-0759-53CA-5D91-67591C2DBB58}"/>
                    </a:ext>
                  </a:extLst>
                </p:cNvPr>
                <p:cNvSpPr txBox="1">
                  <a:spLocks noChangeArrowheads="1"/>
                </p:cNvSpPr>
                <p:nvPr/>
              </p:nvSpPr>
              <p:spPr bwMode="auto">
                <a:xfrm>
                  <a:off x="6808301" y="5131444"/>
                  <a:ext cx="867316" cy="369583"/>
                </a:xfrm>
                <a:prstGeom prst="rect">
                  <a:avLst/>
                </a:prstGeom>
                <a:noFill/>
                <a:ln w="9525">
                  <a:noFill/>
                  <a:miter lim="800000"/>
                  <a:headEnd/>
                  <a:tailEnd/>
                </a:ln>
              </p:spPr>
              <p:txBody>
                <a:bodyPr wrap="square" lIns="0" tIns="0" rIns="0" bIns="0">
                  <a:spAutoFit/>
                  <a:scene3d>
                    <a:camera prst="orthographicFront"/>
                    <a:lightRig rig="threePt" dir="t"/>
                  </a:scene3d>
                  <a:sp3d>
                    <a:bevelT w="0" h="6350"/>
                    <a:bevelB w="0" h="0"/>
                  </a:sp3d>
                </a:bodyPr>
                <a:lstStyle/>
                <a:p>
                  <a:pPr lvl="0" algn="ctr">
                    <a:defRPr/>
                  </a:pPr>
                  <a:r>
                    <a:rPr lang="vi-VN" sz="700" dirty="0">
                      <a:solidFill>
                        <a:schemeClr val="tx1">
                          <a:lumMod val="75000"/>
                          <a:lumOff val="25000"/>
                        </a:schemeClr>
                      </a:solidFill>
                      <a:latin typeface="SamsungOne-400" panose="020B0503030303020204" charset="0"/>
                      <a:ea typeface="SamsungOne-400" panose="020B0503030303020204" pitchFamily="34" charset="0"/>
                    </a:rPr>
                    <a:t>Cung cấp thông tin cảnh quay</a:t>
                  </a:r>
                </a:p>
              </p:txBody>
            </p:sp>
          </p:grpSp>
        </p:grpSp>
        <p:sp>
          <p:nvSpPr>
            <p:cNvPr id="22" name="Rectangle 304">
              <a:extLst>
                <a:ext uri="{FF2B5EF4-FFF2-40B4-BE49-F238E27FC236}">
                  <a16:creationId xmlns:a16="http://schemas.microsoft.com/office/drawing/2014/main" id="{B77526CB-D952-5589-683F-A70F4607EBD2}"/>
                </a:ext>
              </a:extLst>
            </p:cNvPr>
            <p:cNvSpPr>
              <a:spLocks noChangeArrowheads="1"/>
            </p:cNvSpPr>
            <p:nvPr/>
          </p:nvSpPr>
          <p:spPr bwMode="auto">
            <a:xfrm>
              <a:off x="2794511" y="3506310"/>
              <a:ext cx="1177647" cy="295934"/>
            </a:xfrm>
            <a:prstGeom prst="rect">
              <a:avLst/>
            </a:prstGeom>
            <a:solidFill>
              <a:schemeClr val="bg1"/>
            </a:solidFill>
            <a:ln w="9525" cap="flat" cmpd="sng" algn="ctr">
              <a:solidFill>
                <a:srgbClr val="00B050"/>
              </a:solid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pPr>
              <a:r>
                <a:rPr lang="vi-VN" sz="800" dirty="0">
                  <a:solidFill>
                    <a:srgbClr val="00B050"/>
                  </a:solidFill>
                  <a:latin typeface="SamsungOne-400" panose="020B0503030303020204" charset="0"/>
                  <a:ea typeface="SamsungOne-700" panose="020B0803030303020204" pitchFamily="34" charset="0"/>
                </a:rPr>
                <a:t>Thông tin VMS được cung cấp</a:t>
              </a:r>
            </a:p>
          </p:txBody>
        </p:sp>
        <p:sp>
          <p:nvSpPr>
            <p:cNvPr id="23" name="Rectangle 304">
              <a:extLst>
                <a:ext uri="{FF2B5EF4-FFF2-40B4-BE49-F238E27FC236}">
                  <a16:creationId xmlns:a16="http://schemas.microsoft.com/office/drawing/2014/main" id="{6FA42707-5470-2AA1-61DE-B1074579FDDF}"/>
                </a:ext>
              </a:extLst>
            </p:cNvPr>
            <p:cNvSpPr>
              <a:spLocks noChangeArrowheads="1"/>
            </p:cNvSpPr>
            <p:nvPr/>
          </p:nvSpPr>
          <p:spPr bwMode="auto">
            <a:xfrm>
              <a:off x="2158759" y="2886473"/>
              <a:ext cx="553925" cy="339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0" tIns="0" rIns="0" bIns="0" anchor="ctr" anchorCtr="0">
              <a:spAutoFit/>
              <a:scene3d>
                <a:camera prst="orthographicFront"/>
                <a:lightRig rig="threePt" dir="t"/>
              </a:scene3d>
              <a:sp3d>
                <a:bevelT w="0" h="6350"/>
                <a:bevelB w="0" h="0"/>
              </a:sp3d>
            </a:bodyPr>
            <a:lstStyle/>
            <a:p>
              <a:pPr lvl="0" algn="ctr" fontAlgn="base">
                <a:spcBef>
                  <a:spcPct val="0"/>
                </a:spcBef>
                <a:spcAft>
                  <a:spcPct val="0"/>
                </a:spcAft>
                <a:defRPr/>
              </a:pPr>
              <a:r>
                <a:rPr kumimoji="1" lang="vi-VN" sz="1000" dirty="0">
                  <a:solidFill>
                    <a:srgbClr val="000000">
                      <a:lumMod val="50000"/>
                      <a:lumOff val="50000"/>
                    </a:srgbClr>
                  </a:solidFill>
                  <a:latin typeface="SamsungOne-400" panose="020B0503030303020204" charset="0"/>
                  <a:ea typeface="SamsungOne-400" panose="020B0503030303020204" pitchFamily="34" charset="0"/>
                </a:rPr>
                <a:t>Mạng nội bộ</a:t>
              </a:r>
            </a:p>
          </p:txBody>
        </p:sp>
        <p:sp>
          <p:nvSpPr>
            <p:cNvPr id="24" name="TextBox 23">
              <a:extLst>
                <a:ext uri="{FF2B5EF4-FFF2-40B4-BE49-F238E27FC236}">
                  <a16:creationId xmlns:a16="http://schemas.microsoft.com/office/drawing/2014/main" id="{A238257B-0FF3-8B82-BCEC-719F89ABCF5C}"/>
                </a:ext>
              </a:extLst>
            </p:cNvPr>
            <p:cNvSpPr txBox="1"/>
            <p:nvPr/>
          </p:nvSpPr>
          <p:spPr>
            <a:xfrm>
              <a:off x="2575492" y="3911728"/>
              <a:ext cx="2075140" cy="169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0" tIns="0" rIns="0" bIns="0" anchor="ctr" anchorCtr="0">
              <a:spAutoFit/>
              <a:scene3d>
                <a:camera prst="orthographicFront"/>
                <a:lightRig rig="threePt" dir="t"/>
              </a:scene3d>
              <a:sp3d>
                <a:bevelT w="0" h="6350"/>
                <a:bevelB w="0" h="0"/>
              </a:sp3d>
            </a:bodyPr>
            <a:lstStyle>
              <a:defPPr>
                <a:defRPr lang="ko-KR"/>
              </a:defPPr>
              <a:lvl1pPr algn="ctr" fontAlgn="base">
                <a:spcBef>
                  <a:spcPct val="0"/>
                </a:spcBef>
                <a:spcAft>
                  <a:spcPct val="0"/>
                </a:spcAft>
                <a:defRPr kumimoji="1" sz="1300" spc="-70">
                  <a:latin typeface="Rix고딕 M" pitchFamily="18" charset="-127"/>
                  <a:ea typeface="Rix고딕 M" pitchFamily="18" charset="-127"/>
                </a:defRPr>
              </a:lvl1pPr>
              <a:lvl2pPr marL="0" lvl="1" algn="ctr" fontAlgn="base">
                <a:spcBef>
                  <a:spcPct val="0"/>
                </a:spcBef>
                <a:spcAft>
                  <a:spcPct val="0"/>
                </a:spcAft>
                <a:defRPr kumimoji="1" sz="700" spc="0">
                  <a:latin typeface="Rix고딕 M" pitchFamily="18" charset="-127"/>
                  <a:ea typeface="Rix고딕 M" pitchFamily="18" charset="-127"/>
                </a:defRPr>
              </a:lvl2pPr>
            </a:lstStyle>
            <a:p>
              <a:pPr lvl="0">
                <a:defRPr/>
              </a:pPr>
              <a:r>
                <a:rPr lang="vi-VN" sz="1000" dirty="0">
                  <a:solidFill>
                    <a:srgbClr val="000000"/>
                  </a:solidFill>
                  <a:latin typeface="SamsungOne-400" panose="020B0503030303020204" charset="0"/>
                  <a:ea typeface="SamsungOne-400" panose="020B0503030303020204" pitchFamily="34" charset="0"/>
                </a:rPr>
                <a:t>Thông tin về tắc nghẽn giao thông</a:t>
              </a:r>
            </a:p>
          </p:txBody>
        </p:sp>
        <p:sp>
          <p:nvSpPr>
            <p:cNvPr id="25" name="직사각형 212">
              <a:extLst>
                <a:ext uri="{FF2B5EF4-FFF2-40B4-BE49-F238E27FC236}">
                  <a16:creationId xmlns:a16="http://schemas.microsoft.com/office/drawing/2014/main" id="{3114C159-4D2A-FB8B-5FC5-152CCA9AD6E5}"/>
                </a:ext>
              </a:extLst>
            </p:cNvPr>
            <p:cNvSpPr/>
            <p:nvPr/>
          </p:nvSpPr>
          <p:spPr>
            <a:xfrm>
              <a:off x="642312" y="2553033"/>
              <a:ext cx="6052959" cy="35136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en-US"/>
            </a:p>
          </p:txBody>
        </p:sp>
        <p:sp>
          <p:nvSpPr>
            <p:cNvPr id="26" name="Rectangle 304">
              <a:extLst>
                <a:ext uri="{FF2B5EF4-FFF2-40B4-BE49-F238E27FC236}">
                  <a16:creationId xmlns:a16="http://schemas.microsoft.com/office/drawing/2014/main" id="{4C341BB5-5EB2-D39B-D56E-ABB261670703}"/>
                </a:ext>
              </a:extLst>
            </p:cNvPr>
            <p:cNvSpPr>
              <a:spLocks noChangeArrowheads="1"/>
            </p:cNvSpPr>
            <p:nvPr/>
          </p:nvSpPr>
          <p:spPr bwMode="auto">
            <a:xfrm>
              <a:off x="877831" y="4651165"/>
              <a:ext cx="1476000" cy="252000"/>
            </a:xfrm>
            <a:prstGeom prst="rect">
              <a:avLst/>
            </a:prstGeom>
            <a:solidFill>
              <a:schemeClr val="bg1"/>
            </a:solidFill>
            <a:ln w="9525" cap="flat" cmpd="sng" algn="ctr">
              <a:solidFill>
                <a:srgbClr val="0033CC"/>
              </a:solid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pPr>
              <a:r>
                <a:rPr lang="vi-VN" sz="700" dirty="0">
                  <a:solidFill>
                    <a:srgbClr val="0033CC"/>
                  </a:solidFill>
                  <a:latin typeface="SamsungOne-400" panose="020B0503030303020204" charset="0"/>
                  <a:ea typeface="SamsungOne-700" panose="020B0803030303020204" pitchFamily="34" charset="0"/>
                </a:rPr>
                <a:t>CCTV mới (Thu thập thông tin giao thông theo hướng)</a:t>
              </a:r>
            </a:p>
          </p:txBody>
        </p:sp>
        <p:sp>
          <p:nvSpPr>
            <p:cNvPr id="27" name="Rectangle 304">
              <a:extLst>
                <a:ext uri="{FF2B5EF4-FFF2-40B4-BE49-F238E27FC236}">
                  <a16:creationId xmlns:a16="http://schemas.microsoft.com/office/drawing/2014/main" id="{04ABDBED-CB0F-53BA-0041-9883F06EF2B8}"/>
                </a:ext>
              </a:extLst>
            </p:cNvPr>
            <p:cNvSpPr>
              <a:spLocks noChangeArrowheads="1"/>
            </p:cNvSpPr>
            <p:nvPr/>
          </p:nvSpPr>
          <p:spPr bwMode="auto">
            <a:xfrm>
              <a:off x="877831" y="5623365"/>
              <a:ext cx="1476000" cy="252000"/>
            </a:xfrm>
            <a:prstGeom prst="rect">
              <a:avLst/>
            </a:prstGeom>
            <a:solidFill>
              <a:schemeClr val="bg1"/>
            </a:solidFill>
            <a:ln w="9525" cap="flat" cmpd="sng" algn="ctr">
              <a:solidFill>
                <a:srgbClr val="0033CC"/>
              </a:solid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pPr>
              <a:r>
                <a:rPr lang="vi-VN" sz="700" dirty="0">
                  <a:solidFill>
                    <a:srgbClr val="0033CC"/>
                  </a:solidFill>
                  <a:latin typeface="SamsungOne-400" panose="020B0503030303020204" charset="0"/>
                  <a:ea typeface="SamsungOne-700" panose="020B0803030303020204" pitchFamily="34" charset="0"/>
                </a:rPr>
                <a:t>CCTV mới (Thu thập thông tin giao thông theo hướng)</a:t>
              </a:r>
            </a:p>
          </p:txBody>
        </p:sp>
        <p:sp>
          <p:nvSpPr>
            <p:cNvPr id="28" name="화살표: 오른쪽 259">
              <a:extLst>
                <a:ext uri="{FF2B5EF4-FFF2-40B4-BE49-F238E27FC236}">
                  <a16:creationId xmlns:a16="http://schemas.microsoft.com/office/drawing/2014/main" id="{DA3AA0FD-4B6F-0D4B-6584-EF48B65272E8}"/>
                </a:ext>
              </a:extLst>
            </p:cNvPr>
            <p:cNvSpPr/>
            <p:nvPr/>
          </p:nvSpPr>
          <p:spPr>
            <a:xfrm>
              <a:off x="2218392" y="3251289"/>
              <a:ext cx="468000" cy="209566"/>
            </a:xfrm>
            <a:prstGeom prst="rightArrow">
              <a:avLst/>
            </a:prstGeom>
            <a:gradFill>
              <a:gsLst>
                <a:gs pos="0">
                  <a:schemeClr val="bg1">
                    <a:lumMod val="50000"/>
                    <a:alpha val="0"/>
                  </a:schemeClr>
                </a:gs>
                <a:gs pos="100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en-US"/>
            </a:p>
          </p:txBody>
        </p:sp>
        <p:sp>
          <p:nvSpPr>
            <p:cNvPr id="29" name="Rectangle 304">
              <a:extLst>
                <a:ext uri="{FF2B5EF4-FFF2-40B4-BE49-F238E27FC236}">
                  <a16:creationId xmlns:a16="http://schemas.microsoft.com/office/drawing/2014/main" id="{19A0676D-0772-5130-DCE7-7E91D166E46A}"/>
                </a:ext>
              </a:extLst>
            </p:cNvPr>
            <p:cNvSpPr>
              <a:spLocks noChangeArrowheads="1"/>
            </p:cNvSpPr>
            <p:nvPr/>
          </p:nvSpPr>
          <p:spPr bwMode="auto">
            <a:xfrm>
              <a:off x="976313" y="3506310"/>
              <a:ext cx="1114426" cy="295934"/>
            </a:xfrm>
            <a:prstGeom prst="rect">
              <a:avLst/>
            </a:prstGeom>
            <a:solidFill>
              <a:schemeClr val="bg1"/>
            </a:solidFill>
            <a:ln w="9525" cap="flat" cmpd="sng" algn="ctr">
              <a:solidFill>
                <a:srgbClr val="00B050"/>
              </a:solid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pPr>
              <a:r>
                <a:rPr lang="vi-VN" sz="800" dirty="0">
                  <a:solidFill>
                    <a:srgbClr val="00B050"/>
                  </a:solidFill>
                  <a:latin typeface="SamsungOne-400" panose="020B0503030303020204" charset="0"/>
                  <a:ea typeface="SamsungOne-700" panose="020B0803030303020204" pitchFamily="34" charset="0"/>
                </a:rPr>
                <a:t>Phân tích cảnh quay CCTV</a:t>
              </a:r>
            </a:p>
          </p:txBody>
        </p:sp>
        <p:sp>
          <p:nvSpPr>
            <p:cNvPr id="30" name="타원 7">
              <a:extLst>
                <a:ext uri="{FF2B5EF4-FFF2-40B4-BE49-F238E27FC236}">
                  <a16:creationId xmlns:a16="http://schemas.microsoft.com/office/drawing/2014/main" id="{BEC07775-84E6-DFF7-F374-E6B7025A4174}"/>
                </a:ext>
              </a:extLst>
            </p:cNvPr>
            <p:cNvSpPr>
              <a:spLocks noChangeAspect="1"/>
            </p:cNvSpPr>
            <p:nvPr/>
          </p:nvSpPr>
          <p:spPr>
            <a:xfrm>
              <a:off x="1610264" y="2889318"/>
              <a:ext cx="393952" cy="299640"/>
            </a:xfrm>
            <a:custGeom>
              <a:avLst/>
              <a:gdLst/>
              <a:ahLst/>
              <a:cxnLst/>
              <a:rect l="l" t="t" r="r" b="b"/>
              <a:pathLst>
                <a:path w="2545905" h="1874219">
                  <a:moveTo>
                    <a:pt x="1272368" y="0"/>
                  </a:moveTo>
                  <a:cubicBezTo>
                    <a:pt x="1272513" y="722"/>
                    <a:pt x="1272660" y="1444"/>
                    <a:pt x="1272953" y="2135"/>
                  </a:cubicBezTo>
                  <a:cubicBezTo>
                    <a:pt x="1273245" y="1444"/>
                    <a:pt x="1273392" y="722"/>
                    <a:pt x="1273537" y="0"/>
                  </a:cubicBezTo>
                  <a:lnTo>
                    <a:pt x="1273537" y="4269"/>
                  </a:lnTo>
                  <a:cubicBezTo>
                    <a:pt x="1305529" y="156737"/>
                    <a:pt x="1416365" y="268479"/>
                    <a:pt x="1547945" y="268479"/>
                  </a:cubicBezTo>
                  <a:cubicBezTo>
                    <a:pt x="1658477" y="268479"/>
                    <a:pt x="1754371" y="189627"/>
                    <a:pt x="1800783" y="73674"/>
                  </a:cubicBezTo>
                  <a:cubicBezTo>
                    <a:pt x="1802032" y="74057"/>
                    <a:pt x="1803279" y="74441"/>
                    <a:pt x="1804463" y="75030"/>
                  </a:cubicBezTo>
                  <a:cubicBezTo>
                    <a:pt x="1786622" y="219273"/>
                    <a:pt x="1844259" y="350167"/>
                    <a:pt x="1955358" y="393786"/>
                  </a:cubicBezTo>
                  <a:cubicBezTo>
                    <a:pt x="2052011" y="431733"/>
                    <a:pt x="2163951" y="393740"/>
                    <a:pt x="2246838" y="304925"/>
                  </a:cubicBezTo>
                  <a:cubicBezTo>
                    <a:pt x="2160230" y="429304"/>
                    <a:pt x="2151818" y="578746"/>
                    <a:pt x="2235338" y="669378"/>
                  </a:cubicBezTo>
                  <a:cubicBezTo>
                    <a:pt x="2307438" y="747619"/>
                    <a:pt x="2428807" y="761149"/>
                    <a:pt x="2544916" y="713975"/>
                  </a:cubicBezTo>
                  <a:cubicBezTo>
                    <a:pt x="2545353" y="715373"/>
                    <a:pt x="2545786" y="716772"/>
                    <a:pt x="2545905" y="718266"/>
                  </a:cubicBezTo>
                  <a:cubicBezTo>
                    <a:pt x="2453944" y="768176"/>
                    <a:pt x="2393733" y="848714"/>
                    <a:pt x="2393057" y="937110"/>
                  </a:cubicBezTo>
                  <a:cubicBezTo>
                    <a:pt x="2393733" y="1025505"/>
                    <a:pt x="2453944" y="1106043"/>
                    <a:pt x="2545905" y="1155953"/>
                  </a:cubicBezTo>
                  <a:cubicBezTo>
                    <a:pt x="2545786" y="1157447"/>
                    <a:pt x="2545353" y="1158846"/>
                    <a:pt x="2544916" y="1160244"/>
                  </a:cubicBezTo>
                  <a:cubicBezTo>
                    <a:pt x="2428807" y="1113070"/>
                    <a:pt x="2307438" y="1126600"/>
                    <a:pt x="2235338" y="1204841"/>
                  </a:cubicBezTo>
                  <a:cubicBezTo>
                    <a:pt x="2151818" y="1295473"/>
                    <a:pt x="2160230" y="1444915"/>
                    <a:pt x="2246838" y="1569294"/>
                  </a:cubicBezTo>
                  <a:cubicBezTo>
                    <a:pt x="2163951" y="1480479"/>
                    <a:pt x="2052011" y="1442486"/>
                    <a:pt x="1955358" y="1480433"/>
                  </a:cubicBezTo>
                  <a:cubicBezTo>
                    <a:pt x="1844259" y="1524052"/>
                    <a:pt x="1786622" y="1654946"/>
                    <a:pt x="1804463" y="1799189"/>
                  </a:cubicBezTo>
                  <a:cubicBezTo>
                    <a:pt x="1803279" y="1799778"/>
                    <a:pt x="1802032" y="1800162"/>
                    <a:pt x="1800783" y="1800545"/>
                  </a:cubicBezTo>
                  <a:cubicBezTo>
                    <a:pt x="1754371" y="1684592"/>
                    <a:pt x="1658477" y="1605740"/>
                    <a:pt x="1547945" y="1605740"/>
                  </a:cubicBezTo>
                  <a:cubicBezTo>
                    <a:pt x="1416365" y="1605740"/>
                    <a:pt x="1305529" y="1717482"/>
                    <a:pt x="1273537" y="1869950"/>
                  </a:cubicBezTo>
                  <a:lnTo>
                    <a:pt x="1273537" y="1874219"/>
                  </a:lnTo>
                  <a:lnTo>
                    <a:pt x="1272953" y="1872085"/>
                  </a:lnTo>
                  <a:cubicBezTo>
                    <a:pt x="1272660" y="1872775"/>
                    <a:pt x="1272513" y="1873497"/>
                    <a:pt x="1272368" y="1874219"/>
                  </a:cubicBezTo>
                  <a:lnTo>
                    <a:pt x="1272368" y="1869950"/>
                  </a:lnTo>
                  <a:cubicBezTo>
                    <a:pt x="1240376" y="1717482"/>
                    <a:pt x="1129540" y="1605740"/>
                    <a:pt x="997960" y="1605740"/>
                  </a:cubicBezTo>
                  <a:cubicBezTo>
                    <a:pt x="887428" y="1605740"/>
                    <a:pt x="791534" y="1684592"/>
                    <a:pt x="745122" y="1800545"/>
                  </a:cubicBezTo>
                  <a:cubicBezTo>
                    <a:pt x="743873" y="1800162"/>
                    <a:pt x="742626" y="1799778"/>
                    <a:pt x="741442" y="1799189"/>
                  </a:cubicBezTo>
                  <a:cubicBezTo>
                    <a:pt x="759283" y="1654946"/>
                    <a:pt x="701646" y="1524052"/>
                    <a:pt x="590547" y="1480433"/>
                  </a:cubicBezTo>
                  <a:cubicBezTo>
                    <a:pt x="493894" y="1442486"/>
                    <a:pt x="381954" y="1480479"/>
                    <a:pt x="299067" y="1569294"/>
                  </a:cubicBezTo>
                  <a:cubicBezTo>
                    <a:pt x="385675" y="1444915"/>
                    <a:pt x="394087" y="1295473"/>
                    <a:pt x="310567" y="1204841"/>
                  </a:cubicBezTo>
                  <a:cubicBezTo>
                    <a:pt x="238467" y="1126600"/>
                    <a:pt x="117098" y="1113070"/>
                    <a:pt x="989" y="1160244"/>
                  </a:cubicBezTo>
                  <a:cubicBezTo>
                    <a:pt x="552" y="1158846"/>
                    <a:pt x="119" y="1157447"/>
                    <a:pt x="0" y="1155953"/>
                  </a:cubicBezTo>
                  <a:cubicBezTo>
                    <a:pt x="91961" y="1106043"/>
                    <a:pt x="152173" y="1025505"/>
                    <a:pt x="152849" y="937110"/>
                  </a:cubicBezTo>
                  <a:cubicBezTo>
                    <a:pt x="152173" y="848714"/>
                    <a:pt x="91961" y="768176"/>
                    <a:pt x="0" y="718266"/>
                  </a:cubicBezTo>
                  <a:cubicBezTo>
                    <a:pt x="119" y="716772"/>
                    <a:pt x="552" y="715373"/>
                    <a:pt x="989" y="713975"/>
                  </a:cubicBezTo>
                  <a:cubicBezTo>
                    <a:pt x="117098" y="761149"/>
                    <a:pt x="238467" y="747619"/>
                    <a:pt x="310567" y="669378"/>
                  </a:cubicBezTo>
                  <a:cubicBezTo>
                    <a:pt x="394087" y="578746"/>
                    <a:pt x="385675" y="429304"/>
                    <a:pt x="299067" y="304925"/>
                  </a:cubicBezTo>
                  <a:cubicBezTo>
                    <a:pt x="381954" y="393740"/>
                    <a:pt x="493894" y="431733"/>
                    <a:pt x="590547" y="393786"/>
                  </a:cubicBezTo>
                  <a:cubicBezTo>
                    <a:pt x="701646" y="350167"/>
                    <a:pt x="759283" y="219273"/>
                    <a:pt x="741442" y="75030"/>
                  </a:cubicBezTo>
                  <a:cubicBezTo>
                    <a:pt x="742626" y="74441"/>
                    <a:pt x="743873" y="74057"/>
                    <a:pt x="745122" y="73674"/>
                  </a:cubicBezTo>
                  <a:cubicBezTo>
                    <a:pt x="791534" y="189627"/>
                    <a:pt x="887428" y="268479"/>
                    <a:pt x="997960" y="268479"/>
                  </a:cubicBezTo>
                  <a:cubicBezTo>
                    <a:pt x="1129540" y="268479"/>
                    <a:pt x="1240376" y="156737"/>
                    <a:pt x="1272368" y="4269"/>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cene3d>
                <a:camera prst="orthographicFront"/>
                <a:lightRig rig="threePt" dir="t"/>
              </a:scene3d>
              <a:sp3d extrusionH="25400">
                <a:bevelT w="0" h="6350"/>
                <a:bevelB w="0" h="0"/>
              </a:sp3d>
            </a:bodyPr>
            <a:lstStyle/>
            <a:p>
              <a:pPr algn="ctr"/>
              <a:r>
                <a:rPr lang="vi-VN" sz="600" dirty="0">
                  <a:solidFill>
                    <a:prstClr val="white"/>
                  </a:solidFill>
                  <a:latin typeface="SamsungOne-400" panose="020B0503030303020204" charset="0"/>
                  <a:ea typeface="SamsungOne-700" panose="020B0803030303020204" pitchFamily="34" charset="0"/>
                </a:rPr>
                <a:t>Tắc đường</a:t>
              </a:r>
            </a:p>
          </p:txBody>
        </p:sp>
        <p:sp>
          <p:nvSpPr>
            <p:cNvPr id="31" name="화살표: 오른쪽 263">
              <a:extLst>
                <a:ext uri="{FF2B5EF4-FFF2-40B4-BE49-F238E27FC236}">
                  <a16:creationId xmlns:a16="http://schemas.microsoft.com/office/drawing/2014/main" id="{CEC949F3-263D-136F-B71D-70BFBBBFFF4A}"/>
                </a:ext>
              </a:extLst>
            </p:cNvPr>
            <p:cNvSpPr/>
            <p:nvPr/>
          </p:nvSpPr>
          <p:spPr>
            <a:xfrm rot="16200000">
              <a:off x="1345831" y="4125313"/>
              <a:ext cx="540000" cy="209566"/>
            </a:xfrm>
            <a:prstGeom prst="rightArrow">
              <a:avLst/>
            </a:prstGeom>
            <a:gradFill>
              <a:gsLst>
                <a:gs pos="0">
                  <a:schemeClr val="bg1">
                    <a:lumMod val="50000"/>
                    <a:alpha val="0"/>
                  </a:schemeClr>
                </a:gs>
                <a:gs pos="100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en-US"/>
            </a:p>
          </p:txBody>
        </p:sp>
        <p:cxnSp>
          <p:nvCxnSpPr>
            <p:cNvPr id="32" name="연결선: 꺾임 265">
              <a:extLst>
                <a:ext uri="{FF2B5EF4-FFF2-40B4-BE49-F238E27FC236}">
                  <a16:creationId xmlns:a16="http://schemas.microsoft.com/office/drawing/2014/main" id="{72E2B8F4-32A5-B6F4-FBA7-A1DD9E040FDC}"/>
                </a:ext>
              </a:extLst>
            </p:cNvPr>
            <p:cNvCxnSpPr>
              <a:stCxn id="7" idx="2"/>
            </p:cNvCxnSpPr>
            <p:nvPr/>
          </p:nvCxnSpPr>
          <p:spPr>
            <a:xfrm rot="16200000" flipH="1">
              <a:off x="3563095" y="2785848"/>
              <a:ext cx="244564" cy="2440569"/>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221">
              <a:extLst>
                <a:ext uri="{FF2B5EF4-FFF2-40B4-BE49-F238E27FC236}">
                  <a16:creationId xmlns:a16="http://schemas.microsoft.com/office/drawing/2014/main" id="{D0A39A0C-1BE0-6A75-215B-4B23B4F2B529}"/>
                </a:ext>
              </a:extLst>
            </p:cNvPr>
            <p:cNvCxnSpPr>
              <a:cxnSpLocks/>
            </p:cNvCxnSpPr>
            <p:nvPr/>
          </p:nvCxnSpPr>
          <p:spPr bwMode="auto">
            <a:xfrm>
              <a:off x="5190296" y="4681071"/>
              <a:ext cx="0" cy="4624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Rectangle 304">
              <a:extLst>
                <a:ext uri="{FF2B5EF4-FFF2-40B4-BE49-F238E27FC236}">
                  <a16:creationId xmlns:a16="http://schemas.microsoft.com/office/drawing/2014/main" id="{3CBC97AC-3B40-2605-AB0E-2EC5E99732C6}"/>
                </a:ext>
              </a:extLst>
            </p:cNvPr>
            <p:cNvSpPr>
              <a:spLocks noChangeArrowheads="1"/>
            </p:cNvSpPr>
            <p:nvPr/>
          </p:nvSpPr>
          <p:spPr bwMode="auto">
            <a:xfrm>
              <a:off x="4708348" y="4376222"/>
              <a:ext cx="913873" cy="271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0" tIns="0" rIns="0" bIns="0" anchor="ctr" anchorCtr="0">
              <a:spAutoFit/>
              <a:scene3d>
                <a:camera prst="orthographicFront"/>
                <a:lightRig rig="threePt" dir="t"/>
              </a:scene3d>
              <a:sp3d>
                <a:bevelT w="0" h="6350"/>
                <a:bevelB w="0" h="0"/>
              </a:sp3d>
            </a:bodyPr>
            <a:lstStyle/>
            <a:p>
              <a:pPr lvl="0" algn="ctr">
                <a:defRPr/>
              </a:pPr>
              <a:r>
                <a:rPr lang="vi-VN" sz="800" dirty="0">
                  <a:solidFill>
                    <a:srgbClr val="000000"/>
                  </a:solidFill>
                  <a:latin typeface="SamsungOne-400" panose="020B0503030303020204" charset="0"/>
                  <a:ea typeface="SamsungOne-700" panose="020B0803030303020204" pitchFamily="34" charset="0"/>
                </a:rPr>
                <a:t>Nền tảng Thành phố thông minh mở</a:t>
              </a:r>
            </a:p>
          </p:txBody>
        </p:sp>
        <p:cxnSp>
          <p:nvCxnSpPr>
            <p:cNvPr id="35" name="직선 연결선 223">
              <a:extLst>
                <a:ext uri="{FF2B5EF4-FFF2-40B4-BE49-F238E27FC236}">
                  <a16:creationId xmlns:a16="http://schemas.microsoft.com/office/drawing/2014/main" id="{400ABD62-484B-6BE3-E1CF-0B8CF316915F}"/>
                </a:ext>
              </a:extLst>
            </p:cNvPr>
            <p:cNvCxnSpPr/>
            <p:nvPr/>
          </p:nvCxnSpPr>
          <p:spPr bwMode="auto">
            <a:xfrm>
              <a:off x="5208950" y="3307523"/>
              <a:ext cx="0" cy="51585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Rectangle 304">
              <a:extLst>
                <a:ext uri="{FF2B5EF4-FFF2-40B4-BE49-F238E27FC236}">
                  <a16:creationId xmlns:a16="http://schemas.microsoft.com/office/drawing/2014/main" id="{A1BDCE6E-D1CA-5888-9842-4BE14334112F}"/>
                </a:ext>
              </a:extLst>
            </p:cNvPr>
            <p:cNvSpPr>
              <a:spLocks noChangeArrowheads="1"/>
            </p:cNvSpPr>
            <p:nvPr/>
          </p:nvSpPr>
          <p:spPr bwMode="auto">
            <a:xfrm>
              <a:off x="5269663" y="3369220"/>
              <a:ext cx="637794" cy="186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0" tIns="0" rIns="0" bIns="0" anchor="t" anchorCtr="0">
              <a:spAutoFit/>
              <a:scene3d>
                <a:camera prst="orthographicFront"/>
                <a:lightRig rig="threePt" dir="t"/>
              </a:scene3d>
              <a:sp3d>
                <a:bevelT w="0" h="6350"/>
                <a:bevelB w="0" h="0"/>
              </a:sp3d>
            </a:bodyPr>
            <a:lstStyle/>
            <a:p>
              <a:pPr algn="ctr" fontAlgn="base">
                <a:spcBef>
                  <a:spcPct val="0"/>
                </a:spcBef>
                <a:spcAft>
                  <a:spcPct val="0"/>
                </a:spcAft>
                <a:defRPr/>
              </a:pPr>
              <a:r>
                <a:rPr kumimoji="1" lang="vi-VN" sz="1100" dirty="0">
                  <a:solidFill>
                    <a:srgbClr val="000000"/>
                  </a:solidFill>
                  <a:latin typeface="SamsungOne-400" panose="020B0503030303020204" charset="0"/>
                  <a:ea typeface="SamsungOne-400" panose="020B0503030303020204" pitchFamily="34" charset="0"/>
                </a:rPr>
                <a:t>3G/ LTE</a:t>
              </a:r>
            </a:p>
          </p:txBody>
        </p:sp>
        <p:sp>
          <p:nvSpPr>
            <p:cNvPr id="37" name="Rectangle 304">
              <a:extLst>
                <a:ext uri="{FF2B5EF4-FFF2-40B4-BE49-F238E27FC236}">
                  <a16:creationId xmlns:a16="http://schemas.microsoft.com/office/drawing/2014/main" id="{4E603AA9-02D8-678C-17E2-D20C90E8EE9C}"/>
                </a:ext>
              </a:extLst>
            </p:cNvPr>
            <p:cNvSpPr>
              <a:spLocks noChangeArrowheads="1"/>
            </p:cNvSpPr>
            <p:nvPr/>
          </p:nvSpPr>
          <p:spPr bwMode="auto">
            <a:xfrm>
              <a:off x="4679028" y="5518404"/>
              <a:ext cx="895536" cy="186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0" tIns="0" rIns="0" bIns="0" anchor="t" anchorCtr="0">
              <a:spAutoFit/>
              <a:scene3d>
                <a:camera prst="orthographicFront"/>
                <a:lightRig rig="threePt" dir="t"/>
              </a:scene3d>
              <a:sp3d>
                <a:bevelT w="0" h="6350"/>
                <a:bevelB w="0" h="0"/>
              </a:sp3d>
            </a:bodyPr>
            <a:lstStyle/>
            <a:p>
              <a:pPr lvl="0" algn="ctr" fontAlgn="base">
                <a:spcBef>
                  <a:spcPct val="0"/>
                </a:spcBef>
                <a:spcAft>
                  <a:spcPct val="0"/>
                </a:spcAft>
                <a:defRPr/>
              </a:pPr>
              <a:r>
                <a:rPr kumimoji="1" lang="vi-VN" sz="1100" dirty="0">
                  <a:solidFill>
                    <a:srgbClr val="000000"/>
                  </a:solidFill>
                  <a:latin typeface="SamsungOne-400" panose="020B0503030303020204" charset="0"/>
                  <a:ea typeface="SamsungOne-400" panose="020B0503030303020204" pitchFamily="34" charset="0"/>
                </a:rPr>
                <a:t>Vận hành PC</a:t>
              </a:r>
            </a:p>
          </p:txBody>
        </p:sp>
        <p:sp>
          <p:nvSpPr>
            <p:cNvPr id="38" name="Rectangle 304">
              <a:extLst>
                <a:ext uri="{FF2B5EF4-FFF2-40B4-BE49-F238E27FC236}">
                  <a16:creationId xmlns:a16="http://schemas.microsoft.com/office/drawing/2014/main" id="{9F716848-A4E4-A74D-37F5-6E98A49C9309}"/>
                </a:ext>
              </a:extLst>
            </p:cNvPr>
            <p:cNvSpPr>
              <a:spLocks noChangeArrowheads="1"/>
            </p:cNvSpPr>
            <p:nvPr/>
          </p:nvSpPr>
          <p:spPr bwMode="auto">
            <a:xfrm>
              <a:off x="4502297" y="3061141"/>
              <a:ext cx="1325974" cy="271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0" tIns="0" rIns="0" bIns="0" anchor="t" anchorCtr="0">
              <a:spAutoFit/>
              <a:scene3d>
                <a:camera prst="orthographicFront"/>
                <a:lightRig rig="threePt" dir="t"/>
              </a:scene3d>
              <a:sp3d>
                <a:bevelT w="0" h="6350"/>
                <a:bevelB w="0" h="0"/>
              </a:sp3d>
            </a:bodyPr>
            <a:lstStyle/>
            <a:p>
              <a:pPr lvl="0" algn="ctr" fontAlgn="base">
                <a:spcBef>
                  <a:spcPct val="0"/>
                </a:spcBef>
                <a:spcAft>
                  <a:spcPct val="0"/>
                </a:spcAft>
                <a:defRPr/>
              </a:pPr>
              <a:r>
                <a:rPr kumimoji="1" lang="vi-VN" sz="800" dirty="0">
                  <a:solidFill>
                    <a:srgbClr val="000000"/>
                  </a:solidFill>
                  <a:latin typeface="SamsungOne-400" panose="020B0503030303020204" charset="0"/>
                  <a:ea typeface="SamsungOne-400" panose="020B0503030303020204" pitchFamily="34" charset="0"/>
                </a:rPr>
                <a:t>Điện thoại thông minh (tương lai)</a:t>
              </a:r>
            </a:p>
          </p:txBody>
        </p:sp>
        <p:cxnSp>
          <p:nvCxnSpPr>
            <p:cNvPr id="39" name="직선 연결선 227">
              <a:extLst>
                <a:ext uri="{FF2B5EF4-FFF2-40B4-BE49-F238E27FC236}">
                  <a16:creationId xmlns:a16="http://schemas.microsoft.com/office/drawing/2014/main" id="{C75051A6-5137-450C-E38D-20734C24F9BD}"/>
                </a:ext>
              </a:extLst>
            </p:cNvPr>
            <p:cNvCxnSpPr/>
            <p:nvPr/>
          </p:nvCxnSpPr>
          <p:spPr bwMode="auto">
            <a:xfrm>
              <a:off x="5565945" y="4172514"/>
              <a:ext cx="4198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0" name="Picture 3" descr="C:\Users\Youno.Lee\AppData\Local\Microsoft\Windows\Temporary Internet Files\Content.IE5\SPE3VEKF\02_1[1].jpg">
              <a:extLst>
                <a:ext uri="{FF2B5EF4-FFF2-40B4-BE49-F238E27FC236}">
                  <a16:creationId xmlns:a16="http://schemas.microsoft.com/office/drawing/2014/main" id="{10CF0DC4-43DE-11CE-1005-87DE1A6A3579}"/>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22221" y="3878017"/>
              <a:ext cx="738891" cy="43183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304">
              <a:extLst>
                <a:ext uri="{FF2B5EF4-FFF2-40B4-BE49-F238E27FC236}">
                  <a16:creationId xmlns:a16="http://schemas.microsoft.com/office/drawing/2014/main" id="{C0A9DEEF-7DFB-0E61-18A3-8E18EC0E985C}"/>
                </a:ext>
              </a:extLst>
            </p:cNvPr>
            <p:cNvSpPr>
              <a:spLocks noChangeArrowheads="1"/>
            </p:cNvSpPr>
            <p:nvPr/>
          </p:nvSpPr>
          <p:spPr bwMode="auto">
            <a:xfrm>
              <a:off x="5711321" y="4311173"/>
              <a:ext cx="807989" cy="271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square" lIns="0" tIns="0" rIns="0" bIns="0" anchor="ctr" anchorCtr="0">
              <a:spAutoFit/>
              <a:scene3d>
                <a:camera prst="orthographicFront"/>
                <a:lightRig rig="threePt" dir="t"/>
              </a:scene3d>
              <a:sp3d>
                <a:bevelT w="0" h="6350"/>
                <a:bevelB w="0" h="0"/>
              </a:sp3d>
            </a:bodyPr>
            <a:lstStyle/>
            <a:p>
              <a:pPr lvl="0" algn="ctr" fontAlgn="base">
                <a:spcBef>
                  <a:spcPct val="0"/>
                </a:spcBef>
                <a:spcAft>
                  <a:spcPct val="0"/>
                </a:spcAft>
                <a:defRPr/>
              </a:pPr>
              <a:r>
                <a:rPr kumimoji="1" lang="vi-VN" sz="800" dirty="0">
                  <a:solidFill>
                    <a:srgbClr val="000000"/>
                  </a:solidFill>
                  <a:latin typeface="SamsungOne-400" panose="020B0503030303020204" charset="0"/>
                  <a:ea typeface="SamsungOne-400" panose="020B0503030303020204" pitchFamily="34" charset="0"/>
                </a:rPr>
                <a:t>Giám sát thành phố thông minh</a:t>
              </a:r>
            </a:p>
          </p:txBody>
        </p:sp>
        <p:grpSp>
          <p:nvGrpSpPr>
            <p:cNvPr id="42" name="그룹 230">
              <a:extLst>
                <a:ext uri="{FF2B5EF4-FFF2-40B4-BE49-F238E27FC236}">
                  <a16:creationId xmlns:a16="http://schemas.microsoft.com/office/drawing/2014/main" id="{386100A2-5C62-7EE4-F527-67202ACAD9C2}"/>
                </a:ext>
              </a:extLst>
            </p:cNvPr>
            <p:cNvGrpSpPr/>
            <p:nvPr/>
          </p:nvGrpSpPr>
          <p:grpSpPr>
            <a:xfrm>
              <a:off x="4700487" y="3730540"/>
              <a:ext cx="938033" cy="569836"/>
              <a:chOff x="-3942080" y="2326076"/>
              <a:chExt cx="1008418" cy="722005"/>
            </a:xfrm>
          </p:grpSpPr>
          <p:pic>
            <p:nvPicPr>
              <p:cNvPr id="52" name="그림 231">
                <a:extLst>
                  <a:ext uri="{FF2B5EF4-FFF2-40B4-BE49-F238E27FC236}">
                    <a16:creationId xmlns:a16="http://schemas.microsoft.com/office/drawing/2014/main" id="{D63F1B1A-69EF-0EC2-1E8F-5BA013DAF67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21518"/>
              <a:stretch/>
            </p:blipFill>
            <p:spPr>
              <a:xfrm>
                <a:off x="-3942080" y="2326076"/>
                <a:ext cx="1008418" cy="722005"/>
              </a:xfrm>
              <a:prstGeom prst="rect">
                <a:avLst/>
              </a:prstGeom>
            </p:spPr>
          </p:pic>
          <p:pic>
            <p:nvPicPr>
              <p:cNvPr id="53" name="Picture 3" descr="C:\Users\Administrator\Downloads\PSD자료\Source\JPG&amp;PNG\Tower.png">
                <a:extLst>
                  <a:ext uri="{FF2B5EF4-FFF2-40B4-BE49-F238E27FC236}">
                    <a16:creationId xmlns:a16="http://schemas.microsoft.com/office/drawing/2014/main" id="{7F8D5172-5B9C-6DAC-ABAD-FEF8F3D94E9A}"/>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779520" y="2448266"/>
                <a:ext cx="548641" cy="54864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Users\D0037\Desktop\earth-icon.png">
                <a:extLst>
                  <a:ext uri="{FF2B5EF4-FFF2-40B4-BE49-F238E27FC236}">
                    <a16:creationId xmlns:a16="http://schemas.microsoft.com/office/drawing/2014/main" id="{296FACAB-0BC0-C224-0DFA-B3829570117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431596" y="2722568"/>
                <a:ext cx="302316" cy="30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icture 78" descr="8">
              <a:extLst>
                <a:ext uri="{FF2B5EF4-FFF2-40B4-BE49-F238E27FC236}">
                  <a16:creationId xmlns:a16="http://schemas.microsoft.com/office/drawing/2014/main" id="{17E96320-0F12-FC72-E168-AE0478E579F4}"/>
                </a:ext>
              </a:extLst>
            </p:cNvPr>
            <p:cNvPicPr preferRelativeResize="0">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flipH="1">
              <a:off x="4862139" y="5149249"/>
              <a:ext cx="529314" cy="397869"/>
            </a:xfrm>
            <a:prstGeom prst="rect">
              <a:avLst/>
            </a:prstGeom>
            <a:noFill/>
            <a:ln w="9525">
              <a:noFill/>
              <a:miter lim="800000"/>
              <a:headEnd/>
              <a:tailEnd/>
            </a:ln>
          </p:spPr>
        </p:pic>
        <p:pic>
          <p:nvPicPr>
            <p:cNvPr id="44" name="Picture 2">
              <a:extLst>
                <a:ext uri="{FF2B5EF4-FFF2-40B4-BE49-F238E27FC236}">
                  <a16:creationId xmlns:a16="http://schemas.microsoft.com/office/drawing/2014/main" id="{2176ADEA-39CC-C243-6584-43DCD96A2506}"/>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834736" y="2698492"/>
              <a:ext cx="500145" cy="367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descr="C:\Users\Youno.Lee\AppData\Local\Microsoft\Windows\Temporary Internet Files\Content.IE5\BF3PGB32\갤럭시s2_hd[1].jpg">
              <a:extLst>
                <a:ext uri="{FF2B5EF4-FFF2-40B4-BE49-F238E27FC236}">
                  <a16:creationId xmlns:a16="http://schemas.microsoft.com/office/drawing/2014/main" id="{1C44EAE4-85EB-5DBB-55DD-24A69D0211E1}"/>
                </a:ext>
              </a:extLst>
            </p:cNvPr>
            <p:cNvPicPr>
              <a:picLocks noChangeAspect="1" noChangeArrowheads="1"/>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12532" y="2649460"/>
              <a:ext cx="412295" cy="465414"/>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304">
              <a:extLst>
                <a:ext uri="{FF2B5EF4-FFF2-40B4-BE49-F238E27FC236}">
                  <a16:creationId xmlns:a16="http://schemas.microsoft.com/office/drawing/2014/main" id="{D4DDFB28-7397-C165-5FD8-B44ACBEA343E}"/>
                </a:ext>
              </a:extLst>
            </p:cNvPr>
            <p:cNvSpPr>
              <a:spLocks noChangeArrowheads="1"/>
            </p:cNvSpPr>
            <p:nvPr/>
          </p:nvSpPr>
          <p:spPr bwMode="auto">
            <a:xfrm>
              <a:off x="4617289" y="3628740"/>
              <a:ext cx="1195432" cy="141265"/>
            </a:xfrm>
            <a:prstGeom prst="rect">
              <a:avLst/>
            </a:prstGeom>
            <a:solidFill>
              <a:schemeClr val="bg1"/>
            </a:solidFill>
            <a:ln w="9525" cap="flat" cmpd="sng" algn="ctr">
              <a:solidFill>
                <a:srgbClr val="0033CC"/>
              </a:solid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pPr>
              <a:r>
                <a:rPr lang="vi-VN" sz="700" dirty="0">
                  <a:solidFill>
                    <a:srgbClr val="0033CC"/>
                  </a:solidFill>
                  <a:latin typeface="SamsungOne-400" panose="020B0503030303020204" charset="0"/>
                  <a:ea typeface="SamsungOne-700" panose="020B0803030303020204" pitchFamily="34" charset="0"/>
                </a:rPr>
                <a:t>Trung tâm dịch vụ</a:t>
              </a:r>
            </a:p>
          </p:txBody>
        </p:sp>
        <p:grpSp>
          <p:nvGrpSpPr>
            <p:cNvPr id="47" name="Group 27">
              <a:extLst>
                <a:ext uri="{FF2B5EF4-FFF2-40B4-BE49-F238E27FC236}">
                  <a16:creationId xmlns:a16="http://schemas.microsoft.com/office/drawing/2014/main" id="{0D2C8796-260C-8621-4284-6B9ECB3E9863}"/>
                </a:ext>
              </a:extLst>
            </p:cNvPr>
            <p:cNvGrpSpPr>
              <a:grpSpLocks/>
            </p:cNvGrpSpPr>
            <p:nvPr/>
          </p:nvGrpSpPr>
          <p:grpSpPr bwMode="auto">
            <a:xfrm flipH="1">
              <a:off x="5892068" y="3898855"/>
              <a:ext cx="719198" cy="458167"/>
              <a:chOff x="4587" y="2348"/>
              <a:chExt cx="568" cy="406"/>
            </a:xfrm>
          </p:grpSpPr>
          <p:pic>
            <p:nvPicPr>
              <p:cNvPr id="49" name="Picture 28" descr="business icon_19">
                <a:extLst>
                  <a:ext uri="{FF2B5EF4-FFF2-40B4-BE49-F238E27FC236}">
                    <a16:creationId xmlns:a16="http://schemas.microsoft.com/office/drawing/2014/main" id="{E89F95A8-CB26-F8D5-D1DF-D100AB687E3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4587" y="2348"/>
                <a:ext cx="337"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9" descr="business icon_26">
                <a:extLst>
                  <a:ext uri="{FF2B5EF4-FFF2-40B4-BE49-F238E27FC236}">
                    <a16:creationId xmlns:a16="http://schemas.microsoft.com/office/drawing/2014/main" id="{A418D2BC-5353-BC6F-0D4A-6C4EEEB1FF98}"/>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4837" y="2464"/>
                <a:ext cx="31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30" descr="business icon_03">
                <a:extLst>
                  <a:ext uri="{FF2B5EF4-FFF2-40B4-BE49-F238E27FC236}">
                    <a16:creationId xmlns:a16="http://schemas.microsoft.com/office/drawing/2014/main" id="{D21B9E7A-2373-8267-6AFA-D459700F2CC8}"/>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4791" y="2416"/>
                <a:ext cx="22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9" descr="e9">
              <a:extLst>
                <a:ext uri="{FF2B5EF4-FFF2-40B4-BE49-F238E27FC236}">
                  <a16:creationId xmlns:a16="http://schemas.microsoft.com/office/drawing/2014/main" id="{F09190F6-A112-8D32-1E93-C9838C6C9DC1}"/>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5076869" y="3294780"/>
              <a:ext cx="256685" cy="316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32143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그룹 90"/>
          <p:cNvGrpSpPr/>
          <p:nvPr/>
        </p:nvGrpSpPr>
        <p:grpSpPr>
          <a:xfrm>
            <a:off x="416128" y="444866"/>
            <a:ext cx="9051872" cy="553998"/>
            <a:chOff x="416128" y="444866"/>
            <a:chExt cx="9051872" cy="553998"/>
          </a:xfrm>
        </p:grpSpPr>
        <p:sp>
          <p:nvSpPr>
            <p:cNvPr id="92" name="직사각형 91">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Thành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93" name="직사각형 9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97" name="직사각형 9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Các dịch vụ thành phố thông minh</a:t>
            </a:r>
          </a:p>
        </p:txBody>
      </p:sp>
      <p:sp>
        <p:nvSpPr>
          <p:cNvPr id="89" name="직사각형 88">
            <a:extLst>
              <a:ext uri="{FF2B5EF4-FFF2-40B4-BE49-F238E27FC236}">
                <a16:creationId xmlns:a16="http://schemas.microsoft.com/office/drawing/2014/main" id="{0C3FAEEA-40C3-4648-B923-49108F5F1A22}"/>
              </a:ext>
            </a:extLst>
          </p:cNvPr>
          <p:cNvSpPr/>
          <p:nvPr/>
        </p:nvSpPr>
        <p:spPr>
          <a:xfrm>
            <a:off x="7812999" y="1955899"/>
            <a:ext cx="1781093" cy="322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Dịch vụ quản lý vị trí đáng tin cậy bằng hệ thống đèn đường thông minh</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One-400" panose="020B0503030303020204" charset="0"/>
                <a:ea typeface="SamsungOne-400" panose="020B0503030303020204" pitchFamily="34" charset="0"/>
              </a:rPr>
              <a:t>Lợi ích mong đợi</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charset="0"/>
                <a:ea typeface="SamsungOne-400" panose="020B0503030303020204" pitchFamily="34" charset="0"/>
              </a:rPr>
              <a:t>Đảm bảo an toàn tại các khu vực không được bảo vệ bằng đèn đường thông minh</a:t>
            </a:r>
          </a:p>
          <a:p>
            <a:pPr marL="355600" lvl="1" indent="-179388">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charset="0"/>
                <a:ea typeface="SamsungOne-400" panose="020B0503030303020204" pitchFamily="34" charset="0"/>
              </a:rPr>
              <a:t>Mở rộng cơ sở bằng cách tìm ra các trường hợp sử dụng kết hợp đèn đường thông minh</a:t>
            </a:r>
          </a:p>
        </p:txBody>
      </p:sp>
      <p:grpSp>
        <p:nvGrpSpPr>
          <p:cNvPr id="3" name="그룹 3">
            <a:extLst>
              <a:ext uri="{FF2B5EF4-FFF2-40B4-BE49-F238E27FC236}">
                <a16:creationId xmlns:a16="http://schemas.microsoft.com/office/drawing/2014/main" id="{16EFEB1F-AF02-E9AE-F59C-8BB91DDD6E6C}"/>
              </a:ext>
            </a:extLst>
          </p:cNvPr>
          <p:cNvGrpSpPr/>
          <p:nvPr/>
        </p:nvGrpSpPr>
        <p:grpSpPr>
          <a:xfrm>
            <a:off x="703262" y="1955900"/>
            <a:ext cx="7030500" cy="4103489"/>
            <a:chOff x="703263" y="2246818"/>
            <a:chExt cx="6236781" cy="3813809"/>
          </a:xfrm>
        </p:grpSpPr>
        <p:sp>
          <p:nvSpPr>
            <p:cNvPr id="4" name="직사각형 97">
              <a:extLst>
                <a:ext uri="{FF2B5EF4-FFF2-40B4-BE49-F238E27FC236}">
                  <a16:creationId xmlns:a16="http://schemas.microsoft.com/office/drawing/2014/main" id="{D7746E02-EA0C-0587-DC2D-AC2289F0AF08}"/>
                </a:ext>
              </a:extLst>
            </p:cNvPr>
            <p:cNvSpPr/>
            <p:nvPr/>
          </p:nvSpPr>
          <p:spPr>
            <a:xfrm>
              <a:off x="706437" y="2246818"/>
              <a:ext cx="6053137" cy="288000"/>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1600" dirty="0">
                  <a:solidFill>
                    <a:schemeClr val="bg1"/>
                  </a:solidFill>
                  <a:latin typeface="SamsungOne-400" panose="020B0503030303020204" charset="0"/>
                  <a:ea typeface="SamsungOne-700" panose="020B0803030303020204" pitchFamily="34" charset="0"/>
                </a:rPr>
                <a:t>Sơ đồ khái niệm dịch vụ và các thành phần</a:t>
              </a:r>
            </a:p>
          </p:txBody>
        </p:sp>
        <p:sp>
          <p:nvSpPr>
            <p:cNvPr id="5" name="직사각형 98">
              <a:extLst>
                <a:ext uri="{FF2B5EF4-FFF2-40B4-BE49-F238E27FC236}">
                  <a16:creationId xmlns:a16="http://schemas.microsoft.com/office/drawing/2014/main" id="{EE862270-96C2-8A88-7318-72A727D97B7A}"/>
                </a:ext>
              </a:extLst>
            </p:cNvPr>
            <p:cNvSpPr/>
            <p:nvPr/>
          </p:nvSpPr>
          <p:spPr>
            <a:xfrm>
              <a:off x="703263" y="2534817"/>
              <a:ext cx="6052959" cy="35136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en-US"/>
            </a:p>
          </p:txBody>
        </p:sp>
        <p:grpSp>
          <p:nvGrpSpPr>
            <p:cNvPr id="6" name="그룹 100">
              <a:extLst>
                <a:ext uri="{FF2B5EF4-FFF2-40B4-BE49-F238E27FC236}">
                  <a16:creationId xmlns:a16="http://schemas.microsoft.com/office/drawing/2014/main" id="{C9AB484C-C581-9F48-2463-5F3B38067DB5}"/>
                </a:ext>
              </a:extLst>
            </p:cNvPr>
            <p:cNvGrpSpPr/>
            <p:nvPr/>
          </p:nvGrpSpPr>
          <p:grpSpPr>
            <a:xfrm>
              <a:off x="1127385" y="5141713"/>
              <a:ext cx="5510745" cy="611838"/>
              <a:chOff x="-9716978" y="3525315"/>
              <a:chExt cx="9102722" cy="1360629"/>
            </a:xfrm>
          </p:grpSpPr>
          <p:pic>
            <p:nvPicPr>
              <p:cNvPr id="79" name="Picture 2">
                <a:extLst>
                  <a:ext uri="{FF2B5EF4-FFF2-40B4-BE49-F238E27FC236}">
                    <a16:creationId xmlns:a16="http://schemas.microsoft.com/office/drawing/2014/main" id="{44F4CC6B-9AC0-88EB-239C-9635EA9881E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23434"/>
              <a:stretch/>
            </p:blipFill>
            <p:spPr bwMode="auto">
              <a:xfrm>
                <a:off x="-9716978" y="3525315"/>
                <a:ext cx="9102722" cy="1360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0" name="직선 연결선 102">
                <a:extLst>
                  <a:ext uri="{FF2B5EF4-FFF2-40B4-BE49-F238E27FC236}">
                    <a16:creationId xmlns:a16="http://schemas.microsoft.com/office/drawing/2014/main" id="{35869BE8-FD60-8192-B401-175C9AEF9D74}"/>
                  </a:ext>
                </a:extLst>
              </p:cNvPr>
              <p:cNvCxnSpPr>
                <a:cxnSpLocks noChangeShapeType="1"/>
              </p:cNvCxnSpPr>
              <p:nvPr/>
            </p:nvCxnSpPr>
            <p:spPr bwMode="auto">
              <a:xfrm>
                <a:off x="-8238268" y="4127667"/>
                <a:ext cx="7620000" cy="0"/>
              </a:xfrm>
              <a:prstGeom prst="line">
                <a:avLst/>
              </a:prstGeom>
              <a:noFill/>
              <a:ln w="57150" cmpd="dbl" algn="ctr">
                <a:solidFill>
                  <a:srgbClr val="FFC000"/>
                </a:solidFill>
                <a:round/>
                <a:headEnd/>
                <a:tailEnd/>
              </a:ln>
              <a:extLst>
                <a:ext uri="{909E8E84-426E-40DD-AFC4-6F175D3DCCD1}">
                  <a14:hiddenFill xmlns:a14="http://schemas.microsoft.com/office/drawing/2010/main">
                    <a:noFill/>
                  </a14:hiddenFill>
                </a:ext>
              </a:extLst>
            </p:spPr>
          </p:cxnSp>
        </p:grpSp>
        <p:sp>
          <p:nvSpPr>
            <p:cNvPr id="7" name="이등변 삼각형 103">
              <a:extLst>
                <a:ext uri="{FF2B5EF4-FFF2-40B4-BE49-F238E27FC236}">
                  <a16:creationId xmlns:a16="http://schemas.microsoft.com/office/drawing/2014/main" id="{3E27903A-2975-E420-72C4-585374E69102}"/>
                </a:ext>
              </a:extLst>
            </p:cNvPr>
            <p:cNvSpPr/>
            <p:nvPr/>
          </p:nvSpPr>
          <p:spPr>
            <a:xfrm>
              <a:off x="3541125" y="4846332"/>
              <a:ext cx="788019" cy="752408"/>
            </a:xfrm>
            <a:prstGeom prst="triangle">
              <a:avLst/>
            </a:prstGeom>
            <a:gradFill>
              <a:gsLst>
                <a:gs pos="100000">
                  <a:srgbClr val="FFFFFF">
                    <a:alpha val="25000"/>
                  </a:srgbClr>
                </a:gs>
                <a:gs pos="56000">
                  <a:srgbClr val="FFFF99"/>
                </a:gs>
              </a:gsLst>
              <a:lin ang="5400000" scaled="1"/>
            </a:gradFill>
            <a:ln w="25400" cap="flat" cmpd="sng" algn="ctr">
              <a:noFill/>
              <a:prstDash val="solid"/>
            </a:ln>
            <a:effectLst/>
          </p:spPr>
          <p:txBody>
            <a:bodyPr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latinLnBrk="0">
                <a:defRPr/>
              </a:pPr>
              <a:endParaRPr lang="ko-KR" altLang="en-US" sz="2800" kern="0">
                <a:solidFill>
                  <a:srgbClr val="FFFFFF"/>
                </a:solidFill>
                <a:latin typeface="SamsungOne-400" panose="020B0503030303020204" pitchFamily="34" charset="0"/>
                <a:ea typeface="Rix고딕 EB" panose="02020603020101020101" pitchFamily="18" charset="-127"/>
              </a:endParaRPr>
            </a:p>
          </p:txBody>
        </p:sp>
        <p:sp>
          <p:nvSpPr>
            <p:cNvPr id="8" name="이등변 삼각형 104">
              <a:extLst>
                <a:ext uri="{FF2B5EF4-FFF2-40B4-BE49-F238E27FC236}">
                  <a16:creationId xmlns:a16="http://schemas.microsoft.com/office/drawing/2014/main" id="{C9823F37-24FC-D910-DB22-C099E9375A20}"/>
                </a:ext>
              </a:extLst>
            </p:cNvPr>
            <p:cNvSpPr/>
            <p:nvPr/>
          </p:nvSpPr>
          <p:spPr>
            <a:xfrm>
              <a:off x="1845711" y="4822497"/>
              <a:ext cx="788019" cy="776243"/>
            </a:xfrm>
            <a:prstGeom prst="triangle">
              <a:avLst/>
            </a:prstGeom>
            <a:gradFill>
              <a:gsLst>
                <a:gs pos="100000">
                  <a:srgbClr val="FFFFFF">
                    <a:alpha val="25000"/>
                  </a:srgbClr>
                </a:gs>
                <a:gs pos="56000">
                  <a:srgbClr val="FFFF99"/>
                </a:gs>
              </a:gsLst>
              <a:lin ang="5400000" scaled="1"/>
            </a:gradFill>
            <a:ln w="25400" cap="flat" cmpd="sng" algn="ctr">
              <a:noFill/>
              <a:prstDash val="solid"/>
            </a:ln>
            <a:effectLst/>
          </p:spPr>
          <p:txBody>
            <a:bodyPr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latinLnBrk="0">
                <a:defRPr/>
              </a:pPr>
              <a:endParaRPr lang="ko-KR" altLang="en-US" sz="2800" kern="0">
                <a:solidFill>
                  <a:srgbClr val="FFFFFF"/>
                </a:solidFill>
                <a:latin typeface="SamsungOne-400" panose="020B0503030303020204" pitchFamily="34" charset="0"/>
                <a:ea typeface="Rix고딕 EB" panose="02020603020101020101" pitchFamily="18" charset="-127"/>
              </a:endParaRPr>
            </a:p>
          </p:txBody>
        </p:sp>
        <p:pic>
          <p:nvPicPr>
            <p:cNvPr id="9" name="Picture 2">
              <a:extLst>
                <a:ext uri="{FF2B5EF4-FFF2-40B4-BE49-F238E27FC236}">
                  <a16:creationId xmlns:a16="http://schemas.microsoft.com/office/drawing/2014/main" id="{CA25961D-5791-1C6D-CEF1-BBFDDFA5B9F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33826" y="2961406"/>
              <a:ext cx="775918" cy="396208"/>
            </a:xfrm>
            <a:prstGeom prst="rect">
              <a:avLst/>
            </a:prstGeom>
            <a:noFill/>
            <a:ln w="19050">
              <a:solidFill>
                <a:srgbClr val="FFFFFF"/>
              </a:solidFill>
              <a:miter lim="800000"/>
              <a:headEnd/>
              <a:tailEnd/>
            </a:ln>
            <a:effectLst>
              <a:outerShdw blurRad="50800" dist="38100" dir="2700000" algn="tl" rotWithShape="0">
                <a:prstClr val="black">
                  <a:alpha val="40000"/>
                </a:prstClr>
              </a:outerShdw>
            </a:effectLst>
          </p:spPr>
        </p:pic>
        <p:cxnSp>
          <p:nvCxnSpPr>
            <p:cNvPr id="10" name="꺾인 연결선 268">
              <a:extLst>
                <a:ext uri="{FF2B5EF4-FFF2-40B4-BE49-F238E27FC236}">
                  <a16:creationId xmlns:a16="http://schemas.microsoft.com/office/drawing/2014/main" id="{832A12A0-D5FE-7E42-F33A-5ADC63C3BB15}"/>
                </a:ext>
              </a:extLst>
            </p:cNvPr>
            <p:cNvCxnSpPr>
              <a:endCxn id="9" idx="1"/>
            </p:cNvCxnSpPr>
            <p:nvPr/>
          </p:nvCxnSpPr>
          <p:spPr>
            <a:xfrm rot="10800000" flipH="1">
              <a:off x="1530683" y="3159510"/>
              <a:ext cx="403144" cy="2362164"/>
            </a:xfrm>
            <a:prstGeom prst="bentConnector3">
              <a:avLst>
                <a:gd name="adj1" fmla="val -115737"/>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7A1E1F5-D34C-7D34-8F30-528A41A72BB3}"/>
                </a:ext>
              </a:extLst>
            </p:cNvPr>
            <p:cNvSpPr txBox="1"/>
            <p:nvPr/>
          </p:nvSpPr>
          <p:spPr>
            <a:xfrm>
              <a:off x="1464126" y="3349138"/>
              <a:ext cx="1635858" cy="371865"/>
            </a:xfrm>
            <a:prstGeom prst="rect">
              <a:avLst/>
            </a:prstGeom>
            <a:noFill/>
          </p:spPr>
          <p:txBody>
            <a:bodyPr wrap="square" rtlCol="0">
              <a:spAutoFit/>
              <a:scene3d>
                <a:camera prst="orthographicFront"/>
                <a:lightRig rig="threePt" dir="t"/>
              </a:scene3d>
              <a:sp3d>
                <a:bevelT w="0" h="6350"/>
                <a:bevelB w="0" h="0"/>
              </a:sp3d>
            </a:bodyPr>
            <a:lstStyle/>
            <a:p>
              <a:pPr lvl="0">
                <a:defRPr/>
              </a:pPr>
              <a:r>
                <a:rPr lang="vi-VN" sz="1000" dirty="0">
                  <a:solidFill>
                    <a:srgbClr val="000000"/>
                  </a:solidFill>
                  <a:latin typeface="SamsungOne-400" panose="020B0503030303020204" charset="0"/>
                  <a:ea typeface="SamsungOne-400" panose="020B0503030303020204" pitchFamily="34" charset="0"/>
                </a:rPr>
                <a:t>Phòng kiểm soát văn phòng quận</a:t>
              </a:r>
            </a:p>
          </p:txBody>
        </p:sp>
        <p:sp>
          <p:nvSpPr>
            <p:cNvPr id="12" name="TextBox 11">
              <a:extLst>
                <a:ext uri="{FF2B5EF4-FFF2-40B4-BE49-F238E27FC236}">
                  <a16:creationId xmlns:a16="http://schemas.microsoft.com/office/drawing/2014/main" id="{11993200-55D2-62BB-E6CB-2DE0798CFBCC}"/>
                </a:ext>
              </a:extLst>
            </p:cNvPr>
            <p:cNvSpPr txBox="1"/>
            <p:nvPr/>
          </p:nvSpPr>
          <p:spPr>
            <a:xfrm>
              <a:off x="1033069" y="4259403"/>
              <a:ext cx="1548875" cy="228839"/>
            </a:xfrm>
            <a:prstGeom prst="rect">
              <a:avLst/>
            </a:prstGeom>
            <a:noFill/>
          </p:spPr>
          <p:txBody>
            <a:bodyPr wrap="none" rtlCol="0">
              <a:spAutoFit/>
              <a:scene3d>
                <a:camera prst="orthographicFront"/>
                <a:lightRig rig="threePt" dir="t"/>
              </a:scene3d>
              <a:sp3d>
                <a:bevelT w="0" h="6350"/>
                <a:bevelB w="0" h="0"/>
              </a:sp3d>
            </a:bodyPr>
            <a:lstStyle/>
            <a:p>
              <a:pPr lvl="0">
                <a:defRPr/>
              </a:pPr>
              <a:r>
                <a:rPr lang="vi-VN" sz="1000" dirty="0">
                  <a:solidFill>
                    <a:srgbClr val="000000"/>
                  </a:solidFill>
                  <a:latin typeface="SamsungOne-400" panose="020B0503030303020204" charset="0"/>
                  <a:ea typeface="SamsungOne-400" panose="020B0503030303020204" pitchFamily="34" charset="0"/>
                </a:rPr>
                <a:t>Truyền thông tin đèn đường</a:t>
              </a:r>
            </a:p>
          </p:txBody>
        </p:sp>
        <p:cxnSp>
          <p:nvCxnSpPr>
            <p:cNvPr id="13" name="꺾인 연결선 271">
              <a:extLst>
                <a:ext uri="{FF2B5EF4-FFF2-40B4-BE49-F238E27FC236}">
                  <a16:creationId xmlns:a16="http://schemas.microsoft.com/office/drawing/2014/main" id="{E953463B-D42C-E968-51A5-B892E16183DF}"/>
                </a:ext>
              </a:extLst>
            </p:cNvPr>
            <p:cNvCxnSpPr/>
            <p:nvPr/>
          </p:nvCxnSpPr>
          <p:spPr>
            <a:xfrm flipV="1">
              <a:off x="832216" y="3033495"/>
              <a:ext cx="1101609" cy="509761"/>
            </a:xfrm>
            <a:prstGeom prst="bentConnector3">
              <a:avLst>
                <a:gd name="adj1" fmla="val 155"/>
              </a:avLst>
            </a:prstGeom>
            <a:ln>
              <a:solidFill>
                <a:srgbClr val="0033CC"/>
              </a:solidFill>
              <a:headEnd type="none"/>
              <a:tailEnd type="triangle"/>
            </a:ln>
          </p:spPr>
          <p:style>
            <a:lnRef idx="3">
              <a:schemeClr val="accent5"/>
            </a:lnRef>
            <a:fillRef idx="0">
              <a:schemeClr val="accent5"/>
            </a:fillRef>
            <a:effectRef idx="2">
              <a:schemeClr val="accent5"/>
            </a:effectRef>
            <a:fontRef idx="minor">
              <a:schemeClr val="tx1"/>
            </a:fontRef>
          </p:style>
        </p:cxnSp>
        <p:pic>
          <p:nvPicPr>
            <p:cNvPr id="14" name="Picture 42">
              <a:extLst>
                <a:ext uri="{FF2B5EF4-FFF2-40B4-BE49-F238E27FC236}">
                  <a16:creationId xmlns:a16="http://schemas.microsoft.com/office/drawing/2014/main" id="{A1F0C4CF-7ABC-EBFB-23CA-1FE1B640F43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1025" y="3332907"/>
              <a:ext cx="747379" cy="467201"/>
            </a:xfrm>
            <a:prstGeom prst="ellipse">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2"/>
                  </a:solidFill>
                  <a:prstDash val="solid"/>
                  <a:miter lim="800000"/>
                  <a:headEnd/>
                  <a:tailEnd/>
                </a14:hiddenLine>
              </a:ext>
            </a:extLst>
          </p:spPr>
        </p:pic>
        <p:sp>
          <p:nvSpPr>
            <p:cNvPr id="15" name="TextBox 14">
              <a:extLst>
                <a:ext uri="{FF2B5EF4-FFF2-40B4-BE49-F238E27FC236}">
                  <a16:creationId xmlns:a16="http://schemas.microsoft.com/office/drawing/2014/main" id="{AE4B9CA7-1258-F171-47EE-9D3974D61D47}"/>
                </a:ext>
              </a:extLst>
            </p:cNvPr>
            <p:cNvSpPr txBox="1"/>
            <p:nvPr/>
          </p:nvSpPr>
          <p:spPr>
            <a:xfrm>
              <a:off x="1399570" y="5846090"/>
              <a:ext cx="2016722" cy="214537"/>
            </a:xfrm>
            <a:prstGeom prst="rect">
              <a:avLst/>
            </a:prstGeom>
            <a:noFill/>
          </p:spPr>
          <p:txBody>
            <a:bodyPr wrap="none" rtlCol="0">
              <a:spAutoFit/>
              <a:scene3d>
                <a:camera prst="orthographicFront"/>
                <a:lightRig rig="threePt" dir="t"/>
              </a:scene3d>
              <a:sp3d>
                <a:bevelT w="0" h="6350"/>
                <a:bevelB w="0" h="0"/>
              </a:sp3d>
            </a:bodyPr>
            <a:lstStyle/>
            <a:p>
              <a:pPr lvl="0">
                <a:defRPr/>
              </a:pPr>
              <a:r>
                <a:rPr lang="vi-VN" sz="900" dirty="0">
                  <a:solidFill>
                    <a:srgbClr val="000000"/>
                  </a:solidFill>
                  <a:latin typeface="SamsungOne-400" panose="020B0503030303020204" charset="0"/>
                  <a:ea typeface="SamsungOne-400" panose="020B0503030303020204" pitchFamily="34" charset="0"/>
                </a:rPr>
                <a:t>Truyền video CCTV (mạng lưới thành phố)</a:t>
              </a:r>
            </a:p>
          </p:txBody>
        </p:sp>
        <p:grpSp>
          <p:nvGrpSpPr>
            <p:cNvPr id="16" name="그룹 112">
              <a:extLst>
                <a:ext uri="{FF2B5EF4-FFF2-40B4-BE49-F238E27FC236}">
                  <a16:creationId xmlns:a16="http://schemas.microsoft.com/office/drawing/2014/main" id="{E0FABAE3-173C-6033-8C2B-B5EEC24B780F}"/>
                </a:ext>
              </a:extLst>
            </p:cNvPr>
            <p:cNvGrpSpPr/>
            <p:nvPr/>
          </p:nvGrpSpPr>
          <p:grpSpPr>
            <a:xfrm>
              <a:off x="3620847" y="4743800"/>
              <a:ext cx="361983" cy="995464"/>
              <a:chOff x="8298109" y="3321433"/>
              <a:chExt cx="635455" cy="1573191"/>
            </a:xfrm>
          </p:grpSpPr>
          <p:sp>
            <p:nvSpPr>
              <p:cNvPr id="65" name="원통 275">
                <a:extLst>
                  <a:ext uri="{FF2B5EF4-FFF2-40B4-BE49-F238E27FC236}">
                    <a16:creationId xmlns:a16="http://schemas.microsoft.com/office/drawing/2014/main" id="{0682AA7B-A1A0-9FD2-FA51-936B9656C471}"/>
                  </a:ext>
                </a:extLst>
              </p:cNvPr>
              <p:cNvSpPr/>
              <p:nvPr/>
            </p:nvSpPr>
            <p:spPr>
              <a:xfrm>
                <a:off x="8298109" y="4450463"/>
                <a:ext cx="97550" cy="444161"/>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sp>
            <p:nvSpPr>
              <p:cNvPr id="66" name="원통 276">
                <a:extLst>
                  <a:ext uri="{FF2B5EF4-FFF2-40B4-BE49-F238E27FC236}">
                    <a16:creationId xmlns:a16="http://schemas.microsoft.com/office/drawing/2014/main" id="{0615179C-C79C-0F6B-32F7-928F4084A8D8}"/>
                  </a:ext>
                </a:extLst>
              </p:cNvPr>
              <p:cNvSpPr/>
              <p:nvPr/>
            </p:nvSpPr>
            <p:spPr>
              <a:xfrm>
                <a:off x="8298109" y="4445910"/>
                <a:ext cx="96586" cy="38457"/>
              </a:xfrm>
              <a:prstGeom prst="can">
                <a:avLst>
                  <a:gd name="adj" fmla="val 50000"/>
                </a:avLst>
              </a:prstGeom>
              <a:gradFill>
                <a:gsLst>
                  <a:gs pos="0">
                    <a:sysClr val="windowText" lastClr="000000">
                      <a:lumMod val="65000"/>
                      <a:lumOff val="35000"/>
                    </a:sysClr>
                  </a:gs>
                  <a:gs pos="100000">
                    <a:sysClr val="window" lastClr="FFFFFF">
                      <a:lumMod val="7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sp>
            <p:nvSpPr>
              <p:cNvPr id="67" name="원통 277">
                <a:extLst>
                  <a:ext uri="{FF2B5EF4-FFF2-40B4-BE49-F238E27FC236}">
                    <a16:creationId xmlns:a16="http://schemas.microsoft.com/office/drawing/2014/main" id="{ACC75396-4F60-B8AD-779F-2142F2D18131}"/>
                  </a:ext>
                </a:extLst>
              </p:cNvPr>
              <p:cNvSpPr/>
              <p:nvPr/>
            </p:nvSpPr>
            <p:spPr>
              <a:xfrm>
                <a:off x="8298109" y="4298591"/>
                <a:ext cx="97550" cy="168935"/>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sp>
            <p:nvSpPr>
              <p:cNvPr id="68" name="원통 278">
                <a:extLst>
                  <a:ext uri="{FF2B5EF4-FFF2-40B4-BE49-F238E27FC236}">
                    <a16:creationId xmlns:a16="http://schemas.microsoft.com/office/drawing/2014/main" id="{62B15764-78CC-03B4-05F1-4F28D93A3B83}"/>
                  </a:ext>
                </a:extLst>
              </p:cNvPr>
              <p:cNvSpPr/>
              <p:nvPr/>
            </p:nvSpPr>
            <p:spPr>
              <a:xfrm>
                <a:off x="8298615" y="4298351"/>
                <a:ext cx="97044" cy="38457"/>
              </a:xfrm>
              <a:prstGeom prst="can">
                <a:avLst>
                  <a:gd name="adj" fmla="val 50000"/>
                </a:avLst>
              </a:prstGeom>
              <a:gradFill>
                <a:gsLst>
                  <a:gs pos="0">
                    <a:sysClr val="windowText" lastClr="000000">
                      <a:lumMod val="65000"/>
                      <a:lumOff val="35000"/>
                    </a:sysClr>
                  </a:gs>
                  <a:gs pos="100000">
                    <a:sysClr val="window" lastClr="FFFFFF">
                      <a:lumMod val="7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pic>
            <p:nvPicPr>
              <p:cNvPr id="69" name="그림 117">
                <a:extLst>
                  <a:ext uri="{FF2B5EF4-FFF2-40B4-BE49-F238E27FC236}">
                    <a16:creationId xmlns:a16="http://schemas.microsoft.com/office/drawing/2014/main" id="{4F417F3C-86F6-E183-C0EA-8300150665B6}"/>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610123" y="3321433"/>
                <a:ext cx="74901" cy="95742"/>
              </a:xfrm>
              <a:prstGeom prst="rect">
                <a:avLst/>
              </a:prstGeom>
              <a:ln w="3175">
                <a:noFill/>
              </a:ln>
            </p:spPr>
          </p:pic>
          <p:sp>
            <p:nvSpPr>
              <p:cNvPr id="70" name="원통 280">
                <a:extLst>
                  <a:ext uri="{FF2B5EF4-FFF2-40B4-BE49-F238E27FC236}">
                    <a16:creationId xmlns:a16="http://schemas.microsoft.com/office/drawing/2014/main" id="{33B0E748-6A3E-15E2-66D5-D536D568F676}"/>
                  </a:ext>
                </a:extLst>
              </p:cNvPr>
              <p:cNvSpPr/>
              <p:nvPr/>
            </p:nvSpPr>
            <p:spPr>
              <a:xfrm>
                <a:off x="8298615" y="4037869"/>
                <a:ext cx="97044" cy="279711"/>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600" kern="0">
                  <a:solidFill>
                    <a:prstClr val="white"/>
                  </a:solidFill>
                  <a:latin typeface="SamsungOne-400" panose="020B0503030303020204" pitchFamily="34" charset="0"/>
                  <a:ea typeface="Rix고딕 EB" panose="02020603020101020101" pitchFamily="18" charset="-127"/>
                </a:endParaRPr>
              </a:p>
            </p:txBody>
          </p:sp>
          <p:sp>
            <p:nvSpPr>
              <p:cNvPr id="71" name="원통 281">
                <a:extLst>
                  <a:ext uri="{FF2B5EF4-FFF2-40B4-BE49-F238E27FC236}">
                    <a16:creationId xmlns:a16="http://schemas.microsoft.com/office/drawing/2014/main" id="{1410EE2D-61D0-F28E-A33A-B4ACF45F7E82}"/>
                  </a:ext>
                </a:extLst>
              </p:cNvPr>
              <p:cNvSpPr/>
              <p:nvPr/>
            </p:nvSpPr>
            <p:spPr>
              <a:xfrm>
                <a:off x="8299143" y="3390179"/>
                <a:ext cx="96516" cy="684391"/>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600" kern="0">
                  <a:solidFill>
                    <a:prstClr val="white"/>
                  </a:solidFill>
                  <a:latin typeface="SamsungOne-400" panose="020B0503030303020204" pitchFamily="34" charset="0"/>
                  <a:ea typeface="Rix고딕 EB" panose="02020603020101020101" pitchFamily="18" charset="-127"/>
                </a:endParaRPr>
              </a:p>
            </p:txBody>
          </p:sp>
          <p:sp>
            <p:nvSpPr>
              <p:cNvPr id="72" name="원통 282">
                <a:extLst>
                  <a:ext uri="{FF2B5EF4-FFF2-40B4-BE49-F238E27FC236}">
                    <a16:creationId xmlns:a16="http://schemas.microsoft.com/office/drawing/2014/main" id="{5E1593F8-17D2-EAB3-7484-9678728BC1BF}"/>
                  </a:ext>
                </a:extLst>
              </p:cNvPr>
              <p:cNvSpPr/>
              <p:nvPr/>
            </p:nvSpPr>
            <p:spPr>
              <a:xfrm>
                <a:off x="8315806" y="3353617"/>
                <a:ext cx="62227" cy="58208"/>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600" kern="0">
                  <a:solidFill>
                    <a:prstClr val="white"/>
                  </a:solidFill>
                  <a:latin typeface="SamsungOne-400" panose="020B0503030303020204" pitchFamily="34" charset="0"/>
                  <a:ea typeface="Rix고딕 EB" panose="02020603020101020101" pitchFamily="18" charset="-127"/>
                </a:endParaRPr>
              </a:p>
            </p:txBody>
          </p:sp>
          <p:sp>
            <p:nvSpPr>
              <p:cNvPr id="73" name="원통 283">
                <a:extLst>
                  <a:ext uri="{FF2B5EF4-FFF2-40B4-BE49-F238E27FC236}">
                    <a16:creationId xmlns:a16="http://schemas.microsoft.com/office/drawing/2014/main" id="{6B676307-C250-A3B7-A518-EC525B715F7D}"/>
                  </a:ext>
                </a:extLst>
              </p:cNvPr>
              <p:cNvSpPr/>
              <p:nvPr/>
            </p:nvSpPr>
            <p:spPr>
              <a:xfrm rot="5008975">
                <a:off x="8442067" y="3400441"/>
                <a:ext cx="37485" cy="178276"/>
              </a:xfrm>
              <a:prstGeom prst="can">
                <a:avLst>
                  <a:gd name="adj" fmla="val 34783"/>
                </a:avLst>
              </a:prstGeom>
              <a:gradFill>
                <a:gsLst>
                  <a:gs pos="0">
                    <a:sysClr val="window" lastClr="FFFFFF">
                      <a:lumMod val="50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600" kern="0">
                  <a:solidFill>
                    <a:prstClr val="white"/>
                  </a:solidFill>
                  <a:latin typeface="SamsungOne-400" panose="020B0503030303020204" pitchFamily="34" charset="0"/>
                  <a:ea typeface="Rix고딕 EB" panose="02020603020101020101" pitchFamily="18" charset="-127"/>
                </a:endParaRPr>
              </a:p>
            </p:txBody>
          </p:sp>
          <p:pic>
            <p:nvPicPr>
              <p:cNvPr id="74" name="Picture 34">
                <a:extLst>
                  <a:ext uri="{FF2B5EF4-FFF2-40B4-BE49-F238E27FC236}">
                    <a16:creationId xmlns:a16="http://schemas.microsoft.com/office/drawing/2014/main" id="{2A931BCB-1C9B-D261-D0E7-6E9E219642BA}"/>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8538521" y="3356185"/>
                <a:ext cx="395043" cy="217179"/>
              </a:xfrm>
              <a:prstGeom prst="rect">
                <a:avLst/>
              </a:prstGeom>
              <a:ln w="3175">
                <a:noFill/>
              </a:ln>
              <a:effectLst/>
            </p:spPr>
          </p:pic>
          <p:grpSp>
            <p:nvGrpSpPr>
              <p:cNvPr id="75" name="그룹 123">
                <a:extLst>
                  <a:ext uri="{FF2B5EF4-FFF2-40B4-BE49-F238E27FC236}">
                    <a16:creationId xmlns:a16="http://schemas.microsoft.com/office/drawing/2014/main" id="{8D18E8FF-B9EC-19C1-09AC-FDD5394044C9}"/>
                  </a:ext>
                </a:extLst>
              </p:cNvPr>
              <p:cNvGrpSpPr/>
              <p:nvPr/>
            </p:nvGrpSpPr>
            <p:grpSpPr>
              <a:xfrm>
                <a:off x="8328437" y="4252752"/>
                <a:ext cx="180734" cy="304255"/>
                <a:chOff x="3299621" y="2819439"/>
                <a:chExt cx="367505" cy="636527"/>
              </a:xfrm>
            </p:grpSpPr>
            <p:sp>
              <p:nvSpPr>
                <p:cNvPr id="76" name="평행 사변형 125">
                  <a:extLst>
                    <a:ext uri="{FF2B5EF4-FFF2-40B4-BE49-F238E27FC236}">
                      <a16:creationId xmlns:a16="http://schemas.microsoft.com/office/drawing/2014/main" id="{1ED07EEB-9AD6-0DED-CBA7-5B8C7E018C15}"/>
                    </a:ext>
                  </a:extLst>
                </p:cNvPr>
                <p:cNvSpPr/>
                <p:nvPr/>
              </p:nvSpPr>
              <p:spPr>
                <a:xfrm rot="16200000">
                  <a:off x="3069432" y="3101948"/>
                  <a:ext cx="584207" cy="123830"/>
                </a:xfrm>
                <a:prstGeom prst="parallelogram">
                  <a:avLst>
                    <a:gd name="adj" fmla="val 23560"/>
                  </a:avLst>
                </a:prstGeom>
                <a:gradFill flip="none" rotWithShape="1">
                  <a:gsLst>
                    <a:gs pos="0">
                      <a:sysClr val="windowText" lastClr="000000">
                        <a:lumMod val="65000"/>
                        <a:lumOff val="35000"/>
                      </a:sysClr>
                    </a:gs>
                    <a:gs pos="100000">
                      <a:sysClr val="window" lastClr="FFFFFF">
                        <a:lumMod val="75000"/>
                      </a:sysClr>
                    </a:gs>
                  </a:gsLst>
                  <a:lin ang="16200000" scaled="1"/>
                  <a:tileRect/>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sp>
              <p:nvSpPr>
                <p:cNvPr id="77" name="자유형 287">
                  <a:extLst>
                    <a:ext uri="{FF2B5EF4-FFF2-40B4-BE49-F238E27FC236}">
                      <a16:creationId xmlns:a16="http://schemas.microsoft.com/office/drawing/2014/main" id="{1162BDA2-B3A0-256F-9B43-9C7EEE6DE3B4}"/>
                    </a:ext>
                  </a:extLst>
                </p:cNvPr>
                <p:cNvSpPr/>
                <p:nvPr/>
              </p:nvSpPr>
              <p:spPr>
                <a:xfrm>
                  <a:off x="3300414" y="2819439"/>
                  <a:ext cx="366712" cy="80962"/>
                </a:xfrm>
                <a:custGeom>
                  <a:avLst/>
                  <a:gdLst>
                    <a:gd name="connsiteX0" fmla="*/ 121444 w 366712"/>
                    <a:gd name="connsiteY0" fmla="*/ 80962 h 80962"/>
                    <a:gd name="connsiteX1" fmla="*/ 366712 w 366712"/>
                    <a:gd name="connsiteY1" fmla="*/ 33337 h 80962"/>
                    <a:gd name="connsiteX2" fmla="*/ 235744 w 366712"/>
                    <a:gd name="connsiteY2" fmla="*/ 0 h 80962"/>
                    <a:gd name="connsiteX3" fmla="*/ 0 w 366712"/>
                    <a:gd name="connsiteY3" fmla="*/ 52387 h 80962"/>
                    <a:gd name="connsiteX4" fmla="*/ 121444 w 366712"/>
                    <a:gd name="connsiteY4" fmla="*/ 80962 h 8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2" h="80962">
                      <a:moveTo>
                        <a:pt x="121444" y="80962"/>
                      </a:moveTo>
                      <a:lnTo>
                        <a:pt x="366712" y="33337"/>
                      </a:lnTo>
                      <a:lnTo>
                        <a:pt x="235744" y="0"/>
                      </a:lnTo>
                      <a:lnTo>
                        <a:pt x="0" y="52387"/>
                      </a:lnTo>
                      <a:lnTo>
                        <a:pt x="121444" y="80962"/>
                      </a:lnTo>
                      <a:close/>
                    </a:path>
                  </a:pathLst>
                </a:custGeom>
                <a:gradFill>
                  <a:gsLst>
                    <a:gs pos="0">
                      <a:sysClr val="window" lastClr="FFFFFF">
                        <a:lumMod val="75000"/>
                      </a:sysClr>
                    </a:gs>
                    <a:gs pos="100000">
                      <a:sysClr val="window" lastClr="FFFFFF">
                        <a:lumMod val="85000"/>
                      </a:sysClr>
                    </a:gs>
                  </a:gsLst>
                  <a:lin ang="162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sp>
              <p:nvSpPr>
                <p:cNvPr id="78" name="자유형 288">
                  <a:extLst>
                    <a:ext uri="{FF2B5EF4-FFF2-40B4-BE49-F238E27FC236}">
                      <a16:creationId xmlns:a16="http://schemas.microsoft.com/office/drawing/2014/main" id="{307CEC39-6163-DE53-29B8-C1600D759BE8}"/>
                    </a:ext>
                  </a:extLst>
                </p:cNvPr>
                <p:cNvSpPr/>
                <p:nvPr/>
              </p:nvSpPr>
              <p:spPr>
                <a:xfrm>
                  <a:off x="3421858" y="2855119"/>
                  <a:ext cx="242887" cy="600075"/>
                </a:xfrm>
                <a:custGeom>
                  <a:avLst/>
                  <a:gdLst>
                    <a:gd name="connsiteX0" fmla="*/ 0 w 242887"/>
                    <a:gd name="connsiteY0" fmla="*/ 45244 h 1042987"/>
                    <a:gd name="connsiteX1" fmla="*/ 242887 w 242887"/>
                    <a:gd name="connsiteY1" fmla="*/ 0 h 1042987"/>
                    <a:gd name="connsiteX2" fmla="*/ 242887 w 242887"/>
                    <a:gd name="connsiteY2" fmla="*/ 995362 h 1042987"/>
                    <a:gd name="connsiteX3" fmla="*/ 0 w 242887"/>
                    <a:gd name="connsiteY3" fmla="*/ 1042987 h 1042987"/>
                    <a:gd name="connsiteX4" fmla="*/ 0 w 242887"/>
                    <a:gd name="connsiteY4" fmla="*/ 45244 h 1042987"/>
                    <a:gd name="connsiteX0" fmla="*/ 794 w 242887"/>
                    <a:gd name="connsiteY0" fmla="*/ 82544 h 1042987"/>
                    <a:gd name="connsiteX1" fmla="*/ 242887 w 242887"/>
                    <a:gd name="connsiteY1" fmla="*/ 0 h 1042987"/>
                    <a:gd name="connsiteX2" fmla="*/ 242887 w 242887"/>
                    <a:gd name="connsiteY2" fmla="*/ 995362 h 1042987"/>
                    <a:gd name="connsiteX3" fmla="*/ 0 w 242887"/>
                    <a:gd name="connsiteY3" fmla="*/ 1042987 h 1042987"/>
                    <a:gd name="connsiteX4" fmla="*/ 794 w 242887"/>
                    <a:gd name="connsiteY4" fmla="*/ 82544 h 1042987"/>
                    <a:gd name="connsiteX0" fmla="*/ 794 w 242887"/>
                    <a:gd name="connsiteY0" fmla="*/ 82544 h 1042987"/>
                    <a:gd name="connsiteX1" fmla="*/ 242887 w 242887"/>
                    <a:gd name="connsiteY1" fmla="*/ 0 h 1042987"/>
                    <a:gd name="connsiteX2" fmla="*/ 240503 w 242887"/>
                    <a:gd name="connsiteY2" fmla="*/ 904344 h 1042987"/>
                    <a:gd name="connsiteX3" fmla="*/ 0 w 242887"/>
                    <a:gd name="connsiteY3" fmla="*/ 1042987 h 1042987"/>
                    <a:gd name="connsiteX4" fmla="*/ 794 w 242887"/>
                    <a:gd name="connsiteY4" fmla="*/ 82544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 h="1042987">
                      <a:moveTo>
                        <a:pt x="794" y="82544"/>
                      </a:moveTo>
                      <a:lnTo>
                        <a:pt x="242887" y="0"/>
                      </a:lnTo>
                      <a:cubicBezTo>
                        <a:pt x="242092" y="301448"/>
                        <a:pt x="241298" y="602896"/>
                        <a:pt x="240503" y="904344"/>
                      </a:cubicBezTo>
                      <a:lnTo>
                        <a:pt x="0" y="1042987"/>
                      </a:lnTo>
                      <a:cubicBezTo>
                        <a:pt x="794" y="710406"/>
                        <a:pt x="2381" y="415125"/>
                        <a:pt x="794" y="82544"/>
                      </a:cubicBezTo>
                      <a:close/>
                    </a:path>
                  </a:pathLst>
                </a:custGeom>
                <a:gradFill>
                  <a:gsLst>
                    <a:gs pos="0">
                      <a:sysClr val="window" lastClr="FFFFFF">
                        <a:lumMod val="75000"/>
                      </a:sysClr>
                    </a:gs>
                    <a:gs pos="100000">
                      <a:sysClr val="window" lastClr="FFFFFF">
                        <a:lumMod val="85000"/>
                      </a:sysClr>
                    </a:gs>
                  </a:gsLst>
                  <a:lin ang="16200000" scaled="1"/>
                </a:gradFill>
                <a:ln w="3175" cap="flat" cmpd="sng" algn="ctr">
                  <a:solidFill>
                    <a:schemeClr val="tx1">
                      <a:lumMod val="50000"/>
                      <a:lumOff val="50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grpSp>
        </p:grpSp>
        <p:cxnSp>
          <p:nvCxnSpPr>
            <p:cNvPr id="17" name="꺾인 연결선 289">
              <a:extLst>
                <a:ext uri="{FF2B5EF4-FFF2-40B4-BE49-F238E27FC236}">
                  <a16:creationId xmlns:a16="http://schemas.microsoft.com/office/drawing/2014/main" id="{11930B8F-3AE0-F409-21A4-5DC2A37E017F}"/>
                </a:ext>
              </a:extLst>
            </p:cNvPr>
            <p:cNvCxnSpPr>
              <a:cxnSpLocks/>
              <a:stCxn id="14" idx="3"/>
            </p:cNvCxnSpPr>
            <p:nvPr/>
          </p:nvCxnSpPr>
          <p:spPr>
            <a:xfrm rot="16200000" flipH="1">
              <a:off x="1288971" y="3263193"/>
              <a:ext cx="1907010" cy="2844000"/>
            </a:xfrm>
            <a:prstGeom prst="bentConnector4">
              <a:avLst>
                <a:gd name="adj1" fmla="val 110198"/>
                <a:gd name="adj2" fmla="val 99952"/>
              </a:avLst>
            </a:prstGeom>
            <a:ln>
              <a:solidFill>
                <a:srgbClr val="0033CC"/>
              </a:solidFill>
              <a:headEnd type="none"/>
            </a:ln>
          </p:spPr>
          <p:style>
            <a:lnRef idx="3">
              <a:schemeClr val="accent5"/>
            </a:lnRef>
            <a:fillRef idx="0">
              <a:schemeClr val="accent5"/>
            </a:fillRef>
            <a:effectRef idx="2">
              <a:schemeClr val="accent5"/>
            </a:effectRef>
            <a:fontRef idx="minor">
              <a:schemeClr val="tx1"/>
            </a:fontRef>
          </p:style>
        </p:cxnSp>
        <p:grpSp>
          <p:nvGrpSpPr>
            <p:cNvPr id="18" name="그룹 217">
              <a:extLst>
                <a:ext uri="{FF2B5EF4-FFF2-40B4-BE49-F238E27FC236}">
                  <a16:creationId xmlns:a16="http://schemas.microsoft.com/office/drawing/2014/main" id="{539AE768-E313-F0BA-4B79-216F740199C3}"/>
                </a:ext>
              </a:extLst>
            </p:cNvPr>
            <p:cNvGrpSpPr/>
            <p:nvPr/>
          </p:nvGrpSpPr>
          <p:grpSpPr>
            <a:xfrm>
              <a:off x="1927468" y="4703372"/>
              <a:ext cx="361983" cy="995464"/>
              <a:chOff x="8298109" y="3321433"/>
              <a:chExt cx="635455" cy="1573191"/>
            </a:xfrm>
          </p:grpSpPr>
          <p:sp>
            <p:nvSpPr>
              <p:cNvPr id="51" name="원통 291">
                <a:extLst>
                  <a:ext uri="{FF2B5EF4-FFF2-40B4-BE49-F238E27FC236}">
                    <a16:creationId xmlns:a16="http://schemas.microsoft.com/office/drawing/2014/main" id="{D1DD7C2F-F3C1-C00F-AE26-1628E0EC859C}"/>
                  </a:ext>
                </a:extLst>
              </p:cNvPr>
              <p:cNvSpPr/>
              <p:nvPr/>
            </p:nvSpPr>
            <p:spPr>
              <a:xfrm>
                <a:off x="8298109" y="4450463"/>
                <a:ext cx="97550" cy="444161"/>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sp>
            <p:nvSpPr>
              <p:cNvPr id="52" name="원통 292">
                <a:extLst>
                  <a:ext uri="{FF2B5EF4-FFF2-40B4-BE49-F238E27FC236}">
                    <a16:creationId xmlns:a16="http://schemas.microsoft.com/office/drawing/2014/main" id="{2C2E5D68-000C-C884-C0B6-E8273956DB31}"/>
                  </a:ext>
                </a:extLst>
              </p:cNvPr>
              <p:cNvSpPr/>
              <p:nvPr/>
            </p:nvSpPr>
            <p:spPr>
              <a:xfrm>
                <a:off x="8298109" y="4445910"/>
                <a:ext cx="96586" cy="38457"/>
              </a:xfrm>
              <a:prstGeom prst="can">
                <a:avLst>
                  <a:gd name="adj" fmla="val 50000"/>
                </a:avLst>
              </a:prstGeom>
              <a:gradFill>
                <a:gsLst>
                  <a:gs pos="0">
                    <a:sysClr val="windowText" lastClr="000000">
                      <a:lumMod val="65000"/>
                      <a:lumOff val="35000"/>
                    </a:sysClr>
                  </a:gs>
                  <a:gs pos="100000">
                    <a:sysClr val="window" lastClr="FFFFFF">
                      <a:lumMod val="7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sp>
            <p:nvSpPr>
              <p:cNvPr id="53" name="원통 293">
                <a:extLst>
                  <a:ext uri="{FF2B5EF4-FFF2-40B4-BE49-F238E27FC236}">
                    <a16:creationId xmlns:a16="http://schemas.microsoft.com/office/drawing/2014/main" id="{102D77FB-2D9D-B61B-6A34-35A92D6C3221}"/>
                  </a:ext>
                </a:extLst>
              </p:cNvPr>
              <p:cNvSpPr/>
              <p:nvPr/>
            </p:nvSpPr>
            <p:spPr>
              <a:xfrm>
                <a:off x="8298109" y="4298591"/>
                <a:ext cx="97550" cy="168935"/>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sp>
            <p:nvSpPr>
              <p:cNvPr id="54" name="원통 294">
                <a:extLst>
                  <a:ext uri="{FF2B5EF4-FFF2-40B4-BE49-F238E27FC236}">
                    <a16:creationId xmlns:a16="http://schemas.microsoft.com/office/drawing/2014/main" id="{C2A917CE-5CAA-E59D-E39A-C6A12CEB782A}"/>
                  </a:ext>
                </a:extLst>
              </p:cNvPr>
              <p:cNvSpPr/>
              <p:nvPr/>
            </p:nvSpPr>
            <p:spPr>
              <a:xfrm>
                <a:off x="8298615" y="4298351"/>
                <a:ext cx="97044" cy="38457"/>
              </a:xfrm>
              <a:prstGeom prst="can">
                <a:avLst>
                  <a:gd name="adj" fmla="val 50000"/>
                </a:avLst>
              </a:prstGeom>
              <a:gradFill>
                <a:gsLst>
                  <a:gs pos="0">
                    <a:sysClr val="windowText" lastClr="000000">
                      <a:lumMod val="65000"/>
                      <a:lumOff val="35000"/>
                    </a:sysClr>
                  </a:gs>
                  <a:gs pos="100000">
                    <a:sysClr val="window" lastClr="FFFFFF">
                      <a:lumMod val="7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pic>
            <p:nvPicPr>
              <p:cNvPr id="55" name="그림 222">
                <a:extLst>
                  <a:ext uri="{FF2B5EF4-FFF2-40B4-BE49-F238E27FC236}">
                    <a16:creationId xmlns:a16="http://schemas.microsoft.com/office/drawing/2014/main" id="{52AFA3C3-A59C-5563-7248-575D7CD7BEC0}"/>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610123" y="3321433"/>
                <a:ext cx="74901" cy="95742"/>
              </a:xfrm>
              <a:prstGeom prst="rect">
                <a:avLst/>
              </a:prstGeom>
              <a:ln w="3175">
                <a:noFill/>
              </a:ln>
            </p:spPr>
          </p:pic>
          <p:sp>
            <p:nvSpPr>
              <p:cNvPr id="56" name="원통 296">
                <a:extLst>
                  <a:ext uri="{FF2B5EF4-FFF2-40B4-BE49-F238E27FC236}">
                    <a16:creationId xmlns:a16="http://schemas.microsoft.com/office/drawing/2014/main" id="{8BF59FB6-87E7-E945-9F25-14C8DABB7640}"/>
                  </a:ext>
                </a:extLst>
              </p:cNvPr>
              <p:cNvSpPr/>
              <p:nvPr/>
            </p:nvSpPr>
            <p:spPr>
              <a:xfrm>
                <a:off x="8298615" y="4037869"/>
                <a:ext cx="97044" cy="279711"/>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600" kern="0">
                  <a:solidFill>
                    <a:prstClr val="white"/>
                  </a:solidFill>
                  <a:latin typeface="SamsungOne-400" panose="020B0503030303020204" pitchFamily="34" charset="0"/>
                  <a:ea typeface="Rix고딕 EB" panose="02020603020101020101" pitchFamily="18" charset="-127"/>
                </a:endParaRPr>
              </a:p>
            </p:txBody>
          </p:sp>
          <p:sp>
            <p:nvSpPr>
              <p:cNvPr id="57" name="원통 297">
                <a:extLst>
                  <a:ext uri="{FF2B5EF4-FFF2-40B4-BE49-F238E27FC236}">
                    <a16:creationId xmlns:a16="http://schemas.microsoft.com/office/drawing/2014/main" id="{3842851C-BB33-F285-0966-84EA1190AFFB}"/>
                  </a:ext>
                </a:extLst>
              </p:cNvPr>
              <p:cNvSpPr/>
              <p:nvPr/>
            </p:nvSpPr>
            <p:spPr>
              <a:xfrm>
                <a:off x="8299143" y="3390179"/>
                <a:ext cx="96516" cy="684391"/>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600" kern="0">
                  <a:solidFill>
                    <a:prstClr val="white"/>
                  </a:solidFill>
                  <a:latin typeface="SamsungOne-400" panose="020B0503030303020204" pitchFamily="34" charset="0"/>
                  <a:ea typeface="Rix고딕 EB" panose="02020603020101020101" pitchFamily="18" charset="-127"/>
                </a:endParaRPr>
              </a:p>
            </p:txBody>
          </p:sp>
          <p:sp>
            <p:nvSpPr>
              <p:cNvPr id="58" name="원통 298">
                <a:extLst>
                  <a:ext uri="{FF2B5EF4-FFF2-40B4-BE49-F238E27FC236}">
                    <a16:creationId xmlns:a16="http://schemas.microsoft.com/office/drawing/2014/main" id="{6581B3E7-5E89-2000-D10C-B37831A4AA27}"/>
                  </a:ext>
                </a:extLst>
              </p:cNvPr>
              <p:cNvSpPr/>
              <p:nvPr/>
            </p:nvSpPr>
            <p:spPr>
              <a:xfrm>
                <a:off x="8315806" y="3353617"/>
                <a:ext cx="62227" cy="58208"/>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600" kern="0">
                  <a:solidFill>
                    <a:prstClr val="white"/>
                  </a:solidFill>
                  <a:latin typeface="SamsungOne-400" panose="020B0503030303020204" pitchFamily="34" charset="0"/>
                  <a:ea typeface="Rix고딕 EB" panose="02020603020101020101" pitchFamily="18" charset="-127"/>
                </a:endParaRPr>
              </a:p>
            </p:txBody>
          </p:sp>
          <p:sp>
            <p:nvSpPr>
              <p:cNvPr id="59" name="원통 299">
                <a:extLst>
                  <a:ext uri="{FF2B5EF4-FFF2-40B4-BE49-F238E27FC236}">
                    <a16:creationId xmlns:a16="http://schemas.microsoft.com/office/drawing/2014/main" id="{1065751F-0DC8-68D0-22D9-844A14971285}"/>
                  </a:ext>
                </a:extLst>
              </p:cNvPr>
              <p:cNvSpPr/>
              <p:nvPr/>
            </p:nvSpPr>
            <p:spPr>
              <a:xfrm rot="5008975">
                <a:off x="8442067" y="3400441"/>
                <a:ext cx="37485" cy="178276"/>
              </a:xfrm>
              <a:prstGeom prst="can">
                <a:avLst>
                  <a:gd name="adj" fmla="val 34783"/>
                </a:avLst>
              </a:prstGeom>
              <a:gradFill>
                <a:gsLst>
                  <a:gs pos="0">
                    <a:sysClr val="window" lastClr="FFFFFF">
                      <a:lumMod val="50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600" kern="0">
                  <a:solidFill>
                    <a:prstClr val="white"/>
                  </a:solidFill>
                  <a:latin typeface="SamsungOne-400" panose="020B0503030303020204" pitchFamily="34" charset="0"/>
                  <a:ea typeface="Rix고딕 EB" panose="02020603020101020101" pitchFamily="18" charset="-127"/>
                </a:endParaRPr>
              </a:p>
            </p:txBody>
          </p:sp>
          <p:pic>
            <p:nvPicPr>
              <p:cNvPr id="60" name="Picture 34">
                <a:extLst>
                  <a:ext uri="{FF2B5EF4-FFF2-40B4-BE49-F238E27FC236}">
                    <a16:creationId xmlns:a16="http://schemas.microsoft.com/office/drawing/2014/main" id="{A310BF73-E2C1-1624-1A83-4DA9A1FEE43B}"/>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8538521" y="3356185"/>
                <a:ext cx="395043" cy="217179"/>
              </a:xfrm>
              <a:prstGeom prst="rect">
                <a:avLst/>
              </a:prstGeom>
              <a:ln w="3175">
                <a:noFill/>
              </a:ln>
              <a:effectLst/>
            </p:spPr>
          </p:pic>
          <p:grpSp>
            <p:nvGrpSpPr>
              <p:cNvPr id="61" name="그룹 228">
                <a:extLst>
                  <a:ext uri="{FF2B5EF4-FFF2-40B4-BE49-F238E27FC236}">
                    <a16:creationId xmlns:a16="http://schemas.microsoft.com/office/drawing/2014/main" id="{290C31CD-A3EB-31A8-C79C-99BCFE531025}"/>
                  </a:ext>
                </a:extLst>
              </p:cNvPr>
              <p:cNvGrpSpPr/>
              <p:nvPr/>
            </p:nvGrpSpPr>
            <p:grpSpPr>
              <a:xfrm>
                <a:off x="8328437" y="4252752"/>
                <a:ext cx="180734" cy="304255"/>
                <a:chOff x="3299621" y="2819439"/>
                <a:chExt cx="367505" cy="636527"/>
              </a:xfrm>
            </p:grpSpPr>
            <p:sp>
              <p:nvSpPr>
                <p:cNvPr id="62" name="평행 사변형 229">
                  <a:extLst>
                    <a:ext uri="{FF2B5EF4-FFF2-40B4-BE49-F238E27FC236}">
                      <a16:creationId xmlns:a16="http://schemas.microsoft.com/office/drawing/2014/main" id="{09451F3E-C768-71F5-FA9D-D9C9BD8F44CB}"/>
                    </a:ext>
                  </a:extLst>
                </p:cNvPr>
                <p:cNvSpPr/>
                <p:nvPr/>
              </p:nvSpPr>
              <p:spPr>
                <a:xfrm rot="16200000">
                  <a:off x="3069432" y="3101948"/>
                  <a:ext cx="584207" cy="123830"/>
                </a:xfrm>
                <a:prstGeom prst="parallelogram">
                  <a:avLst>
                    <a:gd name="adj" fmla="val 23560"/>
                  </a:avLst>
                </a:prstGeom>
                <a:gradFill flip="none" rotWithShape="1">
                  <a:gsLst>
                    <a:gs pos="0">
                      <a:sysClr val="windowText" lastClr="000000">
                        <a:lumMod val="65000"/>
                        <a:lumOff val="35000"/>
                      </a:sysClr>
                    </a:gs>
                    <a:gs pos="100000">
                      <a:sysClr val="window" lastClr="FFFFFF">
                        <a:lumMod val="75000"/>
                      </a:sysClr>
                    </a:gs>
                  </a:gsLst>
                  <a:lin ang="16200000" scaled="1"/>
                  <a:tileRect/>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sp>
              <p:nvSpPr>
                <p:cNvPr id="63" name="자유형 303">
                  <a:extLst>
                    <a:ext uri="{FF2B5EF4-FFF2-40B4-BE49-F238E27FC236}">
                      <a16:creationId xmlns:a16="http://schemas.microsoft.com/office/drawing/2014/main" id="{783B5428-60F1-ABC4-C1C8-752442AC77FB}"/>
                    </a:ext>
                  </a:extLst>
                </p:cNvPr>
                <p:cNvSpPr/>
                <p:nvPr/>
              </p:nvSpPr>
              <p:spPr>
                <a:xfrm>
                  <a:off x="3300414" y="2819439"/>
                  <a:ext cx="366712" cy="80962"/>
                </a:xfrm>
                <a:custGeom>
                  <a:avLst/>
                  <a:gdLst>
                    <a:gd name="connsiteX0" fmla="*/ 121444 w 366712"/>
                    <a:gd name="connsiteY0" fmla="*/ 80962 h 80962"/>
                    <a:gd name="connsiteX1" fmla="*/ 366712 w 366712"/>
                    <a:gd name="connsiteY1" fmla="*/ 33337 h 80962"/>
                    <a:gd name="connsiteX2" fmla="*/ 235744 w 366712"/>
                    <a:gd name="connsiteY2" fmla="*/ 0 h 80962"/>
                    <a:gd name="connsiteX3" fmla="*/ 0 w 366712"/>
                    <a:gd name="connsiteY3" fmla="*/ 52387 h 80962"/>
                    <a:gd name="connsiteX4" fmla="*/ 121444 w 366712"/>
                    <a:gd name="connsiteY4" fmla="*/ 80962 h 8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2" h="80962">
                      <a:moveTo>
                        <a:pt x="121444" y="80962"/>
                      </a:moveTo>
                      <a:lnTo>
                        <a:pt x="366712" y="33337"/>
                      </a:lnTo>
                      <a:lnTo>
                        <a:pt x="235744" y="0"/>
                      </a:lnTo>
                      <a:lnTo>
                        <a:pt x="0" y="52387"/>
                      </a:lnTo>
                      <a:lnTo>
                        <a:pt x="121444" y="80962"/>
                      </a:lnTo>
                      <a:close/>
                    </a:path>
                  </a:pathLst>
                </a:custGeom>
                <a:gradFill>
                  <a:gsLst>
                    <a:gs pos="0">
                      <a:sysClr val="window" lastClr="FFFFFF">
                        <a:lumMod val="75000"/>
                      </a:sysClr>
                    </a:gs>
                    <a:gs pos="100000">
                      <a:sysClr val="window" lastClr="FFFFFF">
                        <a:lumMod val="85000"/>
                      </a:sysClr>
                    </a:gs>
                  </a:gsLst>
                  <a:lin ang="162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sp>
              <p:nvSpPr>
                <p:cNvPr id="64" name="자유형 304">
                  <a:extLst>
                    <a:ext uri="{FF2B5EF4-FFF2-40B4-BE49-F238E27FC236}">
                      <a16:creationId xmlns:a16="http://schemas.microsoft.com/office/drawing/2014/main" id="{AF94FA27-B08F-5044-1167-B32B32578E0C}"/>
                    </a:ext>
                  </a:extLst>
                </p:cNvPr>
                <p:cNvSpPr/>
                <p:nvPr/>
              </p:nvSpPr>
              <p:spPr>
                <a:xfrm>
                  <a:off x="3421858" y="2855119"/>
                  <a:ext cx="242887" cy="600075"/>
                </a:xfrm>
                <a:custGeom>
                  <a:avLst/>
                  <a:gdLst>
                    <a:gd name="connsiteX0" fmla="*/ 0 w 242887"/>
                    <a:gd name="connsiteY0" fmla="*/ 45244 h 1042987"/>
                    <a:gd name="connsiteX1" fmla="*/ 242887 w 242887"/>
                    <a:gd name="connsiteY1" fmla="*/ 0 h 1042987"/>
                    <a:gd name="connsiteX2" fmla="*/ 242887 w 242887"/>
                    <a:gd name="connsiteY2" fmla="*/ 995362 h 1042987"/>
                    <a:gd name="connsiteX3" fmla="*/ 0 w 242887"/>
                    <a:gd name="connsiteY3" fmla="*/ 1042987 h 1042987"/>
                    <a:gd name="connsiteX4" fmla="*/ 0 w 242887"/>
                    <a:gd name="connsiteY4" fmla="*/ 45244 h 1042987"/>
                    <a:gd name="connsiteX0" fmla="*/ 794 w 242887"/>
                    <a:gd name="connsiteY0" fmla="*/ 82544 h 1042987"/>
                    <a:gd name="connsiteX1" fmla="*/ 242887 w 242887"/>
                    <a:gd name="connsiteY1" fmla="*/ 0 h 1042987"/>
                    <a:gd name="connsiteX2" fmla="*/ 242887 w 242887"/>
                    <a:gd name="connsiteY2" fmla="*/ 995362 h 1042987"/>
                    <a:gd name="connsiteX3" fmla="*/ 0 w 242887"/>
                    <a:gd name="connsiteY3" fmla="*/ 1042987 h 1042987"/>
                    <a:gd name="connsiteX4" fmla="*/ 794 w 242887"/>
                    <a:gd name="connsiteY4" fmla="*/ 82544 h 1042987"/>
                    <a:gd name="connsiteX0" fmla="*/ 794 w 242887"/>
                    <a:gd name="connsiteY0" fmla="*/ 82544 h 1042987"/>
                    <a:gd name="connsiteX1" fmla="*/ 242887 w 242887"/>
                    <a:gd name="connsiteY1" fmla="*/ 0 h 1042987"/>
                    <a:gd name="connsiteX2" fmla="*/ 240503 w 242887"/>
                    <a:gd name="connsiteY2" fmla="*/ 904344 h 1042987"/>
                    <a:gd name="connsiteX3" fmla="*/ 0 w 242887"/>
                    <a:gd name="connsiteY3" fmla="*/ 1042987 h 1042987"/>
                    <a:gd name="connsiteX4" fmla="*/ 794 w 242887"/>
                    <a:gd name="connsiteY4" fmla="*/ 82544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 h="1042987">
                      <a:moveTo>
                        <a:pt x="794" y="82544"/>
                      </a:moveTo>
                      <a:lnTo>
                        <a:pt x="242887" y="0"/>
                      </a:lnTo>
                      <a:cubicBezTo>
                        <a:pt x="242092" y="301448"/>
                        <a:pt x="241298" y="602896"/>
                        <a:pt x="240503" y="904344"/>
                      </a:cubicBezTo>
                      <a:lnTo>
                        <a:pt x="0" y="1042987"/>
                      </a:lnTo>
                      <a:cubicBezTo>
                        <a:pt x="794" y="710406"/>
                        <a:pt x="2381" y="415125"/>
                        <a:pt x="794" y="82544"/>
                      </a:cubicBezTo>
                      <a:close/>
                    </a:path>
                  </a:pathLst>
                </a:custGeom>
                <a:gradFill>
                  <a:gsLst>
                    <a:gs pos="0">
                      <a:sysClr val="window" lastClr="FFFFFF">
                        <a:lumMod val="75000"/>
                      </a:sysClr>
                    </a:gs>
                    <a:gs pos="100000">
                      <a:sysClr val="window" lastClr="FFFFFF">
                        <a:lumMod val="85000"/>
                      </a:sysClr>
                    </a:gs>
                  </a:gsLst>
                  <a:lin ang="16200000" scaled="1"/>
                </a:gradFill>
                <a:ln w="3175" cap="flat" cmpd="sng" algn="ctr">
                  <a:solidFill>
                    <a:schemeClr val="tx1">
                      <a:lumMod val="50000"/>
                      <a:lumOff val="50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1200" kern="0">
                    <a:solidFill>
                      <a:prstClr val="white"/>
                    </a:solidFill>
                    <a:latin typeface="SamsungOne-400" panose="020B0503030303020204" pitchFamily="34" charset="0"/>
                    <a:ea typeface="Rix고딕 EB" panose="02020603020101020101" pitchFamily="18" charset="-127"/>
                  </a:endParaRPr>
                </a:p>
              </p:txBody>
            </p:sp>
          </p:grpSp>
        </p:grpSp>
        <p:sp>
          <p:nvSpPr>
            <p:cNvPr id="19" name="TextBox 18">
              <a:extLst>
                <a:ext uri="{FF2B5EF4-FFF2-40B4-BE49-F238E27FC236}">
                  <a16:creationId xmlns:a16="http://schemas.microsoft.com/office/drawing/2014/main" id="{8142D975-CBF3-2B5D-AA47-D70C47206360}"/>
                </a:ext>
              </a:extLst>
            </p:cNvPr>
            <p:cNvSpPr txBox="1"/>
            <p:nvPr/>
          </p:nvSpPr>
          <p:spPr>
            <a:xfrm>
              <a:off x="1073857" y="3734603"/>
              <a:ext cx="1291488" cy="400469"/>
            </a:xfrm>
            <a:prstGeom prst="rect">
              <a:avLst/>
            </a:prstGeom>
            <a:noFill/>
          </p:spPr>
          <p:txBody>
            <a:bodyPr wrap="none" rtlCol="0">
              <a:spAutoFit/>
              <a:scene3d>
                <a:camera prst="orthographicFront"/>
                <a:lightRig rig="threePt" dir="t"/>
              </a:scene3d>
              <a:sp3d>
                <a:bevelT w="0" h="6350"/>
                <a:bevelB w="0" h="0"/>
              </a:sp3d>
            </a:bodyPr>
            <a:lstStyle/>
            <a:p>
              <a:pPr lvl="0">
                <a:defRPr/>
              </a:pPr>
              <a:r>
                <a:rPr lang="vi-VN" sz="1100" dirty="0">
                  <a:solidFill>
                    <a:srgbClr val="000000"/>
                  </a:solidFill>
                  <a:latin typeface="SamsungOne-400" panose="020B0503030303020204" charset="0"/>
                  <a:ea typeface="SamsungOne-700" panose="020B0803030303020204" pitchFamily="34" charset="0"/>
                </a:rPr>
                <a:t>Nền tảng Thành phố </a:t>
              </a:r>
            </a:p>
            <a:p>
              <a:pPr lvl="0">
                <a:defRPr/>
              </a:pPr>
              <a:r>
                <a:rPr lang="vi-VN" sz="1100" dirty="0">
                  <a:solidFill>
                    <a:srgbClr val="000000"/>
                  </a:solidFill>
                  <a:latin typeface="SamsungOne-400" panose="020B0503030303020204" charset="0"/>
                  <a:ea typeface="SamsungOne-700" panose="020B0803030303020204" pitchFamily="34" charset="0"/>
                </a:rPr>
                <a:t>thông minh mở</a:t>
              </a:r>
            </a:p>
          </p:txBody>
        </p:sp>
        <p:sp>
          <p:nvSpPr>
            <p:cNvPr id="20" name="TextBox 19">
              <a:extLst>
                <a:ext uri="{FF2B5EF4-FFF2-40B4-BE49-F238E27FC236}">
                  <a16:creationId xmlns:a16="http://schemas.microsoft.com/office/drawing/2014/main" id="{9EBA7E8E-0935-0138-3A0D-4D2238686DC1}"/>
                </a:ext>
              </a:extLst>
            </p:cNvPr>
            <p:cNvSpPr txBox="1"/>
            <p:nvPr/>
          </p:nvSpPr>
          <p:spPr>
            <a:xfrm>
              <a:off x="3730578" y="5232947"/>
              <a:ext cx="1297176" cy="243142"/>
            </a:xfrm>
            <a:prstGeom prst="rect">
              <a:avLst/>
            </a:prstGeom>
            <a:noFill/>
            <a:ln>
              <a:noFill/>
            </a:ln>
          </p:spPr>
          <p:txBody>
            <a:bodyPr wrap="none" rtlCol="0">
              <a:spAutoFit/>
              <a:scene3d>
                <a:camera prst="orthographicFront"/>
                <a:lightRig rig="threePt" dir="t"/>
              </a:scene3d>
              <a:sp3d>
                <a:bevelT w="0" h="6350"/>
                <a:bevelB w="0" h="0"/>
              </a:sp3d>
            </a:bodyPr>
            <a:lstStyle/>
            <a:p>
              <a:pPr lvl="0">
                <a:defRPr/>
              </a:pPr>
              <a:r>
                <a:rPr lang="vi-VN" sz="1100" dirty="0">
                  <a:solidFill>
                    <a:srgbClr val="FF0000"/>
                  </a:solidFill>
                  <a:latin typeface="SamsungOne-400" panose="020B0503030303020204" charset="0"/>
                  <a:ea typeface="SamsungOne-700" panose="020B0803030303020204" pitchFamily="34" charset="0"/>
                </a:rPr>
                <a:t>Mạng lưới thành phố</a:t>
              </a:r>
            </a:p>
          </p:txBody>
        </p:sp>
        <p:sp>
          <p:nvSpPr>
            <p:cNvPr id="21" name="TextBox 20">
              <a:extLst>
                <a:ext uri="{FF2B5EF4-FFF2-40B4-BE49-F238E27FC236}">
                  <a16:creationId xmlns:a16="http://schemas.microsoft.com/office/drawing/2014/main" id="{5DF219BA-3760-9C04-354A-647B50785669}"/>
                </a:ext>
              </a:extLst>
            </p:cNvPr>
            <p:cNvSpPr txBox="1"/>
            <p:nvPr/>
          </p:nvSpPr>
          <p:spPr>
            <a:xfrm>
              <a:off x="2000656" y="5224459"/>
              <a:ext cx="643042" cy="429074"/>
            </a:xfrm>
            <a:prstGeom prst="rect">
              <a:avLst/>
            </a:prstGeom>
            <a:noFill/>
            <a:ln>
              <a:noFill/>
            </a:ln>
          </p:spPr>
          <p:txBody>
            <a:bodyPr wrap="none" rtlCol="0">
              <a:spAutoFit/>
              <a:scene3d>
                <a:camera prst="orthographicFront"/>
                <a:lightRig rig="threePt" dir="t"/>
              </a:scene3d>
              <a:sp3d>
                <a:bevelT w="0" h="6350"/>
                <a:bevelB w="0" h="0"/>
              </a:sp3d>
            </a:bodyPr>
            <a:lstStyle/>
            <a:p>
              <a:pPr>
                <a:defRPr/>
              </a:pPr>
              <a:r>
                <a:rPr lang="vi-VN" sz="1200" dirty="0">
                  <a:solidFill>
                    <a:srgbClr val="FF0000"/>
                  </a:solidFill>
                  <a:latin typeface="SamsungOne-400" panose="020B0503030303020204" charset="0"/>
                  <a:ea typeface="SamsungOne-700" panose="020B0803030303020204" pitchFamily="34" charset="0"/>
                </a:rPr>
                <a:t>Quản lý </a:t>
              </a:r>
            </a:p>
            <a:p>
              <a:pPr>
                <a:defRPr/>
              </a:pPr>
              <a:r>
                <a:rPr lang="vi-VN" sz="1200" dirty="0">
                  <a:solidFill>
                    <a:srgbClr val="FF0000"/>
                  </a:solidFill>
                  <a:latin typeface="SamsungOne-400" panose="020B0503030303020204" charset="0"/>
                  <a:ea typeface="SamsungOne-700" panose="020B0803030303020204" pitchFamily="34" charset="0"/>
                </a:rPr>
                <a:t>vùng</a:t>
              </a:r>
            </a:p>
          </p:txBody>
        </p:sp>
        <p:sp>
          <p:nvSpPr>
            <p:cNvPr id="22" name="TextBox 21">
              <a:extLst>
                <a:ext uri="{FF2B5EF4-FFF2-40B4-BE49-F238E27FC236}">
                  <a16:creationId xmlns:a16="http://schemas.microsoft.com/office/drawing/2014/main" id="{175D91F6-C3C6-04D1-4B0B-BC60D04573A4}"/>
                </a:ext>
              </a:extLst>
            </p:cNvPr>
            <p:cNvSpPr txBox="1"/>
            <p:nvPr/>
          </p:nvSpPr>
          <p:spPr>
            <a:xfrm>
              <a:off x="3620823" y="5545812"/>
              <a:ext cx="1369698" cy="228839"/>
            </a:xfrm>
            <a:prstGeom prst="rect">
              <a:avLst/>
            </a:prstGeom>
            <a:noFill/>
          </p:spPr>
          <p:txBody>
            <a:bodyPr wrap="none" rtlCol="0">
              <a:spAutoFit/>
              <a:scene3d>
                <a:camera prst="orthographicFront"/>
                <a:lightRig rig="threePt" dir="t"/>
              </a:scene3d>
              <a:sp3d>
                <a:bevelT w="0" h="6350"/>
                <a:bevelB w="0" h="0"/>
              </a:sp3d>
            </a:bodyPr>
            <a:lstStyle/>
            <a:p>
              <a:pPr lvl="0">
                <a:defRPr/>
              </a:pPr>
              <a:r>
                <a:rPr lang="vi-VN" sz="1000" dirty="0">
                  <a:solidFill>
                    <a:prstClr val="white"/>
                  </a:solidFill>
                  <a:latin typeface="SamsungOne-400" panose="020B0503030303020204" charset="0"/>
                  <a:ea typeface="SamsungOne-400" panose="020B0503030303020204" pitchFamily="34" charset="0"/>
                </a:rPr>
                <a:t>Thu thập thông tin CCTV</a:t>
              </a:r>
            </a:p>
          </p:txBody>
        </p:sp>
        <p:grpSp>
          <p:nvGrpSpPr>
            <p:cNvPr id="23" name="그룹 236">
              <a:extLst>
                <a:ext uri="{FF2B5EF4-FFF2-40B4-BE49-F238E27FC236}">
                  <a16:creationId xmlns:a16="http://schemas.microsoft.com/office/drawing/2014/main" id="{4E5E9EE6-37B4-A57D-4B90-327251FBF62A}"/>
                </a:ext>
              </a:extLst>
            </p:cNvPr>
            <p:cNvGrpSpPr/>
            <p:nvPr/>
          </p:nvGrpSpPr>
          <p:grpSpPr>
            <a:xfrm flipH="1">
              <a:off x="4857181" y="4181486"/>
              <a:ext cx="788018" cy="1166753"/>
              <a:chOff x="5584065" y="3358561"/>
              <a:chExt cx="1175336" cy="1762424"/>
            </a:xfrm>
          </p:grpSpPr>
          <p:grpSp>
            <p:nvGrpSpPr>
              <p:cNvPr id="43" name="그룹 237">
                <a:extLst>
                  <a:ext uri="{FF2B5EF4-FFF2-40B4-BE49-F238E27FC236}">
                    <a16:creationId xmlns:a16="http://schemas.microsoft.com/office/drawing/2014/main" id="{BE9C4CA1-0282-1C7C-C76C-74A03A4CD358}"/>
                  </a:ext>
                </a:extLst>
              </p:cNvPr>
              <p:cNvGrpSpPr/>
              <p:nvPr/>
            </p:nvGrpSpPr>
            <p:grpSpPr>
              <a:xfrm>
                <a:off x="5737015" y="3358561"/>
                <a:ext cx="510252" cy="1527830"/>
                <a:chOff x="4725857" y="3017539"/>
                <a:chExt cx="510252" cy="1527830"/>
              </a:xfrm>
            </p:grpSpPr>
            <p:pic>
              <p:nvPicPr>
                <p:cNvPr id="45" name="그림 239">
                  <a:extLst>
                    <a:ext uri="{FF2B5EF4-FFF2-40B4-BE49-F238E27FC236}">
                      <a16:creationId xmlns:a16="http://schemas.microsoft.com/office/drawing/2014/main" id="{7B9D8AB0-16B5-65FC-CD2D-6DFFC70B4573}"/>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976188" y="3017539"/>
                  <a:ext cx="60191" cy="93334"/>
                </a:xfrm>
                <a:prstGeom prst="rect">
                  <a:avLst/>
                </a:prstGeom>
                <a:ln w="3175">
                  <a:noFill/>
                </a:ln>
              </p:spPr>
            </p:pic>
            <p:sp>
              <p:nvSpPr>
                <p:cNvPr id="46" name="원통 313">
                  <a:extLst>
                    <a:ext uri="{FF2B5EF4-FFF2-40B4-BE49-F238E27FC236}">
                      <a16:creationId xmlns:a16="http://schemas.microsoft.com/office/drawing/2014/main" id="{EF8E47A1-652A-5758-F5F5-AF54CEFD4CB8}"/>
                    </a:ext>
                  </a:extLst>
                </p:cNvPr>
                <p:cNvSpPr/>
                <p:nvPr/>
              </p:nvSpPr>
              <p:spPr>
                <a:xfrm>
                  <a:off x="4725857" y="3715961"/>
                  <a:ext cx="77986" cy="829408"/>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2000" kern="0">
                    <a:solidFill>
                      <a:prstClr val="white"/>
                    </a:solidFill>
                    <a:latin typeface="SamsungOne-400" panose="020B0503030303020204" pitchFamily="34" charset="0"/>
                    <a:ea typeface="Rix고딕 EB" panose="02020603020101020101" pitchFamily="18" charset="-127"/>
                  </a:endParaRPr>
                </a:p>
              </p:txBody>
            </p:sp>
            <p:sp>
              <p:nvSpPr>
                <p:cNvPr id="47" name="원통 314">
                  <a:extLst>
                    <a:ext uri="{FF2B5EF4-FFF2-40B4-BE49-F238E27FC236}">
                      <a16:creationId xmlns:a16="http://schemas.microsoft.com/office/drawing/2014/main" id="{E63286F2-C33D-A658-EADC-7654A917EE86}"/>
                    </a:ext>
                  </a:extLst>
                </p:cNvPr>
                <p:cNvSpPr/>
                <p:nvPr/>
              </p:nvSpPr>
              <p:spPr>
                <a:xfrm>
                  <a:off x="4726280" y="3084556"/>
                  <a:ext cx="78207" cy="677148"/>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2000" kern="0">
                    <a:solidFill>
                      <a:prstClr val="white"/>
                    </a:solidFill>
                    <a:latin typeface="SamsungOne-400" panose="020B0503030303020204" pitchFamily="34" charset="0"/>
                    <a:ea typeface="Rix고딕 EB" panose="02020603020101020101" pitchFamily="18" charset="-127"/>
                  </a:endParaRPr>
                </a:p>
              </p:txBody>
            </p:sp>
            <p:sp>
              <p:nvSpPr>
                <p:cNvPr id="48" name="원통 315">
                  <a:extLst>
                    <a:ext uri="{FF2B5EF4-FFF2-40B4-BE49-F238E27FC236}">
                      <a16:creationId xmlns:a16="http://schemas.microsoft.com/office/drawing/2014/main" id="{51C59A22-13A6-C02D-8C53-2720B36502B5}"/>
                    </a:ext>
                  </a:extLst>
                </p:cNvPr>
                <p:cNvSpPr/>
                <p:nvPr/>
              </p:nvSpPr>
              <p:spPr>
                <a:xfrm>
                  <a:off x="4739672" y="3048914"/>
                  <a:ext cx="50006" cy="56744"/>
                </a:xfrm>
                <a:prstGeom prst="can">
                  <a:avLst>
                    <a:gd name="adj" fmla="val 34783"/>
                  </a:avLst>
                </a:prstGeom>
                <a:gradFill>
                  <a:gsLst>
                    <a:gs pos="0">
                      <a:sysClr val="window" lastClr="FFFFFF">
                        <a:lumMod val="65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2000" kern="0">
                    <a:solidFill>
                      <a:prstClr val="white"/>
                    </a:solidFill>
                    <a:latin typeface="SamsungOne-400" panose="020B0503030303020204" pitchFamily="34" charset="0"/>
                    <a:ea typeface="Rix고딕 EB" panose="02020603020101020101" pitchFamily="18" charset="-127"/>
                  </a:endParaRPr>
                </a:p>
              </p:txBody>
            </p:sp>
            <p:sp>
              <p:nvSpPr>
                <p:cNvPr id="49" name="원통 316">
                  <a:extLst>
                    <a:ext uri="{FF2B5EF4-FFF2-40B4-BE49-F238E27FC236}">
                      <a16:creationId xmlns:a16="http://schemas.microsoft.com/office/drawing/2014/main" id="{44E7D2BC-5CE3-E297-03B4-28B2F523A884}"/>
                    </a:ext>
                  </a:extLst>
                </p:cNvPr>
                <p:cNvSpPr/>
                <p:nvPr/>
              </p:nvSpPr>
              <p:spPr>
                <a:xfrm rot="5008975">
                  <a:off x="4837927" y="3109825"/>
                  <a:ext cx="36543" cy="143264"/>
                </a:xfrm>
                <a:prstGeom prst="can">
                  <a:avLst>
                    <a:gd name="adj" fmla="val 34783"/>
                  </a:avLst>
                </a:prstGeom>
                <a:gradFill>
                  <a:gsLst>
                    <a:gs pos="0">
                      <a:sysClr val="window" lastClr="FFFFFF">
                        <a:lumMod val="50000"/>
                      </a:sysClr>
                    </a:gs>
                    <a:gs pos="100000">
                      <a:sysClr val="window" lastClr="FFFFFF">
                        <a:lumMod val="95000"/>
                      </a:sysClr>
                    </a:gs>
                  </a:gsLst>
                  <a:lin ang="10800000" scaled="1"/>
                </a:gradFill>
                <a:ln w="3175" cap="flat" cmpd="sng" algn="ctr">
                  <a:solidFill>
                    <a:schemeClr val="bg1">
                      <a:lumMod val="75000"/>
                    </a:schemeClr>
                  </a:solidFill>
                  <a:prstDash val="solid"/>
                </a:ln>
                <a:effectLst/>
              </p:spPr>
              <p:txBody>
                <a:bodyPr rtlCol="0"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latinLnBrk="0">
                    <a:spcBef>
                      <a:spcPct val="0"/>
                    </a:spcBef>
                    <a:spcAft>
                      <a:spcPct val="0"/>
                    </a:spcAft>
                    <a:defRPr/>
                  </a:pPr>
                  <a:endParaRPr kumimoji="1" lang="ko-KR" altLang="en-US" sz="2000" kern="0">
                    <a:solidFill>
                      <a:prstClr val="white"/>
                    </a:solidFill>
                    <a:latin typeface="SamsungOne-400" panose="020B0503030303020204" pitchFamily="34" charset="0"/>
                    <a:ea typeface="Rix고딕 EB" panose="02020603020101020101" pitchFamily="18" charset="-127"/>
                  </a:endParaRPr>
                </a:p>
              </p:txBody>
            </p:sp>
            <p:pic>
              <p:nvPicPr>
                <p:cNvPr id="50" name="Picture 34">
                  <a:extLst>
                    <a:ext uri="{FF2B5EF4-FFF2-40B4-BE49-F238E27FC236}">
                      <a16:creationId xmlns:a16="http://schemas.microsoft.com/office/drawing/2014/main" id="{9EDE5982-9620-579A-451B-7AA1F0F87F4D}"/>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4918648" y="3051417"/>
                  <a:ext cx="317461" cy="211718"/>
                </a:xfrm>
                <a:prstGeom prst="rect">
                  <a:avLst/>
                </a:prstGeom>
                <a:ln w="3175">
                  <a:noFill/>
                </a:ln>
                <a:effectLst/>
              </p:spPr>
            </p:pic>
          </p:grpSp>
          <p:sp>
            <p:nvSpPr>
              <p:cNvPr id="44" name="이등변 삼각형 238">
                <a:extLst>
                  <a:ext uri="{FF2B5EF4-FFF2-40B4-BE49-F238E27FC236}">
                    <a16:creationId xmlns:a16="http://schemas.microsoft.com/office/drawing/2014/main" id="{41B66F7E-0403-3C93-9A38-69856C294F86}"/>
                  </a:ext>
                </a:extLst>
              </p:cNvPr>
              <p:cNvSpPr/>
              <p:nvPr/>
            </p:nvSpPr>
            <p:spPr>
              <a:xfrm>
                <a:off x="5584065" y="3587491"/>
                <a:ext cx="1175336" cy="1533494"/>
              </a:xfrm>
              <a:prstGeom prst="triangle">
                <a:avLst/>
              </a:prstGeom>
              <a:gradFill>
                <a:gsLst>
                  <a:gs pos="100000">
                    <a:srgbClr val="FFFFFF">
                      <a:alpha val="25000"/>
                    </a:srgbClr>
                  </a:gs>
                  <a:gs pos="56000">
                    <a:srgbClr val="FFFF99"/>
                  </a:gs>
                </a:gsLst>
                <a:lin ang="5400000" scaled="1"/>
              </a:gradFill>
              <a:ln w="25400" cap="flat" cmpd="sng" algn="ctr">
                <a:noFill/>
                <a:prstDash val="solid"/>
              </a:ln>
              <a:effectLst/>
            </p:spPr>
            <p:txBody>
              <a:bodyPr anchor="ctr">
                <a:scene3d>
                  <a:camera prst="orthographicFront"/>
                  <a:lightRig rig="threePt" dir="t"/>
                </a:scene3d>
                <a:sp3d>
                  <a:bevelT w="0" h="6350"/>
                  <a:bevelB w="0" h="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latinLnBrk="0">
                  <a:defRPr/>
                </a:pPr>
                <a:endParaRPr lang="ko-KR" altLang="en-US" sz="2800" kern="0">
                  <a:solidFill>
                    <a:srgbClr val="FFFFFF"/>
                  </a:solidFill>
                  <a:latin typeface="SamsungOne-400" panose="020B0503030303020204" pitchFamily="34" charset="0"/>
                  <a:ea typeface="Rix고딕 EB" panose="02020603020101020101" pitchFamily="18" charset="-127"/>
                </a:endParaRPr>
              </a:p>
            </p:txBody>
          </p:sp>
        </p:grpSp>
        <p:sp>
          <p:nvSpPr>
            <p:cNvPr id="24" name="TextBox 23">
              <a:extLst>
                <a:ext uri="{FF2B5EF4-FFF2-40B4-BE49-F238E27FC236}">
                  <a16:creationId xmlns:a16="http://schemas.microsoft.com/office/drawing/2014/main" id="{BED28C99-A420-F69D-BD93-1A7955E85C36}"/>
                </a:ext>
              </a:extLst>
            </p:cNvPr>
            <p:cNvSpPr txBox="1"/>
            <p:nvPr/>
          </p:nvSpPr>
          <p:spPr>
            <a:xfrm>
              <a:off x="5078323" y="4590760"/>
              <a:ext cx="1861721" cy="228839"/>
            </a:xfrm>
            <a:prstGeom prst="rect">
              <a:avLst/>
            </a:prstGeom>
            <a:noFill/>
          </p:spPr>
          <p:txBody>
            <a:bodyPr wrap="none" rtlCol="0">
              <a:spAutoFit/>
              <a:scene3d>
                <a:camera prst="orthographicFront"/>
                <a:lightRig rig="threePt" dir="t"/>
              </a:scene3d>
              <a:sp3d>
                <a:bevelT w="0" h="6350"/>
                <a:bevelB w="0" h="0"/>
              </a:sp3d>
            </a:bodyPr>
            <a:lstStyle/>
            <a:p>
              <a:pPr lvl="0" algn="ctr">
                <a:defRPr/>
              </a:pPr>
              <a:r>
                <a:rPr lang="vi-VN" sz="1000" dirty="0">
                  <a:solidFill>
                    <a:srgbClr val="000000"/>
                  </a:solidFill>
                  <a:latin typeface="SamsungOne-400" panose="020B0503030303020204" charset="0"/>
                  <a:ea typeface="SamsungOne-400" panose="020B0503030303020204" pitchFamily="34" charset="0"/>
                </a:rPr>
                <a:t>Kiểm tra vị trí dành cho phụ huynh</a:t>
              </a:r>
            </a:p>
          </p:txBody>
        </p:sp>
        <p:sp>
          <p:nvSpPr>
            <p:cNvPr id="25" name="TextBox 24">
              <a:extLst>
                <a:ext uri="{FF2B5EF4-FFF2-40B4-BE49-F238E27FC236}">
                  <a16:creationId xmlns:a16="http://schemas.microsoft.com/office/drawing/2014/main" id="{CE64B290-5F49-2644-08A0-172EB64A3D53}"/>
                </a:ext>
              </a:extLst>
            </p:cNvPr>
            <p:cNvSpPr txBox="1"/>
            <p:nvPr/>
          </p:nvSpPr>
          <p:spPr>
            <a:xfrm>
              <a:off x="1946248" y="4510970"/>
              <a:ext cx="1951309" cy="228839"/>
            </a:xfrm>
            <a:prstGeom prst="rect">
              <a:avLst/>
            </a:prstGeom>
            <a:noFill/>
          </p:spPr>
          <p:txBody>
            <a:bodyPr wrap="none" rtlCol="0">
              <a:spAutoFit/>
              <a:scene3d>
                <a:camera prst="orthographicFront"/>
                <a:lightRig rig="threePt" dir="t"/>
              </a:scene3d>
              <a:sp3d>
                <a:bevelT w="0" h="6350"/>
                <a:bevelB w="0" h="0"/>
              </a:sp3d>
            </a:bodyPr>
            <a:lstStyle/>
            <a:p>
              <a:pPr lvl="0" algn="ctr">
                <a:defRPr/>
              </a:pPr>
              <a:r>
                <a:rPr lang="vi-VN" sz="1000" dirty="0">
                  <a:solidFill>
                    <a:srgbClr val="000000"/>
                  </a:solidFill>
                  <a:latin typeface="SamsungOne-400" panose="020B0503030303020204" charset="0"/>
                  <a:ea typeface="SamsungOne-400" panose="020B0503030303020204" pitchFamily="34" charset="0"/>
                </a:rPr>
                <a:t>Dịch vụ định vị địa lý của người dùng</a:t>
              </a:r>
            </a:p>
          </p:txBody>
        </p:sp>
        <p:pic>
          <p:nvPicPr>
            <p:cNvPr id="26" name="Picture 2">
              <a:extLst>
                <a:ext uri="{FF2B5EF4-FFF2-40B4-BE49-F238E27FC236}">
                  <a16:creationId xmlns:a16="http://schemas.microsoft.com/office/drawing/2014/main" id="{A20A6F1A-CD6E-0E38-3CCC-D075C3F02B99}"/>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465" b="96337" l="2431" r="92708">
                          <a14:foregroundMark x1="53472" y1="31319" x2="49306" y2="43773"/>
                          <a14:foregroundMark x1="46875" y1="9341" x2="52083" y2="13370"/>
                        </a14:backgroundRemoval>
                      </a14:imgEffect>
                    </a14:imgLayer>
                  </a14:imgProps>
                </a:ext>
                <a:ext uri="{28A0092B-C50C-407E-A947-70E740481C1C}">
                  <a14:useLocalDpi xmlns:a14="http://schemas.microsoft.com/office/drawing/2010/main"/>
                </a:ext>
              </a:extLst>
            </a:blip>
            <a:srcRect/>
            <a:stretch>
              <a:fillRect/>
            </a:stretch>
          </p:blipFill>
          <p:spPr bwMode="auto">
            <a:xfrm>
              <a:off x="2806176" y="4776035"/>
              <a:ext cx="195161" cy="36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a:extLst>
                <a:ext uri="{FF2B5EF4-FFF2-40B4-BE49-F238E27FC236}">
                  <a16:creationId xmlns:a16="http://schemas.microsoft.com/office/drawing/2014/main" id="{8BD8A209-9906-FE23-B2D1-CACA3BFD918F}"/>
                </a:ext>
              </a:extLst>
            </p:cNvPr>
            <p:cNvSpPr txBox="1"/>
            <p:nvPr/>
          </p:nvSpPr>
          <p:spPr>
            <a:xfrm>
              <a:off x="4337125" y="4421886"/>
              <a:ext cx="184731" cy="338554"/>
            </a:xfrm>
            <a:prstGeom prst="rect">
              <a:avLst/>
            </a:prstGeom>
            <a:noFill/>
          </p:spPr>
          <p:txBody>
            <a:bodyPr wrap="none" rtlCol="0">
              <a:spAutoFit/>
              <a:scene3d>
                <a:camera prst="orthographicFront"/>
                <a:lightRig rig="threePt" dir="t"/>
              </a:scene3d>
              <a:sp3d>
                <a:bevelT w="0" h="6350"/>
                <a:bevelB w="0" h="0"/>
              </a:sp3d>
            </a:bodyPr>
            <a:lstStyle/>
            <a:p>
              <a:pPr>
                <a:defRPr/>
              </a:pPr>
              <a:endParaRPr lang="ko-KR" altLang="en-US" sz="1600">
                <a:solidFill>
                  <a:srgbClr val="008000"/>
                </a:solidFill>
                <a:latin typeface="SamsungOne-400" panose="020B0503030303020204" pitchFamily="34" charset="0"/>
                <a:ea typeface="Rix고딕 EB" panose="02020603020101020101" pitchFamily="18" charset="-127"/>
              </a:endParaRPr>
            </a:p>
          </p:txBody>
        </p:sp>
        <p:sp>
          <p:nvSpPr>
            <p:cNvPr id="28" name="TextBox 27">
              <a:extLst>
                <a:ext uri="{FF2B5EF4-FFF2-40B4-BE49-F238E27FC236}">
                  <a16:creationId xmlns:a16="http://schemas.microsoft.com/office/drawing/2014/main" id="{BD47D95F-5B4C-8B50-95CB-100D03A7D183}"/>
                </a:ext>
              </a:extLst>
            </p:cNvPr>
            <p:cNvSpPr txBox="1"/>
            <p:nvPr/>
          </p:nvSpPr>
          <p:spPr>
            <a:xfrm>
              <a:off x="3316065" y="2608969"/>
              <a:ext cx="3362310" cy="1518415"/>
            </a:xfrm>
            <a:prstGeom prst="rect">
              <a:avLst/>
            </a:prstGeom>
            <a:solidFill>
              <a:srgbClr val="DEDEDE"/>
            </a:solidFill>
          </p:spPr>
          <p:txBody>
            <a:bodyPr wrap="square" lIns="36000" tIns="36000" rIns="36000" bIns="36000" rtlCol="0">
              <a:noAutofit/>
              <a:scene3d>
                <a:camera prst="orthographicFront"/>
                <a:lightRig rig="threePt" dir="t"/>
              </a:scene3d>
              <a:sp3d>
                <a:bevelT w="0" h="6350"/>
                <a:bevelB w="0" h="0"/>
              </a:sp3d>
            </a:bodyPr>
            <a:lstStyle/>
            <a:p>
              <a:pPr marL="171450" indent="-171450" defTabSz="914400">
                <a:buFont typeface="Wingdings" panose="05000000000000000000" pitchFamily="2" charset="2"/>
                <a:buChar char="ü"/>
                <a:defRPr/>
              </a:pPr>
              <a:r>
                <a:rPr lang="vi-VN" sz="1000" dirty="0">
                  <a:solidFill>
                    <a:sysClr val="windowText" lastClr="000000"/>
                  </a:solidFill>
                  <a:latin typeface="SamsungOne-400" panose="020B0503030303020204" charset="0"/>
                  <a:ea typeface="SamsungOne-400" panose="020B0503030303020204" pitchFamily="34" charset="0"/>
                </a:rPr>
                <a:t>Gửi thông tin vị trí cho người bảo vệ khi di chuyển</a:t>
              </a:r>
              <a:r>
                <a:rPr lang="vi-VN" sz="1000" dirty="0">
                  <a:solidFill>
                    <a:sysClr val="windowText" lastClr="000000"/>
                  </a:solidFill>
                  <a:latin typeface="SamsungOne-400" panose="020B0503030303020204" charset="0"/>
                  <a:ea typeface="Rix고딕 EB" panose="02020603020101020101" pitchFamily="18" charset="-127"/>
                </a:rPr>
                <a:t> </a:t>
              </a:r>
            </a:p>
            <a:p>
              <a:pPr marL="171450" indent="-171450" defTabSz="914400">
                <a:buFont typeface="Wingdings" panose="05000000000000000000" pitchFamily="2" charset="2"/>
                <a:buChar char="ü"/>
                <a:defRPr/>
              </a:pPr>
              <a:r>
                <a:rPr lang="vi-VN" sz="1000" dirty="0">
                  <a:solidFill>
                    <a:sysClr val="windowText" lastClr="000000"/>
                  </a:solidFill>
                  <a:latin typeface="SamsungOne-400" panose="020B0503030303020204" charset="0"/>
                  <a:ea typeface="SamsungOne-400" panose="020B0503030303020204" pitchFamily="34" charset="0"/>
                </a:rPr>
                <a:t>Cách nhận biết trường hợp khẩn cấp:</a:t>
              </a:r>
            </a:p>
            <a:p>
              <a:pPr marL="266700" lvl="1" indent="-84138">
                <a:buFont typeface="Arial" pitchFamily="34" charset="0"/>
                <a:buChar char="•"/>
                <a:defRPr/>
              </a:pPr>
              <a:r>
                <a:rPr lang="vi-VN" sz="900" dirty="0">
                  <a:solidFill>
                    <a:sysClr val="windowText" lastClr="000000"/>
                  </a:solidFill>
                  <a:latin typeface="SamsungOne-400" panose="020B0503030303020204" charset="0"/>
                  <a:ea typeface="SamsungOne-400" panose="020B0503030303020204" pitchFamily="34" charset="0"/>
                </a:rPr>
                <a:t>Tính năng ứng dụng (bật bằng cách lắc hoặc bấm nút)</a:t>
              </a:r>
            </a:p>
            <a:p>
              <a:pPr marL="266700" lvl="1" indent="-84138">
                <a:buFont typeface="Arial" pitchFamily="34" charset="0"/>
                <a:buChar char="•"/>
                <a:defRPr/>
              </a:pPr>
              <a:r>
                <a:rPr lang="en-US" sz="900" dirty="0">
                  <a:solidFill>
                    <a:sysClr val="windowText" lastClr="000000"/>
                  </a:solidFill>
                  <a:latin typeface="SamsungOne-400" panose="020B0503030303020204" charset="0"/>
                  <a:ea typeface="SamsungOne-400" panose="020B0503030303020204" pitchFamily="34" charset="0"/>
                </a:rPr>
                <a:t>Đ</a:t>
              </a:r>
              <a:r>
                <a:rPr lang="vi-VN" sz="900" dirty="0">
                  <a:solidFill>
                    <a:sysClr val="windowText" lastClr="000000"/>
                  </a:solidFill>
                  <a:latin typeface="SamsungOne-400" panose="020B0503030303020204" charset="0"/>
                  <a:ea typeface="SamsungOne-400" panose="020B0503030303020204" pitchFamily="34" charset="0"/>
                </a:rPr>
                <a:t>i sai đường</a:t>
              </a:r>
            </a:p>
            <a:p>
              <a:pPr marL="171450" indent="-171450" defTabSz="914400">
                <a:buFont typeface="Wingdings" panose="05000000000000000000" pitchFamily="2" charset="2"/>
                <a:buChar char="ü"/>
                <a:defRPr/>
              </a:pPr>
              <a:r>
                <a:rPr lang="vi-VN" sz="1000" dirty="0">
                  <a:solidFill>
                    <a:sysClr val="windowText" lastClr="000000"/>
                  </a:solidFill>
                  <a:latin typeface="SamsungOne-400" panose="020B0503030303020204" charset="0"/>
                  <a:ea typeface="SamsungOne-400" panose="020B0503030303020204" pitchFamily="34" charset="0"/>
                </a:rPr>
                <a:t>Cách ứng phó với các tình huống khẩn cấp:</a:t>
              </a:r>
            </a:p>
            <a:p>
              <a:pPr marL="266700" lvl="1" indent="-84138">
                <a:buFont typeface="Arial" pitchFamily="34" charset="0"/>
                <a:buChar char="•"/>
                <a:defRPr/>
              </a:pPr>
              <a:r>
                <a:rPr lang="vi-VN" sz="900" dirty="0">
                  <a:solidFill>
                    <a:sysClr val="windowText" lastClr="000000"/>
                  </a:solidFill>
                  <a:latin typeface="SamsungOne-400" panose="020B0503030303020204" charset="0"/>
                  <a:ea typeface="SamsungOne-400" panose="020B0503030303020204" pitchFamily="34" charset="0"/>
                </a:rPr>
                <a:t>Tính năng ứng dụng (gửi tình huống khẩn cấp cho người giám hộ)</a:t>
              </a:r>
            </a:p>
            <a:p>
              <a:pPr marL="266700" lvl="1" indent="-84138">
                <a:buFont typeface="Arial" pitchFamily="34" charset="0"/>
                <a:buChar char="•"/>
                <a:defRPr/>
              </a:pPr>
              <a:r>
                <a:rPr lang="vi-VN" sz="900" dirty="0">
                  <a:solidFill>
                    <a:sysClr val="windowText" lastClr="000000"/>
                  </a:solidFill>
                  <a:latin typeface="SamsungOne-400" panose="020B0503030303020204" charset="0"/>
                  <a:ea typeface="SamsungOne-400" panose="020B0503030303020204" pitchFamily="34" charset="0"/>
                </a:rPr>
                <a:t>Gửi tình huống khẩn cấp đến trung tâm điều khiển</a:t>
              </a:r>
            </a:p>
            <a:p>
              <a:pPr marL="266700" lvl="1" indent="-84138">
                <a:buFont typeface="Arial" pitchFamily="34" charset="0"/>
                <a:buChar char="•"/>
                <a:defRPr/>
              </a:pPr>
              <a:r>
                <a:rPr lang="vi-VN" sz="900" dirty="0">
                  <a:solidFill>
                    <a:sysClr val="windowText" lastClr="000000"/>
                  </a:solidFill>
                  <a:latin typeface="SamsungOne-400" panose="020B0503030303020204" charset="0"/>
                  <a:ea typeface="SamsungOne-400" panose="020B0503030303020204" pitchFamily="34" charset="0"/>
                </a:rPr>
                <a:t>Giám sát bằng thông tin CCTV</a:t>
              </a:r>
            </a:p>
          </p:txBody>
        </p:sp>
        <p:pic>
          <p:nvPicPr>
            <p:cNvPr id="29" name="Picture 2" descr="https://pixabay.com/static/uploads/photo/2014/04/02/10/44/gps-304419_960_720.png">
              <a:hlinkClick r:id="rId11"/>
              <a:extLst>
                <a:ext uri="{FF2B5EF4-FFF2-40B4-BE49-F238E27FC236}">
                  <a16:creationId xmlns:a16="http://schemas.microsoft.com/office/drawing/2014/main" id="{1D12E146-3A8D-F556-DB2A-66594909E24B}"/>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045820" y="4846332"/>
              <a:ext cx="254363" cy="16080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499FF149-7955-B0E0-054A-A35C8F453A10}"/>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465" b="96337" l="2431" r="92708">
                          <a14:foregroundMark x1="53472" y1="31319" x2="49306" y2="43773"/>
                          <a14:foregroundMark x1="46875" y1="9341" x2="52083" y2="13370"/>
                        </a14:backgroundRemoval>
                      </a14:imgEffect>
                    </a14:imgLayer>
                  </a14:imgProps>
                </a:ext>
                <a:ext uri="{28A0092B-C50C-407E-A947-70E740481C1C}">
                  <a14:useLocalDpi xmlns:a14="http://schemas.microsoft.com/office/drawing/2010/main"/>
                </a:ext>
              </a:extLst>
            </a:blip>
            <a:srcRect/>
            <a:stretch>
              <a:fillRect/>
            </a:stretch>
          </p:blipFill>
          <p:spPr bwMode="auto">
            <a:xfrm>
              <a:off x="5907873" y="4795706"/>
              <a:ext cx="195161" cy="36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FA2E306A-5D74-3AEC-7740-D180C573D8B7}"/>
                </a:ext>
              </a:extLst>
            </p:cNvPr>
            <p:cNvSpPr txBox="1"/>
            <p:nvPr/>
          </p:nvSpPr>
          <p:spPr>
            <a:xfrm>
              <a:off x="3641923" y="4884468"/>
              <a:ext cx="425471" cy="228839"/>
            </a:xfrm>
            <a:prstGeom prst="rect">
              <a:avLst/>
            </a:prstGeom>
            <a:noFill/>
          </p:spPr>
          <p:txBody>
            <a:bodyPr wrap="none" rtlCol="0">
              <a:spAutoFit/>
              <a:scene3d>
                <a:camera prst="orthographicFront"/>
                <a:lightRig rig="threePt" dir="t"/>
              </a:scene3d>
              <a:sp3d>
                <a:bevelT w="0" h="6350"/>
                <a:bevelB w="0" h="0"/>
              </a:sp3d>
            </a:bodyPr>
            <a:lstStyle/>
            <a:p>
              <a:pPr>
                <a:defRPr/>
              </a:pPr>
              <a:r>
                <a:rPr lang="vi-VN" sz="1000" dirty="0">
                  <a:solidFill>
                    <a:srgbClr val="000000"/>
                  </a:solidFill>
                  <a:latin typeface="SamsungOne-400" panose="020B0503030303020204" charset="0"/>
                  <a:ea typeface="SamsungOne-400" panose="020B0503030303020204" pitchFamily="34" charset="0"/>
                </a:rPr>
                <a:t>CCTV</a:t>
              </a:r>
            </a:p>
          </p:txBody>
        </p:sp>
        <p:sp>
          <p:nvSpPr>
            <p:cNvPr id="32" name="타원 253">
              <a:extLst>
                <a:ext uri="{FF2B5EF4-FFF2-40B4-BE49-F238E27FC236}">
                  <a16:creationId xmlns:a16="http://schemas.microsoft.com/office/drawing/2014/main" id="{3810F1D7-0BE0-EB1B-70A3-BB84E48349D3}"/>
                </a:ext>
              </a:extLst>
            </p:cNvPr>
            <p:cNvSpPr/>
            <p:nvPr/>
          </p:nvSpPr>
          <p:spPr>
            <a:xfrm>
              <a:off x="3830397" y="4872122"/>
              <a:ext cx="48274" cy="47665"/>
            </a:xfrm>
            <a:prstGeom prst="ellipse">
              <a:avLst/>
            </a:prstGeom>
            <a:solidFill>
              <a:srgbClr val="FF7C80">
                <a:alpha val="80000"/>
              </a:srgbClr>
            </a:solidFill>
            <a:ln w="25400" cap="flat" cmpd="sng" algn="ctr">
              <a:solidFill>
                <a:srgbClr val="FF0000"/>
              </a:solidFill>
              <a:prstDash val="solid"/>
            </a:ln>
            <a:effectLst/>
          </p:spPr>
          <p:txBody>
            <a:bodyPr wrap="square" lIns="0" tIns="0" rIns="0" bIns="18000" rtlCol="0" anchor="ctr">
              <a:scene3d>
                <a:camera prst="orthographicFront"/>
                <a:lightRig rig="threePt" dir="t"/>
              </a:scene3d>
              <a:sp3d>
                <a:bevelT w="0" h="6350"/>
                <a:bevelB w="0" h="0"/>
              </a:sp3d>
            </a:bodyPr>
            <a:lstStyle/>
            <a:p>
              <a:pPr algn="ctr" defTabSz="956371" fontAlgn="base">
                <a:buClr>
                  <a:prstClr val="white">
                    <a:lumMod val="65000"/>
                  </a:prstClr>
                </a:buClr>
                <a:buSzPct val="140000"/>
                <a:defRPr/>
              </a:pPr>
              <a:endParaRPr lang="ko-KR" altLang="en-US" sz="1100" err="1">
                <a:solidFill>
                  <a:prstClr val="white"/>
                </a:solidFill>
                <a:latin typeface="SamsungOne-400" panose="020B0503030303020204" pitchFamily="34" charset="0"/>
                <a:ea typeface="Rix고딕 EB" panose="02020603020101020101" pitchFamily="18" charset="-127"/>
              </a:endParaRPr>
            </a:p>
          </p:txBody>
        </p:sp>
        <p:grpSp>
          <p:nvGrpSpPr>
            <p:cNvPr id="33" name="그룹 254">
              <a:extLst>
                <a:ext uri="{FF2B5EF4-FFF2-40B4-BE49-F238E27FC236}">
                  <a16:creationId xmlns:a16="http://schemas.microsoft.com/office/drawing/2014/main" id="{E9C05A0F-A49D-E8E4-686E-D459396D1764}"/>
                </a:ext>
              </a:extLst>
            </p:cNvPr>
            <p:cNvGrpSpPr/>
            <p:nvPr/>
          </p:nvGrpSpPr>
          <p:grpSpPr>
            <a:xfrm>
              <a:off x="1469351" y="4958084"/>
              <a:ext cx="502261" cy="238032"/>
              <a:chOff x="6172324" y="3693357"/>
              <a:chExt cx="548044" cy="309418"/>
            </a:xfrm>
          </p:grpSpPr>
          <p:sp>
            <p:nvSpPr>
              <p:cNvPr id="41" name="직사각형 255">
                <a:extLst>
                  <a:ext uri="{FF2B5EF4-FFF2-40B4-BE49-F238E27FC236}">
                    <a16:creationId xmlns:a16="http://schemas.microsoft.com/office/drawing/2014/main" id="{C4A33569-2EAF-CDFD-1B53-741718B35927}"/>
                  </a:ext>
                </a:extLst>
              </p:cNvPr>
              <p:cNvSpPr/>
              <p:nvPr/>
            </p:nvSpPr>
            <p:spPr>
              <a:xfrm>
                <a:off x="6555437" y="3693357"/>
                <a:ext cx="116527" cy="141611"/>
              </a:xfrm>
              <a:prstGeom prst="rect">
                <a:avLst/>
              </a:prstGeom>
              <a:solidFill>
                <a:schemeClr val="accent3">
                  <a:lumMod val="75000"/>
                  <a:alpha val="80000"/>
                </a:schemeClr>
              </a:solidFill>
              <a:ln w="25400" cap="flat" cmpd="sng" algn="ctr">
                <a:noFill/>
                <a:prstDash val="solid"/>
              </a:ln>
              <a:effectLst/>
            </p:spPr>
            <p:txBody>
              <a:bodyPr wrap="square" lIns="0" tIns="0" rIns="0" bIns="18000" rtlCol="0" anchor="ctr">
                <a:scene3d>
                  <a:camera prst="orthographicFront"/>
                  <a:lightRig rig="threePt" dir="t"/>
                </a:scene3d>
                <a:sp3d>
                  <a:bevelT w="0" h="6350"/>
                  <a:bevelB w="0" h="0"/>
                </a:sp3d>
              </a:bodyPr>
              <a:lstStyle/>
              <a:p>
                <a:pPr algn="ctr" defTabSz="956371" fontAlgn="base">
                  <a:buClr>
                    <a:prstClr val="white">
                      <a:lumMod val="65000"/>
                    </a:prstClr>
                  </a:buClr>
                  <a:buSzPct val="140000"/>
                  <a:defRPr/>
                </a:pPr>
                <a:endParaRPr lang="ko-KR" altLang="en-US" sz="1000" err="1">
                  <a:solidFill>
                    <a:prstClr val="white"/>
                  </a:solidFill>
                  <a:latin typeface="SamsungOne-400" panose="020B0503030303020204" pitchFamily="34" charset="0"/>
                  <a:ea typeface="Rix고딕 EB" panose="02020603020101020101" pitchFamily="18" charset="-127"/>
                </a:endParaRPr>
              </a:p>
            </p:txBody>
          </p:sp>
          <p:sp>
            <p:nvSpPr>
              <p:cNvPr id="42" name="TextBox 41">
                <a:extLst>
                  <a:ext uri="{FF2B5EF4-FFF2-40B4-BE49-F238E27FC236}">
                    <a16:creationId xmlns:a16="http://schemas.microsoft.com/office/drawing/2014/main" id="{08E9C649-EE54-F856-E22D-559EEF969656}"/>
                  </a:ext>
                </a:extLst>
              </p:cNvPr>
              <p:cNvSpPr txBox="1"/>
              <p:nvPr/>
            </p:nvSpPr>
            <p:spPr>
              <a:xfrm>
                <a:off x="6172324" y="3742489"/>
                <a:ext cx="548044" cy="260286"/>
              </a:xfrm>
              <a:prstGeom prst="rect">
                <a:avLst/>
              </a:prstGeom>
              <a:noFill/>
            </p:spPr>
            <p:txBody>
              <a:bodyPr wrap="none" rtlCol="0">
                <a:spAutoFit/>
                <a:scene3d>
                  <a:camera prst="orthographicFront"/>
                  <a:lightRig rig="threePt" dir="t"/>
                </a:scene3d>
                <a:sp3d>
                  <a:bevelT w="0" h="6350"/>
                  <a:bevelB w="0" h="0"/>
                </a:sp3d>
              </a:bodyPr>
              <a:lstStyle/>
              <a:p>
                <a:pPr>
                  <a:defRPr/>
                </a:pPr>
                <a:r>
                  <a:rPr lang="vi-VN" sz="800" dirty="0">
                    <a:solidFill>
                      <a:srgbClr val="000000"/>
                    </a:solidFill>
                    <a:latin typeface="SamsungOne-400" panose="020B0503030303020204" charset="0"/>
                    <a:ea typeface="SamsungOne-400" panose="020B0503030303020204" pitchFamily="34" charset="0"/>
                  </a:rPr>
                  <a:t>đèn hiệu</a:t>
                </a:r>
              </a:p>
            </p:txBody>
          </p:sp>
        </p:grpSp>
        <p:grpSp>
          <p:nvGrpSpPr>
            <p:cNvPr id="34" name="그룹 257">
              <a:extLst>
                <a:ext uri="{FF2B5EF4-FFF2-40B4-BE49-F238E27FC236}">
                  <a16:creationId xmlns:a16="http://schemas.microsoft.com/office/drawing/2014/main" id="{75B1DC73-FE21-D578-3703-CD4E6CDC01A6}"/>
                </a:ext>
              </a:extLst>
            </p:cNvPr>
            <p:cNvGrpSpPr/>
            <p:nvPr/>
          </p:nvGrpSpPr>
          <p:grpSpPr>
            <a:xfrm>
              <a:off x="3066590" y="4925232"/>
              <a:ext cx="564314" cy="200235"/>
              <a:chOff x="6056212" y="3604162"/>
              <a:chExt cx="615752" cy="260286"/>
            </a:xfrm>
          </p:grpSpPr>
          <p:sp>
            <p:nvSpPr>
              <p:cNvPr id="39" name="직사각형 258">
                <a:extLst>
                  <a:ext uri="{FF2B5EF4-FFF2-40B4-BE49-F238E27FC236}">
                    <a16:creationId xmlns:a16="http://schemas.microsoft.com/office/drawing/2014/main" id="{32B861DA-D1EC-D9F2-366F-72B981D8873F}"/>
                  </a:ext>
                </a:extLst>
              </p:cNvPr>
              <p:cNvSpPr/>
              <p:nvPr/>
            </p:nvSpPr>
            <p:spPr>
              <a:xfrm>
                <a:off x="6555437" y="3693357"/>
                <a:ext cx="116527" cy="141611"/>
              </a:xfrm>
              <a:prstGeom prst="rect">
                <a:avLst/>
              </a:prstGeom>
              <a:solidFill>
                <a:schemeClr val="accent3">
                  <a:lumMod val="75000"/>
                  <a:alpha val="80000"/>
                </a:schemeClr>
              </a:solidFill>
              <a:ln w="25400" cap="flat" cmpd="sng" algn="ctr">
                <a:noFill/>
                <a:prstDash val="solid"/>
              </a:ln>
              <a:effectLst/>
            </p:spPr>
            <p:txBody>
              <a:bodyPr wrap="square" lIns="0" tIns="0" rIns="0" bIns="18000" rtlCol="0" anchor="ctr">
                <a:scene3d>
                  <a:camera prst="orthographicFront"/>
                  <a:lightRig rig="threePt" dir="t"/>
                </a:scene3d>
                <a:sp3d>
                  <a:bevelT w="0" h="6350"/>
                  <a:bevelB w="0" h="0"/>
                </a:sp3d>
              </a:bodyPr>
              <a:lstStyle/>
              <a:p>
                <a:pPr algn="ctr" defTabSz="956371" fontAlgn="base">
                  <a:buClr>
                    <a:prstClr val="white">
                      <a:lumMod val="65000"/>
                    </a:prstClr>
                  </a:buClr>
                  <a:buSzPct val="140000"/>
                  <a:defRPr/>
                </a:pPr>
                <a:endParaRPr lang="ko-KR" altLang="en-US" sz="1000" err="1">
                  <a:solidFill>
                    <a:prstClr val="white"/>
                  </a:solidFill>
                  <a:latin typeface="SamsungOne-400" panose="020B0503030303020204" pitchFamily="34" charset="0"/>
                  <a:ea typeface="Rix고딕 EB" panose="02020603020101020101" pitchFamily="18" charset="-127"/>
                </a:endParaRPr>
              </a:p>
            </p:txBody>
          </p:sp>
          <p:sp>
            <p:nvSpPr>
              <p:cNvPr id="40" name="TextBox 39">
                <a:extLst>
                  <a:ext uri="{FF2B5EF4-FFF2-40B4-BE49-F238E27FC236}">
                    <a16:creationId xmlns:a16="http://schemas.microsoft.com/office/drawing/2014/main" id="{191CA27A-F36C-F885-81E5-CC3D15A50CEE}"/>
                  </a:ext>
                </a:extLst>
              </p:cNvPr>
              <p:cNvSpPr txBox="1"/>
              <p:nvPr/>
            </p:nvSpPr>
            <p:spPr>
              <a:xfrm>
                <a:off x="6056212" y="3604162"/>
                <a:ext cx="548043" cy="260286"/>
              </a:xfrm>
              <a:prstGeom prst="rect">
                <a:avLst/>
              </a:prstGeom>
              <a:noFill/>
            </p:spPr>
            <p:txBody>
              <a:bodyPr wrap="none" rtlCol="0">
                <a:spAutoFit/>
                <a:scene3d>
                  <a:camera prst="orthographicFront"/>
                  <a:lightRig rig="threePt" dir="t"/>
                </a:scene3d>
                <a:sp3d>
                  <a:bevelT w="0" h="6350"/>
                  <a:bevelB w="0" h="0"/>
                </a:sp3d>
              </a:bodyPr>
              <a:lstStyle/>
              <a:p>
                <a:pPr>
                  <a:defRPr/>
                </a:pPr>
                <a:r>
                  <a:rPr lang="vi-VN" sz="800" dirty="0">
                    <a:solidFill>
                      <a:srgbClr val="000000"/>
                    </a:solidFill>
                    <a:latin typeface="SamsungOne-400" panose="020B0503030303020204" charset="0"/>
                    <a:ea typeface="SamsungOne-400" panose="020B0503030303020204" pitchFamily="34" charset="0"/>
                  </a:rPr>
                  <a:t>đèn hiệu</a:t>
                </a:r>
              </a:p>
            </p:txBody>
          </p:sp>
        </p:grpSp>
        <p:grpSp>
          <p:nvGrpSpPr>
            <p:cNvPr id="35" name="그룹 260">
              <a:extLst>
                <a:ext uri="{FF2B5EF4-FFF2-40B4-BE49-F238E27FC236}">
                  <a16:creationId xmlns:a16="http://schemas.microsoft.com/office/drawing/2014/main" id="{E095567C-952E-BB9F-7367-CE32CBE00270}"/>
                </a:ext>
              </a:extLst>
            </p:cNvPr>
            <p:cNvGrpSpPr/>
            <p:nvPr/>
          </p:nvGrpSpPr>
          <p:grpSpPr>
            <a:xfrm>
              <a:off x="4926066" y="4422344"/>
              <a:ext cx="564314" cy="200235"/>
              <a:chOff x="6056212" y="3638744"/>
              <a:chExt cx="615752" cy="260286"/>
            </a:xfrm>
          </p:grpSpPr>
          <p:sp>
            <p:nvSpPr>
              <p:cNvPr id="37" name="직사각형 261">
                <a:extLst>
                  <a:ext uri="{FF2B5EF4-FFF2-40B4-BE49-F238E27FC236}">
                    <a16:creationId xmlns:a16="http://schemas.microsoft.com/office/drawing/2014/main" id="{3E82A05C-7959-A173-6875-CA429CE91FCF}"/>
                  </a:ext>
                </a:extLst>
              </p:cNvPr>
              <p:cNvSpPr/>
              <p:nvPr/>
            </p:nvSpPr>
            <p:spPr>
              <a:xfrm>
                <a:off x="6555437" y="3693357"/>
                <a:ext cx="116527" cy="141611"/>
              </a:xfrm>
              <a:prstGeom prst="rect">
                <a:avLst/>
              </a:prstGeom>
              <a:solidFill>
                <a:schemeClr val="accent3">
                  <a:lumMod val="75000"/>
                  <a:alpha val="80000"/>
                </a:schemeClr>
              </a:solidFill>
              <a:ln w="25400" cap="flat" cmpd="sng" algn="ctr">
                <a:noFill/>
                <a:prstDash val="solid"/>
              </a:ln>
              <a:effectLst/>
            </p:spPr>
            <p:txBody>
              <a:bodyPr wrap="square" lIns="0" tIns="0" rIns="0" bIns="18000" rtlCol="0" anchor="ctr">
                <a:scene3d>
                  <a:camera prst="orthographicFront"/>
                  <a:lightRig rig="threePt" dir="t"/>
                </a:scene3d>
                <a:sp3d>
                  <a:bevelT w="0" h="6350"/>
                  <a:bevelB w="0" h="0"/>
                </a:sp3d>
              </a:bodyPr>
              <a:lstStyle/>
              <a:p>
                <a:pPr algn="ctr" defTabSz="956371" fontAlgn="base">
                  <a:buClr>
                    <a:prstClr val="white">
                      <a:lumMod val="65000"/>
                    </a:prstClr>
                  </a:buClr>
                  <a:buSzPct val="140000"/>
                  <a:defRPr/>
                </a:pPr>
                <a:endParaRPr lang="ko-KR" altLang="en-US" sz="1000" err="1">
                  <a:solidFill>
                    <a:prstClr val="white"/>
                  </a:solidFill>
                  <a:latin typeface="SamsungOne-400" panose="020B0503030303020204" pitchFamily="34" charset="0"/>
                  <a:ea typeface="Rix고딕 EB" panose="02020603020101020101" pitchFamily="18" charset="-127"/>
                </a:endParaRPr>
              </a:p>
            </p:txBody>
          </p:sp>
          <p:sp>
            <p:nvSpPr>
              <p:cNvPr id="38" name="TextBox 37">
                <a:extLst>
                  <a:ext uri="{FF2B5EF4-FFF2-40B4-BE49-F238E27FC236}">
                    <a16:creationId xmlns:a16="http://schemas.microsoft.com/office/drawing/2014/main" id="{906D3313-B42D-28EF-8F0B-569805C78BE4}"/>
                  </a:ext>
                </a:extLst>
              </p:cNvPr>
              <p:cNvSpPr txBox="1"/>
              <p:nvPr/>
            </p:nvSpPr>
            <p:spPr>
              <a:xfrm>
                <a:off x="6056212" y="3638744"/>
                <a:ext cx="548043" cy="260286"/>
              </a:xfrm>
              <a:prstGeom prst="rect">
                <a:avLst/>
              </a:prstGeom>
              <a:noFill/>
            </p:spPr>
            <p:txBody>
              <a:bodyPr wrap="none" rtlCol="0">
                <a:spAutoFit/>
                <a:scene3d>
                  <a:camera prst="orthographicFront"/>
                  <a:lightRig rig="threePt" dir="t"/>
                </a:scene3d>
                <a:sp3d>
                  <a:bevelT w="0" h="6350"/>
                  <a:bevelB w="0" h="0"/>
                </a:sp3d>
              </a:bodyPr>
              <a:lstStyle/>
              <a:p>
                <a:pPr>
                  <a:defRPr/>
                </a:pPr>
                <a:r>
                  <a:rPr lang="vi-VN" sz="800" dirty="0">
                    <a:solidFill>
                      <a:srgbClr val="000000"/>
                    </a:solidFill>
                    <a:latin typeface="SamsungOne-400" panose="020B0503030303020204" charset="0"/>
                    <a:ea typeface="SamsungOne-400" panose="020B0503030303020204" pitchFamily="34" charset="0"/>
                  </a:rPr>
                  <a:t>đèn hiệu</a:t>
                </a:r>
              </a:p>
            </p:txBody>
          </p:sp>
        </p:grpSp>
        <p:pic>
          <p:nvPicPr>
            <p:cNvPr id="36" name="Picture 4" descr="http://www.kinvey.com/blog/images/2014/05/beacon.jpg">
              <a:extLst>
                <a:ext uri="{FF2B5EF4-FFF2-40B4-BE49-F238E27FC236}">
                  <a16:creationId xmlns:a16="http://schemas.microsoft.com/office/drawing/2014/main" id="{A1C91A82-CC45-0F40-BBE4-1091EAB18F71}"/>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0" b="100000" l="0" r="100000">
                          <a14:foregroundMark x1="7656" y1="15000" x2="5938" y2="34219"/>
                          <a14:foregroundMark x1="23594" y1="17188" x2="21094" y2="35000"/>
                          <a14:foregroundMark x1="35156" y1="24688" x2="36250" y2="33438"/>
                          <a14:foregroundMark x1="49375" y1="30312" x2="49375" y2="30312"/>
                          <a14:foregroundMark x1="65000" y1="24375" x2="64219" y2="33438"/>
                          <a14:foregroundMark x1="77813" y1="22656" x2="78438" y2="32344"/>
                          <a14:foregroundMark x1="92031" y1="19375" x2="94531" y2="36719"/>
                        </a14:backgroundRemoval>
                      </a14:imgEffect>
                    </a14:imgLayer>
                  </a14:imgProps>
                </a:ext>
                <a:ext uri="{28A0092B-C50C-407E-A947-70E740481C1C}">
                  <a14:useLocalDpi xmlns:a14="http://schemas.microsoft.com/office/drawing/2010/main"/>
                </a:ext>
              </a:extLst>
            </a:blip>
            <a:srcRect/>
            <a:stretch>
              <a:fillRect/>
            </a:stretch>
          </p:blipFill>
          <p:spPr bwMode="auto">
            <a:xfrm>
              <a:off x="2494860" y="4833577"/>
              <a:ext cx="255825" cy="2147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93612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Ứng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dụng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2.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33" name="그룹 32">
            <a:extLst>
              <a:ext uri="{FF2B5EF4-FFF2-40B4-BE49-F238E27FC236}">
                <a16:creationId xmlns:a16="http://schemas.microsoft.com/office/drawing/2014/main" id="{8461EBD2-17FF-4D74-A0D4-8CF6CF632371}"/>
              </a:ext>
            </a:extLst>
          </p:cNvPr>
          <p:cNvGrpSpPr/>
          <p:nvPr/>
        </p:nvGrpSpPr>
        <p:grpSpPr>
          <a:xfrm>
            <a:off x="1054112" y="3883134"/>
            <a:ext cx="7794601" cy="1897956"/>
            <a:chOff x="1054112" y="3883134"/>
            <a:chExt cx="7794601" cy="1897956"/>
          </a:xfrm>
        </p:grpSpPr>
        <p:sp>
          <p:nvSpPr>
            <p:cNvPr id="36" name="직사각형 35">
              <a:extLst>
                <a:ext uri="{FF2B5EF4-FFF2-40B4-BE49-F238E27FC236}">
                  <a16:creationId xmlns:a16="http://schemas.microsoft.com/office/drawing/2014/main" id="{08C34716-E653-425F-9527-1928F20CA4C3}"/>
                </a:ext>
              </a:extLst>
            </p:cNvPr>
            <p:cNvSpPr/>
            <p:nvPr/>
          </p:nvSpPr>
          <p:spPr>
            <a:xfrm>
              <a:off x="1054112" y="3883135"/>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IoT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sự</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Chăm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sóc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sức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khỏe</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Thành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phố</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2.5. Logistics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minh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9" name="직사각형 38">
              <a:extLst>
                <a:ext uri="{FF2B5EF4-FFF2-40B4-BE49-F238E27FC236}">
                  <a16:creationId xmlns:a16="http://schemas.microsoft.com/office/drawing/2014/main" id="{8D054E9D-85B2-4FEC-A5BD-D8966641AE10}"/>
                </a:ext>
              </a:extLst>
            </p:cNvPr>
            <p:cNvSpPr/>
            <p:nvPr/>
          </p:nvSpPr>
          <p:spPr>
            <a:xfrm>
              <a:off x="5107801" y="3883134"/>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2.6 Nhà máy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2.7 Trang trại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2.8 Xe ô tô được kết nối</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2.9 Năng lượng thông minh</a:t>
              </a:r>
            </a:p>
            <a:p>
              <a:pPr marL="176213" indent="-176213" fontAlgn="base">
                <a:spcBef>
                  <a:spcPct val="0"/>
                </a:spcBef>
                <a:spcAft>
                  <a:spcPts val="1000"/>
                </a:spcAft>
                <a:buSzPct val="120000"/>
                <a:buBlip>
                  <a:blip r:embed="rId3"/>
                </a:buBlip>
                <a:defRPr/>
              </a:pPr>
              <a:r>
                <a:rPr lang="vi-VN" altLang="ko-KR" dirty="0">
                  <a:solidFill>
                    <a:srgbClr val="A6A6A6"/>
                  </a:solidFill>
                  <a:latin typeface="SamsungOne-400" panose="020B0503030303020204" pitchFamily="34" charset="0"/>
                  <a:ea typeface="SamsungOne-400" panose="020B0503030303020204" pitchFamily="34" charset="0"/>
                </a:rPr>
                <a:t>2.10 Dịch vụ chính của IoT</a:t>
              </a:r>
            </a:p>
          </p:txBody>
        </p:sp>
      </p:grpSp>
    </p:spTree>
    <p:extLst>
      <p:ext uri="{BB962C8B-B14F-4D97-AF65-F5344CB8AC3E}">
        <p14:creationId xmlns:p14="http://schemas.microsoft.com/office/powerpoint/2010/main" val="3955706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직사각형 66">
            <a:extLst>
              <a:ext uri="{FF2B5EF4-FFF2-40B4-BE49-F238E27FC236}">
                <a16:creationId xmlns:a16="http://schemas.microsoft.com/office/drawing/2014/main" id="{E0720D16-CC3C-490D-AB2D-838327511297}"/>
              </a:ext>
            </a:extLst>
          </p:cNvPr>
          <p:cNvSpPr/>
          <p:nvPr/>
        </p:nvSpPr>
        <p:spPr>
          <a:xfrm>
            <a:off x="6562725" y="2253876"/>
            <a:ext cx="2780284" cy="1600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Logistics thông minh là hệ thống logistics hiệu quả và tối ưu, sử dụng kiến thức tiên tiến và phần mềm thông minh trong toàn bộ quá trình đặt hàng, sản xuất, đóng gói, vận chuyển và bán sản phẩm. Đây là một hệ thống cải tiến tạo liên kết giữa các hoạt động logistics.</a:t>
            </a:r>
          </a:p>
        </p:txBody>
      </p:sp>
      <p:grpSp>
        <p:nvGrpSpPr>
          <p:cNvPr id="73" name="그룹 72"/>
          <p:cNvGrpSpPr/>
          <p:nvPr/>
        </p:nvGrpSpPr>
        <p:grpSpPr>
          <a:xfrm>
            <a:off x="416128" y="444866"/>
            <a:ext cx="9051872" cy="553998"/>
            <a:chOff x="416128" y="444866"/>
            <a:chExt cx="9051872" cy="553998"/>
          </a:xfrm>
        </p:grpSpPr>
        <p:sp>
          <p:nvSpPr>
            <p:cNvPr id="74" name="직사각형 73">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Logistics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75" name="직사각형 7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81" name="직사각형 8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Logistics thông minh</a:t>
            </a:r>
          </a:p>
        </p:txBody>
      </p:sp>
      <p:sp>
        <p:nvSpPr>
          <p:cNvPr id="70" name="직사각형 69">
            <a:extLst>
              <a:ext uri="{FF2B5EF4-FFF2-40B4-BE49-F238E27FC236}">
                <a16:creationId xmlns:a16="http://schemas.microsoft.com/office/drawing/2014/main" id="{795FEE28-929B-40C1-89D2-3A2E9DA3532C}"/>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Định nghĩa Logistics thông minh</a:t>
            </a:r>
          </a:p>
        </p:txBody>
      </p:sp>
      <p:grpSp>
        <p:nvGrpSpPr>
          <p:cNvPr id="6" name="그룹 12">
            <a:extLst>
              <a:ext uri="{FF2B5EF4-FFF2-40B4-BE49-F238E27FC236}">
                <a16:creationId xmlns:a16="http://schemas.microsoft.com/office/drawing/2014/main" id="{C324055A-4496-2135-86E6-D956A1A14B46}"/>
              </a:ext>
            </a:extLst>
          </p:cNvPr>
          <p:cNvGrpSpPr/>
          <p:nvPr/>
        </p:nvGrpSpPr>
        <p:grpSpPr>
          <a:xfrm>
            <a:off x="559816" y="2392535"/>
            <a:ext cx="5880099" cy="3784234"/>
            <a:chOff x="2848295" y="3388744"/>
            <a:chExt cx="4368535" cy="2669990"/>
          </a:xfrm>
        </p:grpSpPr>
        <p:sp>
          <p:nvSpPr>
            <p:cNvPr id="7" name="타원 2">
              <a:extLst>
                <a:ext uri="{FF2B5EF4-FFF2-40B4-BE49-F238E27FC236}">
                  <a16:creationId xmlns:a16="http://schemas.microsoft.com/office/drawing/2014/main" id="{01E238C8-7B5C-3CA3-5077-6D775CED5114}"/>
                </a:ext>
              </a:extLst>
            </p:cNvPr>
            <p:cNvSpPr/>
            <p:nvPr/>
          </p:nvSpPr>
          <p:spPr>
            <a:xfrm>
              <a:off x="3697905" y="3399354"/>
              <a:ext cx="2659380" cy="26593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32">
              <a:extLst>
                <a:ext uri="{FF2B5EF4-FFF2-40B4-BE49-F238E27FC236}">
                  <a16:creationId xmlns:a16="http://schemas.microsoft.com/office/drawing/2014/main" id="{6EF79008-E986-B46D-F9DD-EB27115FFC33}"/>
                </a:ext>
              </a:extLst>
            </p:cNvPr>
            <p:cNvSpPr/>
            <p:nvPr/>
          </p:nvSpPr>
          <p:spPr>
            <a:xfrm>
              <a:off x="4276589" y="3978038"/>
              <a:ext cx="1502012" cy="150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1766B48-43CC-CEAC-9017-8E6D2DCFFCE6}"/>
                </a:ext>
              </a:extLst>
            </p:cNvPr>
            <p:cNvSpPr txBox="1"/>
            <p:nvPr/>
          </p:nvSpPr>
          <p:spPr>
            <a:xfrm>
              <a:off x="4846635" y="3468302"/>
              <a:ext cx="358469" cy="173723"/>
            </a:xfrm>
            <a:prstGeom prst="rect">
              <a:avLst/>
            </a:prstGeom>
            <a:noFill/>
          </p:spPr>
          <p:txBody>
            <a:bodyPr wrap="none" lIns="0" tIns="0" rIns="0" bIns="0" rtlCol="0">
              <a:spAutoFit/>
              <a:scene3d>
                <a:camera prst="orthographicFront"/>
                <a:lightRig rig="threePt" dir="t"/>
              </a:scene3d>
              <a:sp3d>
                <a:bevelT w="0" h="6350"/>
                <a:bevelB w="0" h="0"/>
              </a:sp3d>
            </a:bodyPr>
            <a:lstStyle/>
            <a:p>
              <a:pPr lvl="0" algn="ctr">
                <a:defRPr/>
              </a:pPr>
              <a:r>
                <a:rPr lang="vi-VN" sz="800" dirty="0">
                  <a:solidFill>
                    <a:srgbClr val="000000"/>
                  </a:solidFill>
                  <a:latin typeface="SamsungOne-400" panose="020B0503030303020204" charset="0"/>
                  <a:ea typeface="SamsungOne-400" panose="020B0503030303020204" pitchFamily="34" charset="0"/>
                </a:rPr>
                <a:t>Tiêu chuẩn</a:t>
              </a:r>
            </a:p>
            <a:p>
              <a:pPr lvl="0" algn="ctr">
                <a:defRPr/>
              </a:pPr>
              <a:r>
                <a:rPr lang="vi-VN" sz="800" dirty="0">
                  <a:solidFill>
                    <a:srgbClr val="000000"/>
                  </a:solidFill>
                  <a:latin typeface="SamsungOne-400" panose="020B0503030303020204" charset="0"/>
                  <a:ea typeface="SamsungOne-400" panose="020B0503030303020204" pitchFamily="34" charset="0"/>
                </a:rPr>
                <a:t> kết cấu</a:t>
              </a:r>
            </a:p>
          </p:txBody>
        </p:sp>
        <p:sp>
          <p:nvSpPr>
            <p:cNvPr id="10" name="TextBox 9">
              <a:extLst>
                <a:ext uri="{FF2B5EF4-FFF2-40B4-BE49-F238E27FC236}">
                  <a16:creationId xmlns:a16="http://schemas.microsoft.com/office/drawing/2014/main" id="{965F2EE5-CCD0-3B8F-AE0B-CED16B26DA8E}"/>
                </a:ext>
              </a:extLst>
            </p:cNvPr>
            <p:cNvSpPr txBox="1"/>
            <p:nvPr/>
          </p:nvSpPr>
          <p:spPr>
            <a:xfrm>
              <a:off x="4826391" y="5743565"/>
              <a:ext cx="398961" cy="173723"/>
            </a:xfrm>
            <a:prstGeom prst="rect">
              <a:avLst/>
            </a:prstGeom>
            <a:noFill/>
          </p:spPr>
          <p:txBody>
            <a:bodyPr wrap="none" lIns="0" tIns="0" rIns="0" bIns="0" rtlCol="0">
              <a:spAutoFit/>
              <a:scene3d>
                <a:camera prst="orthographicFront"/>
                <a:lightRig rig="threePt" dir="t"/>
              </a:scene3d>
              <a:sp3d>
                <a:bevelT w="0" h="6350"/>
                <a:bevelB w="0" h="0"/>
              </a:sp3d>
            </a:bodyPr>
            <a:lstStyle/>
            <a:p>
              <a:pPr lvl="0" algn="ctr">
                <a:defRPr/>
              </a:pPr>
              <a:r>
                <a:rPr lang="vi-VN" sz="800" dirty="0">
                  <a:solidFill>
                    <a:srgbClr val="000000"/>
                  </a:solidFill>
                  <a:latin typeface="SamsungOne-400" panose="020B0503030303020204" charset="0"/>
                  <a:ea typeface="SamsungOne-400" panose="020B0503030303020204" pitchFamily="34" charset="0"/>
                </a:rPr>
                <a:t>Tiêu chuẩn</a:t>
              </a:r>
            </a:p>
            <a:p>
              <a:pPr lvl="0" algn="ctr">
                <a:defRPr/>
              </a:pPr>
              <a:r>
                <a:rPr lang="vi-VN" sz="800" dirty="0">
                  <a:solidFill>
                    <a:srgbClr val="000000"/>
                  </a:solidFill>
                  <a:latin typeface="SamsungOne-400" panose="020B0503030303020204" charset="0"/>
                  <a:ea typeface="SamsungOne-400" panose="020B0503030303020204" pitchFamily="34" charset="0"/>
                </a:rPr>
                <a:t> môi trường</a:t>
              </a:r>
            </a:p>
          </p:txBody>
        </p:sp>
        <p:sp>
          <p:nvSpPr>
            <p:cNvPr id="12" name="TextBox 11">
              <a:extLst>
                <a:ext uri="{FF2B5EF4-FFF2-40B4-BE49-F238E27FC236}">
                  <a16:creationId xmlns:a16="http://schemas.microsoft.com/office/drawing/2014/main" id="{F586100C-B9B8-A406-7E12-55B866DE5B1E}"/>
                </a:ext>
              </a:extLst>
            </p:cNvPr>
            <p:cNvSpPr txBox="1"/>
            <p:nvPr/>
          </p:nvSpPr>
          <p:spPr>
            <a:xfrm>
              <a:off x="5893909" y="4605933"/>
              <a:ext cx="359660" cy="173723"/>
            </a:xfrm>
            <a:prstGeom prst="rect">
              <a:avLst/>
            </a:prstGeom>
            <a:noFill/>
          </p:spPr>
          <p:txBody>
            <a:bodyPr wrap="none" lIns="0" tIns="0" rIns="0" bIns="0" rtlCol="0">
              <a:spAutoFit/>
              <a:scene3d>
                <a:camera prst="orthographicFront"/>
                <a:lightRig rig="threePt" dir="t"/>
              </a:scene3d>
              <a:sp3d>
                <a:bevelT w="0" h="6350"/>
                <a:bevelB w="0" h="0"/>
              </a:sp3d>
            </a:bodyPr>
            <a:lstStyle/>
            <a:p>
              <a:pPr lvl="0" algn="ctr">
                <a:defRPr/>
              </a:pPr>
              <a:r>
                <a:rPr lang="vi-VN" sz="800" dirty="0">
                  <a:solidFill>
                    <a:srgbClr val="000000"/>
                  </a:solidFill>
                  <a:latin typeface="SamsungOne-400" panose="020B0503030303020204" charset="0"/>
                  <a:ea typeface="SamsungOne-400" panose="020B0503030303020204" pitchFamily="34" charset="0"/>
                </a:rPr>
                <a:t>Tiêu chuẩn</a:t>
              </a:r>
            </a:p>
            <a:p>
              <a:pPr lvl="0" algn="ctr">
                <a:defRPr/>
              </a:pPr>
              <a:r>
                <a:rPr lang="vi-VN" sz="800" dirty="0">
                  <a:solidFill>
                    <a:srgbClr val="000000"/>
                  </a:solidFill>
                  <a:latin typeface="SamsungOne-400" panose="020B0503030303020204" charset="0"/>
                  <a:ea typeface="SamsungOne-400" panose="020B0503030303020204" pitchFamily="34" charset="0"/>
                </a:rPr>
                <a:t> chức năng</a:t>
              </a:r>
            </a:p>
          </p:txBody>
        </p:sp>
        <p:sp>
          <p:nvSpPr>
            <p:cNvPr id="14" name="TextBox 13">
              <a:extLst>
                <a:ext uri="{FF2B5EF4-FFF2-40B4-BE49-F238E27FC236}">
                  <a16:creationId xmlns:a16="http://schemas.microsoft.com/office/drawing/2014/main" id="{6DE2DD04-EFBA-3C90-0553-B00A41189967}"/>
                </a:ext>
              </a:extLst>
            </p:cNvPr>
            <p:cNvSpPr txBox="1"/>
            <p:nvPr/>
          </p:nvSpPr>
          <p:spPr>
            <a:xfrm>
              <a:off x="3804401" y="4605933"/>
              <a:ext cx="366806" cy="173723"/>
            </a:xfrm>
            <a:prstGeom prst="rect">
              <a:avLst/>
            </a:prstGeom>
            <a:noFill/>
          </p:spPr>
          <p:txBody>
            <a:bodyPr wrap="none" lIns="0" tIns="0" rIns="0" bIns="0" rtlCol="0">
              <a:spAutoFit/>
              <a:scene3d>
                <a:camera prst="orthographicFront"/>
                <a:lightRig rig="threePt" dir="t"/>
              </a:scene3d>
              <a:sp3d>
                <a:bevelT w="0" h="6350"/>
                <a:bevelB w="0" h="0"/>
              </a:sp3d>
            </a:bodyPr>
            <a:lstStyle/>
            <a:p>
              <a:pPr lvl="0" algn="ctr">
                <a:defRPr/>
              </a:pPr>
              <a:r>
                <a:rPr lang="vi-VN" sz="800" dirty="0">
                  <a:solidFill>
                    <a:srgbClr val="000000"/>
                  </a:solidFill>
                  <a:latin typeface="SamsungOne-400" panose="020B0503030303020204" charset="0"/>
                  <a:ea typeface="SamsungOne-400" panose="020B0503030303020204" pitchFamily="34" charset="0"/>
                </a:rPr>
                <a:t>Tiêu chuẩn</a:t>
              </a:r>
            </a:p>
            <a:p>
              <a:pPr lvl="0" algn="ctr">
                <a:defRPr/>
              </a:pPr>
              <a:r>
                <a:rPr lang="vi-VN" sz="800" dirty="0">
                  <a:solidFill>
                    <a:srgbClr val="000000"/>
                  </a:solidFill>
                  <a:latin typeface="SamsungOne-400" panose="020B0503030303020204" charset="0"/>
                  <a:ea typeface="SamsungOne-400" panose="020B0503030303020204" pitchFamily="34" charset="0"/>
                </a:rPr>
                <a:t> kích thước</a:t>
              </a:r>
            </a:p>
          </p:txBody>
        </p:sp>
        <p:grpSp>
          <p:nvGrpSpPr>
            <p:cNvPr id="15" name="그룹 3">
              <a:extLst>
                <a:ext uri="{FF2B5EF4-FFF2-40B4-BE49-F238E27FC236}">
                  <a16:creationId xmlns:a16="http://schemas.microsoft.com/office/drawing/2014/main" id="{50472326-E2BA-2EEF-B284-4975007606D6}"/>
                </a:ext>
              </a:extLst>
            </p:cNvPr>
            <p:cNvGrpSpPr/>
            <p:nvPr/>
          </p:nvGrpSpPr>
          <p:grpSpPr>
            <a:xfrm>
              <a:off x="2848295" y="3388744"/>
              <a:ext cx="1513192" cy="783206"/>
              <a:chOff x="6402378" y="3388744"/>
              <a:chExt cx="1513192" cy="783206"/>
            </a:xfrm>
          </p:grpSpPr>
          <p:sp>
            <p:nvSpPr>
              <p:cNvPr id="85" name="TextBox 84">
                <a:extLst>
                  <a:ext uri="{FF2B5EF4-FFF2-40B4-BE49-F238E27FC236}">
                    <a16:creationId xmlns:a16="http://schemas.microsoft.com/office/drawing/2014/main" id="{BBC11F0A-DF48-ECB1-DF2C-CAC1C6B41C96}"/>
                  </a:ext>
                </a:extLst>
              </p:cNvPr>
              <p:cNvSpPr txBox="1"/>
              <p:nvPr/>
            </p:nvSpPr>
            <p:spPr>
              <a:xfrm>
                <a:off x="6402378" y="3388744"/>
                <a:ext cx="1513192" cy="783206"/>
              </a:xfrm>
              <a:prstGeom prst="rect">
                <a:avLst/>
              </a:prstGeom>
              <a:solidFill>
                <a:schemeClr val="bg1"/>
              </a:solidFill>
              <a:ln>
                <a:solidFill>
                  <a:srgbClr val="B4BBBD"/>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endParaRPr lang="ko-KR" altLang="en-US" sz="1200" dirty="0">
                  <a:solidFill>
                    <a:schemeClr val="tx1">
                      <a:lumMod val="85000"/>
                      <a:lumOff val="15000"/>
                    </a:schemeClr>
                  </a:solidFill>
                  <a:latin typeface="SamsungOne-700" panose="020B0803030303020204" pitchFamily="34" charset="0"/>
                </a:endParaRPr>
              </a:p>
            </p:txBody>
          </p:sp>
          <p:sp>
            <p:nvSpPr>
              <p:cNvPr id="86" name="TextBox 85">
                <a:extLst>
                  <a:ext uri="{FF2B5EF4-FFF2-40B4-BE49-F238E27FC236}">
                    <a16:creationId xmlns:a16="http://schemas.microsoft.com/office/drawing/2014/main" id="{D3748A4A-3713-ECA2-DF36-C86CB7AF7415}"/>
                  </a:ext>
                </a:extLst>
              </p:cNvPr>
              <p:cNvSpPr txBox="1"/>
              <p:nvPr/>
            </p:nvSpPr>
            <p:spPr>
              <a:xfrm>
                <a:off x="6402378" y="3388744"/>
                <a:ext cx="1513192" cy="223136"/>
              </a:xfrm>
              <a:prstGeom prst="rect">
                <a:avLst/>
              </a:prstGeom>
              <a:solidFill>
                <a:srgbClr val="B4BBBD"/>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1200" dirty="0">
                    <a:solidFill>
                      <a:schemeClr val="tx1">
                        <a:lumMod val="85000"/>
                        <a:lumOff val="15000"/>
                      </a:schemeClr>
                    </a:solidFill>
                    <a:latin typeface="SamsungOne-400" panose="020B0503030303020204" charset="0"/>
                    <a:ea typeface="SamsungOne-700" panose="020B0803030303020204" pitchFamily="34" charset="0"/>
                  </a:rPr>
                  <a:t>vận chuyển</a:t>
                </a:r>
              </a:p>
            </p:txBody>
          </p:sp>
          <p:sp>
            <p:nvSpPr>
              <p:cNvPr id="87" name="TextBox 86">
                <a:extLst>
                  <a:ext uri="{FF2B5EF4-FFF2-40B4-BE49-F238E27FC236}">
                    <a16:creationId xmlns:a16="http://schemas.microsoft.com/office/drawing/2014/main" id="{DF6DCBAA-3F08-AF2F-2BB9-FAF8F6A397B7}"/>
                  </a:ext>
                </a:extLst>
              </p:cNvPr>
              <p:cNvSpPr txBox="1"/>
              <p:nvPr/>
            </p:nvSpPr>
            <p:spPr>
              <a:xfrm>
                <a:off x="6795146" y="3671848"/>
                <a:ext cx="727657" cy="296777"/>
              </a:xfrm>
              <a:prstGeom prst="rect">
                <a:avLst/>
              </a:prstGeom>
              <a:noFill/>
            </p:spPr>
            <p:txBody>
              <a:bodyPr wrap="none" lIns="0" tIns="0" rIns="0" bIns="0" rtlCol="0">
                <a:spAutoFit/>
                <a:scene3d>
                  <a:camera prst="orthographicFront"/>
                  <a:lightRig rig="threePt" dir="t"/>
                </a:scene3d>
                <a:sp3d>
                  <a:bevelT w="0" h="6350"/>
                  <a:bevelB w="0" h="0"/>
                </a:sp3d>
              </a:bodyPr>
              <a:lstStyle/>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Thiết bị chất xếp</a:t>
                </a:r>
              </a:p>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Thay đổi phương thức</a:t>
                </a:r>
              </a:p>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Khả năng hiển thị</a:t>
                </a:r>
              </a:p>
            </p:txBody>
          </p:sp>
        </p:grpSp>
        <p:grpSp>
          <p:nvGrpSpPr>
            <p:cNvPr id="16" name="그룹 41">
              <a:extLst>
                <a:ext uri="{FF2B5EF4-FFF2-40B4-BE49-F238E27FC236}">
                  <a16:creationId xmlns:a16="http://schemas.microsoft.com/office/drawing/2014/main" id="{E2D0E515-AF48-C1AC-7493-0EA74627AD5A}"/>
                </a:ext>
              </a:extLst>
            </p:cNvPr>
            <p:cNvGrpSpPr/>
            <p:nvPr/>
          </p:nvGrpSpPr>
          <p:grpSpPr>
            <a:xfrm>
              <a:off x="5703638" y="3388744"/>
              <a:ext cx="1513192" cy="783206"/>
              <a:chOff x="6402378" y="3388744"/>
              <a:chExt cx="1513192" cy="783206"/>
            </a:xfrm>
          </p:grpSpPr>
          <p:sp>
            <p:nvSpPr>
              <p:cNvPr id="82" name="TextBox 81">
                <a:extLst>
                  <a:ext uri="{FF2B5EF4-FFF2-40B4-BE49-F238E27FC236}">
                    <a16:creationId xmlns:a16="http://schemas.microsoft.com/office/drawing/2014/main" id="{E5C57A3F-D2AF-9CEA-3F35-8086BB3F0BFB}"/>
                  </a:ext>
                </a:extLst>
              </p:cNvPr>
              <p:cNvSpPr txBox="1"/>
              <p:nvPr/>
            </p:nvSpPr>
            <p:spPr>
              <a:xfrm>
                <a:off x="6402378" y="3388744"/>
                <a:ext cx="1513192" cy="783206"/>
              </a:xfrm>
              <a:prstGeom prst="rect">
                <a:avLst/>
              </a:prstGeom>
              <a:solidFill>
                <a:schemeClr val="bg1"/>
              </a:solidFill>
              <a:ln>
                <a:solidFill>
                  <a:srgbClr val="00B3E3"/>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endParaRPr lang="ko-KR" altLang="en-US" sz="1200" dirty="0">
                  <a:solidFill>
                    <a:schemeClr val="tx1">
                      <a:lumMod val="85000"/>
                      <a:lumOff val="15000"/>
                    </a:schemeClr>
                  </a:solidFill>
                  <a:latin typeface="SamsungOne-700" panose="020B0803030303020204" pitchFamily="34" charset="0"/>
                </a:endParaRPr>
              </a:p>
            </p:txBody>
          </p:sp>
          <p:sp>
            <p:nvSpPr>
              <p:cNvPr id="83" name="TextBox 82">
                <a:extLst>
                  <a:ext uri="{FF2B5EF4-FFF2-40B4-BE49-F238E27FC236}">
                    <a16:creationId xmlns:a16="http://schemas.microsoft.com/office/drawing/2014/main" id="{9E2339FD-F9F4-5FE6-4964-4E5B4681495E}"/>
                  </a:ext>
                </a:extLst>
              </p:cNvPr>
              <p:cNvSpPr txBox="1"/>
              <p:nvPr/>
            </p:nvSpPr>
            <p:spPr>
              <a:xfrm>
                <a:off x="6402378" y="3388744"/>
                <a:ext cx="1513192" cy="223136"/>
              </a:xfrm>
              <a:prstGeom prst="rect">
                <a:avLst/>
              </a:prstGeom>
              <a:solidFill>
                <a:srgbClr val="00B3E3"/>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1200" dirty="0">
                    <a:solidFill>
                      <a:schemeClr val="tx1">
                        <a:lumMod val="85000"/>
                        <a:lumOff val="15000"/>
                      </a:schemeClr>
                    </a:solidFill>
                    <a:latin typeface="SamsungOne-400" panose="020B0503030303020204" charset="0"/>
                    <a:ea typeface="SamsungOne-700" panose="020B0803030303020204" pitchFamily="34" charset="0"/>
                  </a:rPr>
                  <a:t>Lưu trữ</a:t>
                </a:r>
              </a:p>
            </p:txBody>
          </p:sp>
          <p:sp>
            <p:nvSpPr>
              <p:cNvPr id="84" name="TextBox 83">
                <a:extLst>
                  <a:ext uri="{FF2B5EF4-FFF2-40B4-BE49-F238E27FC236}">
                    <a16:creationId xmlns:a16="http://schemas.microsoft.com/office/drawing/2014/main" id="{D2CF0B5D-59E6-54B5-BAFE-C63BCEF8CCFC}"/>
                  </a:ext>
                </a:extLst>
              </p:cNvPr>
              <p:cNvSpPr txBox="1"/>
              <p:nvPr/>
            </p:nvSpPr>
            <p:spPr>
              <a:xfrm>
                <a:off x="6871367" y="3671848"/>
                <a:ext cx="575219" cy="296777"/>
              </a:xfrm>
              <a:prstGeom prst="rect">
                <a:avLst/>
              </a:prstGeom>
              <a:noFill/>
            </p:spPr>
            <p:txBody>
              <a:bodyPr wrap="none" lIns="0" tIns="0" rIns="0" bIns="0" rtlCol="0">
                <a:spAutoFit/>
                <a:scene3d>
                  <a:camera prst="orthographicFront"/>
                  <a:lightRig rig="threePt" dir="t"/>
                </a:scene3d>
                <a:sp3d>
                  <a:bevelT w="0" h="6350"/>
                  <a:bevelB w="0" h="0"/>
                </a:sp3d>
              </a:bodyPr>
              <a:lstStyle/>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Thiết bị chất xếp</a:t>
                </a:r>
              </a:p>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Cơ sở hạ tầng</a:t>
                </a:r>
              </a:p>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Khả năng hiển thị</a:t>
                </a:r>
              </a:p>
            </p:txBody>
          </p:sp>
        </p:grpSp>
        <p:grpSp>
          <p:nvGrpSpPr>
            <p:cNvPr id="17" name="그룹 4">
              <a:extLst>
                <a:ext uri="{FF2B5EF4-FFF2-40B4-BE49-F238E27FC236}">
                  <a16:creationId xmlns:a16="http://schemas.microsoft.com/office/drawing/2014/main" id="{DFCED8F2-A566-39FE-F6AA-9784EA2DCF3C}"/>
                </a:ext>
              </a:extLst>
            </p:cNvPr>
            <p:cNvGrpSpPr/>
            <p:nvPr/>
          </p:nvGrpSpPr>
          <p:grpSpPr>
            <a:xfrm>
              <a:off x="2848295" y="5274694"/>
              <a:ext cx="4368535" cy="783206"/>
              <a:chOff x="2848295" y="5274694"/>
              <a:chExt cx="4368535" cy="783206"/>
            </a:xfrm>
          </p:grpSpPr>
          <p:grpSp>
            <p:nvGrpSpPr>
              <p:cNvPr id="38" name="그룹 45">
                <a:extLst>
                  <a:ext uri="{FF2B5EF4-FFF2-40B4-BE49-F238E27FC236}">
                    <a16:creationId xmlns:a16="http://schemas.microsoft.com/office/drawing/2014/main" id="{23C87DB6-694B-3609-9A1C-1A808A7EA41D}"/>
                  </a:ext>
                </a:extLst>
              </p:cNvPr>
              <p:cNvGrpSpPr/>
              <p:nvPr/>
            </p:nvGrpSpPr>
            <p:grpSpPr>
              <a:xfrm>
                <a:off x="2848295" y="5274694"/>
                <a:ext cx="1513192" cy="783206"/>
                <a:chOff x="6402378" y="3388744"/>
                <a:chExt cx="1513192" cy="783206"/>
              </a:xfrm>
            </p:grpSpPr>
            <p:sp>
              <p:nvSpPr>
                <p:cNvPr id="78" name="TextBox 77">
                  <a:extLst>
                    <a:ext uri="{FF2B5EF4-FFF2-40B4-BE49-F238E27FC236}">
                      <a16:creationId xmlns:a16="http://schemas.microsoft.com/office/drawing/2014/main" id="{AC9C1D83-0D19-B7F3-E4E5-847BFD418F00}"/>
                    </a:ext>
                  </a:extLst>
                </p:cNvPr>
                <p:cNvSpPr txBox="1"/>
                <p:nvPr/>
              </p:nvSpPr>
              <p:spPr>
                <a:xfrm>
                  <a:off x="6402378" y="3388744"/>
                  <a:ext cx="1513192" cy="783206"/>
                </a:xfrm>
                <a:prstGeom prst="rect">
                  <a:avLst/>
                </a:prstGeom>
                <a:solidFill>
                  <a:schemeClr val="bg1"/>
                </a:solidFill>
                <a:ln>
                  <a:solidFill>
                    <a:srgbClr val="0077C8"/>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endParaRPr lang="ko-KR" altLang="en-US" sz="1200" dirty="0">
                    <a:solidFill>
                      <a:schemeClr val="tx1">
                        <a:lumMod val="85000"/>
                        <a:lumOff val="15000"/>
                      </a:schemeClr>
                    </a:solidFill>
                    <a:latin typeface="SamsungOne-700" panose="020B0803030303020204" pitchFamily="34" charset="0"/>
                  </a:endParaRPr>
                </a:p>
              </p:txBody>
            </p:sp>
            <p:sp>
              <p:nvSpPr>
                <p:cNvPr id="79" name="TextBox 78">
                  <a:extLst>
                    <a:ext uri="{FF2B5EF4-FFF2-40B4-BE49-F238E27FC236}">
                      <a16:creationId xmlns:a16="http://schemas.microsoft.com/office/drawing/2014/main" id="{70D2FD34-5143-5AAD-5709-45E7D27B2B2C}"/>
                    </a:ext>
                  </a:extLst>
                </p:cNvPr>
                <p:cNvSpPr txBox="1"/>
                <p:nvPr/>
              </p:nvSpPr>
              <p:spPr>
                <a:xfrm>
                  <a:off x="6402378" y="3948814"/>
                  <a:ext cx="1513192" cy="223136"/>
                </a:xfrm>
                <a:prstGeom prst="rect">
                  <a:avLst/>
                </a:prstGeom>
                <a:solidFill>
                  <a:srgbClr val="0077C8"/>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1200" dirty="0">
                      <a:solidFill>
                        <a:schemeClr val="bg1"/>
                      </a:solidFill>
                      <a:latin typeface="SamsungOne-400" panose="020B0503030303020204" charset="0"/>
                      <a:ea typeface="SamsungOne-700" panose="020B0803030303020204" pitchFamily="34" charset="0"/>
                    </a:rPr>
                    <a:t>đóng gói</a:t>
                  </a:r>
                </a:p>
              </p:txBody>
            </p:sp>
            <p:sp>
              <p:nvSpPr>
                <p:cNvPr id="80" name="TextBox 79">
                  <a:extLst>
                    <a:ext uri="{FF2B5EF4-FFF2-40B4-BE49-F238E27FC236}">
                      <a16:creationId xmlns:a16="http://schemas.microsoft.com/office/drawing/2014/main" id="{F008C7F8-6A52-6607-D008-47B9F80A2991}"/>
                    </a:ext>
                  </a:extLst>
                </p:cNvPr>
                <p:cNvSpPr txBox="1"/>
                <p:nvPr/>
              </p:nvSpPr>
              <p:spPr>
                <a:xfrm>
                  <a:off x="6863624" y="3458465"/>
                  <a:ext cx="590700" cy="296777"/>
                </a:xfrm>
                <a:prstGeom prst="rect">
                  <a:avLst/>
                </a:prstGeom>
                <a:noFill/>
              </p:spPr>
              <p:txBody>
                <a:bodyPr wrap="none" lIns="0" tIns="0" rIns="0" bIns="0" rtlCol="0">
                  <a:spAutoFit/>
                  <a:scene3d>
                    <a:camera prst="orthographicFront"/>
                    <a:lightRig rig="threePt" dir="t"/>
                  </a:scene3d>
                  <a:sp3d>
                    <a:bevelT w="0" h="6350"/>
                    <a:bevelB w="0" h="0"/>
                  </a:sp3d>
                </a:bodyPr>
                <a:lstStyle/>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Cơ sở hạ tầng</a:t>
                  </a:r>
                </a:p>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ULD - Tính kết nối</a:t>
                  </a:r>
                </a:p>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Khả năng hiển thị</a:t>
                  </a:r>
                </a:p>
              </p:txBody>
            </p:sp>
          </p:grpSp>
          <p:grpSp>
            <p:nvGrpSpPr>
              <p:cNvPr id="71" name="그룹 49">
                <a:extLst>
                  <a:ext uri="{FF2B5EF4-FFF2-40B4-BE49-F238E27FC236}">
                    <a16:creationId xmlns:a16="http://schemas.microsoft.com/office/drawing/2014/main" id="{6AC24CFE-7FB4-8327-8AFF-5DB5347C0214}"/>
                  </a:ext>
                </a:extLst>
              </p:cNvPr>
              <p:cNvGrpSpPr/>
              <p:nvPr/>
            </p:nvGrpSpPr>
            <p:grpSpPr>
              <a:xfrm>
                <a:off x="5703638" y="5274694"/>
                <a:ext cx="1513192" cy="783206"/>
                <a:chOff x="6402378" y="3388744"/>
                <a:chExt cx="1513192" cy="783206"/>
              </a:xfrm>
            </p:grpSpPr>
            <p:sp>
              <p:nvSpPr>
                <p:cNvPr id="72" name="TextBox 71">
                  <a:extLst>
                    <a:ext uri="{FF2B5EF4-FFF2-40B4-BE49-F238E27FC236}">
                      <a16:creationId xmlns:a16="http://schemas.microsoft.com/office/drawing/2014/main" id="{057CA0B8-47A8-FA00-F08C-22EFE7FC4022}"/>
                    </a:ext>
                  </a:extLst>
                </p:cNvPr>
                <p:cNvSpPr txBox="1"/>
                <p:nvPr/>
              </p:nvSpPr>
              <p:spPr>
                <a:xfrm>
                  <a:off x="6402378" y="3388744"/>
                  <a:ext cx="1513192" cy="783206"/>
                </a:xfrm>
                <a:prstGeom prst="rect">
                  <a:avLst/>
                </a:prstGeom>
                <a:solidFill>
                  <a:schemeClr val="bg1"/>
                </a:solidFill>
                <a:ln>
                  <a:solidFill>
                    <a:srgbClr val="0033CC"/>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endParaRPr lang="ko-KR" altLang="en-US" sz="1200" dirty="0">
                    <a:solidFill>
                      <a:schemeClr val="tx1">
                        <a:lumMod val="85000"/>
                        <a:lumOff val="15000"/>
                      </a:schemeClr>
                    </a:solidFill>
                    <a:latin typeface="SamsungOne-700" panose="020B0803030303020204" pitchFamily="34" charset="0"/>
                  </a:endParaRPr>
                </a:p>
              </p:txBody>
            </p:sp>
            <p:sp>
              <p:nvSpPr>
                <p:cNvPr id="76" name="TextBox 75">
                  <a:extLst>
                    <a:ext uri="{FF2B5EF4-FFF2-40B4-BE49-F238E27FC236}">
                      <a16:creationId xmlns:a16="http://schemas.microsoft.com/office/drawing/2014/main" id="{FADE7667-C089-995E-DCE0-9678B3CD3B3C}"/>
                    </a:ext>
                  </a:extLst>
                </p:cNvPr>
                <p:cNvSpPr txBox="1"/>
                <p:nvPr/>
              </p:nvSpPr>
              <p:spPr>
                <a:xfrm>
                  <a:off x="6402378" y="3948814"/>
                  <a:ext cx="1513192" cy="223136"/>
                </a:xfrm>
                <a:prstGeom prst="rect">
                  <a:avLst/>
                </a:prstGeom>
                <a:solidFill>
                  <a:srgbClr val="0033CC"/>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1200" dirty="0">
                      <a:solidFill>
                        <a:schemeClr val="bg1"/>
                      </a:solidFill>
                      <a:latin typeface="SamsungOne-400" panose="020B0503030303020204" charset="0"/>
                      <a:ea typeface="SamsungOne-700" panose="020B0803030303020204" pitchFamily="34" charset="0"/>
                    </a:rPr>
                    <a:t>thông tin</a:t>
                  </a:r>
                </a:p>
              </p:txBody>
            </p:sp>
            <p:sp>
              <p:nvSpPr>
                <p:cNvPr id="77" name="TextBox 76">
                  <a:extLst>
                    <a:ext uri="{FF2B5EF4-FFF2-40B4-BE49-F238E27FC236}">
                      <a16:creationId xmlns:a16="http://schemas.microsoft.com/office/drawing/2014/main" id="{69A345DB-6805-D977-B4A3-5F2F758FAD0F}"/>
                    </a:ext>
                  </a:extLst>
                </p:cNvPr>
                <p:cNvSpPr txBox="1"/>
                <p:nvPr/>
              </p:nvSpPr>
              <p:spPr>
                <a:xfrm>
                  <a:off x="6871367" y="3458465"/>
                  <a:ext cx="575219" cy="296777"/>
                </a:xfrm>
                <a:prstGeom prst="rect">
                  <a:avLst/>
                </a:prstGeom>
                <a:noFill/>
              </p:spPr>
              <p:txBody>
                <a:bodyPr wrap="none" lIns="0" tIns="0" rIns="0" bIns="0" rtlCol="0">
                  <a:spAutoFit/>
                  <a:scene3d>
                    <a:camera prst="orthographicFront"/>
                    <a:lightRig rig="threePt" dir="t"/>
                  </a:scene3d>
                  <a:sp3d>
                    <a:bevelT w="0" h="6350"/>
                    <a:bevelB w="0" h="0"/>
                  </a:sp3d>
                </a:bodyPr>
                <a:lstStyle/>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Cơ sở hạ tầng</a:t>
                  </a:r>
                </a:p>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Tính kết nối</a:t>
                  </a:r>
                </a:p>
                <a:p>
                  <a:pPr lvl="0" algn="ctr">
                    <a:spcAft>
                      <a:spcPts val="200"/>
                    </a:spcAft>
                    <a:defRPr/>
                  </a:pPr>
                  <a:r>
                    <a:rPr lang="vi-VN" sz="800" dirty="0">
                      <a:solidFill>
                        <a:srgbClr val="000000"/>
                      </a:solidFill>
                      <a:latin typeface="SamsungOne-400" panose="020B0503030303020204" charset="0"/>
                      <a:ea typeface="SamsungOne-400" panose="020B0503030303020204" pitchFamily="34" charset="0"/>
                    </a:rPr>
                    <a:t>Khả năng hiển thị</a:t>
                  </a:r>
                </a:p>
              </p:txBody>
            </p:sp>
          </p:grpSp>
        </p:grpSp>
        <p:sp>
          <p:nvSpPr>
            <p:cNvPr id="18" name="TextBox 17">
              <a:extLst>
                <a:ext uri="{FF2B5EF4-FFF2-40B4-BE49-F238E27FC236}">
                  <a16:creationId xmlns:a16="http://schemas.microsoft.com/office/drawing/2014/main" id="{00918F3C-9EA8-EE71-B5EA-16236D65F128}"/>
                </a:ext>
              </a:extLst>
            </p:cNvPr>
            <p:cNvSpPr txBox="1"/>
            <p:nvPr/>
          </p:nvSpPr>
          <p:spPr>
            <a:xfrm>
              <a:off x="5385494" y="4871356"/>
              <a:ext cx="647006" cy="647006"/>
            </a:xfrm>
            <a:prstGeom prst="ellipse">
              <a:avLst/>
            </a:prstGeom>
            <a:solidFill>
              <a:schemeClr val="bg1"/>
            </a:solidFill>
            <a:ln>
              <a:solidFill>
                <a:srgbClr val="00B3E3"/>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800" dirty="0">
                  <a:solidFill>
                    <a:schemeClr val="tx1">
                      <a:lumMod val="85000"/>
                      <a:lumOff val="15000"/>
                    </a:schemeClr>
                  </a:solidFill>
                  <a:latin typeface="SamsungOne-400" panose="020B0503030303020204" charset="0"/>
                </a:rPr>
                <a:t>Quản lý</a:t>
              </a:r>
            </a:p>
            <a:p>
              <a:pPr algn="ctr"/>
              <a:r>
                <a:rPr lang="vi-VN" sz="800" dirty="0">
                  <a:solidFill>
                    <a:schemeClr val="tx1">
                      <a:lumMod val="85000"/>
                      <a:lumOff val="15000"/>
                    </a:schemeClr>
                  </a:solidFill>
                  <a:latin typeface="SamsungOne-400" panose="020B0503030303020204" charset="0"/>
                </a:rPr>
                <a:t> tài sản</a:t>
              </a:r>
            </a:p>
          </p:txBody>
        </p:sp>
        <p:sp>
          <p:nvSpPr>
            <p:cNvPr id="19" name="TextBox 18">
              <a:extLst>
                <a:ext uri="{FF2B5EF4-FFF2-40B4-BE49-F238E27FC236}">
                  <a16:creationId xmlns:a16="http://schemas.microsoft.com/office/drawing/2014/main" id="{E7E59A58-D1A2-7AD1-A2A0-7B958F972199}"/>
                </a:ext>
              </a:extLst>
            </p:cNvPr>
            <p:cNvSpPr txBox="1"/>
            <p:nvPr/>
          </p:nvSpPr>
          <p:spPr>
            <a:xfrm>
              <a:off x="4704565" y="5058756"/>
              <a:ext cx="647006" cy="647006"/>
            </a:xfrm>
            <a:prstGeom prst="ellipse">
              <a:avLst/>
            </a:prstGeom>
            <a:solidFill>
              <a:schemeClr val="bg1"/>
            </a:solidFill>
            <a:ln>
              <a:solidFill>
                <a:srgbClr val="0033CC"/>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800" dirty="0">
                  <a:solidFill>
                    <a:schemeClr val="tx1">
                      <a:lumMod val="85000"/>
                      <a:lumOff val="15000"/>
                    </a:schemeClr>
                  </a:solidFill>
                  <a:latin typeface="SamsungOne-400" panose="020B0503030303020204" charset="0"/>
                </a:rPr>
                <a:t>Truy xuất </a:t>
              </a:r>
              <a:endParaRPr lang="en-US" sz="800" dirty="0">
                <a:solidFill>
                  <a:schemeClr val="tx1">
                    <a:lumMod val="85000"/>
                    <a:lumOff val="15000"/>
                  </a:schemeClr>
                </a:solidFill>
                <a:latin typeface="SamsungOne-400" panose="020B0503030303020204" charset="0"/>
              </a:endParaRPr>
            </a:p>
            <a:p>
              <a:pPr algn="ctr"/>
              <a:r>
                <a:rPr lang="vi-VN" sz="800" dirty="0">
                  <a:solidFill>
                    <a:schemeClr val="tx1">
                      <a:lumMod val="85000"/>
                      <a:lumOff val="15000"/>
                    </a:schemeClr>
                  </a:solidFill>
                  <a:latin typeface="SamsungOne-400" panose="020B0503030303020204" charset="0"/>
                </a:rPr>
                <a:t>nguồn gốc</a:t>
              </a:r>
            </a:p>
          </p:txBody>
        </p:sp>
        <p:sp>
          <p:nvSpPr>
            <p:cNvPr id="20" name="TextBox 19">
              <a:extLst>
                <a:ext uri="{FF2B5EF4-FFF2-40B4-BE49-F238E27FC236}">
                  <a16:creationId xmlns:a16="http://schemas.microsoft.com/office/drawing/2014/main" id="{7AF1E25D-03D2-FF6B-5D22-5F221110A6A8}"/>
                </a:ext>
              </a:extLst>
            </p:cNvPr>
            <p:cNvSpPr txBox="1"/>
            <p:nvPr/>
          </p:nvSpPr>
          <p:spPr>
            <a:xfrm>
              <a:off x="5385494" y="3936808"/>
              <a:ext cx="647006" cy="647006"/>
            </a:xfrm>
            <a:prstGeom prst="ellipse">
              <a:avLst/>
            </a:prstGeom>
            <a:solidFill>
              <a:schemeClr val="bg1"/>
            </a:solidFill>
            <a:ln>
              <a:solidFill>
                <a:srgbClr val="B4BBBD"/>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800" dirty="0">
                  <a:solidFill>
                    <a:schemeClr val="tx1">
                      <a:lumMod val="85000"/>
                      <a:lumOff val="15000"/>
                    </a:schemeClr>
                  </a:solidFill>
                  <a:latin typeface="SamsungOne-400" panose="020B0503030303020204" charset="0"/>
                </a:rPr>
                <a:t>Tập trung vào</a:t>
              </a:r>
            </a:p>
            <a:p>
              <a:pPr algn="ctr"/>
              <a:r>
                <a:rPr lang="vi-VN" sz="800" dirty="0">
                  <a:solidFill>
                    <a:schemeClr val="tx1">
                      <a:lumMod val="85000"/>
                      <a:lumOff val="15000"/>
                    </a:schemeClr>
                  </a:solidFill>
                  <a:latin typeface="SamsungOne-400" panose="020B0503030303020204" charset="0"/>
                </a:rPr>
                <a:t>con người</a:t>
              </a:r>
            </a:p>
          </p:txBody>
        </p:sp>
        <p:sp>
          <p:nvSpPr>
            <p:cNvPr id="21" name="TextBox 20">
              <a:extLst>
                <a:ext uri="{FF2B5EF4-FFF2-40B4-BE49-F238E27FC236}">
                  <a16:creationId xmlns:a16="http://schemas.microsoft.com/office/drawing/2014/main" id="{6396A5EB-06C6-74C2-4B41-964A0ADEE7AA}"/>
                </a:ext>
              </a:extLst>
            </p:cNvPr>
            <p:cNvSpPr txBox="1"/>
            <p:nvPr/>
          </p:nvSpPr>
          <p:spPr>
            <a:xfrm>
              <a:off x="4704565" y="3751668"/>
              <a:ext cx="647006" cy="647006"/>
            </a:xfrm>
            <a:prstGeom prst="ellipse">
              <a:avLst/>
            </a:prstGeom>
            <a:solidFill>
              <a:schemeClr val="bg1"/>
            </a:solidFill>
            <a:ln>
              <a:solidFill>
                <a:srgbClr val="FF4337"/>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800" dirty="0">
                  <a:solidFill>
                    <a:schemeClr val="tx1">
                      <a:lumMod val="85000"/>
                      <a:lumOff val="15000"/>
                    </a:schemeClr>
                  </a:solidFill>
                  <a:latin typeface="SamsungOne-400" panose="020B0503030303020204" charset="0"/>
                </a:rPr>
                <a:t>Hướng tới</a:t>
              </a:r>
            </a:p>
            <a:p>
              <a:pPr algn="ctr"/>
              <a:r>
                <a:rPr lang="vi-VN" sz="800" dirty="0">
                  <a:solidFill>
                    <a:schemeClr val="tx1">
                      <a:lumMod val="85000"/>
                      <a:lumOff val="15000"/>
                    </a:schemeClr>
                  </a:solidFill>
                  <a:latin typeface="SamsungOne-400" panose="020B0503030303020204" charset="0"/>
                </a:rPr>
                <a:t>giao diện</a:t>
              </a:r>
            </a:p>
          </p:txBody>
        </p:sp>
        <p:sp>
          <p:nvSpPr>
            <p:cNvPr id="22" name="TextBox 21">
              <a:extLst>
                <a:ext uri="{FF2B5EF4-FFF2-40B4-BE49-F238E27FC236}">
                  <a16:creationId xmlns:a16="http://schemas.microsoft.com/office/drawing/2014/main" id="{0768B764-1A3A-CC14-B365-ED95BB7E6B50}"/>
                </a:ext>
              </a:extLst>
            </p:cNvPr>
            <p:cNvSpPr txBox="1"/>
            <p:nvPr/>
          </p:nvSpPr>
          <p:spPr>
            <a:xfrm>
              <a:off x="4021625" y="4871356"/>
              <a:ext cx="647006" cy="647006"/>
            </a:xfrm>
            <a:prstGeom prst="ellipse">
              <a:avLst/>
            </a:prstGeom>
            <a:solidFill>
              <a:schemeClr val="bg1"/>
            </a:solidFill>
            <a:ln>
              <a:solidFill>
                <a:srgbClr val="0077C8"/>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800" dirty="0">
                  <a:solidFill>
                    <a:schemeClr val="tx1">
                      <a:lumMod val="85000"/>
                      <a:lumOff val="15000"/>
                    </a:schemeClr>
                  </a:solidFill>
                  <a:latin typeface="SamsungOne-400" panose="020B0503030303020204" charset="0"/>
                </a:rPr>
                <a:t>Cơ sở hạ tầng</a:t>
              </a:r>
            </a:p>
            <a:p>
              <a:pPr algn="ctr"/>
              <a:r>
                <a:rPr lang="vi-VN" sz="800" dirty="0">
                  <a:solidFill>
                    <a:schemeClr val="tx1">
                      <a:lumMod val="85000"/>
                      <a:lumOff val="15000"/>
                    </a:schemeClr>
                  </a:solidFill>
                  <a:latin typeface="SamsungOne-400" panose="020B0503030303020204" charset="0"/>
                </a:rPr>
                <a:t>thân thiện</a:t>
              </a:r>
            </a:p>
            <a:p>
              <a:pPr algn="ctr"/>
              <a:r>
                <a:rPr lang="vi-VN" sz="800" dirty="0">
                  <a:solidFill>
                    <a:schemeClr val="tx1">
                      <a:lumMod val="85000"/>
                      <a:lumOff val="15000"/>
                    </a:schemeClr>
                  </a:solidFill>
                  <a:latin typeface="SamsungOne-400" panose="020B0503030303020204" charset="0"/>
                </a:rPr>
                <a:t>với môi trường</a:t>
              </a:r>
            </a:p>
          </p:txBody>
        </p:sp>
        <p:sp>
          <p:nvSpPr>
            <p:cNvPr id="23" name="TextBox 22">
              <a:extLst>
                <a:ext uri="{FF2B5EF4-FFF2-40B4-BE49-F238E27FC236}">
                  <a16:creationId xmlns:a16="http://schemas.microsoft.com/office/drawing/2014/main" id="{A20216E0-CE8E-4284-8080-F759A0F081F7}"/>
                </a:ext>
              </a:extLst>
            </p:cNvPr>
            <p:cNvSpPr txBox="1"/>
            <p:nvPr/>
          </p:nvSpPr>
          <p:spPr>
            <a:xfrm>
              <a:off x="4021625" y="3936808"/>
              <a:ext cx="647006" cy="647006"/>
            </a:xfrm>
            <a:prstGeom prst="ellipse">
              <a:avLst/>
            </a:prstGeom>
            <a:solidFill>
              <a:schemeClr val="bg1"/>
            </a:solidFill>
            <a:ln>
              <a:solidFill>
                <a:srgbClr val="FFB546"/>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800" dirty="0">
                  <a:solidFill>
                    <a:schemeClr val="tx1">
                      <a:lumMod val="85000"/>
                      <a:lumOff val="15000"/>
                    </a:schemeClr>
                  </a:solidFill>
                  <a:latin typeface="SamsungOne-400" panose="020B0503030303020204" charset="0"/>
                </a:rPr>
                <a:t>Tập trung vào</a:t>
              </a:r>
            </a:p>
            <a:p>
              <a:pPr algn="ctr"/>
              <a:r>
                <a:rPr lang="vi-VN" sz="800" dirty="0">
                  <a:solidFill>
                    <a:schemeClr val="tx1">
                      <a:lumMod val="85000"/>
                      <a:lumOff val="15000"/>
                    </a:schemeClr>
                  </a:solidFill>
                  <a:latin typeface="SamsungOne-400" panose="020B0503030303020204" charset="0"/>
                </a:rPr>
                <a:t>con người</a:t>
              </a:r>
            </a:p>
          </p:txBody>
        </p:sp>
        <p:sp>
          <p:nvSpPr>
            <p:cNvPr id="24" name="TextBox 23">
              <a:extLst>
                <a:ext uri="{FF2B5EF4-FFF2-40B4-BE49-F238E27FC236}">
                  <a16:creationId xmlns:a16="http://schemas.microsoft.com/office/drawing/2014/main" id="{D6533B92-E2F5-2696-76D8-CCD7FA2EEC44}"/>
                </a:ext>
              </a:extLst>
            </p:cNvPr>
            <p:cNvSpPr txBox="1"/>
            <p:nvPr/>
          </p:nvSpPr>
          <p:spPr>
            <a:xfrm>
              <a:off x="4835490" y="4536939"/>
              <a:ext cx="384210" cy="384210"/>
            </a:xfrm>
            <a:prstGeom prst="ellipse">
              <a:avLst/>
            </a:prstGeom>
            <a:solidFill>
              <a:srgbClr val="B4BBBD"/>
            </a:solidFill>
            <a:ln>
              <a:solidFill>
                <a:schemeClr val="tx1">
                  <a:lumMod val="65000"/>
                  <a:lumOff val="35000"/>
                </a:schemeClr>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800" dirty="0">
                  <a:solidFill>
                    <a:schemeClr val="tx1">
                      <a:lumMod val="85000"/>
                      <a:lumOff val="15000"/>
                    </a:schemeClr>
                  </a:solidFill>
                  <a:latin typeface="SamsungOne-400" panose="020B0503030303020204" charset="0"/>
                </a:rPr>
                <a:t>i-ULS</a:t>
              </a:r>
            </a:p>
          </p:txBody>
        </p:sp>
        <p:grpSp>
          <p:nvGrpSpPr>
            <p:cNvPr id="25" name="그룹 10">
              <a:extLst>
                <a:ext uri="{FF2B5EF4-FFF2-40B4-BE49-F238E27FC236}">
                  <a16:creationId xmlns:a16="http://schemas.microsoft.com/office/drawing/2014/main" id="{FE99B171-5FDB-1E5B-0540-6B165AE7B951}"/>
                </a:ext>
              </a:extLst>
            </p:cNvPr>
            <p:cNvGrpSpPr/>
            <p:nvPr/>
          </p:nvGrpSpPr>
          <p:grpSpPr>
            <a:xfrm>
              <a:off x="4609705" y="4468070"/>
              <a:ext cx="822671" cy="151555"/>
              <a:chOff x="4609705" y="4468070"/>
              <a:chExt cx="822671" cy="151555"/>
            </a:xfrm>
          </p:grpSpPr>
          <p:cxnSp>
            <p:nvCxnSpPr>
              <p:cNvPr id="31" name="직선 화살표 연결선 61">
                <a:extLst>
                  <a:ext uri="{FF2B5EF4-FFF2-40B4-BE49-F238E27FC236}">
                    <a16:creationId xmlns:a16="http://schemas.microsoft.com/office/drawing/2014/main" id="{D76A0A1C-348A-C898-2C91-048AD3786BF7}"/>
                  </a:ext>
                </a:extLst>
              </p:cNvPr>
              <p:cNvCxnSpPr/>
              <p:nvPr/>
            </p:nvCxnSpPr>
            <p:spPr>
              <a:xfrm flipH="1" flipV="1">
                <a:off x="4609705" y="4468070"/>
                <a:ext cx="222596" cy="151555"/>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62">
                <a:extLst>
                  <a:ext uri="{FF2B5EF4-FFF2-40B4-BE49-F238E27FC236}">
                    <a16:creationId xmlns:a16="http://schemas.microsoft.com/office/drawing/2014/main" id="{ECBDDAD7-37A3-A53C-DB95-49D53E693F8C}"/>
                  </a:ext>
                </a:extLst>
              </p:cNvPr>
              <p:cNvCxnSpPr/>
              <p:nvPr/>
            </p:nvCxnSpPr>
            <p:spPr>
              <a:xfrm flipV="1">
                <a:off x="5209780" y="4468070"/>
                <a:ext cx="222596" cy="151555"/>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6" name="그룹 63">
              <a:extLst>
                <a:ext uri="{FF2B5EF4-FFF2-40B4-BE49-F238E27FC236}">
                  <a16:creationId xmlns:a16="http://schemas.microsoft.com/office/drawing/2014/main" id="{A973E26A-C424-ED3A-9814-BD3317B74046}"/>
                </a:ext>
              </a:extLst>
            </p:cNvPr>
            <p:cNvGrpSpPr/>
            <p:nvPr/>
          </p:nvGrpSpPr>
          <p:grpSpPr>
            <a:xfrm flipV="1">
              <a:off x="4609705" y="4840370"/>
              <a:ext cx="822671" cy="151555"/>
              <a:chOff x="4609705" y="4468070"/>
              <a:chExt cx="822671" cy="151555"/>
            </a:xfrm>
          </p:grpSpPr>
          <p:cxnSp>
            <p:nvCxnSpPr>
              <p:cNvPr id="29" name="직선 화살표 연결선 64">
                <a:extLst>
                  <a:ext uri="{FF2B5EF4-FFF2-40B4-BE49-F238E27FC236}">
                    <a16:creationId xmlns:a16="http://schemas.microsoft.com/office/drawing/2014/main" id="{08228B41-1844-CFB1-914C-C373689C3EB6}"/>
                  </a:ext>
                </a:extLst>
              </p:cNvPr>
              <p:cNvCxnSpPr/>
              <p:nvPr/>
            </p:nvCxnSpPr>
            <p:spPr>
              <a:xfrm flipH="1" flipV="1">
                <a:off x="4609705" y="4468070"/>
                <a:ext cx="222596" cy="151555"/>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65">
                <a:extLst>
                  <a:ext uri="{FF2B5EF4-FFF2-40B4-BE49-F238E27FC236}">
                    <a16:creationId xmlns:a16="http://schemas.microsoft.com/office/drawing/2014/main" id="{D893F4BE-7006-3F55-58FF-7B8D554E6DA8}"/>
                  </a:ext>
                </a:extLst>
              </p:cNvPr>
              <p:cNvCxnSpPr/>
              <p:nvPr/>
            </p:nvCxnSpPr>
            <p:spPr>
              <a:xfrm flipV="1">
                <a:off x="5209780" y="4468070"/>
                <a:ext cx="222596" cy="151555"/>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7" name="직선 화살표 연결선 67">
              <a:extLst>
                <a:ext uri="{FF2B5EF4-FFF2-40B4-BE49-F238E27FC236}">
                  <a16:creationId xmlns:a16="http://schemas.microsoft.com/office/drawing/2014/main" id="{A61E4208-3FE3-F438-5FC4-6E918C79603A}"/>
                </a:ext>
              </a:extLst>
            </p:cNvPr>
            <p:cNvCxnSpPr/>
            <p:nvPr/>
          </p:nvCxnSpPr>
          <p:spPr>
            <a:xfrm>
              <a:off x="5023852" y="4929188"/>
              <a:ext cx="0" cy="110183"/>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직선 화살표 연결선 68">
              <a:extLst>
                <a:ext uri="{FF2B5EF4-FFF2-40B4-BE49-F238E27FC236}">
                  <a16:creationId xmlns:a16="http://schemas.microsoft.com/office/drawing/2014/main" id="{8E72DC34-A2CB-9942-A764-B7D10E555204}"/>
                </a:ext>
              </a:extLst>
            </p:cNvPr>
            <p:cNvCxnSpPr/>
            <p:nvPr/>
          </p:nvCxnSpPr>
          <p:spPr>
            <a:xfrm flipV="1">
              <a:off x="5023852" y="4410075"/>
              <a:ext cx="0" cy="110183"/>
            </a:xfrm>
            <a:prstGeom prst="straightConnector1">
              <a:avLst/>
            </a:prstGeom>
            <a:ln w="1270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9307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Cách mạng công nghiệp 4.0</a:t>
            </a:r>
          </a:p>
        </p:txBody>
      </p:sp>
      <p:sp>
        <p:nvSpPr>
          <p:cNvPr id="42" name="화살표: 아래쪽 6">
            <a:extLst>
              <a:ext uri="{FF2B5EF4-FFF2-40B4-BE49-F238E27FC236}">
                <a16:creationId xmlns:a16="http://schemas.microsoft.com/office/drawing/2014/main" id="{64C77688-D57C-4A7F-959F-D9FF723EC09C}"/>
              </a:ext>
            </a:extLst>
          </p:cNvPr>
          <p:cNvSpPr/>
          <p:nvPr/>
        </p:nvSpPr>
        <p:spPr>
          <a:xfrm>
            <a:off x="4832853" y="3310757"/>
            <a:ext cx="379602" cy="348227"/>
          </a:xfrm>
          <a:prstGeom prst="downArrow">
            <a:avLst>
              <a:gd name="adj1" fmla="val 56781"/>
              <a:gd name="adj2" fmla="val 64640"/>
            </a:avLst>
          </a:prstGeom>
          <a:gradFill>
            <a:gsLst>
              <a:gs pos="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latinLnBrk="1"/>
            <a:endParaRPr lang="ko-KR" altLang="en-US" dirty="0">
              <a:solidFill>
                <a:prstClr val="white"/>
              </a:solidFill>
              <a:latin typeface="SamsungOne-400" panose="020B0503030303020204" pitchFamily="34" charset="0"/>
              <a:ea typeface="KoPub돋움체 Bold" panose="02020603020101020101" pitchFamily="18" charset="-127"/>
            </a:endParaRPr>
          </a:p>
        </p:txBody>
      </p:sp>
      <p:sp>
        <p:nvSpPr>
          <p:cNvPr id="4" name="직사각형 3"/>
          <p:cNvSpPr/>
          <p:nvPr/>
        </p:nvSpPr>
        <p:spPr>
          <a:xfrm>
            <a:off x="559817" y="2200268"/>
            <a:ext cx="8646702" cy="1044684"/>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pic>
        <p:nvPicPr>
          <p:cNvPr id="39" name="그림 38">
            <a:extLst>
              <a:ext uri="{FF2B5EF4-FFF2-40B4-BE49-F238E27FC236}">
                <a16:creationId xmlns:a16="http://schemas.microsoft.com/office/drawing/2014/main" id="{4A7F56F7-492A-4147-BD14-317EC8B2DF7F}"/>
              </a:ext>
            </a:extLst>
          </p:cNvPr>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627450" y="2255142"/>
            <a:ext cx="1261909" cy="934937"/>
          </a:xfrm>
          <a:prstGeom prst="rect">
            <a:avLst/>
          </a:prstGeom>
          <a:noFill/>
          <a:ln>
            <a:noFill/>
          </a:ln>
        </p:spPr>
      </p:pic>
      <p:sp>
        <p:nvSpPr>
          <p:cNvPr id="41" name="직사각형 40"/>
          <p:cNvSpPr/>
          <p:nvPr/>
        </p:nvSpPr>
        <p:spPr>
          <a:xfrm>
            <a:off x="1837601" y="2255142"/>
            <a:ext cx="7368919" cy="934937"/>
          </a:xfrm>
          <a:prstGeom prst="rect">
            <a:avLst/>
          </a:prstGeom>
          <a:noFill/>
          <a:ln w="25400" cap="flat" cmpd="sng" algn="ctr">
            <a:noFill/>
            <a:prstDash val="solid"/>
          </a:ln>
          <a:effectLst/>
        </p:spPr>
        <p:txBody>
          <a:bodyPr lIns="0" tIns="0" rIns="0" bIns="0" rtlCol="0" anchor="ctr">
            <a:scene3d>
              <a:camera prst="orthographicFront"/>
              <a:lightRig rig="threePt" dir="t"/>
            </a:scene3d>
            <a:sp3d>
              <a:bevelT w="0" h="635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400" panose="020B0503030303020204" charset="0"/>
              </a:rPr>
              <a:t>Diễn đàn Kinh tế Thế giới tại Davos 2016: Làm chủ cuộc Cách mạng công nghiệp 4.0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400" panose="020B0503030303020204" charset="0"/>
              </a:rPr>
              <a:t>Robot, IoT, Big data, điện thoại di động, cảm biến thông minh, AI (Trí tuệ nhân tạo) và học máy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prstClr val="black">
                    <a:lumMod val="85000"/>
                    <a:lumOff val="15000"/>
                  </a:prstClr>
                </a:solidFill>
                <a:effectLst/>
                <a:uLnTx/>
                <a:uFillTx/>
                <a:latin typeface="SamsungOne-400" panose="020B0503030303020204" charset="0"/>
                <a:ea typeface="SamsungOne-400" panose="020B0503030303020204" charset="0"/>
              </a:rPr>
              <a:t>Kỷ nguyên thứ 2 của máy móc/trí tuệ nhân tạo: vấn đề thất nghiệp và phân cực việc làm ngày càng nghiêm trọng</a:t>
            </a:r>
          </a:p>
        </p:txBody>
      </p:sp>
      <p:grpSp>
        <p:nvGrpSpPr>
          <p:cNvPr id="2" name="그룹 1">
            <a:extLst>
              <a:ext uri="{FF2B5EF4-FFF2-40B4-BE49-F238E27FC236}">
                <a16:creationId xmlns:a16="http://schemas.microsoft.com/office/drawing/2014/main" id="{33A81497-580B-4ED0-A9FF-2D3A7180C068}"/>
              </a:ext>
            </a:extLst>
          </p:cNvPr>
          <p:cNvGrpSpPr/>
          <p:nvPr/>
        </p:nvGrpSpPr>
        <p:grpSpPr>
          <a:xfrm>
            <a:off x="559817" y="3642952"/>
            <a:ext cx="8409594" cy="1873299"/>
            <a:chOff x="696306" y="3592475"/>
            <a:chExt cx="8409594" cy="1873299"/>
          </a:xfrm>
        </p:grpSpPr>
        <p:pic>
          <p:nvPicPr>
            <p:cNvPr id="43" name="그림 42" descr="텍스트이(가) 표시된 사진&#10;&#10;자동 생성된 설명">
              <a:extLst>
                <a:ext uri="{FF2B5EF4-FFF2-40B4-BE49-F238E27FC236}">
                  <a16:creationId xmlns:a16="http://schemas.microsoft.com/office/drawing/2014/main" id="{B30CE974-3D04-4A0D-94B0-80DC69D513A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6306" y="3592475"/>
              <a:ext cx="1297593" cy="1873299"/>
            </a:xfrm>
            <a:prstGeom prst="rect">
              <a:avLst/>
            </a:prstGeom>
            <a:noFill/>
            <a:ln>
              <a:noFill/>
            </a:ln>
          </p:spPr>
        </p:pic>
        <p:sp>
          <p:nvSpPr>
            <p:cNvPr id="44" name="직사각형 43">
              <a:extLst>
                <a:ext uri="{FF2B5EF4-FFF2-40B4-BE49-F238E27FC236}">
                  <a16:creationId xmlns:a16="http://schemas.microsoft.com/office/drawing/2014/main" id="{DC8F92BA-2C98-4895-81E3-8503F746CB53}"/>
                </a:ext>
              </a:extLst>
            </p:cNvPr>
            <p:cNvSpPr/>
            <p:nvPr/>
          </p:nvSpPr>
          <p:spPr>
            <a:xfrm>
              <a:off x="2194643" y="3932369"/>
              <a:ext cx="6911257" cy="430887"/>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defTabSz="914400"/>
              <a:r>
                <a:rPr lang="vi-VN" sz="1400" dirty="0">
                  <a:solidFill>
                    <a:schemeClr val="tx1">
                      <a:lumMod val="85000"/>
                      <a:lumOff val="15000"/>
                    </a:schemeClr>
                  </a:solidFill>
                  <a:latin typeface="SamsungOne-400" panose="020B0503030303020204" charset="0"/>
                  <a:ea typeface="SamsungOne-400" panose="020B0503030303020204" charset="0"/>
                </a:rPr>
                <a:t>Ứng dụng CNTT-TT (Công nghệ thông tin và truyền thông) vào các ngành công nghiệp như sản xuất để tạo ra các sản phẩm, dịch vụ và ngành nghề kinh doanh chưa từng có.</a:t>
              </a:r>
            </a:p>
          </p:txBody>
        </p:sp>
        <p:sp>
          <p:nvSpPr>
            <p:cNvPr id="45" name="직사각형 44"/>
            <p:cNvSpPr/>
            <p:nvPr/>
          </p:nvSpPr>
          <p:spPr>
            <a:xfrm>
              <a:off x="2024314" y="4482316"/>
              <a:ext cx="6714109" cy="801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355529" lvl="1" indent="-179352">
                <a:spcAft>
                  <a:spcPts val="4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charset="0"/>
                </a:rPr>
                <a:t>Siêu tự động hóa và siêu kết nối</a:t>
              </a:r>
            </a:p>
            <a:p>
              <a:pPr marL="355529" lvl="1" indent="-179352">
                <a:spcAft>
                  <a:spcPts val="4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charset="0"/>
                </a:rPr>
                <a:t>Siêu kết nối</a:t>
              </a:r>
            </a:p>
            <a:p>
              <a:pPr marL="355529" lvl="1" indent="-179352">
                <a:spcAft>
                  <a:spcPts val="400"/>
                </a:spcAft>
                <a:buClr>
                  <a:srgbClr val="193EB0"/>
                </a:buClr>
                <a:buFont typeface="Arial" panose="020B0604020202020204" pitchFamily="34" charset="0"/>
                <a:buChar char="•"/>
              </a:pPr>
              <a:r>
                <a:rPr lang="vi-VN" sz="1200" dirty="0">
                  <a:solidFill>
                    <a:prstClr val="black">
                      <a:lumMod val="85000"/>
                      <a:lumOff val="15000"/>
                    </a:prstClr>
                  </a:solidFill>
                  <a:latin typeface="SamsungOne-400" panose="020B0503030303020204" charset="0"/>
                  <a:ea typeface="SamsungOne-400" panose="020B0503030303020204" charset="0"/>
                </a:rPr>
                <a:t>Siêu thông minh</a:t>
              </a:r>
            </a:p>
          </p:txBody>
        </p:sp>
      </p:gr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vi-VN" sz="1800" dirty="0">
                <a:solidFill>
                  <a:prstClr val="white">
                    <a:lumMod val="95000"/>
                  </a:prstClr>
                </a:solidFill>
                <a:latin typeface="SamsungOne-400" panose="020B0503030303020204" charset="0"/>
                <a:ea typeface="SamsungOne-400" panose="020B0503030303020204" pitchFamily="34" charset="0"/>
              </a:rPr>
              <a:t>Cách mạng công nghiệp 4.0</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8" name="직사각형 17">
            <a:extLst>
              <a:ext uri="{FF2B5EF4-FFF2-40B4-BE49-F238E27FC236}">
                <a16:creationId xmlns:a16="http://schemas.microsoft.com/office/drawing/2014/main" id="{A723081D-DCA1-49DA-BB70-16D9367DD572}"/>
              </a:ext>
            </a:extLst>
          </p:cNvPr>
          <p:cNvSpPr/>
          <p:nvPr/>
        </p:nvSpPr>
        <p:spPr>
          <a:xfrm>
            <a:off x="8072847" y="480779"/>
            <a:ext cx="1395154"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0" name="직사각형 19">
            <a:extLst>
              <a:ext uri="{FF2B5EF4-FFF2-40B4-BE49-F238E27FC236}">
                <a16:creationId xmlns:a16="http://schemas.microsoft.com/office/drawing/2014/main" id="{2F304715-561C-4DEA-8A49-D750B72CE55B}"/>
              </a:ext>
            </a:extLst>
          </p:cNvPr>
          <p:cNvSpPr/>
          <p:nvPr/>
        </p:nvSpPr>
        <p:spPr>
          <a:xfrm>
            <a:off x="580388" y="1877216"/>
            <a:ext cx="900498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charset="0"/>
              </a:rPr>
              <a:t>Cuộc Cách mạng công nghiệp 4.0 và sự ra đời của xã hội thông minh (Diễn đàn Kinh tế Thế giới tại Davos, 2016) </a:t>
            </a:r>
          </a:p>
        </p:txBody>
      </p:sp>
      <p:sp>
        <p:nvSpPr>
          <p:cNvPr id="22" name="직사각형 21">
            <a:extLst>
              <a:ext uri="{FF2B5EF4-FFF2-40B4-BE49-F238E27FC236}">
                <a16:creationId xmlns:a16="http://schemas.microsoft.com/office/drawing/2014/main" id="{35316B18-92A4-4D80-A43F-446A543A90C9}"/>
              </a:ext>
            </a:extLst>
          </p:cNvPr>
          <p:cNvSpPr/>
          <p:nvPr/>
        </p:nvSpPr>
        <p:spPr>
          <a:xfrm>
            <a:off x="578848" y="569774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SzPct val="120000"/>
              <a:buBlip>
                <a:blip r:embed="rId5"/>
              </a:buBlip>
              <a:defRPr/>
            </a:pPr>
            <a:r>
              <a:rPr kumimoji="1" lang="vi-VN" altLang="ko-KR" sz="1400" dirty="0">
                <a:solidFill>
                  <a:schemeClr val="tx1"/>
                </a:solidFill>
                <a:latin typeface="SamsungOne-400" panose="020B0503030303020204" pitchFamily="34" charset="0"/>
                <a:ea typeface="SamsungOne-400" panose="020B0503030303020204" pitchFamily="34" charset="0"/>
              </a:rPr>
              <a:t>Không chỉ đơn thuần là kết nối, mà kết nối để thay đổi cuộc sống</a:t>
            </a:r>
          </a:p>
        </p:txBody>
      </p:sp>
    </p:spTree>
    <p:extLst>
      <p:ext uri="{BB962C8B-B14F-4D97-AF65-F5344CB8AC3E}">
        <p14:creationId xmlns:p14="http://schemas.microsoft.com/office/powerpoint/2010/main" val="3190015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22BD6323-BB52-4725-9DF0-257E5E98C3E6}"/>
              </a:ext>
            </a:extLst>
          </p:cNvPr>
          <p:cNvSpPr/>
          <p:nvPr/>
        </p:nvSpPr>
        <p:spPr>
          <a:xfrm>
            <a:off x="712182" y="2133105"/>
            <a:ext cx="8630827" cy="2207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Logistics thông minh là một môi trường logistics giúp tăng độ hiệu quả, tính linh hoạt và tính bền vững của các hoạt động logistics bằng cách sử dụng các công nghệ CNTT vào năm chức năng của logistics, bao gồm</a:t>
            </a:r>
            <a:r>
              <a:rPr lang="vi-VN" sz="1300" dirty="0">
                <a:solidFill>
                  <a:srgbClr val="FF0000"/>
                </a:solidFill>
                <a:latin typeface="SamsungOne-400" panose="020B0503030303020204" charset="0"/>
                <a:ea typeface="SamsungOne-700" panose="020B0803030303020204" pitchFamily="34" charset="0"/>
              </a:rPr>
              <a:t> vận chuyển, lưu trữ, xếp dỡ, đóng gói và thông tin hóa</a:t>
            </a:r>
            <a:r>
              <a:rPr lang="vi-VN" sz="1300" dirty="0">
                <a:solidFill>
                  <a:prstClr val="black">
                    <a:lumMod val="85000"/>
                    <a:lumOff val="15000"/>
                  </a:prstClr>
                </a:solidFill>
                <a:latin typeface="SamsungOne-400" panose="020B0503030303020204" charset="0"/>
                <a:ea typeface="SamsungOne-400" panose="020B0503030303020204" pitchFamily="34" charset="0"/>
              </a:rPr>
              <a:t>. Logistics thông minh được chia thành ba phần; phần SCM, một giải pháp hệ thống thông tin tích hợp nhằm quản lý môi trường logistics, phần Theo dõi và Quản lý nhằm hỗ trợ thực tế và hiện đại hóa các hoạt động logistics, phần Thiết kế mạng lưới giao thông nhằm giảm sử dụng năng lượng và phát thải CO2.</a:t>
            </a:r>
          </a:p>
          <a:p>
            <a:pPr marL="355600" lvl="1" indent="-179388" defTabSz="914400">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charset="0"/>
                <a:ea typeface="SamsungOne-400" panose="020B0503030303020204" pitchFamily="34" charset="0"/>
              </a:rPr>
              <a:t>SCM</a:t>
            </a:r>
          </a:p>
          <a:p>
            <a:pPr marL="355600" lvl="1" indent="-179388" defTabSz="914400">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charset="0"/>
                <a:ea typeface="SamsungOne-400" panose="020B0503030303020204" pitchFamily="34" charset="0"/>
              </a:rPr>
              <a:t>Theo dõi và quản lý</a:t>
            </a:r>
          </a:p>
          <a:p>
            <a:pPr marL="355600" lvl="1" indent="-179388" defTabSz="914400">
              <a:spcAft>
                <a:spcPts val="800"/>
              </a:spcAft>
              <a:buClr>
                <a:srgbClr val="193EB0"/>
              </a:buClr>
              <a:buFont typeface="Arial" panose="020B0604020202020204" pitchFamily="34" charset="0"/>
              <a:buChar char="•"/>
            </a:pPr>
            <a:r>
              <a:rPr lang="vi-VN" sz="1200" dirty="0">
                <a:solidFill>
                  <a:schemeClr val="tx1">
                    <a:lumMod val="85000"/>
                    <a:lumOff val="15000"/>
                  </a:schemeClr>
                </a:solidFill>
                <a:latin typeface="SamsungOne-400" panose="020B0503030303020204" charset="0"/>
                <a:ea typeface="SamsungOne-400" panose="020B0503030303020204" pitchFamily="34" charset="0"/>
              </a:rPr>
              <a:t>Thiết kế mạng lưới giao thông</a:t>
            </a:r>
          </a:p>
        </p:txBody>
      </p:sp>
      <p:grpSp>
        <p:nvGrpSpPr>
          <p:cNvPr id="8" name="그룹 7"/>
          <p:cNvGrpSpPr/>
          <p:nvPr/>
        </p:nvGrpSpPr>
        <p:grpSpPr>
          <a:xfrm>
            <a:off x="416128" y="444866"/>
            <a:ext cx="9051872" cy="553998"/>
            <a:chOff x="416128" y="444866"/>
            <a:chExt cx="9051872" cy="553998"/>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Logistics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0" name="직사각형 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2" name="직사각형 2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Smart Logistics</a:t>
            </a:r>
          </a:p>
        </p:txBody>
      </p:sp>
      <p:sp>
        <p:nvSpPr>
          <p:cNvPr id="11" name="직사각형 10">
            <a:extLst>
              <a:ext uri="{FF2B5EF4-FFF2-40B4-BE49-F238E27FC236}">
                <a16:creationId xmlns:a16="http://schemas.microsoft.com/office/drawing/2014/main" id="{9C8D6C4C-0F2F-4F98-A030-27F649E0B702}"/>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a:solidFill>
                  <a:schemeClr val="tx1"/>
                </a:solidFill>
                <a:latin typeface="SamsungOne-400" panose="020B0503030303020204" pitchFamily="34" charset="0"/>
                <a:ea typeface="SamsungOne-400" panose="020B0503030303020204" pitchFamily="34" charset="0"/>
              </a:rPr>
              <a:t>5 </a:t>
            </a:r>
            <a:r>
              <a:rPr kumimoji="1" lang="en-US" altLang="ko-KR" sz="1400" dirty="0" err="1">
                <a:solidFill>
                  <a:schemeClr val="tx1"/>
                </a:solidFill>
                <a:latin typeface="SamsungOne-400" panose="020B0503030303020204" pitchFamily="34" charset="0"/>
                <a:ea typeface="SamsungOne-400" panose="020B0503030303020204" pitchFamily="34" charset="0"/>
              </a:rPr>
              <a:t>Chức</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năng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bộ</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phận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Logistics </a:t>
            </a:r>
            <a:r>
              <a:rPr kumimoji="1" lang="en-US" altLang="ko-KR" sz="1400" dirty="0" err="1">
                <a:solidFill>
                  <a:schemeClr val="tx1"/>
                </a:solidFill>
                <a:latin typeface="SamsungOne-400" panose="020B0503030303020204" pitchFamily="34" charset="0"/>
                <a:ea typeface="SamsungOne-400" panose="020B0503030303020204" pitchFamily="34" charset="0"/>
              </a:rPr>
              <a:t>thông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minh</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33006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_x349873840" descr="EMB0000021c429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815" y="1705978"/>
            <a:ext cx="2364400" cy="1594222"/>
          </a:xfrm>
          <a:prstGeom prst="rect">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a:blip r:embed="rId4"/>
          <a:stretch>
            <a:fillRect/>
          </a:stretch>
        </p:blipFill>
        <p:spPr>
          <a:xfrm>
            <a:off x="538893" y="3910080"/>
            <a:ext cx="2401384" cy="1615396"/>
          </a:xfrm>
          <a:prstGeom prst="rect">
            <a:avLst/>
          </a:prstGeom>
          <a:ln>
            <a:solidFill>
              <a:schemeClr val="bg1">
                <a:lumMod val="85000"/>
              </a:schemeClr>
            </a:solidFill>
          </a:ln>
        </p:spPr>
      </p:pic>
      <p:sp>
        <p:nvSpPr>
          <p:cNvPr id="23" name="직사각형 22">
            <a:extLst>
              <a:ext uri="{FF2B5EF4-FFF2-40B4-BE49-F238E27FC236}">
                <a16:creationId xmlns:a16="http://schemas.microsoft.com/office/drawing/2014/main" id="{7E3B4345-F080-4368-91B1-7ADFACDEADAA}"/>
              </a:ext>
            </a:extLst>
          </p:cNvPr>
          <p:cNvSpPr/>
          <p:nvPr/>
        </p:nvSpPr>
        <p:spPr>
          <a:xfrm>
            <a:off x="3062968" y="3854704"/>
            <a:ext cx="6212600"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Gần đây, một số trường đại học đã lắp đặt tủ khóa thông minh cho các đơn giao hàng.</a:t>
            </a:r>
          </a:p>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Sau khi đặt hàng trực tuyến và đưa điện thoại thông minh đến đầu đọc ở giữa tủ, tủ chứa hàng sẽ mở ra.</a:t>
            </a:r>
          </a:p>
        </p:txBody>
      </p:sp>
      <p:sp>
        <p:nvSpPr>
          <p:cNvPr id="38" name="직사각형 37">
            <a:extLst>
              <a:ext uri="{FF2B5EF4-FFF2-40B4-BE49-F238E27FC236}">
                <a16:creationId xmlns:a16="http://schemas.microsoft.com/office/drawing/2014/main" id="{77E6F8FE-2A53-4605-9866-9666E4DC7977}"/>
              </a:ext>
            </a:extLst>
          </p:cNvPr>
          <p:cNvSpPr/>
          <p:nvPr/>
        </p:nvSpPr>
        <p:spPr>
          <a:xfrm>
            <a:off x="3063631" y="1632557"/>
            <a:ext cx="6326802" cy="1750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Nhằm cải thiện môi trường làm việc tại nhà kho, nơi nhân viên khó làm việc, một công ty logistics đã cắt giảm 20% chi phí bằng cách sử dụng robot Kiva và mang tới độ chính xác 99,6%.</a:t>
            </a:r>
          </a:p>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Trước đây, nhân viên phải tạo lối đi giữa các kệ, nhưng Kiva di chuyển bên dưới các kệ, nhờ đó có thể tận dụng không gian và tăng hiệu quả công việc cao gấp 2 đến 3 lần.</a:t>
            </a:r>
          </a:p>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Trung tâm điều khiển điều khiển Kiva vận chuyển 320kg kệ tới người phụ trách.</a:t>
            </a:r>
          </a:p>
        </p:txBody>
      </p:sp>
      <p:grpSp>
        <p:nvGrpSpPr>
          <p:cNvPr id="19" name="그룹 18"/>
          <p:cNvGrpSpPr/>
          <p:nvPr/>
        </p:nvGrpSpPr>
        <p:grpSpPr>
          <a:xfrm>
            <a:off x="416128" y="444866"/>
            <a:ext cx="9051872" cy="553998"/>
            <a:chOff x="416128" y="444866"/>
            <a:chExt cx="9051872" cy="553998"/>
          </a:xfrm>
        </p:grpSpPr>
        <p:sp>
          <p:nvSpPr>
            <p:cNvPr id="20" name="직사각형 19">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Logistics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7" name="직사각형 2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5" name="직사각형 14">
            <a:extLst>
              <a:ext uri="{FF2B5EF4-FFF2-40B4-BE49-F238E27FC236}">
                <a16:creationId xmlns:a16="http://schemas.microsoft.com/office/drawing/2014/main" id="{01ADE65B-70C1-4757-8C08-3A18807FEA5F}"/>
              </a:ext>
            </a:extLst>
          </p:cNvPr>
          <p:cNvSpPr/>
          <p:nvPr/>
        </p:nvSpPr>
        <p:spPr>
          <a:xfrm>
            <a:off x="580388" y="1338790"/>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Robot kho logistics “Kiva”</a:t>
            </a:r>
          </a:p>
        </p:txBody>
      </p:sp>
      <p:sp>
        <p:nvSpPr>
          <p:cNvPr id="16" name="직사각형 15">
            <a:extLst>
              <a:ext uri="{FF2B5EF4-FFF2-40B4-BE49-F238E27FC236}">
                <a16:creationId xmlns:a16="http://schemas.microsoft.com/office/drawing/2014/main" id="{48A7E47D-6D97-4B91-BECD-6F88C9A39048}"/>
              </a:ext>
            </a:extLst>
          </p:cNvPr>
          <p:cNvSpPr/>
          <p:nvPr/>
        </p:nvSpPr>
        <p:spPr>
          <a:xfrm>
            <a:off x="580388" y="3563164"/>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Tủ khóa thông minh</a:t>
            </a:r>
          </a:p>
        </p:txBody>
      </p:sp>
    </p:spTree>
    <p:extLst>
      <p:ext uri="{BB962C8B-B14F-4D97-AF65-F5344CB8AC3E}">
        <p14:creationId xmlns:p14="http://schemas.microsoft.com/office/powerpoint/2010/main" val="1617336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Các thiết bị chính trong Logistics thông minh</a:t>
            </a:r>
          </a:p>
        </p:txBody>
      </p:sp>
      <p:sp>
        <p:nvSpPr>
          <p:cNvPr id="31" name="모서리가 둥근 직사각형 4">
            <a:extLst>
              <a:ext uri="{FF2B5EF4-FFF2-40B4-BE49-F238E27FC236}">
                <a16:creationId xmlns:a16="http://schemas.microsoft.com/office/drawing/2014/main" id="{B43745A4-EDB7-40F3-8B77-8D2548B96A63}"/>
              </a:ext>
            </a:extLst>
          </p:cNvPr>
          <p:cNvSpPr/>
          <p:nvPr/>
        </p:nvSpPr>
        <p:spPr>
          <a:xfrm>
            <a:off x="558800" y="2110067"/>
            <a:ext cx="8782050" cy="18288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8" name="그룹 17">
            <a:extLst>
              <a:ext uri="{FF2B5EF4-FFF2-40B4-BE49-F238E27FC236}">
                <a16:creationId xmlns:a16="http://schemas.microsoft.com/office/drawing/2014/main" id="{B09F6B98-DC4F-4605-9A6E-0B8962D7DE83}"/>
              </a:ext>
            </a:extLst>
          </p:cNvPr>
          <p:cNvGrpSpPr/>
          <p:nvPr/>
        </p:nvGrpSpPr>
        <p:grpSpPr>
          <a:xfrm>
            <a:off x="1299221" y="2292114"/>
            <a:ext cx="6896235" cy="1472560"/>
            <a:chOff x="1299221" y="2234964"/>
            <a:chExt cx="6896235" cy="1472560"/>
          </a:xfrm>
        </p:grpSpPr>
        <p:pic>
          <p:nvPicPr>
            <p:cNvPr id="19" name="Picture 2" descr="Amazon dash에 대한 이미지 검색결과">
              <a:extLst>
                <a:ext uri="{FF2B5EF4-FFF2-40B4-BE49-F238E27FC236}">
                  <a16:creationId xmlns:a16="http://schemas.microsoft.com/office/drawing/2014/main" id="{C330927E-5D3D-4755-86A2-D5B63ACA05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9221" y="2696529"/>
              <a:ext cx="1423935" cy="10109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Amazon dash에 대한 이미지 검색결과">
              <a:extLst>
                <a:ext uri="{FF2B5EF4-FFF2-40B4-BE49-F238E27FC236}">
                  <a16:creationId xmlns:a16="http://schemas.microsoft.com/office/drawing/2014/main" id="{5949FC56-EE06-4316-B432-56891AB45A3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97053" y="2696530"/>
              <a:ext cx="1658577" cy="10109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Amazon echo에 대한 이미지 검색결과">
              <a:extLst>
                <a:ext uri="{FF2B5EF4-FFF2-40B4-BE49-F238E27FC236}">
                  <a16:creationId xmlns:a16="http://schemas.microsoft.com/office/drawing/2014/main" id="{CACC36E9-6168-4646-A40E-A5E0B4E2274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08627" y="2354138"/>
              <a:ext cx="1525692" cy="13533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Amazon fire에 대한 이미지 검색결과">
              <a:extLst>
                <a:ext uri="{FF2B5EF4-FFF2-40B4-BE49-F238E27FC236}">
                  <a16:creationId xmlns:a16="http://schemas.microsoft.com/office/drawing/2014/main" id="{C7661D59-DFF7-4DF7-9134-E4F82AA95C17}"/>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7570929" y="2234964"/>
              <a:ext cx="624527" cy="1472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a:extLst>
              <a:ext uri="{FF2B5EF4-FFF2-40B4-BE49-F238E27FC236}">
                <a16:creationId xmlns:a16="http://schemas.microsoft.com/office/drawing/2014/main" id="{E98D1A26-D798-442C-A1DA-F81042256531}"/>
              </a:ext>
            </a:extLst>
          </p:cNvPr>
          <p:cNvGrpSpPr/>
          <p:nvPr/>
        </p:nvGrpSpPr>
        <p:grpSpPr>
          <a:xfrm>
            <a:off x="558800" y="4108963"/>
            <a:ext cx="8782050" cy="1978557"/>
            <a:chOff x="558800" y="4024918"/>
            <a:chExt cx="8782050" cy="1978557"/>
          </a:xfrm>
        </p:grpSpPr>
        <p:grpSp>
          <p:nvGrpSpPr>
            <p:cNvPr id="2" name="그룹 1">
              <a:extLst>
                <a:ext uri="{FF2B5EF4-FFF2-40B4-BE49-F238E27FC236}">
                  <a16:creationId xmlns:a16="http://schemas.microsoft.com/office/drawing/2014/main" id="{6A3BA17B-5BB8-49BD-BEED-E72EE4467F23}"/>
                </a:ext>
              </a:extLst>
            </p:cNvPr>
            <p:cNvGrpSpPr/>
            <p:nvPr/>
          </p:nvGrpSpPr>
          <p:grpSpPr>
            <a:xfrm>
              <a:off x="558800" y="4024918"/>
              <a:ext cx="8782050" cy="1978557"/>
              <a:chOff x="711200" y="2055561"/>
              <a:chExt cx="8782050" cy="1978557"/>
            </a:xfrm>
          </p:grpSpPr>
          <p:sp>
            <p:nvSpPr>
              <p:cNvPr id="32" name="모서리가 둥근 직사각형 4">
                <a:extLst>
                  <a:ext uri="{FF2B5EF4-FFF2-40B4-BE49-F238E27FC236}">
                    <a16:creationId xmlns:a16="http://schemas.microsoft.com/office/drawing/2014/main" id="{442EA35F-8032-404F-A120-60C017DA4E7B}"/>
                  </a:ext>
                </a:extLst>
              </p:cNvPr>
              <p:cNvSpPr/>
              <p:nvPr/>
            </p:nvSpPr>
            <p:spPr>
              <a:xfrm>
                <a:off x="711200" y="2205317"/>
                <a:ext cx="8782050" cy="18288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TextBox 32">
                <a:extLst>
                  <a:ext uri="{FF2B5EF4-FFF2-40B4-BE49-F238E27FC236}">
                    <a16:creationId xmlns:a16="http://schemas.microsoft.com/office/drawing/2014/main" id="{78443CC5-B6B0-490E-B763-436A2DD8438E}"/>
                  </a:ext>
                </a:extLst>
              </p:cNvPr>
              <p:cNvSpPr txBox="1"/>
              <p:nvPr/>
            </p:nvSpPr>
            <p:spPr>
              <a:xfrm>
                <a:off x="3403233" y="2055561"/>
                <a:ext cx="3625096" cy="523220"/>
              </a:xfrm>
              <a:prstGeom prst="rect">
                <a:avLst/>
              </a:prstGeom>
              <a:solidFill>
                <a:schemeClr val="bg1"/>
              </a:solidFill>
            </p:spPr>
            <p:txBody>
              <a:bodyPr wrap="square" rtlCol="0">
                <a:spAutoFit/>
                <a:scene3d>
                  <a:camera prst="orthographicFront"/>
                  <a:lightRig rig="threePt" dir="t"/>
                </a:scene3d>
                <a:sp3d>
                  <a:bevelT w="0" h="6350"/>
                  <a:bevelB w="0" h="0"/>
                </a:sp3d>
              </a:bodyPr>
              <a:lstStyle/>
              <a:p>
                <a:pPr lvl="0" algn="ctr">
                  <a:defRPr/>
                </a:pPr>
                <a:r>
                  <a:rPr lang="vi-VN" sz="1400" dirty="0">
                    <a:solidFill>
                      <a:srgbClr val="000000"/>
                    </a:solidFill>
                    <a:latin typeface="SamsungOne-400" panose="020B0503030303020204" charset="0"/>
                    <a:ea typeface="SamsungOne-700" panose="020B0803030303020204" pitchFamily="34" charset="0"/>
                  </a:rPr>
                  <a:t>Robot Kiva, PrimeAir (máy bay không người lái) (từ bên trái)</a:t>
                </a:r>
              </a:p>
            </p:txBody>
          </p:sp>
        </p:grpSp>
        <p:grpSp>
          <p:nvGrpSpPr>
            <p:cNvPr id="23" name="그룹 22">
              <a:extLst>
                <a:ext uri="{FF2B5EF4-FFF2-40B4-BE49-F238E27FC236}">
                  <a16:creationId xmlns:a16="http://schemas.microsoft.com/office/drawing/2014/main" id="{B78402AA-52A8-4DA7-9B24-A520C2782E3E}"/>
                </a:ext>
              </a:extLst>
            </p:cNvPr>
            <p:cNvGrpSpPr/>
            <p:nvPr/>
          </p:nvGrpSpPr>
          <p:grpSpPr>
            <a:xfrm>
              <a:off x="1973157" y="4525330"/>
              <a:ext cx="6180447" cy="1332410"/>
              <a:chOff x="2002447" y="4503776"/>
              <a:chExt cx="6180447" cy="1332410"/>
            </a:xfrm>
          </p:grpSpPr>
          <p:grpSp>
            <p:nvGrpSpPr>
              <p:cNvPr id="24" name="그룹 23">
                <a:extLst>
                  <a:ext uri="{FF2B5EF4-FFF2-40B4-BE49-F238E27FC236}">
                    <a16:creationId xmlns:a16="http://schemas.microsoft.com/office/drawing/2014/main" id="{915B156D-83E9-4DA9-ABE9-87123FB00859}"/>
                  </a:ext>
                </a:extLst>
              </p:cNvPr>
              <p:cNvGrpSpPr/>
              <p:nvPr/>
            </p:nvGrpSpPr>
            <p:grpSpPr>
              <a:xfrm>
                <a:off x="2002447" y="4527054"/>
                <a:ext cx="3113556" cy="1309132"/>
                <a:chOff x="2002447" y="4475609"/>
                <a:chExt cx="3113556" cy="1309132"/>
              </a:xfrm>
            </p:grpSpPr>
            <p:pic>
              <p:nvPicPr>
                <p:cNvPr id="26" name="Picture 4" descr="Amazon kiva에 대한 이미지 검색결과">
                  <a:extLst>
                    <a:ext uri="{FF2B5EF4-FFF2-40B4-BE49-F238E27FC236}">
                      <a16:creationId xmlns:a16="http://schemas.microsoft.com/office/drawing/2014/main" id="{97B2F73A-04C6-4894-BB9E-6E0021F3203D}"/>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3273930" y="4475609"/>
                  <a:ext cx="1842073" cy="11877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Amazon kiva에 대한 이미지 검색결과">
                  <a:extLst>
                    <a:ext uri="{FF2B5EF4-FFF2-40B4-BE49-F238E27FC236}">
                      <a16:creationId xmlns:a16="http://schemas.microsoft.com/office/drawing/2014/main" id="{7E19231E-5C01-4B8E-8CF6-107C11B988E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002447" y="4946648"/>
                  <a:ext cx="1488998" cy="838093"/>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6" descr="Amazon prime air에 대한 이미지 검색결과">
                <a:extLst>
                  <a:ext uri="{FF2B5EF4-FFF2-40B4-BE49-F238E27FC236}">
                    <a16:creationId xmlns:a16="http://schemas.microsoft.com/office/drawing/2014/main" id="{2D18E9BE-F9D3-41AF-A0DC-AAC0621FECED}"/>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639534" y="4503776"/>
                <a:ext cx="2543360" cy="133241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 name="TextBox 16">
            <a:extLst>
              <a:ext uri="{FF2B5EF4-FFF2-40B4-BE49-F238E27FC236}">
                <a16:creationId xmlns:a16="http://schemas.microsoft.com/office/drawing/2014/main" id="{3B342CD2-6E7D-4581-AEA3-A39E269B2D1F}"/>
              </a:ext>
            </a:extLst>
          </p:cNvPr>
          <p:cNvSpPr txBox="1"/>
          <p:nvPr/>
        </p:nvSpPr>
        <p:spPr>
          <a:xfrm>
            <a:off x="3462155" y="1960311"/>
            <a:ext cx="3202452" cy="523220"/>
          </a:xfrm>
          <a:prstGeom prst="rect">
            <a:avLst/>
          </a:prstGeom>
          <a:solidFill>
            <a:schemeClr val="bg1"/>
          </a:solidFill>
        </p:spPr>
        <p:txBody>
          <a:bodyPr wrap="square" rtlCol="0">
            <a:spAutoFit/>
            <a:scene3d>
              <a:camera prst="orthographicFront"/>
              <a:lightRig rig="threePt" dir="t"/>
            </a:scene3d>
            <a:sp3d>
              <a:bevelT w="0" h="6350"/>
              <a:bevelB w="0" h="0"/>
            </a:sp3d>
          </a:bodyPr>
          <a:lstStyle/>
          <a:p>
            <a:pPr lvl="0" algn="ctr">
              <a:defRPr/>
            </a:pPr>
            <a:r>
              <a:rPr lang="vi-VN" sz="1400" dirty="0">
                <a:solidFill>
                  <a:srgbClr val="000000"/>
                </a:solidFill>
                <a:latin typeface="SamsungOne-400" panose="020B0503030303020204" charset="0"/>
                <a:ea typeface="SamsungOne-700" panose="020B0803030303020204" pitchFamily="34" charset="0"/>
              </a:rPr>
              <a:t>Bảng điều khiển, còi báo hiệu, thiết bị chống cháy, điện thoại (từ bên trái)</a:t>
            </a:r>
          </a:p>
        </p:txBody>
      </p:sp>
      <p:grpSp>
        <p:nvGrpSpPr>
          <p:cNvPr id="28" name="그룹 27"/>
          <p:cNvGrpSpPr/>
          <p:nvPr/>
        </p:nvGrpSpPr>
        <p:grpSpPr>
          <a:xfrm>
            <a:off x="416128" y="444866"/>
            <a:ext cx="9051872" cy="553998"/>
            <a:chOff x="416128" y="444866"/>
            <a:chExt cx="9051872" cy="553998"/>
          </a:xfrm>
        </p:grpSpPr>
        <p:sp>
          <p:nvSpPr>
            <p:cNvPr id="34" name="직사각형 33">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2.5. Logistics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35" name="직사각형 3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3234484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Ứng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dụng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2.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33" name="그룹 32">
            <a:extLst>
              <a:ext uri="{FF2B5EF4-FFF2-40B4-BE49-F238E27FC236}">
                <a16:creationId xmlns:a16="http://schemas.microsoft.com/office/drawing/2014/main" id="{94EC05AD-1E9A-4D94-AF6C-D282E92BC6B7}"/>
              </a:ext>
            </a:extLst>
          </p:cNvPr>
          <p:cNvGrpSpPr/>
          <p:nvPr/>
        </p:nvGrpSpPr>
        <p:grpSpPr>
          <a:xfrm>
            <a:off x="1054112" y="3883134"/>
            <a:ext cx="7794601" cy="1897956"/>
            <a:chOff x="1054112" y="3883134"/>
            <a:chExt cx="7794601" cy="1897956"/>
          </a:xfrm>
        </p:grpSpPr>
        <p:sp>
          <p:nvSpPr>
            <p:cNvPr id="36" name="직사각형 35">
              <a:extLst>
                <a:ext uri="{FF2B5EF4-FFF2-40B4-BE49-F238E27FC236}">
                  <a16:creationId xmlns:a16="http://schemas.microsoft.com/office/drawing/2014/main" id="{89D64169-D248-4F3E-83CB-6128BE64EAE3}"/>
                </a:ext>
              </a:extLst>
            </p:cNvPr>
            <p:cNvSpPr/>
            <p:nvPr/>
          </p:nvSpPr>
          <p:spPr>
            <a:xfrm>
              <a:off x="1054112" y="3883135"/>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IoT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sự</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Chăm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sóc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sức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khỏe</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Thành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phố</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Logistics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BA13DF52-51F1-43FE-AAEA-1E60FED72042}"/>
                </a:ext>
              </a:extLst>
            </p:cNvPr>
            <p:cNvSpPr/>
            <p:nvPr/>
          </p:nvSpPr>
          <p:spPr>
            <a:xfrm>
              <a:off x="5107801" y="3883134"/>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2.6.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Nhà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máy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minh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2.7 Trang trại thông minh</a:t>
              </a: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2.8 Xe ô tô được kết nối</a:t>
              </a: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2.9 Năng lượng thông minh</a:t>
              </a: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2.10 Dịch vụ chính của IoT</a:t>
              </a:r>
            </a:p>
          </p:txBody>
        </p:sp>
      </p:grpSp>
    </p:spTree>
    <p:extLst>
      <p:ext uri="{BB962C8B-B14F-4D97-AF65-F5344CB8AC3E}">
        <p14:creationId xmlns:p14="http://schemas.microsoft.com/office/powerpoint/2010/main" val="1723537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직사각형 67">
            <a:extLst>
              <a:ext uri="{FF2B5EF4-FFF2-40B4-BE49-F238E27FC236}">
                <a16:creationId xmlns:a16="http://schemas.microsoft.com/office/drawing/2014/main" id="{E0720D16-CC3C-490D-AB2D-838327511297}"/>
              </a:ext>
            </a:extLst>
          </p:cNvPr>
          <p:cNvSpPr/>
          <p:nvPr/>
        </p:nvSpPr>
        <p:spPr>
          <a:xfrm>
            <a:off x="6219824" y="2196726"/>
            <a:ext cx="3171825" cy="1400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Tất cả các quy trình, bao gồm lập kế hoạch, thiết kế, sản xuất, phân phối và bán hàng, đều được tích hợp vào IoT, AI và Big data để tự động hóa và số hóa nhằm tạo ra các sản phẩm dành riêng cho khách hàng với chi phí và thời gian tối thiểu.</a:t>
            </a:r>
          </a:p>
        </p:txBody>
      </p:sp>
      <p:grpSp>
        <p:nvGrpSpPr>
          <p:cNvPr id="34" name="그룹 33"/>
          <p:cNvGrpSpPr/>
          <p:nvPr/>
        </p:nvGrpSpPr>
        <p:grpSpPr>
          <a:xfrm>
            <a:off x="416128" y="444866"/>
            <a:ext cx="9051872" cy="282133"/>
            <a:chOff x="416128" y="444866"/>
            <a:chExt cx="9051872" cy="282133"/>
          </a:xfrm>
        </p:grpSpPr>
        <p:sp>
          <p:nvSpPr>
            <p:cNvPr id="35" name="직사각형 34">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37" name="직사각형 3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43" name="직사각형 4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Sản xuất thông minh</a:t>
            </a:r>
          </a:p>
        </p:txBody>
      </p:sp>
      <p:sp>
        <p:nvSpPr>
          <p:cNvPr id="38" name="직사각형 37">
            <a:extLst>
              <a:ext uri="{FF2B5EF4-FFF2-40B4-BE49-F238E27FC236}">
                <a16:creationId xmlns:a16="http://schemas.microsoft.com/office/drawing/2014/main" id="{0A4128F3-00F3-4AA8-9D2E-DFDD8FAD97B8}"/>
              </a:ext>
            </a:extLst>
          </p:cNvPr>
          <p:cNvSpPr/>
          <p:nvPr/>
        </p:nvSpPr>
        <p:spPr>
          <a:xfrm>
            <a:off x="580388" y="187721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Định nghĩa</a:t>
            </a:r>
          </a:p>
        </p:txBody>
      </p:sp>
      <p:grpSp>
        <p:nvGrpSpPr>
          <p:cNvPr id="2" name="그룹 43">
            <a:extLst>
              <a:ext uri="{FF2B5EF4-FFF2-40B4-BE49-F238E27FC236}">
                <a16:creationId xmlns:a16="http://schemas.microsoft.com/office/drawing/2014/main" id="{B9633DBF-B412-CC0E-3A74-11E58E6DB2A6}"/>
              </a:ext>
            </a:extLst>
          </p:cNvPr>
          <p:cNvGrpSpPr/>
          <p:nvPr/>
        </p:nvGrpSpPr>
        <p:grpSpPr>
          <a:xfrm>
            <a:off x="571897" y="2392535"/>
            <a:ext cx="5647927" cy="3755274"/>
            <a:chOff x="2797573" y="3372382"/>
            <a:chExt cx="4307680" cy="2775674"/>
          </a:xfrm>
        </p:grpSpPr>
        <p:pic>
          <p:nvPicPr>
            <p:cNvPr id="3" name="그림 44">
              <a:extLst>
                <a:ext uri="{FF2B5EF4-FFF2-40B4-BE49-F238E27FC236}">
                  <a16:creationId xmlns:a16="http://schemas.microsoft.com/office/drawing/2014/main" id="{27B90031-9B8C-5147-A987-6567D399F0E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97573" y="3372382"/>
              <a:ext cx="4307680" cy="2775674"/>
            </a:xfrm>
            <a:prstGeom prst="rect">
              <a:avLst/>
            </a:prstGeom>
          </p:spPr>
        </p:pic>
        <p:sp>
          <p:nvSpPr>
            <p:cNvPr id="4" name="직사각형 45">
              <a:extLst>
                <a:ext uri="{FF2B5EF4-FFF2-40B4-BE49-F238E27FC236}">
                  <a16:creationId xmlns:a16="http://schemas.microsoft.com/office/drawing/2014/main" id="{2021D559-0036-EFD8-0729-46E59055BA6E}"/>
                </a:ext>
              </a:extLst>
            </p:cNvPr>
            <p:cNvSpPr/>
            <p:nvPr/>
          </p:nvSpPr>
          <p:spPr>
            <a:xfrm>
              <a:off x="3560271" y="3449360"/>
              <a:ext cx="588753" cy="209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1400" dirty="0">
                  <a:solidFill>
                    <a:schemeClr val="tx1"/>
                  </a:solidFill>
                  <a:latin typeface="SamsungOne-400" panose="020B0503030303020204" charset="0"/>
                  <a:ea typeface="SamsungOne-700" panose="020B0803030303020204" pitchFamily="34" charset="0"/>
                </a:rPr>
                <a:t>Thứ tự</a:t>
              </a:r>
            </a:p>
          </p:txBody>
        </p:sp>
        <p:sp>
          <p:nvSpPr>
            <p:cNvPr id="5" name="직사각형 46">
              <a:extLst>
                <a:ext uri="{FF2B5EF4-FFF2-40B4-BE49-F238E27FC236}">
                  <a16:creationId xmlns:a16="http://schemas.microsoft.com/office/drawing/2014/main" id="{B7173260-7104-E8ED-DE8C-8CF63513B0DB}"/>
                </a:ext>
              </a:extLst>
            </p:cNvPr>
            <p:cNvSpPr/>
            <p:nvPr/>
          </p:nvSpPr>
          <p:spPr>
            <a:xfrm>
              <a:off x="5830333" y="3447886"/>
              <a:ext cx="588753" cy="209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1400" dirty="0">
                  <a:solidFill>
                    <a:schemeClr val="tx1"/>
                  </a:solidFill>
                  <a:latin typeface="SamsungOne-400" panose="020B0503030303020204" charset="0"/>
                  <a:ea typeface="SamsungOne-700" panose="020B0803030303020204" pitchFamily="34" charset="0"/>
                </a:rPr>
                <a:t>Thứ tự</a:t>
              </a:r>
            </a:p>
          </p:txBody>
        </p:sp>
        <p:sp>
          <p:nvSpPr>
            <p:cNvPr id="6" name="직사각형 47">
              <a:extLst>
                <a:ext uri="{FF2B5EF4-FFF2-40B4-BE49-F238E27FC236}">
                  <a16:creationId xmlns:a16="http://schemas.microsoft.com/office/drawing/2014/main" id="{70FFC915-61A8-F70D-CC40-465C71B7BBDB}"/>
                </a:ext>
              </a:extLst>
            </p:cNvPr>
            <p:cNvSpPr/>
            <p:nvPr/>
          </p:nvSpPr>
          <p:spPr>
            <a:xfrm>
              <a:off x="4179303" y="3530999"/>
              <a:ext cx="1475409" cy="142688"/>
            </a:xfrm>
            <a:prstGeom prst="rect">
              <a:avLst/>
            </a:prstGeom>
            <a:solidFill>
              <a:srgbClr val="AED7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800" b="1" dirty="0">
                  <a:solidFill>
                    <a:schemeClr val="accent2"/>
                  </a:solidFill>
                  <a:latin typeface="SamsungOne-400" panose="020B0503030303020204" charset="0"/>
                  <a:ea typeface="SamsungOne-400" panose="020B0503030303020204" pitchFamily="34" charset="0"/>
                </a:rPr>
                <a:t>Quản lý chuỗi cung ứng</a:t>
              </a:r>
            </a:p>
          </p:txBody>
        </p:sp>
        <p:sp>
          <p:nvSpPr>
            <p:cNvPr id="7" name="직사각형 48">
              <a:extLst>
                <a:ext uri="{FF2B5EF4-FFF2-40B4-BE49-F238E27FC236}">
                  <a16:creationId xmlns:a16="http://schemas.microsoft.com/office/drawing/2014/main" id="{5950E680-B1D1-4A36-6652-21E9561243EE}"/>
                </a:ext>
              </a:extLst>
            </p:cNvPr>
            <p:cNvSpPr/>
            <p:nvPr/>
          </p:nvSpPr>
          <p:spPr>
            <a:xfrm>
              <a:off x="4179303" y="4262079"/>
              <a:ext cx="1475409" cy="142688"/>
            </a:xfrm>
            <a:prstGeom prst="rect">
              <a:avLst/>
            </a:prstGeom>
            <a:solidFill>
              <a:srgbClr val="AED7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700" b="1" dirty="0">
                  <a:solidFill>
                    <a:schemeClr val="accent2"/>
                  </a:solidFill>
                  <a:latin typeface="SamsungOne-400" panose="020B0503030303020204" charset="0"/>
                  <a:ea typeface="SamsungOne-400" panose="020B0503030303020204" pitchFamily="34" charset="0"/>
                </a:rPr>
                <a:t>Quản lý nguồn lực công ty</a:t>
              </a:r>
            </a:p>
          </p:txBody>
        </p:sp>
        <p:sp>
          <p:nvSpPr>
            <p:cNvPr id="8" name="직사각형 49">
              <a:extLst>
                <a:ext uri="{FF2B5EF4-FFF2-40B4-BE49-F238E27FC236}">
                  <a16:creationId xmlns:a16="http://schemas.microsoft.com/office/drawing/2014/main" id="{C19843E5-B699-82F5-66BE-C8365FDE738D}"/>
                </a:ext>
              </a:extLst>
            </p:cNvPr>
            <p:cNvSpPr/>
            <p:nvPr/>
          </p:nvSpPr>
          <p:spPr>
            <a:xfrm>
              <a:off x="4179303" y="5062378"/>
              <a:ext cx="1475409" cy="142688"/>
            </a:xfrm>
            <a:prstGeom prst="rect">
              <a:avLst/>
            </a:prstGeom>
            <a:solidFill>
              <a:srgbClr val="AED7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1200" b="1" dirty="0">
                  <a:solidFill>
                    <a:schemeClr val="accent2"/>
                  </a:solidFill>
                  <a:latin typeface="SamsungOne-400" panose="020B0503030303020204" charset="0"/>
                  <a:ea typeface="SamsungOne-400" panose="020B0503030303020204" pitchFamily="34" charset="0"/>
                </a:rPr>
                <a:t>Vận hành nhà máy</a:t>
              </a:r>
            </a:p>
          </p:txBody>
        </p:sp>
        <p:sp>
          <p:nvSpPr>
            <p:cNvPr id="9" name="직사각형 50">
              <a:extLst>
                <a:ext uri="{FF2B5EF4-FFF2-40B4-BE49-F238E27FC236}">
                  <a16:creationId xmlns:a16="http://schemas.microsoft.com/office/drawing/2014/main" id="{8F4827EB-A564-9D55-92A7-29EF5EC0AE54}"/>
                </a:ext>
              </a:extLst>
            </p:cNvPr>
            <p:cNvSpPr/>
            <p:nvPr/>
          </p:nvSpPr>
          <p:spPr>
            <a:xfrm>
              <a:off x="4179303" y="5811883"/>
              <a:ext cx="1475409" cy="156957"/>
            </a:xfrm>
            <a:prstGeom prst="rect">
              <a:avLst/>
            </a:prstGeom>
            <a:solidFill>
              <a:srgbClr val="AED7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1200" b="1" dirty="0">
                  <a:solidFill>
                    <a:schemeClr val="accent2"/>
                  </a:solidFill>
                  <a:latin typeface="SamsungOne-400" panose="020B0503030303020204" charset="0"/>
                  <a:ea typeface="SamsungOne-400" panose="020B0503030303020204" pitchFamily="34" charset="0"/>
                </a:rPr>
                <a:t>Tự động hóa lĩnh vực</a:t>
              </a:r>
            </a:p>
          </p:txBody>
        </p:sp>
        <p:sp>
          <p:nvSpPr>
            <p:cNvPr id="10" name="직사각형 51">
              <a:extLst>
                <a:ext uri="{FF2B5EF4-FFF2-40B4-BE49-F238E27FC236}">
                  <a16:creationId xmlns:a16="http://schemas.microsoft.com/office/drawing/2014/main" id="{2AF85D64-4F3B-EA75-B633-F4C19FBD550C}"/>
                </a:ext>
              </a:extLst>
            </p:cNvPr>
            <p:cNvSpPr/>
            <p:nvPr/>
          </p:nvSpPr>
          <p:spPr>
            <a:xfrm>
              <a:off x="3397776" y="4133830"/>
              <a:ext cx="712391" cy="245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900" dirty="0">
                  <a:solidFill>
                    <a:schemeClr val="tx1"/>
                  </a:solidFill>
                  <a:latin typeface="SamsungOne-400" panose="020B0503030303020204" charset="0"/>
                  <a:ea typeface="SamsungOne-400" panose="020B0503030303020204" pitchFamily="34" charset="0"/>
                </a:rPr>
                <a:t>Thông tin tiêu chuẩn</a:t>
              </a:r>
            </a:p>
          </p:txBody>
        </p:sp>
        <p:sp>
          <p:nvSpPr>
            <p:cNvPr id="11" name="직사각형 52">
              <a:extLst>
                <a:ext uri="{FF2B5EF4-FFF2-40B4-BE49-F238E27FC236}">
                  <a16:creationId xmlns:a16="http://schemas.microsoft.com/office/drawing/2014/main" id="{910893ED-66ED-FD65-ABEC-36CE712AABDE}"/>
                </a:ext>
              </a:extLst>
            </p:cNvPr>
            <p:cNvSpPr/>
            <p:nvPr/>
          </p:nvSpPr>
          <p:spPr>
            <a:xfrm>
              <a:off x="3397775" y="4850137"/>
              <a:ext cx="712391" cy="245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900" dirty="0">
                  <a:solidFill>
                    <a:schemeClr val="tx1"/>
                  </a:solidFill>
                  <a:latin typeface="SamsungOne-400" panose="020B0503030303020204" charset="0"/>
                  <a:ea typeface="SamsungOne-400" panose="020B0503030303020204" pitchFamily="34" charset="0"/>
                </a:rPr>
                <a:t>Thông tin tiêu chuẩn</a:t>
              </a:r>
            </a:p>
          </p:txBody>
        </p:sp>
        <p:sp>
          <p:nvSpPr>
            <p:cNvPr id="12" name="직사각형 53">
              <a:extLst>
                <a:ext uri="{FF2B5EF4-FFF2-40B4-BE49-F238E27FC236}">
                  <a16:creationId xmlns:a16="http://schemas.microsoft.com/office/drawing/2014/main" id="{4E4C7A50-4D45-B54D-3B58-0A390B7318CE}"/>
                </a:ext>
              </a:extLst>
            </p:cNvPr>
            <p:cNvSpPr/>
            <p:nvPr/>
          </p:nvSpPr>
          <p:spPr>
            <a:xfrm>
              <a:off x="3362153" y="5182787"/>
              <a:ext cx="783631" cy="245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900" dirty="0">
                  <a:solidFill>
                    <a:schemeClr val="tx1"/>
                  </a:solidFill>
                  <a:latin typeface="SamsungOne-400" panose="020B0503030303020204" charset="0"/>
                  <a:ea typeface="SamsungOne-400" panose="020B0503030303020204" pitchFamily="34" charset="0"/>
                </a:rPr>
                <a:t>Thông tin kỹ thuật</a:t>
              </a:r>
            </a:p>
          </p:txBody>
        </p:sp>
        <p:sp>
          <p:nvSpPr>
            <p:cNvPr id="13" name="직사각형 54">
              <a:extLst>
                <a:ext uri="{FF2B5EF4-FFF2-40B4-BE49-F238E27FC236}">
                  <a16:creationId xmlns:a16="http://schemas.microsoft.com/office/drawing/2014/main" id="{74A4A9EB-4A75-2A3D-06B5-BBBF331BC2B0}"/>
                </a:ext>
              </a:extLst>
            </p:cNvPr>
            <p:cNvSpPr/>
            <p:nvPr/>
          </p:nvSpPr>
          <p:spPr>
            <a:xfrm>
              <a:off x="3362153" y="5582381"/>
              <a:ext cx="783631" cy="245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900" dirty="0">
                  <a:solidFill>
                    <a:schemeClr val="tx1"/>
                  </a:solidFill>
                  <a:latin typeface="SamsungOne-400" panose="020B0503030303020204" charset="0"/>
                  <a:ea typeface="SamsungOne-400" panose="020B0503030303020204" pitchFamily="34" charset="0"/>
                </a:rPr>
                <a:t>Thông tin kỹ thuật</a:t>
              </a:r>
            </a:p>
          </p:txBody>
        </p:sp>
        <p:sp>
          <p:nvSpPr>
            <p:cNvPr id="14" name="직사각형 55">
              <a:extLst>
                <a:ext uri="{FF2B5EF4-FFF2-40B4-BE49-F238E27FC236}">
                  <a16:creationId xmlns:a16="http://schemas.microsoft.com/office/drawing/2014/main" id="{FEC38447-2C8F-BC65-2352-689ABFE0A262}"/>
                </a:ext>
              </a:extLst>
            </p:cNvPr>
            <p:cNvSpPr/>
            <p:nvPr/>
          </p:nvSpPr>
          <p:spPr>
            <a:xfrm rot="16200000">
              <a:off x="2688503" y="4607407"/>
              <a:ext cx="861994" cy="365568"/>
            </a:xfrm>
            <a:prstGeom prst="rect">
              <a:avLst/>
            </a:prstGeom>
            <a:solidFill>
              <a:srgbClr val="395D8C"/>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scene3d>
                <a:camera prst="orthographicFront"/>
                <a:lightRig rig="threePt" dir="t"/>
              </a:scene3d>
              <a:sp3d>
                <a:bevelT w="0" h="6350"/>
                <a:bevelB w="6350" h="0"/>
              </a:sp3d>
            </a:bodyPr>
            <a:lstStyle/>
            <a:p>
              <a:pPr algn="ctr"/>
              <a:r>
                <a:rPr lang="vi-VN" sz="600" dirty="0">
                  <a:solidFill>
                    <a:schemeClr val="bg1"/>
                  </a:solidFill>
                  <a:latin typeface="SamsungOne-400" panose="020B0503030303020204" charset="0"/>
                  <a:ea typeface="SamsungOne-400" panose="020B0503030303020204" pitchFamily="34" charset="0"/>
                </a:rPr>
                <a:t>Phát triển sản phẩm</a:t>
              </a:r>
            </a:p>
          </p:txBody>
        </p:sp>
        <p:sp>
          <p:nvSpPr>
            <p:cNvPr id="15" name="직사각형 56">
              <a:extLst>
                <a:ext uri="{FF2B5EF4-FFF2-40B4-BE49-F238E27FC236}">
                  <a16:creationId xmlns:a16="http://schemas.microsoft.com/office/drawing/2014/main" id="{2EAEC43B-CB0E-B729-DB40-259A57696DAE}"/>
                </a:ext>
              </a:extLst>
            </p:cNvPr>
            <p:cNvSpPr/>
            <p:nvPr/>
          </p:nvSpPr>
          <p:spPr>
            <a:xfrm>
              <a:off x="5884877" y="5400990"/>
              <a:ext cx="1043013" cy="209317"/>
            </a:xfrm>
            <a:prstGeom prst="rect">
              <a:avLst/>
            </a:prstGeom>
            <a:solidFill>
              <a:srgbClr val="395D8C"/>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lightRig rig="threePt" dir="t"/>
              </a:scene3d>
              <a:sp3d>
                <a:bevelT w="0" h="6350"/>
                <a:bevelB w="6350" h="0"/>
              </a:sp3d>
            </a:bodyPr>
            <a:lstStyle/>
            <a:p>
              <a:pPr algn="ctr"/>
              <a:r>
                <a:rPr lang="vi-VN" sz="900" dirty="0">
                  <a:solidFill>
                    <a:schemeClr val="bg1"/>
                  </a:solidFill>
                  <a:latin typeface="SamsungOne-400" panose="020B0503030303020204" charset="0"/>
                  <a:ea typeface="SamsungOne-400" panose="020B0503030303020204" pitchFamily="34" charset="0"/>
                </a:rPr>
                <a:t>Quản lý năng lượng nhà máy</a:t>
              </a:r>
            </a:p>
          </p:txBody>
        </p:sp>
        <p:sp>
          <p:nvSpPr>
            <p:cNvPr id="16" name="직사각형 57">
              <a:extLst>
                <a:ext uri="{FF2B5EF4-FFF2-40B4-BE49-F238E27FC236}">
                  <a16:creationId xmlns:a16="http://schemas.microsoft.com/office/drawing/2014/main" id="{CEBE670E-3B47-0624-9634-AD48C57645EC}"/>
                </a:ext>
              </a:extLst>
            </p:cNvPr>
            <p:cNvSpPr/>
            <p:nvPr/>
          </p:nvSpPr>
          <p:spPr>
            <a:xfrm>
              <a:off x="5880098" y="4267187"/>
              <a:ext cx="905519" cy="331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900" dirty="0">
                  <a:solidFill>
                    <a:schemeClr val="tx1"/>
                  </a:solidFill>
                  <a:latin typeface="SamsungOne-400" panose="020B0503030303020204" charset="0"/>
                  <a:ea typeface="SamsungOne-400" panose="020B0503030303020204" pitchFamily="34" charset="0"/>
                </a:rPr>
                <a:t>Thông tin về hiệu suất</a:t>
              </a:r>
            </a:p>
            <a:p>
              <a:pPr algn="ctr"/>
              <a:r>
                <a:rPr lang="vi-VN" sz="900" dirty="0">
                  <a:solidFill>
                    <a:schemeClr val="tx1"/>
                  </a:solidFill>
                  <a:latin typeface="SamsungOne-400" panose="020B0503030303020204" charset="0"/>
                  <a:ea typeface="SamsungOne-400" panose="020B0503030303020204" pitchFamily="34" charset="0"/>
                </a:rPr>
                <a:t>Thông tin tiến độ</a:t>
              </a:r>
            </a:p>
          </p:txBody>
        </p:sp>
        <p:sp>
          <p:nvSpPr>
            <p:cNvPr id="17" name="직사각형 58">
              <a:extLst>
                <a:ext uri="{FF2B5EF4-FFF2-40B4-BE49-F238E27FC236}">
                  <a16:creationId xmlns:a16="http://schemas.microsoft.com/office/drawing/2014/main" id="{9BC99F69-9C47-8A53-05AC-147061F489DA}"/>
                </a:ext>
              </a:extLst>
            </p:cNvPr>
            <p:cNvSpPr/>
            <p:nvPr/>
          </p:nvSpPr>
          <p:spPr>
            <a:xfrm>
              <a:off x="4092178" y="3939563"/>
              <a:ext cx="647629" cy="209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900" dirty="0">
                  <a:solidFill>
                    <a:schemeClr val="tx1"/>
                  </a:solidFill>
                  <a:latin typeface="SamsungOne-400" panose="020B0503030303020204" charset="0"/>
                  <a:ea typeface="SamsungOne-400" panose="020B0503030303020204" pitchFamily="34" charset="0"/>
                </a:rPr>
                <a:t>Thứ tự, dự đoán</a:t>
              </a:r>
            </a:p>
          </p:txBody>
        </p:sp>
        <p:sp>
          <p:nvSpPr>
            <p:cNvPr id="18" name="직사각형 59">
              <a:extLst>
                <a:ext uri="{FF2B5EF4-FFF2-40B4-BE49-F238E27FC236}">
                  <a16:creationId xmlns:a16="http://schemas.microsoft.com/office/drawing/2014/main" id="{2A943E47-3F54-4E58-0302-CE114B772360}"/>
                </a:ext>
              </a:extLst>
            </p:cNvPr>
            <p:cNvSpPr/>
            <p:nvPr/>
          </p:nvSpPr>
          <p:spPr>
            <a:xfrm>
              <a:off x="5078015" y="3935864"/>
              <a:ext cx="712391" cy="209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900" dirty="0">
                  <a:solidFill>
                    <a:schemeClr val="tx1"/>
                  </a:solidFill>
                  <a:latin typeface="SamsungOne-400" panose="020B0503030303020204" charset="0"/>
                  <a:ea typeface="SamsungOne-400" panose="020B0503030303020204" pitchFamily="34" charset="0"/>
                </a:rPr>
                <a:t>Thông tin tiến độ</a:t>
              </a:r>
            </a:p>
          </p:txBody>
        </p:sp>
        <p:sp>
          <p:nvSpPr>
            <p:cNvPr id="19" name="직사각형 60">
              <a:extLst>
                <a:ext uri="{FF2B5EF4-FFF2-40B4-BE49-F238E27FC236}">
                  <a16:creationId xmlns:a16="http://schemas.microsoft.com/office/drawing/2014/main" id="{0DBCD5EA-5161-DBBC-2F63-0476E4D6BEE0}"/>
                </a:ext>
              </a:extLst>
            </p:cNvPr>
            <p:cNvSpPr/>
            <p:nvPr/>
          </p:nvSpPr>
          <p:spPr>
            <a:xfrm>
              <a:off x="5098039" y="4673750"/>
              <a:ext cx="712391" cy="209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800" dirty="0">
                  <a:solidFill>
                    <a:schemeClr val="tx1"/>
                  </a:solidFill>
                  <a:latin typeface="SamsungOne-400" panose="020B0503030303020204" charset="0"/>
                  <a:ea typeface="SamsungOne-400" panose="020B0503030303020204" pitchFamily="34" charset="0"/>
                </a:rPr>
                <a:t>Thông tin về hiệu suất</a:t>
              </a:r>
            </a:p>
          </p:txBody>
        </p:sp>
        <p:sp>
          <p:nvSpPr>
            <p:cNvPr id="20" name="직사각형 61">
              <a:extLst>
                <a:ext uri="{FF2B5EF4-FFF2-40B4-BE49-F238E27FC236}">
                  <a16:creationId xmlns:a16="http://schemas.microsoft.com/office/drawing/2014/main" id="{360831C7-AF97-E116-2239-8A403B1089FA}"/>
                </a:ext>
              </a:extLst>
            </p:cNvPr>
            <p:cNvSpPr/>
            <p:nvPr/>
          </p:nvSpPr>
          <p:spPr>
            <a:xfrm>
              <a:off x="5110395" y="5436114"/>
              <a:ext cx="647629" cy="209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700" dirty="0">
                  <a:solidFill>
                    <a:schemeClr val="tx1"/>
                  </a:solidFill>
                  <a:latin typeface="SamsungOne-400" panose="020B0503030303020204" charset="0"/>
                  <a:ea typeface="SamsungOne-400" panose="020B0503030303020204" pitchFamily="34" charset="0"/>
                </a:rPr>
                <a:t>Thông tin theo thời gian thực</a:t>
              </a:r>
            </a:p>
          </p:txBody>
        </p:sp>
        <p:sp>
          <p:nvSpPr>
            <p:cNvPr id="21" name="직사각형 62">
              <a:extLst>
                <a:ext uri="{FF2B5EF4-FFF2-40B4-BE49-F238E27FC236}">
                  <a16:creationId xmlns:a16="http://schemas.microsoft.com/office/drawing/2014/main" id="{85586BC8-13DD-D303-FBD6-3A8D1D46BC80}"/>
                </a:ext>
              </a:extLst>
            </p:cNvPr>
            <p:cNvSpPr/>
            <p:nvPr/>
          </p:nvSpPr>
          <p:spPr>
            <a:xfrm>
              <a:off x="4092178" y="4701152"/>
              <a:ext cx="647629" cy="209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900" dirty="0">
                  <a:solidFill>
                    <a:schemeClr val="tx1"/>
                  </a:solidFill>
                  <a:latin typeface="SamsungOne-400" panose="020B0503030303020204" charset="0"/>
                  <a:ea typeface="SamsungOne-400" panose="020B0503030303020204" pitchFamily="34" charset="0"/>
                </a:rPr>
                <a:t>kế hoạch</a:t>
              </a:r>
            </a:p>
          </p:txBody>
        </p:sp>
        <p:sp>
          <p:nvSpPr>
            <p:cNvPr id="22" name="직사각형 63">
              <a:extLst>
                <a:ext uri="{FF2B5EF4-FFF2-40B4-BE49-F238E27FC236}">
                  <a16:creationId xmlns:a16="http://schemas.microsoft.com/office/drawing/2014/main" id="{FF38D02A-F028-78AB-0C90-37384B3FA0EB}"/>
                </a:ext>
              </a:extLst>
            </p:cNvPr>
            <p:cNvSpPr/>
            <p:nvPr/>
          </p:nvSpPr>
          <p:spPr>
            <a:xfrm>
              <a:off x="4110165" y="5427845"/>
              <a:ext cx="647629" cy="209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6350" h="0"/>
              </a:sp3d>
            </a:bodyPr>
            <a:lstStyle/>
            <a:p>
              <a:pPr algn="ctr"/>
              <a:r>
                <a:rPr lang="vi-VN" sz="900" dirty="0">
                  <a:solidFill>
                    <a:schemeClr val="tx1"/>
                  </a:solidFill>
                  <a:latin typeface="SamsungOne-400" panose="020B0503030303020204" charset="0"/>
                  <a:ea typeface="SamsungOne-400" panose="020B0503030303020204" pitchFamily="34" charset="0"/>
                </a:rPr>
                <a:t>Kiểm soát cơ sở</a:t>
              </a:r>
            </a:p>
          </p:txBody>
        </p:sp>
        <p:sp>
          <p:nvSpPr>
            <p:cNvPr id="23" name="직사각형 64">
              <a:extLst>
                <a:ext uri="{FF2B5EF4-FFF2-40B4-BE49-F238E27FC236}">
                  <a16:creationId xmlns:a16="http://schemas.microsoft.com/office/drawing/2014/main" id="{F0A54F4B-77D9-D392-844E-49C042810FA7}"/>
                </a:ext>
              </a:extLst>
            </p:cNvPr>
            <p:cNvSpPr/>
            <p:nvPr/>
          </p:nvSpPr>
          <p:spPr>
            <a:xfrm>
              <a:off x="2891512" y="5564957"/>
              <a:ext cx="437122" cy="175681"/>
            </a:xfrm>
            <a:prstGeom prst="rect">
              <a:avLst/>
            </a:prstGeom>
            <a:solidFill>
              <a:srgbClr val="395D8C"/>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lightRig rig="threePt" dir="t"/>
              </a:scene3d>
              <a:sp3d>
                <a:bevelT w="0" h="6350"/>
                <a:bevelB w="6350" h="0"/>
              </a:sp3d>
            </a:bodyPr>
            <a:lstStyle/>
            <a:p>
              <a:pPr algn="ctr"/>
              <a:r>
                <a:rPr lang="vi-VN" sz="1200" dirty="0">
                  <a:solidFill>
                    <a:schemeClr val="bg1"/>
                  </a:solidFill>
                  <a:latin typeface="SamsungOne-400" panose="020B0503030303020204" charset="0"/>
                  <a:ea typeface="SamsungOne-400" panose="020B0503030303020204" pitchFamily="34" charset="0"/>
                </a:rPr>
                <a:t>v.v.)</a:t>
              </a:r>
            </a:p>
          </p:txBody>
        </p:sp>
        <p:sp>
          <p:nvSpPr>
            <p:cNvPr id="24" name="직사각형 65">
              <a:extLst>
                <a:ext uri="{FF2B5EF4-FFF2-40B4-BE49-F238E27FC236}">
                  <a16:creationId xmlns:a16="http://schemas.microsoft.com/office/drawing/2014/main" id="{F483A25C-BA1D-54EE-A469-EEE2D3E2E315}"/>
                </a:ext>
              </a:extLst>
            </p:cNvPr>
            <p:cNvSpPr/>
            <p:nvPr/>
          </p:nvSpPr>
          <p:spPr>
            <a:xfrm>
              <a:off x="5180362" y="3676215"/>
              <a:ext cx="427768" cy="172568"/>
            </a:xfrm>
            <a:prstGeom prst="rect">
              <a:avLst/>
            </a:prstGeom>
            <a:solidFill>
              <a:srgbClr val="AED7F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lightRig rig="threePt" dir="t"/>
              </a:scene3d>
              <a:sp3d>
                <a:bevelT w="0" h="6350"/>
                <a:bevelB w="6350" h="0"/>
              </a:sp3d>
            </a:bodyPr>
            <a:lstStyle/>
            <a:p>
              <a:pPr algn="ctr"/>
              <a:r>
                <a:rPr lang="vi-VN" sz="1200" dirty="0">
                  <a:solidFill>
                    <a:schemeClr val="accent2"/>
                  </a:solidFill>
                  <a:latin typeface="SamsungOne-400" panose="020B0503030303020204" charset="0"/>
                  <a:ea typeface="SamsungOne-400" panose="020B0503030303020204" pitchFamily="34" charset="0"/>
                </a:rPr>
                <a:t>v.v.)</a:t>
              </a:r>
            </a:p>
          </p:txBody>
        </p:sp>
        <p:sp>
          <p:nvSpPr>
            <p:cNvPr id="25" name="직사각형 66">
              <a:extLst>
                <a:ext uri="{FF2B5EF4-FFF2-40B4-BE49-F238E27FC236}">
                  <a16:creationId xmlns:a16="http://schemas.microsoft.com/office/drawing/2014/main" id="{790006E9-E45D-6E44-97CC-CD23061AF2C1}"/>
                </a:ext>
              </a:extLst>
            </p:cNvPr>
            <p:cNvSpPr/>
            <p:nvPr/>
          </p:nvSpPr>
          <p:spPr>
            <a:xfrm>
              <a:off x="4969764" y="4426613"/>
              <a:ext cx="411570" cy="142300"/>
            </a:xfrm>
            <a:prstGeom prst="rect">
              <a:avLst/>
            </a:prstGeom>
            <a:solidFill>
              <a:srgbClr val="AED7F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lightRig rig="threePt" dir="t"/>
              </a:scene3d>
              <a:sp3d>
                <a:bevelT w="0" h="6350"/>
                <a:bevelB w="6350" h="0"/>
              </a:sp3d>
            </a:bodyPr>
            <a:lstStyle/>
            <a:p>
              <a:pPr algn="ctr"/>
              <a:r>
                <a:rPr lang="vi-VN" sz="1200" dirty="0">
                  <a:solidFill>
                    <a:schemeClr val="accent2"/>
                  </a:solidFill>
                  <a:latin typeface="SamsungOne-400" panose="020B0503030303020204" charset="0"/>
                  <a:ea typeface="SamsungOne-400" panose="020B0503030303020204" pitchFamily="34" charset="0"/>
                </a:rPr>
                <a:t>v.v.)</a:t>
              </a:r>
            </a:p>
          </p:txBody>
        </p:sp>
      </p:grpSp>
    </p:spTree>
    <p:extLst>
      <p:ext uri="{BB962C8B-B14F-4D97-AF65-F5344CB8AC3E}">
        <p14:creationId xmlns:p14="http://schemas.microsoft.com/office/powerpoint/2010/main" val="3973072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그룹 34"/>
          <p:cNvGrpSpPr/>
          <p:nvPr/>
        </p:nvGrpSpPr>
        <p:grpSpPr>
          <a:xfrm>
            <a:off x="416128" y="444866"/>
            <a:ext cx="9051872" cy="282133"/>
            <a:chOff x="416128" y="444866"/>
            <a:chExt cx="9051872" cy="282133"/>
          </a:xfrm>
        </p:grpSpPr>
        <p:sp>
          <p:nvSpPr>
            <p:cNvPr id="36" name="직사각형 35">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66" name="직사각형 6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67" name="직사각형 6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Phạm vi Nhà máy thông minh</a:t>
            </a:r>
          </a:p>
        </p:txBody>
      </p:sp>
      <p:sp>
        <p:nvSpPr>
          <p:cNvPr id="68" name="직사각형 67">
            <a:extLst>
              <a:ext uri="{FF2B5EF4-FFF2-40B4-BE49-F238E27FC236}">
                <a16:creationId xmlns:a16="http://schemas.microsoft.com/office/drawing/2014/main" id="{510C90D4-F3CE-4EBA-A019-80E1FAEB9796}"/>
              </a:ext>
            </a:extLst>
          </p:cNvPr>
          <p:cNvSpPr/>
          <p:nvPr/>
        </p:nvSpPr>
        <p:spPr>
          <a:xfrm>
            <a:off x="7629525" y="2006226"/>
            <a:ext cx="1828799" cy="1800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Nhà máy thông minh bao gồm tất cả các quy trình liên quan đến sản xuất từ phát triển sản phẩm đến sản xuất, dự báo nhu cầu thị trường, đơn đặt hàng của công ty mẹ cho đến xuất xưởng thành phẩm.</a:t>
            </a:r>
            <a:endParaRPr lang="en-US" altLang="ko-KR" sz="1300" dirty="0">
              <a:solidFill>
                <a:prstClr val="black">
                  <a:lumMod val="85000"/>
                  <a:lumOff val="15000"/>
                </a:prstClr>
              </a:solidFill>
              <a:latin typeface="SamsungOne-400" panose="020B0503030303020204" pitchFamily="34" charset="0"/>
            </a:endParaRPr>
          </a:p>
        </p:txBody>
      </p:sp>
      <p:pic>
        <p:nvPicPr>
          <p:cNvPr id="4" name="그림 36">
            <a:extLst>
              <a:ext uri="{FF2B5EF4-FFF2-40B4-BE49-F238E27FC236}">
                <a16:creationId xmlns:a16="http://schemas.microsoft.com/office/drawing/2014/main" id="{F6D55772-E02A-E9DA-8F3E-75C149809183}"/>
              </a:ext>
            </a:extLst>
          </p:cNvPr>
          <p:cNvPicPr>
            <a:picLocks noChangeAspect="1"/>
          </p:cNvPicPr>
          <p:nvPr/>
        </p:nvPicPr>
        <p:blipFill>
          <a:blip r:embed="rId3"/>
          <a:stretch>
            <a:fillRect/>
          </a:stretch>
        </p:blipFill>
        <p:spPr>
          <a:xfrm>
            <a:off x="553142" y="2097394"/>
            <a:ext cx="6815341" cy="3820806"/>
          </a:xfrm>
          <a:prstGeom prst="rect">
            <a:avLst/>
          </a:prstGeom>
        </p:spPr>
      </p:pic>
      <p:sp>
        <p:nvSpPr>
          <p:cNvPr id="5" name="직사각형 37">
            <a:extLst>
              <a:ext uri="{FF2B5EF4-FFF2-40B4-BE49-F238E27FC236}">
                <a16:creationId xmlns:a16="http://schemas.microsoft.com/office/drawing/2014/main" id="{8516F596-F20C-1674-F79D-E013C49261AD}"/>
              </a:ext>
            </a:extLst>
          </p:cNvPr>
          <p:cNvSpPr/>
          <p:nvPr/>
        </p:nvSpPr>
        <p:spPr>
          <a:xfrm>
            <a:off x="660278" y="2688304"/>
            <a:ext cx="1060945" cy="291760"/>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Công ty hợp tác</a:t>
            </a:r>
          </a:p>
        </p:txBody>
      </p:sp>
      <p:sp>
        <p:nvSpPr>
          <p:cNvPr id="6" name="직사각형 38">
            <a:extLst>
              <a:ext uri="{FF2B5EF4-FFF2-40B4-BE49-F238E27FC236}">
                <a16:creationId xmlns:a16="http://schemas.microsoft.com/office/drawing/2014/main" id="{2E6FF448-D8AF-3FF9-629E-F1D4EF09DCFD}"/>
              </a:ext>
            </a:extLst>
          </p:cNvPr>
          <p:cNvSpPr/>
          <p:nvPr/>
        </p:nvSpPr>
        <p:spPr>
          <a:xfrm>
            <a:off x="660279" y="3035023"/>
            <a:ext cx="876814" cy="320936"/>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Hệ thống ứng dụng (S/W)</a:t>
            </a:r>
          </a:p>
        </p:txBody>
      </p:sp>
      <p:sp>
        <p:nvSpPr>
          <p:cNvPr id="7" name="직사각형 39">
            <a:extLst>
              <a:ext uri="{FF2B5EF4-FFF2-40B4-BE49-F238E27FC236}">
                <a16:creationId xmlns:a16="http://schemas.microsoft.com/office/drawing/2014/main" id="{F8D4D81D-F32F-6AD2-C47F-A3D00CD43386}"/>
              </a:ext>
            </a:extLst>
          </p:cNvPr>
          <p:cNvSpPr/>
          <p:nvPr/>
        </p:nvSpPr>
        <p:spPr>
          <a:xfrm>
            <a:off x="5075696" y="2703478"/>
            <a:ext cx="876814" cy="291760"/>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Công ty hợp tác</a:t>
            </a:r>
          </a:p>
        </p:txBody>
      </p:sp>
      <p:sp>
        <p:nvSpPr>
          <p:cNvPr id="8" name="직사각형 40">
            <a:extLst>
              <a:ext uri="{FF2B5EF4-FFF2-40B4-BE49-F238E27FC236}">
                <a16:creationId xmlns:a16="http://schemas.microsoft.com/office/drawing/2014/main" id="{A171EBED-5151-FA52-6197-5595639F8E0E}"/>
              </a:ext>
            </a:extLst>
          </p:cNvPr>
          <p:cNvSpPr/>
          <p:nvPr/>
        </p:nvSpPr>
        <p:spPr>
          <a:xfrm>
            <a:off x="1994629" y="2209471"/>
            <a:ext cx="544432" cy="219203"/>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Thứ tự</a:t>
            </a:r>
          </a:p>
        </p:txBody>
      </p:sp>
      <p:sp>
        <p:nvSpPr>
          <p:cNvPr id="9" name="직사각형 41">
            <a:extLst>
              <a:ext uri="{FF2B5EF4-FFF2-40B4-BE49-F238E27FC236}">
                <a16:creationId xmlns:a16="http://schemas.microsoft.com/office/drawing/2014/main" id="{7CDA338D-E456-9964-60E9-1A28C0B248F1}"/>
              </a:ext>
            </a:extLst>
          </p:cNvPr>
          <p:cNvSpPr/>
          <p:nvPr/>
        </p:nvSpPr>
        <p:spPr>
          <a:xfrm>
            <a:off x="4524981" y="2209472"/>
            <a:ext cx="544432" cy="219203"/>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Thứ tự</a:t>
            </a:r>
          </a:p>
        </p:txBody>
      </p:sp>
      <p:sp>
        <p:nvSpPr>
          <p:cNvPr id="10" name="직사각형 42">
            <a:extLst>
              <a:ext uri="{FF2B5EF4-FFF2-40B4-BE49-F238E27FC236}">
                <a16:creationId xmlns:a16="http://schemas.microsoft.com/office/drawing/2014/main" id="{D2F70412-BF26-40B7-DD90-B24327912721}"/>
              </a:ext>
            </a:extLst>
          </p:cNvPr>
          <p:cNvSpPr/>
          <p:nvPr/>
        </p:nvSpPr>
        <p:spPr>
          <a:xfrm rot="1902910">
            <a:off x="3629270" y="2489840"/>
            <a:ext cx="1167041" cy="219203"/>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Thứ tự, thông tin dự đoán</a:t>
            </a:r>
          </a:p>
        </p:txBody>
      </p:sp>
      <p:sp>
        <p:nvSpPr>
          <p:cNvPr id="11" name="직사각형 43">
            <a:extLst>
              <a:ext uri="{FF2B5EF4-FFF2-40B4-BE49-F238E27FC236}">
                <a16:creationId xmlns:a16="http://schemas.microsoft.com/office/drawing/2014/main" id="{C393C176-7BAE-2A62-FE0A-497753F2B1E9}"/>
              </a:ext>
            </a:extLst>
          </p:cNvPr>
          <p:cNvSpPr/>
          <p:nvPr/>
        </p:nvSpPr>
        <p:spPr>
          <a:xfrm rot="1902910">
            <a:off x="3579836" y="2788611"/>
            <a:ext cx="876815" cy="219203"/>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Thông tin tiến độ</a:t>
            </a:r>
          </a:p>
        </p:txBody>
      </p:sp>
      <p:sp>
        <p:nvSpPr>
          <p:cNvPr id="12" name="직사각형 44">
            <a:extLst>
              <a:ext uri="{FF2B5EF4-FFF2-40B4-BE49-F238E27FC236}">
                <a16:creationId xmlns:a16="http://schemas.microsoft.com/office/drawing/2014/main" id="{C7B1479E-D758-4E6B-68E6-F5801B87ED13}"/>
              </a:ext>
            </a:extLst>
          </p:cNvPr>
          <p:cNvSpPr/>
          <p:nvPr/>
        </p:nvSpPr>
        <p:spPr>
          <a:xfrm>
            <a:off x="4212789" y="3148237"/>
            <a:ext cx="915706" cy="179056"/>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r"/>
            <a:r>
              <a:rPr lang="vi-VN" sz="800" dirty="0">
                <a:solidFill>
                  <a:schemeClr val="tx1"/>
                </a:solidFill>
                <a:latin typeface="SamsungOne-400" panose="020B0503030303020204" charset="0"/>
                <a:ea typeface="SamsungOne-400" panose="020B0503030303020204" pitchFamily="34" charset="0"/>
              </a:rPr>
              <a:t>Thông tin về hiệu suất sản xuất</a:t>
            </a:r>
          </a:p>
          <a:p>
            <a:br>
              <a:rPr lang="vi-VN" sz="900" dirty="0">
                <a:latin typeface="SamsungOne-400" panose="020B0503030303020204" charset="0"/>
                <a:ea typeface="SamsungOne-400" panose="020B0503030303020204" pitchFamily="34" charset="0"/>
              </a:rPr>
            </a:br>
            <a:endParaRPr lang="vi-VN" sz="900" dirty="0">
              <a:latin typeface="SamsungOne-400" panose="020B0503030303020204" charset="0"/>
              <a:ea typeface="SamsungOne-400" panose="020B0503030303020204" pitchFamily="34" charset="0"/>
            </a:endParaRPr>
          </a:p>
        </p:txBody>
      </p:sp>
      <p:sp>
        <p:nvSpPr>
          <p:cNvPr id="13" name="직사각형 45">
            <a:extLst>
              <a:ext uri="{FF2B5EF4-FFF2-40B4-BE49-F238E27FC236}">
                <a16:creationId xmlns:a16="http://schemas.microsoft.com/office/drawing/2014/main" id="{010CE647-6416-0D98-40B9-0180325A721A}"/>
              </a:ext>
            </a:extLst>
          </p:cNvPr>
          <p:cNvSpPr/>
          <p:nvPr/>
        </p:nvSpPr>
        <p:spPr>
          <a:xfrm>
            <a:off x="4128569" y="3533841"/>
            <a:ext cx="915706" cy="190287"/>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Thông tin quản lý đơn hàng</a:t>
            </a:r>
          </a:p>
        </p:txBody>
      </p:sp>
      <p:sp>
        <p:nvSpPr>
          <p:cNvPr id="14" name="직사각형 46">
            <a:extLst>
              <a:ext uri="{FF2B5EF4-FFF2-40B4-BE49-F238E27FC236}">
                <a16:creationId xmlns:a16="http://schemas.microsoft.com/office/drawing/2014/main" id="{83DAC574-DD62-FEF7-5197-80DE9B2EE539}"/>
              </a:ext>
            </a:extLst>
          </p:cNvPr>
          <p:cNvSpPr/>
          <p:nvPr/>
        </p:nvSpPr>
        <p:spPr>
          <a:xfrm>
            <a:off x="4998627" y="3628984"/>
            <a:ext cx="876814" cy="291760"/>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Vận hành doanh nghiệp</a:t>
            </a:r>
          </a:p>
        </p:txBody>
      </p:sp>
      <p:sp>
        <p:nvSpPr>
          <p:cNvPr id="15" name="직사각형 47">
            <a:extLst>
              <a:ext uri="{FF2B5EF4-FFF2-40B4-BE49-F238E27FC236}">
                <a16:creationId xmlns:a16="http://schemas.microsoft.com/office/drawing/2014/main" id="{04008382-31D3-7BCE-79B1-F1B8C226118F}"/>
              </a:ext>
            </a:extLst>
          </p:cNvPr>
          <p:cNvSpPr/>
          <p:nvPr/>
        </p:nvSpPr>
        <p:spPr>
          <a:xfrm>
            <a:off x="3123784" y="3679721"/>
            <a:ext cx="876814" cy="190287"/>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Vận hành nhà máy</a:t>
            </a:r>
          </a:p>
        </p:txBody>
      </p:sp>
      <p:sp>
        <p:nvSpPr>
          <p:cNvPr id="16" name="직사각형 48">
            <a:extLst>
              <a:ext uri="{FF2B5EF4-FFF2-40B4-BE49-F238E27FC236}">
                <a16:creationId xmlns:a16="http://schemas.microsoft.com/office/drawing/2014/main" id="{EBCE6162-DC51-87CA-EA70-061D1FD63B0D}"/>
              </a:ext>
            </a:extLst>
          </p:cNvPr>
          <p:cNvSpPr/>
          <p:nvPr/>
        </p:nvSpPr>
        <p:spPr>
          <a:xfrm>
            <a:off x="2061439" y="2846059"/>
            <a:ext cx="1708665" cy="199276"/>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Quản lý/tối ưu hóa chuỗi cung ứng</a:t>
            </a:r>
          </a:p>
        </p:txBody>
      </p:sp>
      <p:sp>
        <p:nvSpPr>
          <p:cNvPr id="17" name="직사각형 49">
            <a:extLst>
              <a:ext uri="{FF2B5EF4-FFF2-40B4-BE49-F238E27FC236}">
                <a16:creationId xmlns:a16="http://schemas.microsoft.com/office/drawing/2014/main" id="{1CC8B9C3-905A-CB1B-888E-45B0BF579142}"/>
              </a:ext>
            </a:extLst>
          </p:cNvPr>
          <p:cNvSpPr/>
          <p:nvPr/>
        </p:nvSpPr>
        <p:spPr>
          <a:xfrm>
            <a:off x="2466207" y="3168968"/>
            <a:ext cx="876815" cy="219203"/>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Thông tin sản phẩm</a:t>
            </a:r>
          </a:p>
        </p:txBody>
      </p:sp>
      <p:sp>
        <p:nvSpPr>
          <p:cNvPr id="18" name="직사각형 50">
            <a:extLst>
              <a:ext uri="{FF2B5EF4-FFF2-40B4-BE49-F238E27FC236}">
                <a16:creationId xmlns:a16="http://schemas.microsoft.com/office/drawing/2014/main" id="{571FD299-F02D-833D-8CE0-E684AC3E4D46}"/>
              </a:ext>
            </a:extLst>
          </p:cNvPr>
          <p:cNvSpPr/>
          <p:nvPr/>
        </p:nvSpPr>
        <p:spPr>
          <a:xfrm>
            <a:off x="1264396" y="3680021"/>
            <a:ext cx="1553330" cy="190287"/>
          </a:xfrm>
          <a:prstGeom prst="rect">
            <a:avLst/>
          </a:prstGeom>
          <a:solidFill>
            <a:srgbClr val="F0F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Phát triển sản phẩm và quy trình</a:t>
            </a:r>
          </a:p>
        </p:txBody>
      </p:sp>
      <p:sp>
        <p:nvSpPr>
          <p:cNvPr id="19" name="직사각형 51">
            <a:extLst>
              <a:ext uri="{FF2B5EF4-FFF2-40B4-BE49-F238E27FC236}">
                <a16:creationId xmlns:a16="http://schemas.microsoft.com/office/drawing/2014/main" id="{4C4A59A7-2A53-CFE6-9AB2-2D563BF74633}"/>
              </a:ext>
            </a:extLst>
          </p:cNvPr>
          <p:cNvSpPr/>
          <p:nvPr/>
        </p:nvSpPr>
        <p:spPr>
          <a:xfrm>
            <a:off x="1569985" y="4052558"/>
            <a:ext cx="876815" cy="219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Thông tin về thiết kế</a:t>
            </a:r>
          </a:p>
        </p:txBody>
      </p:sp>
      <p:sp>
        <p:nvSpPr>
          <p:cNvPr id="20" name="직사각형 52">
            <a:extLst>
              <a:ext uri="{FF2B5EF4-FFF2-40B4-BE49-F238E27FC236}">
                <a16:creationId xmlns:a16="http://schemas.microsoft.com/office/drawing/2014/main" id="{69FEB6B9-AB84-7220-8E83-0303C29BBC70}"/>
              </a:ext>
            </a:extLst>
          </p:cNvPr>
          <p:cNvSpPr/>
          <p:nvPr/>
        </p:nvSpPr>
        <p:spPr>
          <a:xfrm>
            <a:off x="2586829" y="4030039"/>
            <a:ext cx="876815" cy="219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Lệnh điều khiển</a:t>
            </a:r>
          </a:p>
        </p:txBody>
      </p:sp>
      <p:sp>
        <p:nvSpPr>
          <p:cNvPr id="21" name="직사각형 53">
            <a:extLst>
              <a:ext uri="{FF2B5EF4-FFF2-40B4-BE49-F238E27FC236}">
                <a16:creationId xmlns:a16="http://schemas.microsoft.com/office/drawing/2014/main" id="{7867509D-8C1A-1977-CC9F-BB95AE8EDDF5}"/>
              </a:ext>
            </a:extLst>
          </p:cNvPr>
          <p:cNvSpPr/>
          <p:nvPr/>
        </p:nvSpPr>
        <p:spPr>
          <a:xfrm>
            <a:off x="3765638" y="4089044"/>
            <a:ext cx="2067484" cy="199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r>
              <a:rPr lang="vi-VN" sz="900" dirty="0">
                <a:solidFill>
                  <a:schemeClr val="tx1"/>
                </a:solidFill>
                <a:latin typeface="SamsungOne-400" panose="020B0503030303020204" charset="0"/>
                <a:ea typeface="SamsungOne-400" panose="020B0503030303020204" pitchFamily="34" charset="0"/>
              </a:rPr>
              <a:t>Cơ sở vật chất, thông tin hoạt động</a:t>
            </a:r>
          </a:p>
        </p:txBody>
      </p:sp>
      <p:sp>
        <p:nvSpPr>
          <p:cNvPr id="22" name="직사각형 54">
            <a:extLst>
              <a:ext uri="{FF2B5EF4-FFF2-40B4-BE49-F238E27FC236}">
                <a16:creationId xmlns:a16="http://schemas.microsoft.com/office/drawing/2014/main" id="{9F9675AB-BE4B-8D53-2F14-DC852FB6438E}"/>
              </a:ext>
            </a:extLst>
          </p:cNvPr>
          <p:cNvSpPr/>
          <p:nvPr/>
        </p:nvSpPr>
        <p:spPr>
          <a:xfrm>
            <a:off x="1828438" y="5012056"/>
            <a:ext cx="876815" cy="219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Kiểm soát cơ sở</a:t>
            </a:r>
          </a:p>
        </p:txBody>
      </p:sp>
      <p:sp>
        <p:nvSpPr>
          <p:cNvPr id="23" name="직사각형 55">
            <a:extLst>
              <a:ext uri="{FF2B5EF4-FFF2-40B4-BE49-F238E27FC236}">
                <a16:creationId xmlns:a16="http://schemas.microsoft.com/office/drawing/2014/main" id="{1C20CBC4-2F5F-84E7-B439-5224831FE46A}"/>
              </a:ext>
            </a:extLst>
          </p:cNvPr>
          <p:cNvSpPr/>
          <p:nvPr/>
        </p:nvSpPr>
        <p:spPr>
          <a:xfrm>
            <a:off x="3721128" y="5012056"/>
            <a:ext cx="1412119" cy="219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400" panose="020B0503030303020204" pitchFamily="34" charset="0"/>
              </a:rPr>
              <a:t>Dữ liệu về trạng thái, hoạt động</a:t>
            </a:r>
          </a:p>
        </p:txBody>
      </p:sp>
      <p:sp>
        <p:nvSpPr>
          <p:cNvPr id="24" name="직사각형 56">
            <a:extLst>
              <a:ext uri="{FF2B5EF4-FFF2-40B4-BE49-F238E27FC236}">
                <a16:creationId xmlns:a16="http://schemas.microsoft.com/office/drawing/2014/main" id="{F32BDFB0-DC7F-018C-D9F2-7E92CCA753A4}"/>
              </a:ext>
            </a:extLst>
          </p:cNvPr>
          <p:cNvSpPr/>
          <p:nvPr/>
        </p:nvSpPr>
        <p:spPr>
          <a:xfrm>
            <a:off x="668718" y="4464378"/>
            <a:ext cx="964496" cy="320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600" dirty="0">
                <a:solidFill>
                  <a:schemeClr val="tx1"/>
                </a:solidFill>
                <a:latin typeface="SamsungOne-400" panose="020B0503030303020204" charset="0"/>
                <a:ea typeface="SamsungOne-400" panose="020B0503030303020204" pitchFamily="34" charset="0"/>
              </a:rPr>
              <a:t>Tự động hóa điều khiển (bộ điều khiển, cảm biến)</a:t>
            </a:r>
          </a:p>
        </p:txBody>
      </p:sp>
      <p:sp>
        <p:nvSpPr>
          <p:cNvPr id="25" name="직사각형 57">
            <a:extLst>
              <a:ext uri="{FF2B5EF4-FFF2-40B4-BE49-F238E27FC236}">
                <a16:creationId xmlns:a16="http://schemas.microsoft.com/office/drawing/2014/main" id="{3F004D90-E144-0480-1A41-38BD50E450BC}"/>
              </a:ext>
            </a:extLst>
          </p:cNvPr>
          <p:cNvSpPr/>
          <p:nvPr/>
        </p:nvSpPr>
        <p:spPr>
          <a:xfrm>
            <a:off x="678665" y="5426043"/>
            <a:ext cx="964496" cy="320936"/>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600" dirty="0">
                <a:solidFill>
                  <a:schemeClr val="tx1"/>
                </a:solidFill>
                <a:latin typeface="SamsungOne-400" panose="020B0503030303020204" charset="0"/>
                <a:ea typeface="SamsungOne-400" panose="020B0503030303020204" pitchFamily="34" charset="0"/>
              </a:rPr>
              <a:t>Tự động hóa tại cơ sở (robot, cơ sở sản xuất)</a:t>
            </a:r>
          </a:p>
        </p:txBody>
      </p:sp>
      <p:sp>
        <p:nvSpPr>
          <p:cNvPr id="26" name="직사각형 58">
            <a:extLst>
              <a:ext uri="{FF2B5EF4-FFF2-40B4-BE49-F238E27FC236}">
                <a16:creationId xmlns:a16="http://schemas.microsoft.com/office/drawing/2014/main" id="{ACB99084-0BC3-AA2D-0722-6E3AA2F81AD7}"/>
              </a:ext>
            </a:extLst>
          </p:cNvPr>
          <p:cNvSpPr/>
          <p:nvPr/>
        </p:nvSpPr>
        <p:spPr>
          <a:xfrm>
            <a:off x="6498791" y="2430963"/>
            <a:ext cx="763596" cy="145834"/>
          </a:xfrm>
          <a:prstGeom prst="rect">
            <a:avLst/>
          </a:prstGeom>
          <a:solidFill>
            <a:srgbClr val="D8E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500" dirty="0">
                <a:solidFill>
                  <a:schemeClr val="tx1"/>
                </a:solidFill>
                <a:latin typeface="SamsungOne-400" panose="020B0503030303020204" charset="0"/>
                <a:ea typeface="SamsungOne-400" panose="020B0503030303020204" pitchFamily="34" charset="0"/>
              </a:rPr>
              <a:t>(Nền tảng đám mây)</a:t>
            </a:r>
          </a:p>
        </p:txBody>
      </p:sp>
      <p:sp>
        <p:nvSpPr>
          <p:cNvPr id="27" name="직사각형 59">
            <a:extLst>
              <a:ext uri="{FF2B5EF4-FFF2-40B4-BE49-F238E27FC236}">
                <a16:creationId xmlns:a16="http://schemas.microsoft.com/office/drawing/2014/main" id="{704D8DC2-6FAA-A0BE-D73D-99A6A8D2F552}"/>
              </a:ext>
            </a:extLst>
          </p:cNvPr>
          <p:cNvSpPr/>
          <p:nvPr/>
        </p:nvSpPr>
        <p:spPr>
          <a:xfrm>
            <a:off x="6474840" y="3679721"/>
            <a:ext cx="800810" cy="152187"/>
          </a:xfrm>
          <a:prstGeom prst="rect">
            <a:avLst/>
          </a:prstGeom>
          <a:solidFill>
            <a:srgbClr val="D8E8F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scene3d>
              <a:camera prst="orthographicFront"/>
              <a:lightRig rig="threePt" dir="t"/>
            </a:scene3d>
            <a:sp3d>
              <a:bevelT w="0" h="6350"/>
              <a:bevelB w="0" h="0"/>
            </a:sp3d>
          </a:bodyPr>
          <a:lstStyle/>
          <a:p>
            <a:pPr algn="ctr"/>
            <a:r>
              <a:rPr lang="vi-VN" sz="500" dirty="0">
                <a:solidFill>
                  <a:schemeClr val="tx1"/>
                </a:solidFill>
                <a:latin typeface="SamsungOne-400" panose="020B0503030303020204" charset="0"/>
                <a:ea typeface="SamsungOne-400" panose="020B0503030303020204" pitchFamily="34" charset="0"/>
              </a:rPr>
              <a:t>(Hệ thống sản xuất không gian mạng thực - ảo)</a:t>
            </a:r>
          </a:p>
        </p:txBody>
      </p:sp>
      <p:sp>
        <p:nvSpPr>
          <p:cNvPr id="28" name="직사각형 60">
            <a:extLst>
              <a:ext uri="{FF2B5EF4-FFF2-40B4-BE49-F238E27FC236}">
                <a16:creationId xmlns:a16="http://schemas.microsoft.com/office/drawing/2014/main" id="{0C3A4B83-533E-4826-074F-30A4CEB65841}"/>
              </a:ext>
            </a:extLst>
          </p:cNvPr>
          <p:cNvSpPr/>
          <p:nvPr/>
        </p:nvSpPr>
        <p:spPr>
          <a:xfrm>
            <a:off x="6499091" y="4929191"/>
            <a:ext cx="763596" cy="145834"/>
          </a:xfrm>
          <a:prstGeom prst="rect">
            <a:avLst/>
          </a:prstGeom>
          <a:solidFill>
            <a:srgbClr val="D8E8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500" dirty="0">
                <a:solidFill>
                  <a:schemeClr val="tx1"/>
                </a:solidFill>
                <a:latin typeface="SamsungOne-400" panose="020B0503030303020204" charset="0"/>
                <a:ea typeface="SamsungOne-400" panose="020B0503030303020204" pitchFamily="34" charset="0"/>
              </a:rPr>
              <a:t>(Công nghệ thông minh)</a:t>
            </a:r>
          </a:p>
        </p:txBody>
      </p:sp>
      <p:sp>
        <p:nvSpPr>
          <p:cNvPr id="29" name="직사각형 61">
            <a:extLst>
              <a:ext uri="{FF2B5EF4-FFF2-40B4-BE49-F238E27FC236}">
                <a16:creationId xmlns:a16="http://schemas.microsoft.com/office/drawing/2014/main" id="{8890F544-E71F-4A45-42AA-FCBB721DD52D}"/>
              </a:ext>
            </a:extLst>
          </p:cNvPr>
          <p:cNvSpPr/>
          <p:nvPr/>
        </p:nvSpPr>
        <p:spPr>
          <a:xfrm>
            <a:off x="5044276" y="4795261"/>
            <a:ext cx="609075" cy="143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500" dirty="0">
                <a:solidFill>
                  <a:schemeClr val="tx1"/>
                </a:solidFill>
                <a:latin typeface="SamsungOne-400" panose="020B0503030303020204" charset="0"/>
                <a:ea typeface="SamsungOne-400" panose="020B0503030303020204" pitchFamily="34" charset="0"/>
              </a:rPr>
              <a:t>Cảm biến công nghiệp</a:t>
            </a:r>
          </a:p>
        </p:txBody>
      </p:sp>
      <p:sp>
        <p:nvSpPr>
          <p:cNvPr id="30" name="직사각형 62">
            <a:extLst>
              <a:ext uri="{FF2B5EF4-FFF2-40B4-BE49-F238E27FC236}">
                <a16:creationId xmlns:a16="http://schemas.microsoft.com/office/drawing/2014/main" id="{80E983D0-6F4B-487C-6E4F-7BE65BA6F3E7}"/>
              </a:ext>
            </a:extLst>
          </p:cNvPr>
          <p:cNvSpPr/>
          <p:nvPr/>
        </p:nvSpPr>
        <p:spPr>
          <a:xfrm>
            <a:off x="3681696" y="4830978"/>
            <a:ext cx="1079015" cy="118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500" dirty="0">
                <a:solidFill>
                  <a:schemeClr val="tx1"/>
                </a:solidFill>
                <a:latin typeface="SamsungOne-400" panose="020B0503030303020204" charset="0"/>
                <a:ea typeface="SamsungOne-400" panose="020B0503030303020204" pitchFamily="34" charset="0"/>
              </a:rPr>
              <a:t>Điều khiển số bằng máy tính (CNC)</a:t>
            </a:r>
          </a:p>
        </p:txBody>
      </p:sp>
      <p:sp>
        <p:nvSpPr>
          <p:cNvPr id="31" name="직사각형 63">
            <a:extLst>
              <a:ext uri="{FF2B5EF4-FFF2-40B4-BE49-F238E27FC236}">
                <a16:creationId xmlns:a16="http://schemas.microsoft.com/office/drawing/2014/main" id="{3765C794-F081-71EC-B570-2BA60461A437}"/>
              </a:ext>
            </a:extLst>
          </p:cNvPr>
          <p:cNvSpPr/>
          <p:nvPr/>
        </p:nvSpPr>
        <p:spPr>
          <a:xfrm>
            <a:off x="2758766" y="4809352"/>
            <a:ext cx="876813" cy="133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500" dirty="0">
                <a:solidFill>
                  <a:schemeClr val="tx1"/>
                </a:solidFill>
                <a:latin typeface="SamsungOne-400" panose="020B0503030303020204" charset="0"/>
                <a:ea typeface="SamsungOne-400" panose="020B0503030303020204" pitchFamily="34" charset="0"/>
              </a:rPr>
              <a:t>Giao diện (HMI)</a:t>
            </a:r>
          </a:p>
        </p:txBody>
      </p:sp>
      <p:sp>
        <p:nvSpPr>
          <p:cNvPr id="32" name="직사각형 64">
            <a:extLst>
              <a:ext uri="{FF2B5EF4-FFF2-40B4-BE49-F238E27FC236}">
                <a16:creationId xmlns:a16="http://schemas.microsoft.com/office/drawing/2014/main" id="{56BE47D0-40DC-DBCE-619A-38A87AAD3043}"/>
              </a:ext>
            </a:extLst>
          </p:cNvPr>
          <p:cNvSpPr/>
          <p:nvPr/>
        </p:nvSpPr>
        <p:spPr>
          <a:xfrm>
            <a:off x="1852908" y="4803129"/>
            <a:ext cx="876813" cy="133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r>
              <a:rPr lang="vi-VN" sz="500" dirty="0">
                <a:solidFill>
                  <a:schemeClr val="tx1"/>
                </a:solidFill>
                <a:latin typeface="SamsungOne-400" panose="020B0503030303020204" charset="0"/>
                <a:ea typeface="SamsungOne-400" panose="020B0503030303020204" pitchFamily="34" charset="0"/>
              </a:rPr>
              <a:t>Điều khiển quá trình (PLC)</a:t>
            </a:r>
          </a:p>
        </p:txBody>
      </p:sp>
    </p:spTree>
    <p:extLst>
      <p:ext uri="{BB962C8B-B14F-4D97-AF65-F5344CB8AC3E}">
        <p14:creationId xmlns:p14="http://schemas.microsoft.com/office/powerpoint/2010/main" val="745517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416128" y="444866"/>
            <a:ext cx="9051872" cy="282133"/>
            <a:chOff x="416128" y="444866"/>
            <a:chExt cx="9051872" cy="282133"/>
          </a:xfrm>
        </p:grpSpPr>
        <p:sp>
          <p:nvSpPr>
            <p:cNvPr id="14" name="직사각형 13">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máy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Thành phần chính trong hệ sinh thái sản xuất thông minh </a:t>
            </a:r>
          </a:p>
        </p:txBody>
      </p:sp>
      <p:graphicFrame>
        <p:nvGraphicFramePr>
          <p:cNvPr id="2" name="Table 1">
            <a:extLst>
              <a:ext uri="{FF2B5EF4-FFF2-40B4-BE49-F238E27FC236}">
                <a16:creationId xmlns:a16="http://schemas.microsoft.com/office/drawing/2014/main" id="{09AAFC2D-3962-A3A8-E2C8-0F94C0DCFE23}"/>
              </a:ext>
            </a:extLst>
          </p:cNvPr>
          <p:cNvGraphicFramePr>
            <a:graphicFrameLocks noGrp="1"/>
          </p:cNvGraphicFramePr>
          <p:nvPr>
            <p:extLst>
              <p:ext uri="{D42A27DB-BD31-4B8C-83A1-F6EECF244321}">
                <p14:modId xmlns:p14="http://schemas.microsoft.com/office/powerpoint/2010/main" val="2634662098"/>
              </p:ext>
            </p:extLst>
          </p:nvPr>
        </p:nvGraphicFramePr>
        <p:xfrm>
          <a:off x="492843" y="2270125"/>
          <a:ext cx="8630827" cy="3446888"/>
        </p:xfrm>
        <a:graphic>
          <a:graphicData uri="http://schemas.openxmlformats.org/drawingml/2006/table">
            <a:tbl>
              <a:tblPr firstRow="1" bandRow="1">
                <a:tableStyleId>{5C22544A-7EE6-4342-B048-85BDC9FD1C3A}</a:tableStyleId>
              </a:tblPr>
              <a:tblGrid>
                <a:gridCol w="1123005">
                  <a:extLst>
                    <a:ext uri="{9D8B030D-6E8A-4147-A177-3AD203B41FA5}">
                      <a16:colId xmlns:a16="http://schemas.microsoft.com/office/drawing/2014/main" val="794817196"/>
                    </a:ext>
                  </a:extLst>
                </a:gridCol>
                <a:gridCol w="5055901">
                  <a:extLst>
                    <a:ext uri="{9D8B030D-6E8A-4147-A177-3AD203B41FA5}">
                      <a16:colId xmlns:a16="http://schemas.microsoft.com/office/drawing/2014/main" val="2122908592"/>
                    </a:ext>
                  </a:extLst>
                </a:gridCol>
                <a:gridCol w="2451921">
                  <a:extLst>
                    <a:ext uri="{9D8B030D-6E8A-4147-A177-3AD203B41FA5}">
                      <a16:colId xmlns:a16="http://schemas.microsoft.com/office/drawing/2014/main" val="2743413356"/>
                    </a:ext>
                  </a:extLst>
                </a:gridCol>
              </a:tblGrid>
              <a:tr h="278224">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Phân loại</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cs typeface="Times New Roman" panose="02020603050405020304" pitchFamily="18" charset="0"/>
                        </a:rPr>
                        <a:t>Định nghĩa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Lĩnh vực ứng dụng</a:t>
                      </a: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4215398349"/>
                  </a:ext>
                </a:extLst>
              </a:tr>
              <a:tr h="1282922">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Ứng dụng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88900" indent="-88900" algn="l" defTabSz="914400" rtl="0" eaLnBrk="1" latinLnBrk="0" hangingPunct="1">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Hệ thống phần mềm cao nhất trong giải pháp CNTT nhà máy thông minh. Thực hiện nhiều hoạt động sản xuất trên các nền tảng như MES (Hệ thống điều hành sản xuất), ERP (Hoạch định tài nguyên doanh nghiệp), PLM (Quản lý vòng đời sản phẩm), SCM (Quản lý chuỗi cung ứng), v.v.</a:t>
                      </a:r>
                    </a:p>
                    <a:p>
                      <a:pPr marL="88900" indent="-88900" algn="l" defTabSz="914400" rtl="0" eaLnBrk="1" latinLnBrk="0" hangingPunct="1">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Ứng dụng này bao gồm một hệ thống có thể hiển thị và phân tích dữ liệu được thiết bị thu thập.</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Thiết kế quy trình</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Phân tích điều hành sản xuất</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Phân tích chất lượng</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Bảo trì cơ sở vật chất</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Hoạt động an toàn/gia tăng</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Phân phối/Mua sắm/Phản hồi của khách hàng</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2306285"/>
                  </a:ext>
                </a:extLst>
              </a:tr>
              <a:tr h="1112897">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Nền tảng</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88900" indent="-88900" algn="l" defTabSz="914400" rtl="0" eaLnBrk="1" latinLnBrk="0" hangingPunct="1">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Là một hệ thống phần mềm trung gian cung cấp thông tin từ thiết bị thấp hơn trong giải pháp CNTT Nhà máy thông minh đến ứng dụng cao nhất. Phân tích dữ liệu được thiết bị thu thập và cung cấp thông tin đã được tối ưu hóa bằng cách mô hình hóa và mô phỏng vật lý ảo.</a:t>
                      </a:r>
                    </a:p>
                    <a:p>
                      <a:pPr marL="88900" indent="-88900" algn="l" defTabSz="914400" rtl="0" eaLnBrk="1" latinLnBrk="0" hangingPunct="1">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Bao gồm một hệ thống có thể kiểm soát và quản lý các quy trình sản xuất khác nhau và kết nối với các ứng dụng cao hơn.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Phân tích big data trong sản xuất</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Công nghệ thực-ảo</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Công nghệ đám mây</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Quản lý tài nguyên của nhà máy</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2499744"/>
                  </a:ext>
                </a:extLst>
              </a:tr>
              <a:tr h="772845">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Thiết bị</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88900" indent="-88900" algn="l" defTabSz="914400" rtl="0" eaLnBrk="1" latinLnBrk="0" hangingPunct="1">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Đây là hệ thống phần cứng thấp nhất trong giải pháp CNTT Nhà máy thông minh. Bao gồm một hệ thống có thể phát hiện vị trí, môi trường và năng lượng thông qua các cảm biến thông minh và truyền dữ liệu đến nền tảng bằng cách phát hiện vị trí của công nhân và sản phẩm gia công qua robot.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Các bộ phận như bộ điều khiển, robot, cảm biến, v.v.</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5255844"/>
                  </a:ext>
                </a:extLst>
              </a:tr>
            </a:tbl>
          </a:graphicData>
        </a:graphic>
      </p:graphicFrame>
    </p:spTree>
    <p:extLst>
      <p:ext uri="{BB962C8B-B14F-4D97-AF65-F5344CB8AC3E}">
        <p14:creationId xmlns:p14="http://schemas.microsoft.com/office/powerpoint/2010/main" val="4104887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Ứng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dụng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2.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33" name="그룹 32">
            <a:extLst>
              <a:ext uri="{FF2B5EF4-FFF2-40B4-BE49-F238E27FC236}">
                <a16:creationId xmlns:a16="http://schemas.microsoft.com/office/drawing/2014/main" id="{6ED4FEEF-D30A-4900-AD6C-832D1ED0F971}"/>
              </a:ext>
            </a:extLst>
          </p:cNvPr>
          <p:cNvGrpSpPr/>
          <p:nvPr/>
        </p:nvGrpSpPr>
        <p:grpSpPr>
          <a:xfrm>
            <a:off x="1054112" y="3883134"/>
            <a:ext cx="7638212" cy="1897956"/>
            <a:chOff x="1054112" y="3883134"/>
            <a:chExt cx="7638212" cy="1897956"/>
          </a:xfrm>
        </p:grpSpPr>
        <p:sp>
          <p:nvSpPr>
            <p:cNvPr id="36" name="직사각형 35">
              <a:extLst>
                <a:ext uri="{FF2B5EF4-FFF2-40B4-BE49-F238E27FC236}">
                  <a16:creationId xmlns:a16="http://schemas.microsoft.com/office/drawing/2014/main" id="{50760EAB-F4E1-4662-91EC-4DE45E97DFCB}"/>
                </a:ext>
              </a:extLst>
            </p:cNvPr>
            <p:cNvSpPr/>
            <p:nvPr/>
          </p:nvSpPr>
          <p:spPr>
            <a:xfrm>
              <a:off x="1054112" y="3883135"/>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IoT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sự</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Chăm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sóc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sức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khỏe</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Thành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phố</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Logistics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3DF2FE8E-F461-402D-A034-740CD784CD32}"/>
                </a:ext>
              </a:extLst>
            </p:cNvPr>
            <p:cNvSpPr/>
            <p:nvPr/>
          </p:nvSpPr>
          <p:spPr>
            <a:xfrm>
              <a:off x="4951412" y="3883134"/>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700" panose="020B0803030303020204"/>
                  <a:ea typeface="SamsungOne-400" panose="020B0503030303020204" pitchFamily="34" charset="0"/>
                </a:rPr>
                <a:t>2.6. </a:t>
              </a:r>
              <a:r>
                <a:rPr lang="en-US" altLang="ko-KR" dirty="0" err="1">
                  <a:solidFill>
                    <a:srgbClr val="A6A6A6"/>
                  </a:solidFill>
                  <a:latin typeface="SamsungOne-700" panose="020B0803030303020204"/>
                  <a:ea typeface="SamsungOne-400" panose="020B0503030303020204" pitchFamily="34" charset="0"/>
                </a:rPr>
                <a:t>Nhà</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máy</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thông</a:t>
              </a:r>
              <a:r>
                <a:rPr lang="en-US" altLang="ko-KR" dirty="0">
                  <a:solidFill>
                    <a:srgbClr val="A6A6A6"/>
                  </a:solidFill>
                  <a:latin typeface="SamsungOne-700" panose="020B0803030303020204"/>
                  <a:ea typeface="SamsungOne-400" panose="020B0503030303020204" pitchFamily="34" charset="0"/>
                </a:rPr>
                <a:t> </a:t>
              </a:r>
              <a:r>
                <a:rPr lang="en-US" altLang="ko-KR" dirty="0" err="1">
                  <a:solidFill>
                    <a:srgbClr val="A6A6A6"/>
                  </a:solidFill>
                  <a:latin typeface="SamsungOne-700" panose="020B0803030303020204"/>
                  <a:ea typeface="SamsungOne-400" panose="020B0503030303020204" pitchFamily="34" charset="0"/>
                </a:rPr>
                <a:t>minh</a:t>
              </a:r>
              <a:endParaRPr lang="en-US" altLang="ko-KR" dirty="0">
                <a:solidFill>
                  <a:srgbClr val="A6A6A6"/>
                </a:solidFill>
                <a:latin typeface="SamsungOne-700" panose="020B0803030303020204"/>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2.7. Trang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trại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minh</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2.8 Xe ô tô được kết nối</a:t>
              </a: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2.9 Năng lượng thông minh</a:t>
              </a: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2.10 Dịch vụ chính của IoT</a:t>
              </a:r>
            </a:p>
          </p:txBody>
        </p:sp>
      </p:grpSp>
    </p:spTree>
    <p:extLst>
      <p:ext uri="{BB962C8B-B14F-4D97-AF65-F5344CB8AC3E}">
        <p14:creationId xmlns:p14="http://schemas.microsoft.com/office/powerpoint/2010/main" val="3374800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직사각형 6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Trang trại thông minh</a:t>
            </a:r>
          </a:p>
        </p:txBody>
      </p:sp>
      <p:sp>
        <p:nvSpPr>
          <p:cNvPr id="32" name="직사각형 31">
            <a:extLst>
              <a:ext uri="{FF2B5EF4-FFF2-40B4-BE49-F238E27FC236}">
                <a16:creationId xmlns:a16="http://schemas.microsoft.com/office/drawing/2014/main" id="{439DCE1C-801F-43E7-9286-D60EB80C9FCA}"/>
              </a:ext>
            </a:extLst>
          </p:cNvPr>
          <p:cNvSpPr/>
          <p:nvPr/>
        </p:nvSpPr>
        <p:spPr>
          <a:xfrm>
            <a:off x="7066547" y="1849229"/>
            <a:ext cx="2429878" cy="2648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Một trang trại có thể duy trì và quản lý từ xa và tự động môi trường chăn nuôi động vật và cây trồng bằng cách ứng dụng CNTT cho nhà kính và hệ thống thông báo. </a:t>
            </a:r>
          </a:p>
          <a:p>
            <a:pPr marL="182526" indent="-182526">
              <a:spcAft>
                <a:spcPts val="800"/>
              </a:spcAft>
              <a:buClr>
                <a:srgbClr val="193EB0"/>
              </a:buClr>
              <a:buFont typeface="SamsungOne 400" panose="020B0503030303020204" pitchFamily="34" charset="0"/>
              <a:buChar char="‣"/>
            </a:pPr>
            <a:r>
              <a:rPr lang="vi-VN" sz="1300" dirty="0">
                <a:solidFill>
                  <a:srgbClr val="FF0000"/>
                </a:solidFill>
                <a:latin typeface="SamsungOne-400" panose="020B0503030303020204" charset="0"/>
                <a:ea typeface="SamsungOne-700" panose="020B0803030303020204" pitchFamily="34" charset="0"/>
              </a:rPr>
              <a:t>Một trang trại thông minh</a:t>
            </a:r>
            <a:r>
              <a:rPr lang="vi-VN" sz="1300" dirty="0">
                <a:solidFill>
                  <a:prstClr val="black">
                    <a:lumMod val="85000"/>
                    <a:lumOff val="15000"/>
                  </a:prstClr>
                </a:solidFill>
                <a:latin typeface="SamsungOne-400" panose="020B0503030303020204" charset="0"/>
                <a:ea typeface="SamsungOne-400" panose="020B0503030303020204" pitchFamily="34" charset="0"/>
              </a:rPr>
              <a:t> có thể tự động điều khiển môi trường sống tối ưu bằng cách sử dụng khoa học và công nghệ tiên tiến như </a:t>
            </a:r>
            <a:r>
              <a:rPr lang="vi-VN" sz="1300" dirty="0">
                <a:solidFill>
                  <a:srgbClr val="0033CC"/>
                </a:solidFill>
                <a:latin typeface="SamsungOne-400" panose="020B0503030303020204" charset="0"/>
                <a:ea typeface="SamsungOne-700" panose="020B0803030303020204" pitchFamily="34" charset="0"/>
              </a:rPr>
              <a:t>IoT và big data.</a:t>
            </a:r>
          </a:p>
        </p:txBody>
      </p:sp>
      <p:grpSp>
        <p:nvGrpSpPr>
          <p:cNvPr id="35" name="그룹 34"/>
          <p:cNvGrpSpPr/>
          <p:nvPr/>
        </p:nvGrpSpPr>
        <p:grpSpPr>
          <a:xfrm>
            <a:off x="416128" y="444866"/>
            <a:ext cx="9051872" cy="682238"/>
            <a:chOff x="416128" y="444866"/>
            <a:chExt cx="9051872" cy="682238"/>
          </a:xfrm>
        </p:grpSpPr>
        <p:sp>
          <p:nvSpPr>
            <p:cNvPr id="36" name="직사각형 35">
              <a:extLst>
                <a:ext uri="{FF2B5EF4-FFF2-40B4-BE49-F238E27FC236}">
                  <a16:creationId xmlns:a16="http://schemas.microsoft.com/office/drawing/2014/main" id="{FDBCCCD9-3D61-4AED-A85D-EB4EB056EEDD}"/>
                </a:ext>
              </a:extLst>
            </p:cNvPr>
            <p:cNvSpPr/>
            <p:nvPr/>
          </p:nvSpPr>
          <p:spPr>
            <a:xfrm>
              <a:off x="416128" y="444866"/>
              <a:ext cx="5824317" cy="682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base">
                <a:spcBef>
                  <a:spcPct val="0"/>
                </a:spcBef>
                <a:spcAft>
                  <a:spcPts val="1000"/>
                </a:spcAft>
                <a:buSzPct val="120000"/>
                <a:buBlip>
                  <a:blip r:embed="rId3"/>
                </a:buBlip>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2.7. Trang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fontAlgn="base">
                <a:spcBef>
                  <a:spcPct val="0"/>
                </a:spcBef>
                <a:spcAft>
                  <a:spcPts val="1000"/>
                </a:spcAft>
                <a:buSzPct val="120000"/>
                <a:buBlip>
                  <a:blip r:embed="rId3"/>
                </a:buBlip>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7" name="직사각형 3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16" name="그룹 37">
            <a:extLst>
              <a:ext uri="{FF2B5EF4-FFF2-40B4-BE49-F238E27FC236}">
                <a16:creationId xmlns:a16="http://schemas.microsoft.com/office/drawing/2014/main" id="{DF2DFBA7-4624-202E-C4C9-3D0459B950F9}"/>
              </a:ext>
            </a:extLst>
          </p:cNvPr>
          <p:cNvGrpSpPr/>
          <p:nvPr/>
        </p:nvGrpSpPr>
        <p:grpSpPr>
          <a:xfrm>
            <a:off x="690788" y="2002967"/>
            <a:ext cx="5697312" cy="4230570"/>
            <a:chOff x="2516665" y="3654116"/>
            <a:chExt cx="4376327" cy="2691122"/>
          </a:xfrm>
        </p:grpSpPr>
        <p:pic>
          <p:nvPicPr>
            <p:cNvPr id="17" name="Picture 2" descr="[âì¤ë§í¸íâ ë°ì´ëë ê¸°ìë¤] âí´ë¦­ ëì¬â ë íì  ê¸°ì¬ì ì¬ì§">
              <a:extLst>
                <a:ext uri="{FF2B5EF4-FFF2-40B4-BE49-F238E27FC236}">
                  <a16:creationId xmlns:a16="http://schemas.microsoft.com/office/drawing/2014/main" id="{9CD1F612-FD9E-388C-52F6-456579B22A7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16665" y="3654116"/>
              <a:ext cx="4376327" cy="26911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직사각형 39">
              <a:extLst>
                <a:ext uri="{FF2B5EF4-FFF2-40B4-BE49-F238E27FC236}">
                  <a16:creationId xmlns:a16="http://schemas.microsoft.com/office/drawing/2014/main" id="{B83766E1-8A84-B6D1-C8F5-38D445B2E81F}"/>
                </a:ext>
              </a:extLst>
            </p:cNvPr>
            <p:cNvSpPr/>
            <p:nvPr/>
          </p:nvSpPr>
          <p:spPr>
            <a:xfrm>
              <a:off x="2526614" y="3743829"/>
              <a:ext cx="1216379" cy="297179"/>
            </a:xfrm>
            <a:prstGeom prst="rect">
              <a:avLst/>
            </a:prstGeom>
            <a:solidFill>
              <a:srgbClr val="E5E6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900" dirty="0">
                  <a:solidFill>
                    <a:schemeClr val="tx1"/>
                  </a:solidFill>
                  <a:latin typeface="SamsungOne-400" panose="020B0503030303020204" charset="0"/>
                  <a:ea typeface="SamsungOne-700" panose="020B0803030303020204" pitchFamily="34" charset="0"/>
                </a:rPr>
                <a:t>Sơ đồ cấu trúc Trang trại thông minh</a:t>
              </a:r>
            </a:p>
          </p:txBody>
        </p:sp>
        <p:sp>
          <p:nvSpPr>
            <p:cNvPr id="19" name="직사각형 40">
              <a:extLst>
                <a:ext uri="{FF2B5EF4-FFF2-40B4-BE49-F238E27FC236}">
                  <a16:creationId xmlns:a16="http://schemas.microsoft.com/office/drawing/2014/main" id="{C67C5A3A-BB76-A2AE-6115-1E5403C24B3D}"/>
                </a:ext>
              </a:extLst>
            </p:cNvPr>
            <p:cNvSpPr/>
            <p:nvPr/>
          </p:nvSpPr>
          <p:spPr>
            <a:xfrm>
              <a:off x="2659523" y="4653484"/>
              <a:ext cx="1009685" cy="176331"/>
            </a:xfrm>
            <a:prstGeom prst="rect">
              <a:avLst/>
            </a:prstGeom>
            <a:solidFill>
              <a:srgbClr val="E5E6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Điện thoại thông minh cá nhân</a:t>
              </a:r>
            </a:p>
          </p:txBody>
        </p:sp>
        <p:sp>
          <p:nvSpPr>
            <p:cNvPr id="20" name="직사각형 41">
              <a:extLst>
                <a:ext uri="{FF2B5EF4-FFF2-40B4-BE49-F238E27FC236}">
                  <a16:creationId xmlns:a16="http://schemas.microsoft.com/office/drawing/2014/main" id="{D133575C-DD30-9A17-116E-77B8552329E0}"/>
                </a:ext>
              </a:extLst>
            </p:cNvPr>
            <p:cNvSpPr/>
            <p:nvPr/>
          </p:nvSpPr>
          <p:spPr>
            <a:xfrm>
              <a:off x="4042229" y="4402084"/>
              <a:ext cx="1110655" cy="145728"/>
            </a:xfrm>
            <a:prstGeom prst="rect">
              <a:avLst/>
            </a:prstGeom>
            <a:solidFill>
              <a:srgbClr val="E5E6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1000" dirty="0">
                  <a:solidFill>
                    <a:schemeClr val="tx1"/>
                  </a:solidFill>
                  <a:latin typeface="SamsungOne-400" panose="020B0503030303020204" charset="0"/>
                  <a:ea typeface="SamsungOne-700" panose="020B0803030303020204" pitchFamily="34" charset="0"/>
                </a:rPr>
                <a:t>Mạng di động</a:t>
              </a:r>
            </a:p>
          </p:txBody>
        </p:sp>
        <p:sp>
          <p:nvSpPr>
            <p:cNvPr id="21" name="직사각형 42">
              <a:extLst>
                <a:ext uri="{FF2B5EF4-FFF2-40B4-BE49-F238E27FC236}">
                  <a16:creationId xmlns:a16="http://schemas.microsoft.com/office/drawing/2014/main" id="{87DFC61F-2A42-8C63-E448-60A430F0CCF1}"/>
                </a:ext>
              </a:extLst>
            </p:cNvPr>
            <p:cNvSpPr/>
            <p:nvPr/>
          </p:nvSpPr>
          <p:spPr>
            <a:xfrm>
              <a:off x="3714795" y="4572999"/>
              <a:ext cx="1788719" cy="145728"/>
            </a:xfrm>
            <a:prstGeom prst="rect">
              <a:avLst/>
            </a:prstGeom>
            <a:solidFill>
              <a:srgbClr val="E5E6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400" dirty="0">
                  <a:solidFill>
                    <a:schemeClr val="tx1"/>
                  </a:solidFill>
                  <a:latin typeface="SamsungOne-400" panose="020B0503030303020204" charset="0"/>
                  <a:ea typeface="SamsungOne-400" panose="020B0503030303020204" pitchFamily="34" charset="0"/>
                </a:rPr>
                <a:t>Điều khiển từ xa (đóng mở, tưới nước, vận hành lò hơi, v.v.)</a:t>
              </a:r>
            </a:p>
          </p:txBody>
        </p:sp>
        <p:sp>
          <p:nvSpPr>
            <p:cNvPr id="22" name="직사각형 43">
              <a:extLst>
                <a:ext uri="{FF2B5EF4-FFF2-40B4-BE49-F238E27FC236}">
                  <a16:creationId xmlns:a16="http://schemas.microsoft.com/office/drawing/2014/main" id="{A47ED4F2-B5CD-16A8-0212-AF6F7F87FF84}"/>
                </a:ext>
              </a:extLst>
            </p:cNvPr>
            <p:cNvSpPr/>
            <p:nvPr/>
          </p:nvSpPr>
          <p:spPr>
            <a:xfrm>
              <a:off x="3733045" y="4853949"/>
              <a:ext cx="1788719" cy="145728"/>
            </a:xfrm>
            <a:prstGeom prst="rect">
              <a:avLst/>
            </a:prstGeom>
            <a:solidFill>
              <a:srgbClr val="E5E6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400" dirty="0">
                  <a:solidFill>
                    <a:schemeClr val="tx1"/>
                  </a:solidFill>
                  <a:latin typeface="SamsungOne-400" panose="020B0503030303020204" charset="0"/>
                  <a:ea typeface="SamsungOne-400" panose="020B0503030303020204" pitchFamily="34" charset="0"/>
                </a:rPr>
                <a:t>Video tại cơ sở, thông tin về môi trường (nhiệt độ, độ ẩm, v.v.)</a:t>
              </a:r>
            </a:p>
          </p:txBody>
        </p:sp>
        <p:sp>
          <p:nvSpPr>
            <p:cNvPr id="23" name="직사각형 44">
              <a:extLst>
                <a:ext uri="{FF2B5EF4-FFF2-40B4-BE49-F238E27FC236}">
                  <a16:creationId xmlns:a16="http://schemas.microsoft.com/office/drawing/2014/main" id="{9AFA4702-05F5-9242-4FCC-04B09F604FC3}"/>
                </a:ext>
              </a:extLst>
            </p:cNvPr>
            <p:cNvSpPr/>
            <p:nvPr/>
          </p:nvSpPr>
          <p:spPr>
            <a:xfrm>
              <a:off x="5414646" y="4556506"/>
              <a:ext cx="1478281" cy="145728"/>
            </a:xfrm>
            <a:prstGeom prst="rect">
              <a:avLst/>
            </a:prstGeom>
            <a:solidFill>
              <a:srgbClr val="E5E6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Thiết bị đầu cuối tại trang trại thông minh</a:t>
              </a:r>
            </a:p>
          </p:txBody>
        </p:sp>
        <p:sp>
          <p:nvSpPr>
            <p:cNvPr id="24" name="직사각형 45">
              <a:extLst>
                <a:ext uri="{FF2B5EF4-FFF2-40B4-BE49-F238E27FC236}">
                  <a16:creationId xmlns:a16="http://schemas.microsoft.com/office/drawing/2014/main" id="{26367EEC-799E-852C-5BBE-208F1FD0D85B}"/>
                </a:ext>
              </a:extLst>
            </p:cNvPr>
            <p:cNvSpPr/>
            <p:nvPr/>
          </p:nvSpPr>
          <p:spPr>
            <a:xfrm>
              <a:off x="6168203" y="4756950"/>
              <a:ext cx="569941" cy="145728"/>
            </a:xfrm>
            <a:prstGeom prst="rect">
              <a:avLst/>
            </a:prstGeom>
            <a:solidFill>
              <a:srgbClr val="E5E6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Điều khiển</a:t>
              </a:r>
            </a:p>
          </p:txBody>
        </p:sp>
        <p:sp>
          <p:nvSpPr>
            <p:cNvPr id="25" name="직사각형 46">
              <a:extLst>
                <a:ext uri="{FF2B5EF4-FFF2-40B4-BE49-F238E27FC236}">
                  <a16:creationId xmlns:a16="http://schemas.microsoft.com/office/drawing/2014/main" id="{95D301A0-78F0-877C-3B42-E60082D353C0}"/>
                </a:ext>
              </a:extLst>
            </p:cNvPr>
            <p:cNvSpPr/>
            <p:nvPr/>
          </p:nvSpPr>
          <p:spPr>
            <a:xfrm>
              <a:off x="5182732" y="5184645"/>
              <a:ext cx="801857" cy="316675"/>
            </a:xfrm>
            <a:prstGeom prst="rect">
              <a:avLst/>
            </a:prstGeom>
            <a:solidFill>
              <a:srgbClr val="E5E6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Bộ điều khiển tự động</a:t>
              </a:r>
            </a:p>
          </p:txBody>
        </p:sp>
        <p:sp>
          <p:nvSpPr>
            <p:cNvPr id="26" name="직사각형 47">
              <a:extLst>
                <a:ext uri="{FF2B5EF4-FFF2-40B4-BE49-F238E27FC236}">
                  <a16:creationId xmlns:a16="http://schemas.microsoft.com/office/drawing/2014/main" id="{959C7D0D-5044-3C0E-6FB5-5277A60A2BA4}"/>
                </a:ext>
              </a:extLst>
            </p:cNvPr>
            <p:cNvSpPr/>
            <p:nvPr/>
          </p:nvSpPr>
          <p:spPr>
            <a:xfrm>
              <a:off x="6000615" y="5221582"/>
              <a:ext cx="881638" cy="241377"/>
            </a:xfrm>
            <a:prstGeom prst="rect">
              <a:avLst/>
            </a:prstGeom>
            <a:solidFill>
              <a:srgbClr val="E5E6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700" dirty="0">
                  <a:solidFill>
                    <a:schemeClr val="tx1"/>
                  </a:solidFill>
                  <a:latin typeface="SamsungOne-400" panose="020B0503030303020204" charset="0"/>
                  <a:ea typeface="SamsungOne-400" panose="020B0503030303020204" pitchFamily="34" charset="0"/>
                </a:rPr>
                <a:t>Nhà kính (cơ sở vật chất)</a:t>
              </a:r>
            </a:p>
          </p:txBody>
        </p:sp>
        <p:sp>
          <p:nvSpPr>
            <p:cNvPr id="27" name="직사각형 48">
              <a:extLst>
                <a:ext uri="{FF2B5EF4-FFF2-40B4-BE49-F238E27FC236}">
                  <a16:creationId xmlns:a16="http://schemas.microsoft.com/office/drawing/2014/main" id="{A98D77D6-80AD-94DE-48AE-0FB1C7C26997}"/>
                </a:ext>
              </a:extLst>
            </p:cNvPr>
            <p:cNvSpPr/>
            <p:nvPr/>
          </p:nvSpPr>
          <p:spPr>
            <a:xfrm>
              <a:off x="2630945" y="5370700"/>
              <a:ext cx="1009686" cy="145728"/>
            </a:xfrm>
            <a:prstGeom prst="rect">
              <a:avLst/>
            </a:prstGeom>
            <a:solidFill>
              <a:srgbClr val="E5E6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Nông dân (Người dùng)</a:t>
              </a:r>
            </a:p>
          </p:txBody>
        </p:sp>
        <p:sp>
          <p:nvSpPr>
            <p:cNvPr id="28" name="직사각형 49">
              <a:extLst>
                <a:ext uri="{FF2B5EF4-FFF2-40B4-BE49-F238E27FC236}">
                  <a16:creationId xmlns:a16="http://schemas.microsoft.com/office/drawing/2014/main" id="{23D6C428-F6DA-5127-F0CD-8B077B93A4E0}"/>
                </a:ext>
              </a:extLst>
            </p:cNvPr>
            <p:cNvSpPr/>
            <p:nvPr/>
          </p:nvSpPr>
          <p:spPr>
            <a:xfrm>
              <a:off x="4684268" y="6184406"/>
              <a:ext cx="2164352" cy="145728"/>
            </a:xfrm>
            <a:prstGeom prst="rect">
              <a:avLst/>
            </a:prstGeom>
            <a:solidFill>
              <a:srgbClr val="E5E6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r"/>
              <a:endParaRPr lang="ko-KR" altLang="en-US" sz="500" dirty="0">
                <a:solidFill>
                  <a:schemeClr val="tx1"/>
                </a:solidFill>
                <a:latin typeface="SamsungOne-400" panose="020B0503030303020204" pitchFamily="34" charset="0"/>
              </a:endParaRPr>
            </a:p>
          </p:txBody>
        </p:sp>
      </p:grpSp>
      <p:sp>
        <p:nvSpPr>
          <p:cNvPr id="29" name="직사각형 50">
            <a:extLst>
              <a:ext uri="{FF2B5EF4-FFF2-40B4-BE49-F238E27FC236}">
                <a16:creationId xmlns:a16="http://schemas.microsoft.com/office/drawing/2014/main" id="{FEE37BA3-556E-659B-FA81-767066532533}"/>
              </a:ext>
            </a:extLst>
          </p:cNvPr>
          <p:cNvSpPr/>
          <p:nvPr/>
        </p:nvSpPr>
        <p:spPr>
          <a:xfrm>
            <a:off x="816034" y="4967624"/>
            <a:ext cx="803601" cy="885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 tIns="0" rIns="7200" bIns="0" rtlCol="0" anchor="t">
            <a:noAutofit/>
            <a:scene3d>
              <a:camera prst="orthographicFront"/>
              <a:lightRig rig="threePt" dir="t"/>
            </a:scene3d>
            <a:sp3d>
              <a:bevelT w="0" h="6350"/>
              <a:bevelB w="0" h="0"/>
            </a:sp3d>
          </a:bodyPr>
          <a:lstStyle/>
          <a:p>
            <a:pPr algn="ctr"/>
            <a:r>
              <a:rPr lang="en-US" sz="800" dirty="0">
                <a:solidFill>
                  <a:schemeClr val="tx1"/>
                </a:solidFill>
                <a:latin typeface="SamsungOne-400" panose="020B0503030303020204" charset="0"/>
                <a:ea typeface="SamsungOne-400" panose="020B0503030303020204" pitchFamily="34" charset="0"/>
              </a:rPr>
              <a:t>T</a:t>
            </a:r>
            <a:r>
              <a:rPr lang="vi-VN" sz="800" dirty="0">
                <a:solidFill>
                  <a:schemeClr val="tx1"/>
                </a:solidFill>
                <a:latin typeface="SamsungOne-400" panose="020B0503030303020204" charset="0"/>
                <a:ea typeface="SamsungOne-400" panose="020B0503030303020204" pitchFamily="34" charset="0"/>
              </a:rPr>
              <a:t>ự động đóng mở nhà kính</a:t>
            </a:r>
          </a:p>
        </p:txBody>
      </p:sp>
      <p:sp>
        <p:nvSpPr>
          <p:cNvPr id="30" name="직사각형 51">
            <a:extLst>
              <a:ext uri="{FF2B5EF4-FFF2-40B4-BE49-F238E27FC236}">
                <a16:creationId xmlns:a16="http://schemas.microsoft.com/office/drawing/2014/main" id="{ADA57ECC-6534-AD21-3509-652430155075}"/>
              </a:ext>
            </a:extLst>
          </p:cNvPr>
          <p:cNvSpPr/>
          <p:nvPr/>
        </p:nvSpPr>
        <p:spPr>
          <a:xfrm>
            <a:off x="1760843" y="4999348"/>
            <a:ext cx="803601" cy="853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 tIns="0" rIns="7200" bIns="0" rtlCol="0" anchor="t">
            <a:noAutofit/>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CCTV kiểm tra quá trình đóng mở</a:t>
            </a:r>
          </a:p>
        </p:txBody>
      </p:sp>
      <p:sp>
        <p:nvSpPr>
          <p:cNvPr id="31" name="직사각형 52">
            <a:extLst>
              <a:ext uri="{FF2B5EF4-FFF2-40B4-BE49-F238E27FC236}">
                <a16:creationId xmlns:a16="http://schemas.microsoft.com/office/drawing/2014/main" id="{5DE99CB3-BA7A-46BD-1E0A-8FD9F6424EE3}"/>
              </a:ext>
            </a:extLst>
          </p:cNvPr>
          <p:cNvSpPr/>
          <p:nvPr/>
        </p:nvSpPr>
        <p:spPr>
          <a:xfrm>
            <a:off x="2635048" y="4999348"/>
            <a:ext cx="835235" cy="85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 tIns="0" rIns="7200" bIns="0" rtlCol="0" anchor="t">
            <a:noAutofit/>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Trong trường hợp khẩn cấp, có thể điều khiển công tắc từ xa bằng điện thoại thông minh.</a:t>
            </a:r>
          </a:p>
        </p:txBody>
      </p:sp>
      <p:sp>
        <p:nvSpPr>
          <p:cNvPr id="33" name="직사각형 53">
            <a:extLst>
              <a:ext uri="{FF2B5EF4-FFF2-40B4-BE49-F238E27FC236}">
                <a16:creationId xmlns:a16="http://schemas.microsoft.com/office/drawing/2014/main" id="{131F68DE-4136-A3C2-8566-9F7B76259CFD}"/>
              </a:ext>
            </a:extLst>
          </p:cNvPr>
          <p:cNvSpPr/>
          <p:nvPr/>
        </p:nvSpPr>
        <p:spPr>
          <a:xfrm>
            <a:off x="3583201" y="4953234"/>
            <a:ext cx="803601" cy="911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 tIns="0" rIns="7200" bIns="0" rtlCol="0" anchor="t">
            <a:noAutofit/>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Kiểm tra nhiệt độ theo thời gian thực, cảnh báo nhiệt độ cao, thấp</a:t>
            </a:r>
          </a:p>
        </p:txBody>
      </p:sp>
      <p:sp>
        <p:nvSpPr>
          <p:cNvPr id="34" name="직사각형 54">
            <a:extLst>
              <a:ext uri="{FF2B5EF4-FFF2-40B4-BE49-F238E27FC236}">
                <a16:creationId xmlns:a16="http://schemas.microsoft.com/office/drawing/2014/main" id="{C75586BF-3995-5453-0C57-A696C7B4A584}"/>
              </a:ext>
            </a:extLst>
          </p:cNvPr>
          <p:cNvSpPr/>
          <p:nvPr/>
        </p:nvSpPr>
        <p:spPr>
          <a:xfrm>
            <a:off x="4499720" y="4999348"/>
            <a:ext cx="741981" cy="865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 tIns="0" rIns="7200" bIns="0" rtlCol="0" anchor="t">
            <a:noAutofit/>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CCTV giám sát an ninh 24 giờ</a:t>
            </a:r>
          </a:p>
        </p:txBody>
      </p:sp>
      <p:sp>
        <p:nvSpPr>
          <p:cNvPr id="57" name="직사각형 55">
            <a:extLst>
              <a:ext uri="{FF2B5EF4-FFF2-40B4-BE49-F238E27FC236}">
                <a16:creationId xmlns:a16="http://schemas.microsoft.com/office/drawing/2014/main" id="{FB42D98F-976E-A81B-F701-507700DBE84F}"/>
              </a:ext>
            </a:extLst>
          </p:cNvPr>
          <p:cNvSpPr/>
          <p:nvPr/>
        </p:nvSpPr>
        <p:spPr>
          <a:xfrm>
            <a:off x="5382909" y="4967624"/>
            <a:ext cx="803602" cy="897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 tIns="0" rIns="7200" bIns="0" rtlCol="0" anchor="t">
            <a:noAutofit/>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Thông báo mất điện trang trại</a:t>
            </a:r>
          </a:p>
        </p:txBody>
      </p:sp>
    </p:spTree>
    <p:extLst>
      <p:ext uri="{BB962C8B-B14F-4D97-AF65-F5344CB8AC3E}">
        <p14:creationId xmlns:p14="http://schemas.microsoft.com/office/powerpoint/2010/main" val="2392299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416128" y="444866"/>
            <a:ext cx="9051872" cy="682238"/>
            <a:chOff x="416128" y="444866"/>
            <a:chExt cx="9051872" cy="682238"/>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682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base">
                <a:spcBef>
                  <a:spcPct val="0"/>
                </a:spcBef>
                <a:spcAft>
                  <a:spcPts val="1000"/>
                </a:spcAft>
                <a:buSzPct val="120000"/>
                <a:buBlip>
                  <a:blip r:embed="rId3"/>
                </a:buBlip>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2.7. Trang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fontAlgn="base">
                <a:spcBef>
                  <a:spcPct val="0"/>
                </a:spcBef>
                <a:spcAft>
                  <a:spcPts val="1000"/>
                </a:spcAft>
                <a:buSzPct val="120000"/>
                <a:buBlip>
                  <a:blip r:embed="rId3"/>
                </a:buBlip>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38" name="직사각형 37">
            <a:extLst>
              <a:ext uri="{FF2B5EF4-FFF2-40B4-BE49-F238E27FC236}">
                <a16:creationId xmlns:a16="http://schemas.microsoft.com/office/drawing/2014/main" id="{439DCE1C-801F-43E7-9286-D60EB80C9FCA}"/>
              </a:ext>
            </a:extLst>
          </p:cNvPr>
          <p:cNvSpPr/>
          <p:nvPr/>
        </p:nvSpPr>
        <p:spPr>
          <a:xfrm>
            <a:off x="712182" y="1601744"/>
            <a:ext cx="8630827" cy="1853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(Cải thiện năng suất) Có thể tiết kiệm nguyên vật liệu và lao động bằng cách mang lại một môi trường phát triển tối ưu</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(Mở rộng xuất khẩu) Sản xuất ổn định quanh năm với cơ sở điều khiển công nghệ cao và đáp ứng nhu cầu của người mua</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(Tạo việc làm) Tạo việc làm cho giới trẻ, như chuyên gia trồng trọt, nhà phát triển phần mềm và các công ty dịch vụ IoT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(Thân thiện với môi trường) Giảm sâu bệnh, quản lý mùi hôi, giảm nguồn cấp dưỡng chất không cần thiết</a:t>
            </a:r>
          </a:p>
        </p:txBody>
      </p:sp>
      <p:sp>
        <p:nvSpPr>
          <p:cNvPr id="28" name="직사각형 27">
            <a:extLst>
              <a:ext uri="{FF2B5EF4-FFF2-40B4-BE49-F238E27FC236}">
                <a16:creationId xmlns:a16="http://schemas.microsoft.com/office/drawing/2014/main" id="{A121E00D-60E3-458E-8CE7-8C639A2E8468}"/>
              </a:ext>
            </a:extLst>
          </p:cNvPr>
          <p:cNvSpPr/>
          <p:nvPr/>
        </p:nvSpPr>
        <p:spPr>
          <a:xfrm>
            <a:off x="580388" y="1346539"/>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Hiệu</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quả</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mong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đợi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khi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xây</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dựng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quản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lý</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trang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trại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thông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minh</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5" name="그룹 21">
            <a:extLst>
              <a:ext uri="{FF2B5EF4-FFF2-40B4-BE49-F238E27FC236}">
                <a16:creationId xmlns:a16="http://schemas.microsoft.com/office/drawing/2014/main" id="{42ED5F4A-09D6-BC7E-E48E-E311B9374F7C}"/>
              </a:ext>
            </a:extLst>
          </p:cNvPr>
          <p:cNvGrpSpPr/>
          <p:nvPr/>
        </p:nvGrpSpPr>
        <p:grpSpPr>
          <a:xfrm>
            <a:off x="1730594" y="3657601"/>
            <a:ext cx="6587199" cy="2371116"/>
            <a:chOff x="11778857" y="4273920"/>
            <a:chExt cx="7660934" cy="2071318"/>
          </a:xfrm>
        </p:grpSpPr>
        <p:pic>
          <p:nvPicPr>
            <p:cNvPr id="6" name="그림 22">
              <a:extLst>
                <a:ext uri="{FF2B5EF4-FFF2-40B4-BE49-F238E27FC236}">
                  <a16:creationId xmlns:a16="http://schemas.microsoft.com/office/drawing/2014/main" id="{1A175D18-D786-C38B-F5EE-A459AF92BEA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778857" y="4273920"/>
              <a:ext cx="7660934" cy="2071318"/>
            </a:xfrm>
            <a:prstGeom prst="rect">
              <a:avLst/>
            </a:prstGeom>
          </p:spPr>
        </p:pic>
        <p:sp>
          <p:nvSpPr>
            <p:cNvPr id="7" name="직사각형 23">
              <a:extLst>
                <a:ext uri="{FF2B5EF4-FFF2-40B4-BE49-F238E27FC236}">
                  <a16:creationId xmlns:a16="http://schemas.microsoft.com/office/drawing/2014/main" id="{5650446A-81B5-5B7B-B3F8-6216BED860A4}"/>
                </a:ext>
              </a:extLst>
            </p:cNvPr>
            <p:cNvSpPr/>
            <p:nvPr/>
          </p:nvSpPr>
          <p:spPr>
            <a:xfrm>
              <a:off x="12052005" y="5851858"/>
              <a:ext cx="2246972" cy="43294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Hệ thống tưới nước thông minh bằng cảm biến đo lường môi trường tinh vi</a:t>
              </a:r>
            </a:p>
          </p:txBody>
        </p:sp>
        <p:sp>
          <p:nvSpPr>
            <p:cNvPr id="8" name="직사각형 24">
              <a:extLst>
                <a:ext uri="{FF2B5EF4-FFF2-40B4-BE49-F238E27FC236}">
                  <a16:creationId xmlns:a16="http://schemas.microsoft.com/office/drawing/2014/main" id="{C5C414AF-F217-7ADA-4130-39BC7B409E85}"/>
                </a:ext>
              </a:extLst>
            </p:cNvPr>
            <p:cNvSpPr/>
            <p:nvPr/>
          </p:nvSpPr>
          <p:spPr>
            <a:xfrm>
              <a:off x="14442459" y="5851858"/>
              <a:ext cx="2273662" cy="43294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Công nghệ phân biệt độ chín của cà chua bằng trí tuệ nhân tạo</a:t>
              </a:r>
            </a:p>
          </p:txBody>
        </p:sp>
        <p:sp>
          <p:nvSpPr>
            <p:cNvPr id="9" name="직사각형 25">
              <a:extLst>
                <a:ext uri="{FF2B5EF4-FFF2-40B4-BE49-F238E27FC236}">
                  <a16:creationId xmlns:a16="http://schemas.microsoft.com/office/drawing/2014/main" id="{F14A174A-C35A-CF2F-B5BE-68DEB41F2832}"/>
                </a:ext>
              </a:extLst>
            </p:cNvPr>
            <p:cNvSpPr/>
            <p:nvPr/>
          </p:nvSpPr>
          <p:spPr>
            <a:xfrm>
              <a:off x="16939553" y="5851858"/>
              <a:ext cx="2128412" cy="43294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800" dirty="0">
                  <a:solidFill>
                    <a:schemeClr val="tx1"/>
                  </a:solidFill>
                  <a:latin typeface="SamsungOne-400" panose="020B0503030303020204" charset="0"/>
                  <a:ea typeface="SamsungOne-400" panose="020B0503030303020204" pitchFamily="34" charset="0"/>
                </a:rPr>
                <a:t>Hệ thống điều khiển đèn và rèm cách nhiệt tại nhà kính</a:t>
              </a:r>
            </a:p>
          </p:txBody>
        </p:sp>
      </p:grpSp>
      <p:sp>
        <p:nvSpPr>
          <p:cNvPr id="17" name="TextBox 16">
            <a:extLst>
              <a:ext uri="{FF2B5EF4-FFF2-40B4-BE49-F238E27FC236}">
                <a16:creationId xmlns:a16="http://schemas.microsoft.com/office/drawing/2014/main" id="{A3682CEA-A9ED-D878-624C-97F096E7DF58}"/>
              </a:ext>
            </a:extLst>
          </p:cNvPr>
          <p:cNvSpPr txBox="1"/>
          <p:nvPr/>
        </p:nvSpPr>
        <p:spPr>
          <a:xfrm>
            <a:off x="2547693" y="6028717"/>
            <a:ext cx="4953000" cy="292388"/>
          </a:xfrm>
          <a:prstGeom prst="rect">
            <a:avLst/>
          </a:prstGeom>
          <a:noFill/>
        </p:spPr>
        <p:txBody>
          <a:bodyPr wrap="square">
            <a:spAutoFit/>
          </a:bodyPr>
          <a:lstStyle/>
          <a:p>
            <a:pPr lvl="0" algn="ctr">
              <a:defRPr/>
            </a:pPr>
            <a:r>
              <a:rPr lang="vi-VN" sz="1300" dirty="0">
                <a:solidFill>
                  <a:srgbClr val="000000"/>
                </a:solidFill>
                <a:latin typeface="SamsungOne-400" panose="020B0503030303020204" charset="0"/>
                <a:ea typeface="SamsungOne-700" panose="020B0803030303020204" pitchFamily="34" charset="0"/>
              </a:rPr>
              <a:t>Hiệu suất phát triển công nghệ Trang trại thông minh</a:t>
            </a:r>
          </a:p>
        </p:txBody>
      </p:sp>
    </p:spTree>
    <p:extLst>
      <p:ext uri="{BB962C8B-B14F-4D97-AF65-F5344CB8AC3E}">
        <p14:creationId xmlns:p14="http://schemas.microsoft.com/office/powerpoint/2010/main" val="85663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The Fourth Industrial Revolution">
            <a:hlinkClick r:id="" action="ppaction://media"/>
            <a:extLst>
              <a:ext uri="{FF2B5EF4-FFF2-40B4-BE49-F238E27FC236}">
                <a16:creationId xmlns:a16="http://schemas.microsoft.com/office/drawing/2014/main" id="{64A94579-E497-476B-9817-311B0C2718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00" t="2235" r="1697" b="2989"/>
          <a:stretch/>
        </p:blipFill>
        <p:spPr>
          <a:xfrm>
            <a:off x="497154" y="2452228"/>
            <a:ext cx="6746769" cy="3700216"/>
          </a:xfrm>
          <a:prstGeom prst="roundRect">
            <a:avLst>
              <a:gd name="adj" fmla="val 3122"/>
            </a:avLst>
          </a:prstGeom>
        </p:spPr>
      </p:pic>
      <p:sp>
        <p:nvSpPr>
          <p:cNvPr id="16" name="사각형: 둥근 모서리 15">
            <a:extLst>
              <a:ext uri="{FF2B5EF4-FFF2-40B4-BE49-F238E27FC236}">
                <a16:creationId xmlns:a16="http://schemas.microsoft.com/office/drawing/2014/main" id="{2E4B8448-6A61-45F7-B0C4-76510DCA1117}"/>
              </a:ext>
            </a:extLst>
          </p:cNvPr>
          <p:cNvSpPr/>
          <p:nvPr/>
        </p:nvSpPr>
        <p:spPr>
          <a:xfrm>
            <a:off x="2160279" y="5821345"/>
            <a:ext cx="5019885" cy="21639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r>
              <a:rPr lang="ko-KR" altLang="en-US" sz="1000" b="1" dirty="0">
                <a:solidFill>
                  <a:schemeClr val="bg1"/>
                </a:solidFill>
                <a:latin typeface="SamsungOne-400" panose="020B0503030303020204" pitchFamily="34" charset="0"/>
              </a:rPr>
              <a:t>https://www.weforum.org/about/the-fourth-industrial-revolution-by-klaus-schwab/</a:t>
            </a:r>
            <a:endParaRPr lang="en-US" altLang="ko-KR" sz="1000" b="1" dirty="0">
              <a:solidFill>
                <a:schemeClr val="bg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nghiệp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4.0</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7" name="직사각형 26">
            <a:extLst>
              <a:ext uri="{FF2B5EF4-FFF2-40B4-BE49-F238E27FC236}">
                <a16:creationId xmlns:a16="http://schemas.microsoft.com/office/drawing/2014/main" id="{A723081D-DCA1-49DA-BB70-16D9367DD572}"/>
              </a:ext>
            </a:extLst>
          </p:cNvPr>
          <p:cNvSpPr/>
          <p:nvPr/>
        </p:nvSpPr>
        <p:spPr>
          <a:xfrm>
            <a:off x="8112035" y="480778"/>
            <a:ext cx="1355966"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31" name="직사각형 30">
            <a:extLst>
              <a:ext uri="{FF2B5EF4-FFF2-40B4-BE49-F238E27FC236}">
                <a16:creationId xmlns:a16="http://schemas.microsoft.com/office/drawing/2014/main" id="{E0720D16-CC3C-490D-AB2D-838327511297}"/>
              </a:ext>
            </a:extLst>
          </p:cNvPr>
          <p:cNvSpPr/>
          <p:nvPr/>
        </p:nvSpPr>
        <p:spPr>
          <a:xfrm>
            <a:off x="7382934" y="2526062"/>
            <a:ext cx="2223910" cy="1903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Cuộc cách mạng công nghiệp lần thứ tư sẽ mang lại sự thay đổi với tốc độ, quy mô và sức mạnh không giống bất cứ điều gì chúng ta đã trải qua trước đây.</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rPr>
              <a:t>Nó sẽ ảnh hưởng đến bản chất của trải nghiệm con người.</a:t>
            </a:r>
            <a:endParaRPr lang="en-US" altLang="ko-KR" sz="1300" dirty="0">
              <a:solidFill>
                <a:prstClr val="black">
                  <a:lumMod val="85000"/>
                  <a:lumOff val="15000"/>
                </a:prstClr>
              </a:solidFill>
              <a:latin typeface="SamsungOne-400" panose="020B0503030303020204" pitchFamily="34" charset="0"/>
            </a:endParaRPr>
          </a:p>
        </p:txBody>
      </p:sp>
      <p:sp>
        <p:nvSpPr>
          <p:cNvPr id="11" name="직사각형 10">
            <a:extLst>
              <a:ext uri="{FF2B5EF4-FFF2-40B4-BE49-F238E27FC236}">
                <a16:creationId xmlns:a16="http://schemas.microsoft.com/office/drawing/2014/main" id="{6FD77D53-040A-4A6E-A068-D91AFA1E2DAE}"/>
              </a:ext>
            </a:extLst>
          </p:cNvPr>
          <p:cNvSpPr/>
          <p:nvPr/>
        </p:nvSpPr>
        <p:spPr>
          <a:xfrm>
            <a:off x="559816" y="1399522"/>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SzPct val="120000"/>
              <a:buBlip>
                <a:blip r:embed="rId6"/>
              </a:buBlip>
              <a:defRPr/>
            </a:pPr>
            <a:r>
              <a:rPr kumimoji="1" lang="vi-VN" altLang="ko-KR" sz="1400" dirty="0">
                <a:solidFill>
                  <a:schemeClr val="tx1"/>
                </a:solidFill>
                <a:latin typeface="SamsungOne-400" panose="020B0503030303020204" pitchFamily="34" charset="0"/>
                <a:ea typeface="SamsungOne-400" panose="020B0503030303020204" pitchFamily="34" charset="0"/>
              </a:rPr>
              <a:t>Cuộc cách mạng công nghiệp lần thứ tư mang đến những thay đổi mang tính biến đổi thông qua kết nối con người, vật thể và không gian với các công nghệ tiên tiến.</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sp>
        <p:nvSpPr>
          <p:cNvPr id="8" name="TextBox 7"/>
          <p:cNvSpPr txBox="1"/>
          <p:nvPr/>
        </p:nvSpPr>
        <p:spPr>
          <a:xfrm>
            <a:off x="463287" y="1992534"/>
            <a:ext cx="5975040" cy="415498"/>
          </a:xfrm>
          <a:prstGeom prst="rect">
            <a:avLst/>
          </a:prstGeom>
          <a:noFill/>
        </p:spPr>
        <p:txBody>
          <a:bodyPr wrap="square" rtlCol="0">
            <a:spAutoFit/>
          </a:bodyPr>
          <a:lstStyle/>
          <a:p>
            <a:pPr marL="112713" indent="-112713"/>
            <a:r>
              <a:rPr lang="vi-VN" altLang="ko-KR" sz="1050" dirty="0">
                <a:latin typeface="맑은 고딕" panose="020B0503020000020004" pitchFamily="50" charset="-127"/>
                <a:ea typeface="맑은 고딕" panose="020B0503020000020004" pitchFamily="50" charset="-127"/>
                <a:cs typeface="Arial" panose="020B0604020202020204" pitchFamily="34" charset="0"/>
              </a:rPr>
              <a:t>※ Để xem video clip bạn nhấp chuột vào màn hình video phía trên sẽ xuất hiện nút play. Bấm vào nó để xem.</a:t>
            </a:r>
            <a:endParaRPr lang="ko-KR" altLang="en-US" sz="1050" dirty="0">
              <a:latin typeface="SamsungOne-400" panose="020B0503030303020204" pitchFamily="34" charset="0"/>
              <a:cs typeface="Arial" panose="020B0604020202020204" pitchFamily="34" charset="0"/>
            </a:endParaRPr>
          </a:p>
        </p:txBody>
      </p:sp>
    </p:spTree>
    <p:extLst>
      <p:ext uri="{BB962C8B-B14F-4D97-AF65-F5344CB8AC3E}">
        <p14:creationId xmlns:p14="http://schemas.microsoft.com/office/powerpoint/2010/main" val="793384863"/>
      </p:ext>
    </p:extLst>
  </p:cSld>
  <p:clrMapOvr>
    <a:masterClrMapping/>
  </p:clrMapOvr>
  <p:timing>
    <p:tnLst>
      <p:par>
        <p:cTn id="1" dur="indefinite" restart="never" nodeType="tmRoot">
          <p:childTnLst>
            <p:video>
              <p:cMediaNode vol="80000" mute="1">
                <p:cTn id="2" fill="hold" display="0">
                  <p:stCondLst>
                    <p:cond delay="indefinite"/>
                  </p:stCondLst>
                </p:cTn>
                <p:tgtEl>
                  <p:spTgt spid="17"/>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416128" y="444866"/>
            <a:ext cx="9051872" cy="682238"/>
            <a:chOff x="416128" y="444866"/>
            <a:chExt cx="9051872" cy="682238"/>
          </a:xfrm>
        </p:grpSpPr>
        <p:sp>
          <p:nvSpPr>
            <p:cNvPr id="16" name="직사각형 15">
              <a:extLst>
                <a:ext uri="{FF2B5EF4-FFF2-40B4-BE49-F238E27FC236}">
                  <a16:creationId xmlns:a16="http://schemas.microsoft.com/office/drawing/2014/main" id="{FDBCCCD9-3D61-4AED-A85D-EB4EB056EEDD}"/>
                </a:ext>
              </a:extLst>
            </p:cNvPr>
            <p:cNvSpPr/>
            <p:nvPr/>
          </p:nvSpPr>
          <p:spPr>
            <a:xfrm>
              <a:off x="416128" y="444866"/>
              <a:ext cx="5824317" cy="682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base">
                <a:spcBef>
                  <a:spcPct val="0"/>
                </a:spcBef>
                <a:spcAft>
                  <a:spcPts val="1000"/>
                </a:spcAft>
                <a:buSzPct val="120000"/>
                <a:buBlip>
                  <a:blip r:embed="rId3"/>
                </a:buBlip>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2.7. Trang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minh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fontAlgn="base">
                <a:spcBef>
                  <a:spcPct val="0"/>
                </a:spcBef>
                <a:spcAft>
                  <a:spcPts val="1000"/>
                </a:spcAft>
                <a:buSzPct val="120000"/>
                <a:buBlip>
                  <a:blip r:embed="rId3"/>
                </a:buBlip>
                <a:defRPr/>
              </a:pP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9" name="직사각형 18">
            <a:extLst>
              <a:ext uri="{FF2B5EF4-FFF2-40B4-BE49-F238E27FC236}">
                <a16:creationId xmlns:a16="http://schemas.microsoft.com/office/drawing/2014/main" id="{6395CC6C-BC88-4AD4-B82A-5561148D10BF}"/>
              </a:ext>
            </a:extLst>
          </p:cNvPr>
          <p:cNvSpPr/>
          <p:nvPr/>
        </p:nvSpPr>
        <p:spPr>
          <a:xfrm>
            <a:off x="580388" y="1338790"/>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Các dịch vụ trang trại thông minh</a:t>
            </a:r>
          </a:p>
        </p:txBody>
      </p:sp>
      <p:graphicFrame>
        <p:nvGraphicFramePr>
          <p:cNvPr id="4" name="표 32">
            <a:extLst>
              <a:ext uri="{FF2B5EF4-FFF2-40B4-BE49-F238E27FC236}">
                <a16:creationId xmlns:a16="http://schemas.microsoft.com/office/drawing/2014/main" id="{77CF902D-5CD5-EE37-0068-A1125D04421B}"/>
              </a:ext>
            </a:extLst>
          </p:cNvPr>
          <p:cNvGraphicFramePr>
            <a:graphicFrameLocks noGrp="1"/>
          </p:cNvGraphicFramePr>
          <p:nvPr>
            <p:extLst>
              <p:ext uri="{D42A27DB-BD31-4B8C-83A1-F6EECF244321}">
                <p14:modId xmlns:p14="http://schemas.microsoft.com/office/powerpoint/2010/main" val="4015161507"/>
              </p:ext>
            </p:extLst>
          </p:nvPr>
        </p:nvGraphicFramePr>
        <p:xfrm>
          <a:off x="277357" y="2006600"/>
          <a:ext cx="9190643" cy="4038602"/>
        </p:xfrm>
        <a:graphic>
          <a:graphicData uri="http://schemas.openxmlformats.org/drawingml/2006/table">
            <a:tbl>
              <a:tblPr firstRow="1" bandRow="1">
                <a:tableStyleId>{5C22544A-7EE6-4342-B048-85BDC9FD1C3A}</a:tableStyleId>
              </a:tblPr>
              <a:tblGrid>
                <a:gridCol w="482959">
                  <a:extLst>
                    <a:ext uri="{9D8B030D-6E8A-4147-A177-3AD203B41FA5}">
                      <a16:colId xmlns:a16="http://schemas.microsoft.com/office/drawing/2014/main" val="2893669326"/>
                    </a:ext>
                  </a:extLst>
                </a:gridCol>
                <a:gridCol w="2933522">
                  <a:extLst>
                    <a:ext uri="{9D8B030D-6E8A-4147-A177-3AD203B41FA5}">
                      <a16:colId xmlns:a16="http://schemas.microsoft.com/office/drawing/2014/main" val="1624386964"/>
                    </a:ext>
                  </a:extLst>
                </a:gridCol>
                <a:gridCol w="4424829">
                  <a:extLst>
                    <a:ext uri="{9D8B030D-6E8A-4147-A177-3AD203B41FA5}">
                      <a16:colId xmlns:a16="http://schemas.microsoft.com/office/drawing/2014/main" val="3653635847"/>
                    </a:ext>
                  </a:extLst>
                </a:gridCol>
                <a:gridCol w="1349333">
                  <a:extLst>
                    <a:ext uri="{9D8B030D-6E8A-4147-A177-3AD203B41FA5}">
                      <a16:colId xmlns:a16="http://schemas.microsoft.com/office/drawing/2014/main" val="2723376963"/>
                    </a:ext>
                  </a:extLst>
                </a:gridCol>
              </a:tblGrid>
              <a:tr h="276513">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STT</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cs typeface="Times New Roman" panose="02020603050405020304" pitchFamily="18" charset="0"/>
                        </a:rPr>
                        <a:t>Tên kỹ thuật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Mô tả kỹ thuật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Chú ý</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780743">
                <a:tc>
                  <a:txBody>
                    <a:bodyPr/>
                    <a:lstStyle/>
                    <a:p>
                      <a:pPr marL="0" algn="ctr" defTabSz="914400" rtl="0" eaLnBrk="1" latinLnBrk="0" hangingPunct="1"/>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1</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indent="0" algn="ctr" defTabSz="914400" rtl="0" eaLnBrk="1" latinLnBrk="0" hangingPunct="1">
                        <a:buClr>
                          <a:schemeClr val="tx1">
                            <a:lumMod val="85000"/>
                            <a:lumOff val="15000"/>
                          </a:schemeClr>
                        </a:buClr>
                        <a:buSzPct val="90000"/>
                        <a:buFont typeface="Arial" panose="020B0604020202020204" pitchFamily="34" charset="0"/>
                        <a:buNone/>
                      </a:pPr>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thống tưới nước thông minh bằng cảm biến đo lường môi trường và sinh lý tinh vi</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latinLnBrk="0" hangingPunct="1">
                        <a:buFont typeface="Arial" panose="020B0604020202020204" pitchFamily="34" charset="0"/>
                        <a:buNone/>
                      </a:pPr>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Công nghệ đo lường xem cây có thiếu nước hay không và cung cấp lượng nước cần thiết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en-US" altLang="ko-KR" sz="105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780743">
                <a:tc>
                  <a:txBody>
                    <a:bodyPr/>
                    <a:lstStyle/>
                    <a:p>
                      <a:pPr marL="0" algn="ctr" defTabSz="914400" rtl="0" eaLnBrk="1" latinLnBrk="0" hangingPunct="1"/>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2</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indent="0" algn="ctr" defTabSz="914400" rtl="0" eaLnBrk="1" latinLnBrk="0" hangingPunct="1">
                        <a:buClr>
                          <a:schemeClr val="tx1">
                            <a:lumMod val="85000"/>
                            <a:lumOff val="15000"/>
                          </a:schemeClr>
                        </a:buClr>
                        <a:buSzPct val="90000"/>
                        <a:buFont typeface="Arial" panose="020B0604020202020204" pitchFamily="34" charset="0"/>
                        <a:buNone/>
                      </a:pPr>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Công nghệ xử lý dung dịch dinh dưỡng thông minh (không theo chu kỳ) và công nghệ tái chế (theo chu kỳ)</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latinLnBrk="0" hangingPunct="1">
                        <a:buFont typeface="Arial" panose="020B0604020202020204" pitchFamily="34" charset="0"/>
                        <a:buNone/>
                      </a:pPr>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Công nghệ tái chế nước (dung dịch dinh dưỡng) dành cho các trường hợp cần tiết kiệm nước, chẳng hạn như ở nơi sa mạc, loại bỏ nitơ và axit photphoric độc hại ra khỏi môi trường</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en-US" altLang="ko-KR" sz="105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7722689"/>
                  </a:ext>
                </a:extLst>
              </a:tr>
              <a:tr h="780743">
                <a:tc>
                  <a:txBody>
                    <a:bodyPr/>
                    <a:lstStyle/>
                    <a:p>
                      <a:pPr marL="0" algn="ctr" defTabSz="914400" rtl="0" eaLnBrk="1" latinLnBrk="0" hangingPunct="1"/>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3</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indent="0" algn="ctr" defTabSz="914400" rtl="0" eaLnBrk="1" latinLnBrk="0" hangingPunct="1">
                        <a:buClr>
                          <a:schemeClr val="tx1">
                            <a:lumMod val="85000"/>
                            <a:lumOff val="15000"/>
                          </a:schemeClr>
                        </a:buClr>
                        <a:buSzPct val="90000"/>
                        <a:buFont typeface="Arial" panose="020B0604020202020204" pitchFamily="34" charset="0"/>
                        <a:buNone/>
                      </a:pPr>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Kiểm soát môi trường tối ưu tại Trang trại thông minh và công nghệ kiểm soát hoạt động/chống ngưng tụ thực vật</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latinLnBrk="0" hangingPunct="1">
                        <a:buFont typeface="Arial" panose="020B0604020202020204" pitchFamily="34" charset="0"/>
                        <a:buNone/>
                      </a:pPr>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Công nghệ kiểm soát môi trường, như thông gió, để mang đến môi trường canh tác tối ưu cho nhà kính cơ bản nhỏ gọn</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en-US" altLang="ko-KR" sz="105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7321610"/>
                  </a:ext>
                </a:extLst>
              </a:tr>
              <a:tr h="709930">
                <a:tc>
                  <a:txBody>
                    <a:bodyPr/>
                    <a:lstStyle/>
                    <a:p>
                      <a:pPr marL="0" algn="ctr" defTabSz="914400" rtl="0" eaLnBrk="1" latinLnBrk="0" hangingPunct="1"/>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4</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indent="0" algn="ctr" defTabSz="914400" rtl="0" eaLnBrk="1" latinLnBrk="0" hangingPunct="1">
                        <a:buClr>
                          <a:schemeClr val="tx1">
                            <a:lumMod val="85000"/>
                            <a:lumOff val="15000"/>
                          </a:schemeClr>
                        </a:buClr>
                        <a:buSzPct val="90000"/>
                        <a:buFont typeface="Arial" panose="020B0604020202020204" pitchFamily="34" charset="0"/>
                        <a:buNone/>
                      </a:pPr>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Giải pháp kiểm soát môi trường tinh vi dành cho nhà kính thông minh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latinLnBrk="0" hangingPunct="1">
                        <a:buFont typeface="Arial" panose="020B0604020202020204" pitchFamily="34" charset="0"/>
                        <a:buNone/>
                      </a:pPr>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thống duy trì tối ưu môi trường bên trong nhà kính để cây trồng phát triển tốt nhất trong nhà kính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en-US" altLang="ko-KR" sz="105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709930">
                <a:tc>
                  <a:txBody>
                    <a:bodyPr/>
                    <a:lstStyle/>
                    <a:p>
                      <a:pPr marL="0" algn="ctr" defTabSz="914400" rtl="0" eaLnBrk="1" latinLnBrk="0" hangingPunct="1"/>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5</a:t>
                      </a: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indent="0" algn="ctr" defTabSz="914400" rtl="0" eaLnBrk="1" latinLnBrk="0" hangingPunct="1">
                        <a:buClr>
                          <a:schemeClr val="tx1">
                            <a:lumMod val="85000"/>
                            <a:lumOff val="15000"/>
                          </a:schemeClr>
                        </a:buClr>
                        <a:buSzPct val="90000"/>
                        <a:buFont typeface="Arial" panose="020B0604020202020204" pitchFamily="34" charset="0"/>
                        <a:buNone/>
                      </a:pPr>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thống quản lý công việc trong nhà kính thông minh</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latinLnBrk="0" hangingPunct="1">
                        <a:buFont typeface="Arial" panose="020B0604020202020204" pitchFamily="34" charset="0"/>
                        <a:buNone/>
                      </a:pPr>
                      <a:r>
                        <a:rPr lang="vi-VN" sz="105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Thiết bị tự động ghi lại thời gian, địa điểm và hoạt động trong nhà kính và có thể được truy xuất bất cứ lúc nào</a:t>
                      </a: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en-US" altLang="ko-KR" sz="105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1443533"/>
                  </a:ext>
                </a:extLst>
              </a:tr>
            </a:tbl>
          </a:graphicData>
        </a:graphic>
      </p:graphicFrame>
      <p:pic>
        <p:nvPicPr>
          <p:cNvPr id="5" name="Picture 4">
            <a:extLst>
              <a:ext uri="{FF2B5EF4-FFF2-40B4-BE49-F238E27FC236}">
                <a16:creationId xmlns:a16="http://schemas.microsoft.com/office/drawing/2014/main" id="{98764704-B1B7-265F-659A-7FB507262886}"/>
              </a:ext>
            </a:extLst>
          </p:cNvPr>
          <p:cNvPicPr>
            <a:picLocks noChangeAspect="1"/>
          </p:cNvPicPr>
          <p:nvPr/>
        </p:nvPicPr>
        <p:blipFill rotWithShape="1">
          <a:blip r:embed="rId4"/>
          <a:srcRect l="11416" t="7059" r="11416" b="14536"/>
          <a:stretch/>
        </p:blipFill>
        <p:spPr>
          <a:xfrm>
            <a:off x="8239481" y="2314575"/>
            <a:ext cx="1070550" cy="648820"/>
          </a:xfrm>
          <a:prstGeom prst="rect">
            <a:avLst/>
          </a:prstGeom>
        </p:spPr>
      </p:pic>
      <p:pic>
        <p:nvPicPr>
          <p:cNvPr id="6" name="Picture 5">
            <a:extLst>
              <a:ext uri="{FF2B5EF4-FFF2-40B4-BE49-F238E27FC236}">
                <a16:creationId xmlns:a16="http://schemas.microsoft.com/office/drawing/2014/main" id="{8E434719-CAE6-04C1-B210-91197F1781DA}"/>
              </a:ext>
            </a:extLst>
          </p:cNvPr>
          <p:cNvPicPr>
            <a:picLocks noChangeAspect="1"/>
          </p:cNvPicPr>
          <p:nvPr/>
        </p:nvPicPr>
        <p:blipFill rotWithShape="1">
          <a:blip r:embed="rId5"/>
          <a:srcRect l="807" t="1208" r="807" b="1339"/>
          <a:stretch/>
        </p:blipFill>
        <p:spPr>
          <a:xfrm>
            <a:off x="8239481" y="3108428"/>
            <a:ext cx="1132728" cy="641143"/>
          </a:xfrm>
          <a:prstGeom prst="rect">
            <a:avLst/>
          </a:prstGeom>
          <a:ln>
            <a:noFill/>
          </a:ln>
        </p:spPr>
      </p:pic>
      <p:pic>
        <p:nvPicPr>
          <p:cNvPr id="7" name="Picture 22">
            <a:extLst>
              <a:ext uri="{FF2B5EF4-FFF2-40B4-BE49-F238E27FC236}">
                <a16:creationId xmlns:a16="http://schemas.microsoft.com/office/drawing/2014/main" id="{7811FFF6-E98C-8ED2-ED78-25584AFEA4D3}"/>
              </a:ext>
            </a:extLst>
          </p:cNvPr>
          <p:cNvPicPr>
            <a:picLocks noChangeAspect="1"/>
          </p:cNvPicPr>
          <p:nvPr/>
        </p:nvPicPr>
        <p:blipFill>
          <a:blip r:embed="rId6"/>
          <a:stretch>
            <a:fillRect/>
          </a:stretch>
        </p:blipFill>
        <p:spPr>
          <a:xfrm>
            <a:off x="8186134" y="3894604"/>
            <a:ext cx="1177244" cy="650965"/>
          </a:xfrm>
          <a:prstGeom prst="rect">
            <a:avLst/>
          </a:prstGeom>
        </p:spPr>
      </p:pic>
      <p:pic>
        <p:nvPicPr>
          <p:cNvPr id="8" name="Picture 23">
            <a:extLst>
              <a:ext uri="{FF2B5EF4-FFF2-40B4-BE49-F238E27FC236}">
                <a16:creationId xmlns:a16="http://schemas.microsoft.com/office/drawing/2014/main" id="{C9C705DB-193D-63CF-E977-04AF196CDA2E}"/>
              </a:ext>
            </a:extLst>
          </p:cNvPr>
          <p:cNvPicPr>
            <a:picLocks noChangeAspect="1"/>
          </p:cNvPicPr>
          <p:nvPr/>
        </p:nvPicPr>
        <p:blipFill>
          <a:blip r:embed="rId7"/>
          <a:stretch>
            <a:fillRect/>
          </a:stretch>
        </p:blipFill>
        <p:spPr>
          <a:xfrm>
            <a:off x="8186134" y="4629067"/>
            <a:ext cx="1147591" cy="590868"/>
          </a:xfrm>
          <a:prstGeom prst="rect">
            <a:avLst/>
          </a:prstGeom>
        </p:spPr>
      </p:pic>
      <p:pic>
        <p:nvPicPr>
          <p:cNvPr id="9" name="Picture 24">
            <a:extLst>
              <a:ext uri="{FF2B5EF4-FFF2-40B4-BE49-F238E27FC236}">
                <a16:creationId xmlns:a16="http://schemas.microsoft.com/office/drawing/2014/main" id="{AB4AED17-EE18-DECA-C8C0-C91228223D18}"/>
              </a:ext>
            </a:extLst>
          </p:cNvPr>
          <p:cNvPicPr>
            <a:picLocks noChangeAspect="1"/>
          </p:cNvPicPr>
          <p:nvPr/>
        </p:nvPicPr>
        <p:blipFill>
          <a:blip r:embed="rId8"/>
          <a:stretch>
            <a:fillRect/>
          </a:stretch>
        </p:blipFill>
        <p:spPr>
          <a:xfrm>
            <a:off x="8186134" y="5346531"/>
            <a:ext cx="1004187" cy="582087"/>
          </a:xfrm>
          <a:prstGeom prst="rect">
            <a:avLst/>
          </a:prstGeom>
        </p:spPr>
      </p:pic>
    </p:spTree>
    <p:extLst>
      <p:ext uri="{BB962C8B-B14F-4D97-AF65-F5344CB8AC3E}">
        <p14:creationId xmlns:p14="http://schemas.microsoft.com/office/powerpoint/2010/main" val="122851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Ứng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dụng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2.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33" name="그룹 32">
            <a:extLst>
              <a:ext uri="{FF2B5EF4-FFF2-40B4-BE49-F238E27FC236}">
                <a16:creationId xmlns:a16="http://schemas.microsoft.com/office/drawing/2014/main" id="{5D0C0651-6C74-49E6-B08F-691D9815550A}"/>
              </a:ext>
            </a:extLst>
          </p:cNvPr>
          <p:cNvGrpSpPr/>
          <p:nvPr/>
        </p:nvGrpSpPr>
        <p:grpSpPr>
          <a:xfrm>
            <a:off x="1054112" y="3883134"/>
            <a:ext cx="7794601" cy="1897956"/>
            <a:chOff x="1054112" y="3883134"/>
            <a:chExt cx="7794601" cy="1897956"/>
          </a:xfrm>
        </p:grpSpPr>
        <p:sp>
          <p:nvSpPr>
            <p:cNvPr id="36" name="직사각형 35">
              <a:extLst>
                <a:ext uri="{FF2B5EF4-FFF2-40B4-BE49-F238E27FC236}">
                  <a16:creationId xmlns:a16="http://schemas.microsoft.com/office/drawing/2014/main" id="{EC0B6A08-080A-4239-BF1D-CFD0459B18ED}"/>
                </a:ext>
              </a:extLst>
            </p:cNvPr>
            <p:cNvSpPr/>
            <p:nvPr/>
          </p:nvSpPr>
          <p:spPr>
            <a:xfrm>
              <a:off x="1054112" y="3883135"/>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IoT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sự</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Chăm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sóc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sức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khỏe</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Thành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phố</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Logistics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E615B184-1AA0-4359-8BF3-CFD1190F1A5B}"/>
                </a:ext>
              </a:extLst>
            </p:cNvPr>
            <p:cNvSpPr/>
            <p:nvPr/>
          </p:nvSpPr>
          <p:spPr>
            <a:xfrm>
              <a:off x="5107801" y="3883134"/>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2.6.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2.7. Trang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trại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2.8.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Xe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tự</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hành</a:t>
              </a:r>
              <a:endPar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2.9 Năng lượng thông minh</a:t>
              </a: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2.10 Dịch vụ chính của IoT</a:t>
              </a:r>
            </a:p>
          </p:txBody>
        </p:sp>
      </p:grpSp>
    </p:spTree>
    <p:extLst>
      <p:ext uri="{BB962C8B-B14F-4D97-AF65-F5344CB8AC3E}">
        <p14:creationId xmlns:p14="http://schemas.microsoft.com/office/powerpoint/2010/main" val="3426402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p:cNvGrpSpPr/>
          <p:nvPr/>
        </p:nvGrpSpPr>
        <p:grpSpPr>
          <a:xfrm>
            <a:off x="416128" y="444866"/>
            <a:ext cx="9051872" cy="553998"/>
            <a:chOff x="416128" y="444866"/>
            <a:chExt cx="9051872" cy="553998"/>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2.8. Xe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Xe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tự</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hành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nghĩa</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gì</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t>
            </a:r>
          </a:p>
        </p:txBody>
      </p:sp>
      <p:sp>
        <p:nvSpPr>
          <p:cNvPr id="54" name="직사각형 53">
            <a:extLst>
              <a:ext uri="{FF2B5EF4-FFF2-40B4-BE49-F238E27FC236}">
                <a16:creationId xmlns:a16="http://schemas.microsoft.com/office/drawing/2014/main" id="{2165A39A-7B64-463A-BA26-7AC41B27074E}"/>
              </a:ext>
            </a:extLst>
          </p:cNvPr>
          <p:cNvSpPr/>
          <p:nvPr/>
        </p:nvSpPr>
        <p:spPr>
          <a:xfrm>
            <a:off x="580388" y="1877216"/>
            <a:ext cx="8887612" cy="1420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Một chiếc xe tự hành là một chiếc xe có thể tự lái mà không cần sự điều khiển từ người lái xe. Có nhiều loại loại phương tiện tự lái, tùy thuộc vào mức độ tự động hóa của chúng.</a:t>
            </a:r>
          </a:p>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Các phương tiện tự hành dựa vào trí tuệ nhân tạo (AI) và hệ thống học máy (ML) tiên tiến để “hiểu” môi trường của chúng và phản ứng với các mệnh lệnh. Các cảm biến và bộ truyền động phức tạp, cùng với các chức năng thị giác máy tính tiên tiến được sử dụng để tạo bản đồ cập nhật liên tục về môi trường xung quanh, phát hiện sự hiện diện của các phương tiện và người đi bộ gần đó, đo khoảng cách và phát hiện các bề mặt không bằng phẳng trên đường và vỉa hè.</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105" name="그룹 104">
            <a:extLst>
              <a:ext uri="{FF2B5EF4-FFF2-40B4-BE49-F238E27FC236}">
                <a16:creationId xmlns:a16="http://schemas.microsoft.com/office/drawing/2014/main" id="{561383DC-9872-4911-8054-7E29BBEC24E7}"/>
              </a:ext>
            </a:extLst>
          </p:cNvPr>
          <p:cNvGrpSpPr/>
          <p:nvPr/>
        </p:nvGrpSpPr>
        <p:grpSpPr>
          <a:xfrm>
            <a:off x="570860" y="3771300"/>
            <a:ext cx="3883330" cy="2391375"/>
            <a:chOff x="532394" y="3790350"/>
            <a:chExt cx="4030081" cy="2391375"/>
          </a:xfrm>
        </p:grpSpPr>
        <p:sp>
          <p:nvSpPr>
            <p:cNvPr id="106" name="모서리가 둥근 직사각형 1">
              <a:extLst>
                <a:ext uri="{FF2B5EF4-FFF2-40B4-BE49-F238E27FC236}">
                  <a16:creationId xmlns:a16="http://schemas.microsoft.com/office/drawing/2014/main" id="{3EE1EB77-5535-4F63-8365-57FAB3FFE45F}"/>
                </a:ext>
              </a:extLst>
            </p:cNvPr>
            <p:cNvSpPr/>
            <p:nvPr/>
          </p:nvSpPr>
          <p:spPr>
            <a:xfrm>
              <a:off x="533400" y="3859149"/>
              <a:ext cx="4029075" cy="2322576"/>
            </a:xfrm>
            <a:prstGeom prst="roundRect">
              <a:avLst>
                <a:gd name="adj" fmla="val 59"/>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직사각형 106">
              <a:extLst>
                <a:ext uri="{FF2B5EF4-FFF2-40B4-BE49-F238E27FC236}">
                  <a16:creationId xmlns:a16="http://schemas.microsoft.com/office/drawing/2014/main" id="{CF4A1B5B-2BC9-430C-8C25-B69A190FDE96}"/>
                </a:ext>
              </a:extLst>
            </p:cNvPr>
            <p:cNvSpPr/>
            <p:nvPr/>
          </p:nvSpPr>
          <p:spPr>
            <a:xfrm>
              <a:off x="1892064" y="3790350"/>
              <a:ext cx="1341765" cy="164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sz="1400" b="1" dirty="0">
                  <a:solidFill>
                    <a:schemeClr val="tx1"/>
                  </a:solidFill>
                  <a:latin typeface="SamsungOne-400" panose="020B0503030303020204" pitchFamily="34" charset="0"/>
                  <a:ea typeface="SamsungOne-400" panose="020B0503030303020204" pitchFamily="34" charset="0"/>
                </a:rPr>
                <a:t>Lái xe do con người</a:t>
              </a:r>
              <a:endParaRPr lang="en-US" sz="1400" b="1" dirty="0">
                <a:solidFill>
                  <a:schemeClr val="tx1"/>
                </a:solidFill>
                <a:latin typeface="SamsungOne-400" panose="020B0503030303020204" pitchFamily="34" charset="0"/>
                <a:ea typeface="SamsungOne-400" panose="020B0503030303020204" pitchFamily="34" charset="0"/>
              </a:endParaRPr>
            </a:p>
          </p:txBody>
        </p:sp>
        <p:grpSp>
          <p:nvGrpSpPr>
            <p:cNvPr id="108" name="그룹 107">
              <a:extLst>
                <a:ext uri="{FF2B5EF4-FFF2-40B4-BE49-F238E27FC236}">
                  <a16:creationId xmlns:a16="http://schemas.microsoft.com/office/drawing/2014/main" id="{2863A5AB-00F7-4E74-8AA4-60A3192B7FB8}"/>
                </a:ext>
              </a:extLst>
            </p:cNvPr>
            <p:cNvGrpSpPr/>
            <p:nvPr/>
          </p:nvGrpSpPr>
          <p:grpSpPr>
            <a:xfrm>
              <a:off x="1325932" y="4343400"/>
              <a:ext cx="981691" cy="884790"/>
              <a:chOff x="1399560" y="4343400"/>
              <a:chExt cx="981691" cy="884790"/>
            </a:xfrm>
          </p:grpSpPr>
          <p:sp>
            <p:nvSpPr>
              <p:cNvPr id="123" name="모서리가 둥근 직사각형 5">
                <a:extLst>
                  <a:ext uri="{FF2B5EF4-FFF2-40B4-BE49-F238E27FC236}">
                    <a16:creationId xmlns:a16="http://schemas.microsoft.com/office/drawing/2014/main" id="{52502207-2D50-4068-97FB-631BC3F686E3}"/>
                  </a:ext>
                </a:extLst>
              </p:cNvPr>
              <p:cNvSpPr/>
              <p:nvPr/>
            </p:nvSpPr>
            <p:spPr>
              <a:xfrm>
                <a:off x="1399560" y="4343400"/>
                <a:ext cx="981691" cy="254998"/>
              </a:xfrm>
              <a:prstGeom prst="roundRect">
                <a:avLst>
                  <a:gd name="adj" fmla="val 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vi-VN" sz="1200" b="1">
                    <a:latin typeface="SamsungOne-400" panose="020B0503030303020204" pitchFamily="34" charset="0"/>
                    <a:ea typeface="SamsungOne-400" panose="020B0503030303020204" pitchFamily="34" charset="0"/>
                  </a:rPr>
                  <a:t>Sự công nhận</a:t>
                </a:r>
                <a:endParaRPr lang="en-US" sz="1200" b="1" dirty="0">
                  <a:latin typeface="SamsungOne-400" panose="020B0503030303020204" pitchFamily="34" charset="0"/>
                  <a:ea typeface="SamsungOne-400" panose="020B0503030303020204" pitchFamily="34" charset="0"/>
                </a:endParaRPr>
              </a:p>
            </p:txBody>
          </p:sp>
          <p:sp>
            <p:nvSpPr>
              <p:cNvPr id="124" name="직사각형 123">
                <a:extLst>
                  <a:ext uri="{FF2B5EF4-FFF2-40B4-BE49-F238E27FC236}">
                    <a16:creationId xmlns:a16="http://schemas.microsoft.com/office/drawing/2014/main" id="{485FCCA7-85CC-4079-81AB-84E253FA2FAB}"/>
                  </a:ext>
                </a:extLst>
              </p:cNvPr>
              <p:cNvSpPr/>
              <p:nvPr/>
            </p:nvSpPr>
            <p:spPr>
              <a:xfrm>
                <a:off x="1489598" y="4636878"/>
                <a:ext cx="881253" cy="591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tx1"/>
                    </a:solidFill>
                    <a:latin typeface="SamsungOne-400" panose="020B0503030303020204" pitchFamily="34" charset="0"/>
                    <a:ea typeface="SamsungOne-400" panose="020B0503030303020204" pitchFamily="34" charset="0"/>
                  </a:rPr>
                  <a:t>Não</a:t>
                </a:r>
                <a:r>
                  <a:rPr lang="en-US" sz="1200" dirty="0">
                    <a:solidFill>
                      <a:schemeClr val="tx1"/>
                    </a:solidFill>
                    <a:latin typeface="SamsungOne-400" panose="020B0503030303020204" pitchFamily="34" charset="0"/>
                    <a:ea typeface="SamsungOne-400" panose="020B0503030303020204" pitchFamily="34" charset="0"/>
                  </a:rPr>
                  <a:t>/</a:t>
                </a:r>
                <a:r>
                  <a:rPr lang="vi-VN" sz="1200" dirty="0">
                    <a:solidFill>
                      <a:schemeClr val="tx1"/>
                    </a:solidFill>
                    <a:latin typeface="SamsungOne-400" panose="020B0503030303020204" pitchFamily="34" charset="0"/>
                    <a:ea typeface="SamsungOne-400" panose="020B0503030303020204" pitchFamily="34" charset="0"/>
                  </a:rPr>
                  <a:t>Mắt</a:t>
                </a:r>
                <a:endParaRPr lang="en-US" sz="1200" dirty="0">
                  <a:solidFill>
                    <a:schemeClr val="tx1"/>
                  </a:solidFill>
                  <a:latin typeface="SamsungOne-400" panose="020B0503030303020204" pitchFamily="34" charset="0"/>
                  <a:ea typeface="SamsungOne-400" panose="020B0503030303020204" pitchFamily="34" charset="0"/>
                </a:endParaRPr>
              </a:p>
            </p:txBody>
          </p:sp>
        </p:grpSp>
        <p:grpSp>
          <p:nvGrpSpPr>
            <p:cNvPr id="109" name="그룹 108">
              <a:extLst>
                <a:ext uri="{FF2B5EF4-FFF2-40B4-BE49-F238E27FC236}">
                  <a16:creationId xmlns:a16="http://schemas.microsoft.com/office/drawing/2014/main" id="{B400AD50-F0D3-447F-9DCA-0DBD539CC0EB}"/>
                </a:ext>
              </a:extLst>
            </p:cNvPr>
            <p:cNvGrpSpPr/>
            <p:nvPr/>
          </p:nvGrpSpPr>
          <p:grpSpPr>
            <a:xfrm>
              <a:off x="2492154" y="4341223"/>
              <a:ext cx="881253" cy="886967"/>
              <a:chOff x="2642220" y="4341223"/>
              <a:chExt cx="881253" cy="886967"/>
            </a:xfrm>
          </p:grpSpPr>
          <p:sp>
            <p:nvSpPr>
              <p:cNvPr id="121" name="모서리가 둥근 직사각형 17">
                <a:extLst>
                  <a:ext uri="{FF2B5EF4-FFF2-40B4-BE49-F238E27FC236}">
                    <a16:creationId xmlns:a16="http://schemas.microsoft.com/office/drawing/2014/main" id="{96D09CC4-1DD3-4F60-A1B5-C093CF083E2A}"/>
                  </a:ext>
                </a:extLst>
              </p:cNvPr>
              <p:cNvSpPr/>
              <p:nvPr/>
            </p:nvSpPr>
            <p:spPr>
              <a:xfrm>
                <a:off x="2651745" y="4341223"/>
                <a:ext cx="871728" cy="257174"/>
              </a:xfrm>
              <a:prstGeom prst="roundRect">
                <a:avLst>
                  <a:gd name="adj" fmla="val 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vi-VN" sz="1200" b="1" dirty="0">
                    <a:latin typeface="SamsungOne-400" panose="020B0503030303020204" pitchFamily="34" charset="0"/>
                    <a:ea typeface="SamsungOne-400" panose="020B0503030303020204" pitchFamily="34" charset="0"/>
                  </a:rPr>
                  <a:t>Đánh giá</a:t>
                </a:r>
                <a:endParaRPr lang="en-US" sz="1200" b="1" dirty="0">
                  <a:latin typeface="SamsungOne-400" panose="020B0503030303020204" pitchFamily="34" charset="0"/>
                  <a:ea typeface="SamsungOne-400" panose="020B0503030303020204" pitchFamily="34" charset="0"/>
                </a:endParaRPr>
              </a:p>
            </p:txBody>
          </p:sp>
          <p:sp>
            <p:nvSpPr>
              <p:cNvPr id="122" name="직사각형 121">
                <a:extLst>
                  <a:ext uri="{FF2B5EF4-FFF2-40B4-BE49-F238E27FC236}">
                    <a16:creationId xmlns:a16="http://schemas.microsoft.com/office/drawing/2014/main" id="{F1ADE482-14C4-45CC-92A4-579D6515ED0F}"/>
                  </a:ext>
                </a:extLst>
              </p:cNvPr>
              <p:cNvSpPr/>
              <p:nvPr/>
            </p:nvSpPr>
            <p:spPr>
              <a:xfrm>
                <a:off x="2642220" y="4636878"/>
                <a:ext cx="871728" cy="591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tx1"/>
                    </a:solidFill>
                    <a:latin typeface="SamsungOne-400" panose="020B0503030303020204" pitchFamily="34" charset="0"/>
                    <a:ea typeface="SamsungOne-400" panose="020B0503030303020204" pitchFamily="34" charset="0"/>
                  </a:rPr>
                  <a:t>Não</a:t>
                </a:r>
                <a:endParaRPr lang="en-US" sz="1200" dirty="0">
                  <a:solidFill>
                    <a:schemeClr val="tx1"/>
                  </a:solidFill>
                  <a:latin typeface="SamsungOne-400" panose="020B0503030303020204" pitchFamily="34" charset="0"/>
                  <a:ea typeface="SamsungOne-400" panose="020B0503030303020204" pitchFamily="34" charset="0"/>
                </a:endParaRPr>
              </a:p>
            </p:txBody>
          </p:sp>
        </p:grpSp>
        <p:grpSp>
          <p:nvGrpSpPr>
            <p:cNvPr id="110" name="그룹 109">
              <a:extLst>
                <a:ext uri="{FF2B5EF4-FFF2-40B4-BE49-F238E27FC236}">
                  <a16:creationId xmlns:a16="http://schemas.microsoft.com/office/drawing/2014/main" id="{80973432-8F02-48DE-9058-851D4EA03A12}"/>
                </a:ext>
              </a:extLst>
            </p:cNvPr>
            <p:cNvGrpSpPr/>
            <p:nvPr/>
          </p:nvGrpSpPr>
          <p:grpSpPr>
            <a:xfrm>
              <a:off x="3557938" y="4334469"/>
              <a:ext cx="871728" cy="893721"/>
              <a:chOff x="3794841" y="4334469"/>
              <a:chExt cx="871728" cy="893721"/>
            </a:xfrm>
          </p:grpSpPr>
          <p:sp>
            <p:nvSpPr>
              <p:cNvPr id="119" name="모서리가 둥근 직사각형 23">
                <a:extLst>
                  <a:ext uri="{FF2B5EF4-FFF2-40B4-BE49-F238E27FC236}">
                    <a16:creationId xmlns:a16="http://schemas.microsoft.com/office/drawing/2014/main" id="{3C5142BA-F8A9-4F5B-BBFC-12BE7728282B}"/>
                  </a:ext>
                </a:extLst>
              </p:cNvPr>
              <p:cNvSpPr/>
              <p:nvPr/>
            </p:nvSpPr>
            <p:spPr>
              <a:xfrm>
                <a:off x="3794841" y="4334469"/>
                <a:ext cx="871728" cy="257174"/>
              </a:xfrm>
              <a:prstGeom prst="roundRect">
                <a:avLst>
                  <a:gd name="adj" fmla="val 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vi-VN" sz="1200" b="1" dirty="0">
                    <a:latin typeface="SamsungOne-400" panose="020B0503030303020204" pitchFamily="34" charset="0"/>
                    <a:ea typeface="SamsungOne-400" panose="020B0503030303020204" pitchFamily="34" charset="0"/>
                  </a:rPr>
                  <a:t>Điều khiển</a:t>
                </a:r>
                <a:endParaRPr lang="en-US" sz="1200" b="1" dirty="0">
                  <a:latin typeface="SamsungOne-400" panose="020B0503030303020204" pitchFamily="34" charset="0"/>
                  <a:ea typeface="SamsungOne-400" panose="020B0503030303020204" pitchFamily="34" charset="0"/>
                </a:endParaRPr>
              </a:p>
            </p:txBody>
          </p:sp>
          <p:sp>
            <p:nvSpPr>
              <p:cNvPr id="120" name="직사각형 119">
                <a:extLst>
                  <a:ext uri="{FF2B5EF4-FFF2-40B4-BE49-F238E27FC236}">
                    <a16:creationId xmlns:a16="http://schemas.microsoft.com/office/drawing/2014/main" id="{E60F4C94-21C1-45DC-BC6E-46849C3651B0}"/>
                  </a:ext>
                </a:extLst>
              </p:cNvPr>
              <p:cNvSpPr/>
              <p:nvPr/>
            </p:nvSpPr>
            <p:spPr>
              <a:xfrm>
                <a:off x="3794841" y="4636878"/>
                <a:ext cx="871728" cy="591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tx1"/>
                    </a:solidFill>
                    <a:latin typeface="SamsungOne-400" panose="020B0503030303020204" pitchFamily="34" charset="0"/>
                    <a:ea typeface="SamsungOne-400" panose="020B0503030303020204" pitchFamily="34" charset="0"/>
                  </a:rPr>
                  <a:t>Não</a:t>
                </a:r>
                <a:endParaRPr lang="en-US" sz="1200" dirty="0">
                  <a:solidFill>
                    <a:schemeClr val="tx1"/>
                  </a:solidFill>
                  <a:latin typeface="SamsungOne-400" panose="020B0503030303020204" pitchFamily="34" charset="0"/>
                  <a:ea typeface="SamsungOne-400" panose="020B0503030303020204" pitchFamily="34" charset="0"/>
                </a:endParaRPr>
              </a:p>
            </p:txBody>
          </p:sp>
        </p:grpSp>
        <p:sp>
          <p:nvSpPr>
            <p:cNvPr id="111" name="직사각형 110">
              <a:extLst>
                <a:ext uri="{FF2B5EF4-FFF2-40B4-BE49-F238E27FC236}">
                  <a16:creationId xmlns:a16="http://schemas.microsoft.com/office/drawing/2014/main" id="{743A1310-2CB6-4767-9D60-11F9FDB2F75D}"/>
                </a:ext>
              </a:extLst>
            </p:cNvPr>
            <p:cNvSpPr/>
            <p:nvPr/>
          </p:nvSpPr>
          <p:spPr>
            <a:xfrm>
              <a:off x="1892064" y="5483680"/>
              <a:ext cx="1338946" cy="3550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tx1"/>
                  </a:solidFill>
                  <a:latin typeface="SamsungOne-400" panose="020B0503030303020204" pitchFamily="34" charset="0"/>
                  <a:ea typeface="SamsungOne-400" panose="020B0503030303020204" pitchFamily="34" charset="0"/>
                </a:rPr>
                <a:t>Phản hồi</a:t>
              </a:r>
              <a:r>
                <a:rPr lang="en-US" sz="1200" dirty="0">
                  <a:solidFill>
                    <a:schemeClr val="tx1"/>
                  </a:solidFill>
                  <a:latin typeface="SamsungOne-400" panose="020B0503030303020204" pitchFamily="34" charset="0"/>
                  <a:ea typeface="SamsungOne-400" panose="020B0503030303020204" pitchFamily="34" charset="0"/>
                </a:rPr>
                <a:t>: </a:t>
              </a:r>
              <a:r>
                <a:rPr lang="vi-VN" sz="1200" dirty="0">
                  <a:solidFill>
                    <a:schemeClr val="tx1"/>
                  </a:solidFill>
                  <a:latin typeface="SamsungOne-400" panose="020B0503030303020204" pitchFamily="34" charset="0"/>
                  <a:ea typeface="SamsungOne-400" panose="020B0503030303020204" pitchFamily="34" charset="0"/>
                </a:rPr>
                <a:t>Mắt</a:t>
              </a:r>
              <a:endParaRPr lang="en-US" sz="1200" dirty="0">
                <a:solidFill>
                  <a:schemeClr val="tx1"/>
                </a:solidFill>
                <a:latin typeface="SamsungOne-400" panose="020B0503030303020204" pitchFamily="34" charset="0"/>
                <a:ea typeface="SamsungOne-400" panose="020B0503030303020204" pitchFamily="34" charset="0"/>
              </a:endParaRPr>
            </a:p>
          </p:txBody>
        </p:sp>
        <p:sp>
          <p:nvSpPr>
            <p:cNvPr id="112" name="직사각형 111">
              <a:extLst>
                <a:ext uri="{FF2B5EF4-FFF2-40B4-BE49-F238E27FC236}">
                  <a16:creationId xmlns:a16="http://schemas.microsoft.com/office/drawing/2014/main" id="{BF117174-FFAD-4401-9C2E-42078AF5EA48}"/>
                </a:ext>
              </a:extLst>
            </p:cNvPr>
            <p:cNvSpPr/>
            <p:nvPr/>
          </p:nvSpPr>
          <p:spPr>
            <a:xfrm>
              <a:off x="628650" y="4713077"/>
              <a:ext cx="601029" cy="43994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cxnSp>
          <p:nvCxnSpPr>
            <p:cNvPr id="113" name="직선 화살표 연결선 112">
              <a:extLst>
                <a:ext uri="{FF2B5EF4-FFF2-40B4-BE49-F238E27FC236}">
                  <a16:creationId xmlns:a16="http://schemas.microsoft.com/office/drawing/2014/main" id="{FEF3C0F7-57FA-4CA4-A34C-9283069545C5}"/>
                </a:ext>
              </a:extLst>
            </p:cNvPr>
            <p:cNvCxnSpPr>
              <a:endCxn id="124" idx="1"/>
            </p:cNvCxnSpPr>
            <p:nvPr/>
          </p:nvCxnSpPr>
          <p:spPr>
            <a:xfrm flipV="1">
              <a:off x="1135078" y="4932534"/>
              <a:ext cx="280892" cy="517"/>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BF2C5F83-CC6D-47E7-9FF9-0CE50D1428F3}"/>
                </a:ext>
              </a:extLst>
            </p:cNvPr>
            <p:cNvCxnSpPr>
              <a:stCxn id="124" idx="3"/>
              <a:endCxn id="122" idx="1"/>
            </p:cNvCxnSpPr>
            <p:nvPr/>
          </p:nvCxnSpPr>
          <p:spPr>
            <a:xfrm>
              <a:off x="2297223" y="4932534"/>
              <a:ext cx="194931"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B262261A-F047-4A00-9F94-0F22E7563F2D}"/>
                </a:ext>
              </a:extLst>
            </p:cNvPr>
            <p:cNvCxnSpPr>
              <a:stCxn id="122" idx="3"/>
              <a:endCxn id="120" idx="1"/>
            </p:cNvCxnSpPr>
            <p:nvPr/>
          </p:nvCxnSpPr>
          <p:spPr>
            <a:xfrm>
              <a:off x="3363882" y="4932534"/>
              <a:ext cx="194056"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꺾인 연결선 16">
              <a:extLst>
                <a:ext uri="{FF2B5EF4-FFF2-40B4-BE49-F238E27FC236}">
                  <a16:creationId xmlns:a16="http://schemas.microsoft.com/office/drawing/2014/main" id="{A54DDF38-718C-4D2C-B2CF-BED9E2E0A2DB}"/>
                </a:ext>
              </a:extLst>
            </p:cNvPr>
            <p:cNvCxnSpPr>
              <a:cxnSpLocks/>
              <a:stCxn id="112" idx="2"/>
              <a:endCxn id="111" idx="1"/>
            </p:cNvCxnSpPr>
            <p:nvPr/>
          </p:nvCxnSpPr>
          <p:spPr>
            <a:xfrm rot="16200000" flipH="1">
              <a:off x="1156532" y="4925656"/>
              <a:ext cx="508164" cy="962899"/>
            </a:xfrm>
            <a:prstGeom prst="bentConnector2">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꺾인 연결선 31">
              <a:extLst>
                <a:ext uri="{FF2B5EF4-FFF2-40B4-BE49-F238E27FC236}">
                  <a16:creationId xmlns:a16="http://schemas.microsoft.com/office/drawing/2014/main" id="{60E8F16C-056D-463D-9406-8C8C952BA8CF}"/>
                </a:ext>
              </a:extLst>
            </p:cNvPr>
            <p:cNvCxnSpPr>
              <a:cxnSpLocks/>
              <a:stCxn id="111" idx="3"/>
              <a:endCxn id="120" idx="2"/>
            </p:cNvCxnSpPr>
            <p:nvPr/>
          </p:nvCxnSpPr>
          <p:spPr>
            <a:xfrm flipV="1">
              <a:off x="3231010" y="5228190"/>
              <a:ext cx="762792" cy="432998"/>
            </a:xfrm>
            <a:prstGeom prst="bentConnector2">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1305A54-7C90-48D2-BAD4-54FFB18CFCC9}"/>
                </a:ext>
              </a:extLst>
            </p:cNvPr>
            <p:cNvSpPr txBox="1"/>
            <p:nvPr/>
          </p:nvSpPr>
          <p:spPr>
            <a:xfrm>
              <a:off x="532394" y="4726933"/>
              <a:ext cx="793539" cy="461665"/>
            </a:xfrm>
            <a:prstGeom prst="rect">
              <a:avLst/>
            </a:prstGeom>
            <a:noFill/>
          </p:spPr>
          <p:txBody>
            <a:bodyPr wrap="square">
              <a:spAutoFit/>
            </a:bodyPr>
            <a:lstStyle/>
            <a:p>
              <a:pPr algn="ctr"/>
              <a:r>
                <a:rPr lang="vi-VN" altLang="ko-KR" sz="1200" b="1" dirty="0">
                  <a:solidFill>
                    <a:schemeClr val="lt1"/>
                  </a:solidFill>
                  <a:latin typeface="SamsungOne-400" panose="020B0503030303020204" pitchFamily="34" charset="0"/>
                </a:rPr>
                <a:t>Đối tượng</a:t>
              </a:r>
              <a:endParaRPr lang="ko-KR" altLang="en-US" sz="1200" b="1" dirty="0">
                <a:solidFill>
                  <a:schemeClr val="lt1"/>
                </a:solidFill>
                <a:latin typeface="SamsungOne-400" panose="020B0503030303020204" pitchFamily="34" charset="0"/>
              </a:endParaRPr>
            </a:p>
          </p:txBody>
        </p:sp>
      </p:grpSp>
      <p:grpSp>
        <p:nvGrpSpPr>
          <p:cNvPr id="125" name="그룹 124">
            <a:extLst>
              <a:ext uri="{FF2B5EF4-FFF2-40B4-BE49-F238E27FC236}">
                <a16:creationId xmlns:a16="http://schemas.microsoft.com/office/drawing/2014/main" id="{EA424A57-7774-40F0-AFCC-DF322DB7585B}"/>
              </a:ext>
            </a:extLst>
          </p:cNvPr>
          <p:cNvGrpSpPr/>
          <p:nvPr/>
        </p:nvGrpSpPr>
        <p:grpSpPr>
          <a:xfrm>
            <a:off x="4587541" y="3725085"/>
            <a:ext cx="4822180" cy="2428065"/>
            <a:chOff x="4695825" y="3744135"/>
            <a:chExt cx="4981725" cy="2428065"/>
          </a:xfrm>
        </p:grpSpPr>
        <p:sp>
          <p:nvSpPr>
            <p:cNvPr id="126" name="모서리가 둥근 직사각형 36">
              <a:extLst>
                <a:ext uri="{FF2B5EF4-FFF2-40B4-BE49-F238E27FC236}">
                  <a16:creationId xmlns:a16="http://schemas.microsoft.com/office/drawing/2014/main" id="{750C2F97-6E76-4C01-90EC-B1B82598E65B}"/>
                </a:ext>
              </a:extLst>
            </p:cNvPr>
            <p:cNvSpPr/>
            <p:nvPr/>
          </p:nvSpPr>
          <p:spPr>
            <a:xfrm>
              <a:off x="4695825" y="3859149"/>
              <a:ext cx="4981725" cy="2313051"/>
            </a:xfrm>
            <a:prstGeom prst="roundRect">
              <a:avLst>
                <a:gd name="adj" fmla="val 0"/>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그룹 126">
              <a:extLst>
                <a:ext uri="{FF2B5EF4-FFF2-40B4-BE49-F238E27FC236}">
                  <a16:creationId xmlns:a16="http://schemas.microsoft.com/office/drawing/2014/main" id="{CCD6DDF3-B766-4270-85C8-57052BFEA7D6}"/>
                </a:ext>
              </a:extLst>
            </p:cNvPr>
            <p:cNvGrpSpPr/>
            <p:nvPr/>
          </p:nvGrpSpPr>
          <p:grpSpPr>
            <a:xfrm>
              <a:off x="4712706" y="3744135"/>
              <a:ext cx="4883910" cy="2189462"/>
              <a:chOff x="4712706" y="3744135"/>
              <a:chExt cx="4883910" cy="2189462"/>
            </a:xfrm>
          </p:grpSpPr>
          <p:sp>
            <p:nvSpPr>
              <p:cNvPr id="128" name="직사각형 127">
                <a:extLst>
                  <a:ext uri="{FF2B5EF4-FFF2-40B4-BE49-F238E27FC236}">
                    <a16:creationId xmlns:a16="http://schemas.microsoft.com/office/drawing/2014/main" id="{4193896C-4342-4B14-9C07-493DC3C030F9}"/>
                  </a:ext>
                </a:extLst>
              </p:cNvPr>
              <p:cNvSpPr/>
              <p:nvPr/>
            </p:nvSpPr>
            <p:spPr>
              <a:xfrm>
                <a:off x="6483775" y="3744135"/>
                <a:ext cx="1557392" cy="206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vi-VN" sz="1400" b="1" dirty="0">
                    <a:solidFill>
                      <a:schemeClr val="tx1"/>
                    </a:solidFill>
                    <a:latin typeface="SamsungOne-400" panose="020B0503030303020204" pitchFamily="34" charset="0"/>
                  </a:rPr>
                  <a:t>Lai xe tự động</a:t>
                </a:r>
                <a:endParaRPr lang="en-US" sz="1400" b="1" dirty="0">
                  <a:solidFill>
                    <a:schemeClr val="tx1"/>
                  </a:solidFill>
                  <a:latin typeface="SamsungOne-400" panose="020B0503030303020204" pitchFamily="34" charset="0"/>
                </a:endParaRPr>
              </a:p>
            </p:txBody>
          </p:sp>
          <p:grpSp>
            <p:nvGrpSpPr>
              <p:cNvPr id="129" name="그룹 128">
                <a:extLst>
                  <a:ext uri="{FF2B5EF4-FFF2-40B4-BE49-F238E27FC236}">
                    <a16:creationId xmlns:a16="http://schemas.microsoft.com/office/drawing/2014/main" id="{37FC83DD-116C-4989-B2A3-9AECE135291E}"/>
                  </a:ext>
                </a:extLst>
              </p:cNvPr>
              <p:cNvGrpSpPr/>
              <p:nvPr/>
            </p:nvGrpSpPr>
            <p:grpSpPr>
              <a:xfrm>
                <a:off x="4712706" y="4229098"/>
                <a:ext cx="4883910" cy="1704499"/>
                <a:chOff x="4962233" y="4229098"/>
                <a:chExt cx="4883910" cy="1704499"/>
              </a:xfrm>
            </p:grpSpPr>
            <p:sp>
              <p:nvSpPr>
                <p:cNvPr id="130" name="직사각형 129">
                  <a:extLst>
                    <a:ext uri="{FF2B5EF4-FFF2-40B4-BE49-F238E27FC236}">
                      <a16:creationId xmlns:a16="http://schemas.microsoft.com/office/drawing/2014/main" id="{20A822A6-D796-49E4-8B98-819DB4E1379A}"/>
                    </a:ext>
                  </a:extLst>
                </p:cNvPr>
                <p:cNvSpPr/>
                <p:nvPr/>
              </p:nvSpPr>
              <p:spPr>
                <a:xfrm>
                  <a:off x="5867287" y="4551045"/>
                  <a:ext cx="1217185" cy="920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vi-VN" altLang="ko-KR" sz="1200" dirty="0">
                      <a:solidFill>
                        <a:schemeClr val="tx1"/>
                      </a:solidFill>
                      <a:latin typeface="SamsungOne-400" panose="020B0503030303020204" pitchFamily="34" charset="0"/>
                      <a:ea typeface="SamsungOne-400" panose="020B0503030303020204" pitchFamily="34" charset="0"/>
                    </a:rPr>
                    <a:t>Cảm biến</a:t>
                  </a:r>
                  <a:endParaRPr lang="en-US" altLang="ko-KR" sz="1200" dirty="0">
                    <a:solidFill>
                      <a:schemeClr val="tx1"/>
                    </a:solidFill>
                    <a:latin typeface="SamsungOne-400" panose="020B0503030303020204" pitchFamily="34" charset="0"/>
                    <a:ea typeface="SamsungOne-400" panose="020B0503030303020204" pitchFamily="34" charset="0"/>
                  </a:endParaRPr>
                </a:p>
                <a:p>
                  <a:pPr algn="ctr"/>
                  <a:r>
                    <a:rPr lang="en-US" altLang="ko-KR" sz="1200" dirty="0">
                      <a:solidFill>
                        <a:schemeClr val="tx1"/>
                      </a:solidFill>
                      <a:latin typeface="SamsungOne-400" panose="020B0503030303020204" pitchFamily="34" charset="0"/>
                      <a:ea typeface="SamsungOne-400" panose="020B0503030303020204" pitchFamily="34" charset="0"/>
                    </a:rPr>
                    <a:t>(Camera/Lidar/</a:t>
                  </a:r>
                </a:p>
                <a:p>
                  <a:pPr algn="ctr"/>
                  <a:r>
                    <a:rPr lang="en-US" altLang="ko-KR" sz="1200" dirty="0">
                      <a:solidFill>
                        <a:schemeClr val="tx1"/>
                      </a:solidFill>
                      <a:latin typeface="SamsungOne-400" panose="020B0503030303020204" pitchFamily="34" charset="0"/>
                      <a:ea typeface="SamsungOne-400" panose="020B0503030303020204" pitchFamily="34" charset="0"/>
                    </a:rPr>
                    <a:t>Radar)</a:t>
                  </a:r>
                  <a:r>
                    <a:rPr lang="vi-VN" altLang="ko-KR" sz="1200" dirty="0">
                      <a:solidFill>
                        <a:schemeClr val="tx1"/>
                      </a:solidFill>
                      <a:latin typeface="SamsungOne-400" panose="020B0503030303020204" pitchFamily="34" charset="0"/>
                      <a:ea typeface="SamsungOne-400" panose="020B0503030303020204" pitchFamily="34" charset="0"/>
                    </a:rPr>
                    <a:t>Bản đồ</a:t>
                  </a:r>
                  <a:br>
                    <a:rPr lang="en-US" altLang="ko-KR" sz="1200" dirty="0">
                      <a:solidFill>
                        <a:schemeClr val="tx1"/>
                      </a:solidFill>
                      <a:latin typeface="SamsungOne-400" panose="020B0503030303020204" pitchFamily="34" charset="0"/>
                      <a:ea typeface="SamsungOne-400" panose="020B0503030303020204" pitchFamily="34" charset="0"/>
                    </a:rPr>
                  </a:br>
                  <a:r>
                    <a:rPr lang="en-US" altLang="ko-KR" sz="1200" dirty="0">
                      <a:solidFill>
                        <a:schemeClr val="tx1"/>
                      </a:solidFill>
                      <a:latin typeface="SamsungOne-400" panose="020B0503030303020204" pitchFamily="34" charset="0"/>
                      <a:ea typeface="SamsungOne-400" panose="020B0503030303020204" pitchFamily="34" charset="0"/>
                    </a:rPr>
                    <a:t>/</a:t>
                  </a:r>
                  <a:r>
                    <a:rPr lang="vi-VN" altLang="ko-KR" sz="1200" dirty="0">
                      <a:solidFill>
                        <a:schemeClr val="tx1"/>
                      </a:solidFill>
                      <a:latin typeface="SamsungOne-400" panose="020B0503030303020204" pitchFamily="34" charset="0"/>
                      <a:ea typeface="SamsungOne-400" panose="020B0503030303020204" pitchFamily="34" charset="0"/>
                    </a:rPr>
                    <a:t>Thư tín</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131" name="직사각형 130">
                  <a:extLst>
                    <a:ext uri="{FF2B5EF4-FFF2-40B4-BE49-F238E27FC236}">
                      <a16:creationId xmlns:a16="http://schemas.microsoft.com/office/drawing/2014/main" id="{E3AFB181-9BAD-484A-B1B8-41B11887469A}"/>
                    </a:ext>
                  </a:extLst>
                </p:cNvPr>
                <p:cNvSpPr/>
                <p:nvPr/>
              </p:nvSpPr>
              <p:spPr>
                <a:xfrm>
                  <a:off x="7282304" y="4551045"/>
                  <a:ext cx="880622" cy="920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vi-VN" altLang="ko-KR" sz="1200" dirty="0">
                      <a:solidFill>
                        <a:schemeClr val="tx1"/>
                      </a:solidFill>
                      <a:latin typeface="SamsungOne-400" panose="020B0503030303020204" pitchFamily="34" charset="0"/>
                      <a:ea typeface="SamsungOne-400" panose="020B0503030303020204" pitchFamily="34" charset="0"/>
                    </a:rPr>
                    <a:t>Nhân tạo</a:t>
                  </a:r>
                </a:p>
                <a:p>
                  <a:pPr algn="ctr"/>
                  <a:r>
                    <a:rPr lang="vi-VN" altLang="ko-KR" sz="1200" dirty="0">
                      <a:solidFill>
                        <a:schemeClr val="tx1"/>
                      </a:solidFill>
                      <a:latin typeface="SamsungOne-400" panose="020B0503030303020204" pitchFamily="34" charset="0"/>
                      <a:ea typeface="SamsungOne-400" panose="020B0503030303020204" pitchFamily="34" charset="0"/>
                    </a:rPr>
                    <a:t>Sự thông minh</a:t>
                  </a:r>
                  <a:endParaRPr lang="en-US" altLang="ko-KR" sz="1200" dirty="0">
                    <a:solidFill>
                      <a:schemeClr val="tx1"/>
                    </a:solidFill>
                    <a:latin typeface="SamsungOne-400" panose="020B0503030303020204" pitchFamily="34" charset="0"/>
                    <a:ea typeface="SamsungOne-400" panose="020B0503030303020204" pitchFamily="34" charset="0"/>
                  </a:endParaRPr>
                </a:p>
                <a:p>
                  <a:pPr algn="ctr"/>
                  <a:r>
                    <a:rPr lang="en-US" sz="1200" dirty="0">
                      <a:solidFill>
                        <a:schemeClr val="tx1"/>
                      </a:solidFill>
                      <a:latin typeface="SamsungOne-400" panose="020B0503030303020204" pitchFamily="34" charset="0"/>
                      <a:ea typeface="SamsungOne-400" panose="020B0503030303020204" pitchFamily="34" charset="0"/>
                    </a:rPr>
                    <a:t>SW</a:t>
                  </a:r>
                </a:p>
              </p:txBody>
            </p:sp>
            <p:sp>
              <p:nvSpPr>
                <p:cNvPr id="132" name="직사각형 131">
                  <a:extLst>
                    <a:ext uri="{FF2B5EF4-FFF2-40B4-BE49-F238E27FC236}">
                      <a16:creationId xmlns:a16="http://schemas.microsoft.com/office/drawing/2014/main" id="{B6397A66-8FB8-4EEC-A56D-D202C991F6F2}"/>
                    </a:ext>
                  </a:extLst>
                </p:cNvPr>
                <p:cNvSpPr/>
                <p:nvPr/>
              </p:nvSpPr>
              <p:spPr>
                <a:xfrm>
                  <a:off x="8352845" y="4557799"/>
                  <a:ext cx="1493298" cy="920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dirty="0" err="1">
                      <a:solidFill>
                        <a:schemeClr val="tx1"/>
                      </a:solidFill>
                      <a:latin typeface="SamsungOne-400" panose="020B0503030303020204" pitchFamily="34" charset="0"/>
                      <a:ea typeface="SamsungOne-400" panose="020B0503030303020204" pitchFamily="34" charset="0"/>
                    </a:rPr>
                    <a:t>Sử</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dụng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bộ</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điều</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khiển</a:t>
                  </a:r>
                  <a:endParaRPr lang="vi-VN" altLang="ko-KR" sz="1200" dirty="0">
                    <a:solidFill>
                      <a:schemeClr val="tx1"/>
                    </a:solidFill>
                    <a:latin typeface="SamsungOne-400" panose="020B0503030303020204" pitchFamily="34" charset="0"/>
                    <a:ea typeface="SamsungOne-400" panose="020B0503030303020204" pitchFamily="34" charset="0"/>
                  </a:endParaRPr>
                </a:p>
                <a:p>
                  <a:pPr algn="ctr"/>
                  <a:r>
                    <a:rPr lang="vi-VN" sz="1200" dirty="0">
                      <a:solidFill>
                        <a:schemeClr val="tx1"/>
                      </a:solidFill>
                      <a:latin typeface="SamsungOne-400" panose="020B0503030303020204" pitchFamily="34" charset="0"/>
                      <a:ea typeface="SamsungOne-400" panose="020B0503030303020204" pitchFamily="34" charset="0"/>
                    </a:rPr>
                    <a:t>Quản lý tốc độ</a:t>
                  </a:r>
                  <a:r>
                    <a:rPr lang="en-US" sz="1200" dirty="0">
                      <a:solidFill>
                        <a:schemeClr val="tx1"/>
                      </a:solidFill>
                      <a:latin typeface="SamsungOne-400" panose="020B0503030303020204" pitchFamily="34" charset="0"/>
                      <a:ea typeface="SamsungOne-400" panose="020B0503030303020204" pitchFamily="34" charset="0"/>
                    </a:rPr>
                    <a:t>/</a:t>
                  </a:r>
                  <a:r>
                    <a:rPr lang="vi-VN" sz="1200" dirty="0">
                      <a:solidFill>
                        <a:schemeClr val="tx1"/>
                      </a:solidFill>
                      <a:latin typeface="SamsungOne-400" panose="020B0503030303020204" pitchFamily="34" charset="0"/>
                      <a:ea typeface="SamsungOne-400" panose="020B0503030303020204" pitchFamily="34" charset="0"/>
                    </a:rPr>
                    <a:t>đánh lái</a:t>
                  </a:r>
                  <a:br>
                    <a:rPr lang="en-US" sz="1200" dirty="0">
                      <a:solidFill>
                        <a:schemeClr val="tx1"/>
                      </a:solidFill>
                      <a:latin typeface="SamsungOne-400" panose="020B0503030303020204" pitchFamily="34" charset="0"/>
                      <a:ea typeface="SamsungOne-400" panose="020B0503030303020204" pitchFamily="34" charset="0"/>
                    </a:rPr>
                  </a:br>
                  <a:r>
                    <a:rPr lang="en-US" sz="1200" dirty="0">
                      <a:solidFill>
                        <a:schemeClr val="tx1"/>
                      </a:solidFill>
                      <a:latin typeface="SamsungOne-400" panose="020B0503030303020204" pitchFamily="34" charset="0"/>
                      <a:ea typeface="SamsungOne-400" panose="020B0503030303020204" pitchFamily="34" charset="0"/>
                    </a:rPr>
                    <a:t>/</a:t>
                  </a:r>
                  <a:r>
                    <a:rPr lang="vi-VN" sz="1200" dirty="0">
                      <a:solidFill>
                        <a:schemeClr val="tx1"/>
                      </a:solidFill>
                      <a:latin typeface="SamsungOne-400" panose="020B0503030303020204" pitchFamily="34" charset="0"/>
                      <a:ea typeface="SamsungOne-400" panose="020B0503030303020204" pitchFamily="34" charset="0"/>
                    </a:rPr>
                    <a:t>phanh</a:t>
                  </a:r>
                  <a:r>
                    <a:rPr lang="en-US" sz="1200" dirty="0">
                      <a:solidFill>
                        <a:schemeClr val="tx1"/>
                      </a:solidFill>
                      <a:latin typeface="SamsungOne-400" panose="020B0503030303020204" pitchFamily="34" charset="0"/>
                      <a:ea typeface="SamsungOne-400" panose="020B0503030303020204" pitchFamily="34" charset="0"/>
                    </a:rPr>
                    <a:t>, etc. </a:t>
                  </a:r>
                </a:p>
              </p:txBody>
            </p:sp>
            <p:sp>
              <p:nvSpPr>
                <p:cNvPr id="133" name="직사각형 132">
                  <a:extLst>
                    <a:ext uri="{FF2B5EF4-FFF2-40B4-BE49-F238E27FC236}">
                      <a16:creationId xmlns:a16="http://schemas.microsoft.com/office/drawing/2014/main" id="{74C66F90-F74C-4349-8CA1-4FCE945191F6}"/>
                    </a:ext>
                  </a:extLst>
                </p:cNvPr>
                <p:cNvSpPr/>
                <p:nvPr/>
              </p:nvSpPr>
              <p:spPr>
                <a:xfrm>
                  <a:off x="6497954" y="5578582"/>
                  <a:ext cx="1557392" cy="3550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tx1"/>
                      </a:solidFill>
                      <a:latin typeface="SamsungOne-400" panose="020B0503030303020204" pitchFamily="34" charset="0"/>
                      <a:ea typeface="SamsungOne-400" panose="020B0503030303020204" pitchFamily="34" charset="0"/>
                    </a:rPr>
                    <a:t>Phản hồi</a:t>
                  </a:r>
                  <a:r>
                    <a:rPr lang="en-US" sz="1200" dirty="0">
                      <a:solidFill>
                        <a:schemeClr val="tx1"/>
                      </a:solidFill>
                      <a:latin typeface="SamsungOne-400" panose="020B0503030303020204" pitchFamily="34" charset="0"/>
                      <a:ea typeface="SamsungOne-400" panose="020B0503030303020204" pitchFamily="34" charset="0"/>
                    </a:rPr>
                    <a:t>: </a:t>
                  </a:r>
                  <a:r>
                    <a:rPr lang="vi-VN" sz="1200" dirty="0">
                      <a:solidFill>
                        <a:schemeClr val="tx1"/>
                      </a:solidFill>
                      <a:latin typeface="SamsungOne-400" panose="020B0503030303020204" pitchFamily="34" charset="0"/>
                      <a:ea typeface="SamsungOne-400" panose="020B0503030303020204" pitchFamily="34" charset="0"/>
                    </a:rPr>
                    <a:t>Cảm biến</a:t>
                  </a:r>
                  <a:endParaRPr lang="en-US" sz="1200" dirty="0">
                    <a:solidFill>
                      <a:schemeClr val="tx1"/>
                    </a:solidFill>
                    <a:latin typeface="SamsungOne-400" panose="020B0503030303020204" pitchFamily="34" charset="0"/>
                    <a:ea typeface="SamsungOne-400" panose="020B0503030303020204" pitchFamily="34" charset="0"/>
                  </a:endParaRPr>
                </a:p>
              </p:txBody>
            </p:sp>
            <p:cxnSp>
              <p:nvCxnSpPr>
                <p:cNvPr id="134" name="직선 화살표 연결선 133">
                  <a:extLst>
                    <a:ext uri="{FF2B5EF4-FFF2-40B4-BE49-F238E27FC236}">
                      <a16:creationId xmlns:a16="http://schemas.microsoft.com/office/drawing/2014/main" id="{09C536CF-E103-405B-B15C-C0B55DE5F3C8}"/>
                    </a:ext>
                  </a:extLst>
                </p:cNvPr>
                <p:cNvCxnSpPr>
                  <a:cxnSpLocks/>
                  <a:endCxn id="130" idx="1"/>
                </p:cNvCxnSpPr>
                <p:nvPr/>
              </p:nvCxnSpPr>
              <p:spPr>
                <a:xfrm>
                  <a:off x="5586395" y="5009251"/>
                  <a:ext cx="280892" cy="2164"/>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BF7985C4-9F13-41C8-8AAE-BA2D9A3A1EB1}"/>
                    </a:ext>
                  </a:extLst>
                </p:cNvPr>
                <p:cNvCxnSpPr>
                  <a:cxnSpLocks/>
                </p:cNvCxnSpPr>
                <p:nvPr/>
              </p:nvCxnSpPr>
              <p:spPr>
                <a:xfrm flipH="1">
                  <a:off x="7074535" y="5000384"/>
                  <a:ext cx="200041" cy="0"/>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0C9F60F-3FCE-4968-A09D-40A9453A3E26}"/>
                    </a:ext>
                  </a:extLst>
                </p:cNvPr>
                <p:cNvCxnSpPr>
                  <a:cxnSpLocks/>
                  <a:stCxn id="131" idx="3"/>
                  <a:endCxn id="132" idx="1"/>
                </p:cNvCxnSpPr>
                <p:nvPr/>
              </p:nvCxnSpPr>
              <p:spPr>
                <a:xfrm>
                  <a:off x="8162926" y="5011415"/>
                  <a:ext cx="189919" cy="6754"/>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꺾인 연결선 50">
                  <a:extLst>
                    <a:ext uri="{FF2B5EF4-FFF2-40B4-BE49-F238E27FC236}">
                      <a16:creationId xmlns:a16="http://schemas.microsoft.com/office/drawing/2014/main" id="{E5FCAEB3-B387-4051-8081-DBA06E23C952}"/>
                    </a:ext>
                  </a:extLst>
                </p:cNvPr>
                <p:cNvCxnSpPr>
                  <a:cxnSpLocks/>
                  <a:stCxn id="142" idx="2"/>
                  <a:endCxn id="133" idx="1"/>
                </p:cNvCxnSpPr>
                <p:nvPr/>
              </p:nvCxnSpPr>
              <p:spPr>
                <a:xfrm rot="16200000" flipH="1">
                  <a:off x="5663297" y="4921432"/>
                  <a:ext cx="530365" cy="1138950"/>
                </a:xfrm>
                <a:prstGeom prst="bentConnector2">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꺾인 연결선 51">
                  <a:extLst>
                    <a:ext uri="{FF2B5EF4-FFF2-40B4-BE49-F238E27FC236}">
                      <a16:creationId xmlns:a16="http://schemas.microsoft.com/office/drawing/2014/main" id="{EA19B1C2-4353-46E0-A730-919E9D811092}"/>
                    </a:ext>
                  </a:extLst>
                </p:cNvPr>
                <p:cNvCxnSpPr>
                  <a:cxnSpLocks/>
                  <a:stCxn id="133" idx="3"/>
                  <a:endCxn id="132" idx="2"/>
                </p:cNvCxnSpPr>
                <p:nvPr/>
              </p:nvCxnSpPr>
              <p:spPr>
                <a:xfrm flipV="1">
                  <a:off x="8055346" y="5478539"/>
                  <a:ext cx="1044148" cy="277551"/>
                </a:xfrm>
                <a:prstGeom prst="bentConnector2">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139" name="모서리가 둥근 직사각형 5">
                  <a:extLst>
                    <a:ext uri="{FF2B5EF4-FFF2-40B4-BE49-F238E27FC236}">
                      <a16:creationId xmlns:a16="http://schemas.microsoft.com/office/drawing/2014/main" id="{5FDB0AD6-868E-4241-9561-F7FB4D1FB1AF}"/>
                    </a:ext>
                  </a:extLst>
                </p:cNvPr>
                <p:cNvSpPr/>
                <p:nvPr/>
              </p:nvSpPr>
              <p:spPr>
                <a:xfrm>
                  <a:off x="5928479" y="4241554"/>
                  <a:ext cx="977530" cy="263967"/>
                </a:xfrm>
                <a:prstGeom prst="roundRect">
                  <a:avLst>
                    <a:gd name="adj" fmla="val 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vi-VN" altLang="ko-KR" sz="1200" b="1" dirty="0">
                      <a:latin typeface="SamsungOne-400" panose="020B0503030303020204" pitchFamily="34" charset="0"/>
                      <a:ea typeface="SamsungOne-400" panose="020B0503030303020204" pitchFamily="34" charset="0"/>
                    </a:rPr>
                    <a:t>Sự công nhận</a:t>
                  </a:r>
                  <a:endParaRPr lang="en-US" altLang="ko-KR" sz="1200" b="1" dirty="0">
                    <a:latin typeface="SamsungOne-400" panose="020B0503030303020204" pitchFamily="34" charset="0"/>
                    <a:ea typeface="SamsungOne-400" panose="020B0503030303020204" pitchFamily="34" charset="0"/>
                  </a:endParaRPr>
                </a:p>
              </p:txBody>
            </p:sp>
            <p:sp>
              <p:nvSpPr>
                <p:cNvPr id="140" name="모서리가 둥근 직사각형 17">
                  <a:extLst>
                    <a:ext uri="{FF2B5EF4-FFF2-40B4-BE49-F238E27FC236}">
                      <a16:creationId xmlns:a16="http://schemas.microsoft.com/office/drawing/2014/main" id="{C8D28D2C-F293-41BE-82DC-09EACD8BB5F7}"/>
                    </a:ext>
                  </a:extLst>
                </p:cNvPr>
                <p:cNvSpPr/>
                <p:nvPr/>
              </p:nvSpPr>
              <p:spPr>
                <a:xfrm>
                  <a:off x="7383906" y="4229100"/>
                  <a:ext cx="871728" cy="257175"/>
                </a:xfrm>
                <a:prstGeom prst="roundRect">
                  <a:avLst>
                    <a:gd name="adj" fmla="val 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vi-VN" altLang="ko-KR" sz="1200" b="1" dirty="0">
                      <a:latin typeface="SamsungOne-400" panose="020B0503030303020204" pitchFamily="34" charset="0"/>
                      <a:ea typeface="SamsungOne-400" panose="020B0503030303020204" pitchFamily="34" charset="0"/>
                    </a:rPr>
                    <a:t>Đánh giá</a:t>
                  </a:r>
                  <a:endParaRPr lang="en-US" altLang="ko-KR" sz="1200" b="1" dirty="0">
                    <a:latin typeface="SamsungOne-400" panose="020B0503030303020204" pitchFamily="34" charset="0"/>
                    <a:ea typeface="SamsungOne-400" panose="020B0503030303020204" pitchFamily="34" charset="0"/>
                  </a:endParaRPr>
                </a:p>
              </p:txBody>
            </p:sp>
            <p:sp>
              <p:nvSpPr>
                <p:cNvPr id="141" name="모서리가 둥근 직사각형 23">
                  <a:extLst>
                    <a:ext uri="{FF2B5EF4-FFF2-40B4-BE49-F238E27FC236}">
                      <a16:creationId xmlns:a16="http://schemas.microsoft.com/office/drawing/2014/main" id="{0D9F235D-56E6-438B-A294-A1FB327215F0}"/>
                    </a:ext>
                  </a:extLst>
                </p:cNvPr>
                <p:cNvSpPr/>
                <p:nvPr/>
              </p:nvSpPr>
              <p:spPr>
                <a:xfrm>
                  <a:off x="8536527" y="4229098"/>
                  <a:ext cx="871728" cy="266701"/>
                </a:xfrm>
                <a:prstGeom prst="roundRect">
                  <a:avLst>
                    <a:gd name="adj" fmla="val 0"/>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vi-VN" altLang="ko-KR" sz="1200" b="1" dirty="0">
                      <a:latin typeface="SamsungOne-400" panose="020B0503030303020204" pitchFamily="34" charset="0"/>
                      <a:ea typeface="SamsungOne-400" panose="020B0503030303020204" pitchFamily="34" charset="0"/>
                    </a:rPr>
                    <a:t>Điều khiển</a:t>
                  </a:r>
                  <a:endParaRPr lang="en-US" altLang="ko-KR" sz="1200" b="1" dirty="0">
                    <a:latin typeface="SamsungOne-400" panose="020B0503030303020204" pitchFamily="34" charset="0"/>
                    <a:ea typeface="SamsungOne-400" panose="020B0503030303020204" pitchFamily="34" charset="0"/>
                  </a:endParaRPr>
                </a:p>
              </p:txBody>
            </p:sp>
            <p:sp>
              <p:nvSpPr>
                <p:cNvPr id="142" name="직사각형 141">
                  <a:extLst>
                    <a:ext uri="{FF2B5EF4-FFF2-40B4-BE49-F238E27FC236}">
                      <a16:creationId xmlns:a16="http://schemas.microsoft.com/office/drawing/2014/main" id="{16CA4284-481E-48E2-B899-A49C7A140C35}"/>
                    </a:ext>
                  </a:extLst>
                </p:cNvPr>
                <p:cNvSpPr/>
                <p:nvPr/>
              </p:nvSpPr>
              <p:spPr>
                <a:xfrm>
                  <a:off x="5058489" y="4785778"/>
                  <a:ext cx="601029" cy="43994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143" name="TextBox 142">
                  <a:extLst>
                    <a:ext uri="{FF2B5EF4-FFF2-40B4-BE49-F238E27FC236}">
                      <a16:creationId xmlns:a16="http://schemas.microsoft.com/office/drawing/2014/main" id="{22ABA052-DFB2-4363-8B42-C6A6B6901126}"/>
                    </a:ext>
                  </a:extLst>
                </p:cNvPr>
                <p:cNvSpPr txBox="1"/>
                <p:nvPr/>
              </p:nvSpPr>
              <p:spPr>
                <a:xfrm>
                  <a:off x="4962233" y="4785777"/>
                  <a:ext cx="793539" cy="461665"/>
                </a:xfrm>
                <a:prstGeom prst="rect">
                  <a:avLst/>
                </a:prstGeom>
                <a:noFill/>
              </p:spPr>
              <p:txBody>
                <a:bodyPr wrap="square">
                  <a:spAutoFit/>
                </a:bodyPr>
                <a:lstStyle/>
                <a:p>
                  <a:pPr algn="ctr"/>
                  <a:r>
                    <a:rPr lang="vi-VN" altLang="ko-KR" sz="1200" b="1">
                      <a:solidFill>
                        <a:schemeClr val="lt1"/>
                      </a:solidFill>
                      <a:latin typeface="SamsungOne-400" panose="020B0503030303020204" pitchFamily="34" charset="0"/>
                      <a:ea typeface="SamsungOne-400" panose="020B0503030303020204" pitchFamily="34" charset="0"/>
                    </a:rPr>
                    <a:t>Đối tượng</a:t>
                  </a:r>
                  <a:endParaRPr lang="ko-KR" altLang="en-US" sz="1200" b="1" dirty="0">
                    <a:solidFill>
                      <a:schemeClr val="lt1"/>
                    </a:solidFill>
                    <a:latin typeface="SamsungOne-400" panose="020B0503030303020204" pitchFamily="34" charset="0"/>
                  </a:endParaRPr>
                </a:p>
              </p:txBody>
            </p:sp>
          </p:grpSp>
        </p:grpSp>
      </p:grpSp>
    </p:spTree>
    <p:extLst>
      <p:ext uri="{BB962C8B-B14F-4D97-AF65-F5344CB8AC3E}">
        <p14:creationId xmlns:p14="http://schemas.microsoft.com/office/powerpoint/2010/main" val="1398439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416128" y="444866"/>
            <a:ext cx="9051872" cy="553998"/>
            <a:chOff x="416128" y="444866"/>
            <a:chExt cx="9051872" cy="553998"/>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2.8. Xe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0" name="직사각형 1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aphicFrame>
        <p:nvGraphicFramePr>
          <p:cNvPr id="14" name="표 13">
            <a:extLst>
              <a:ext uri="{FF2B5EF4-FFF2-40B4-BE49-F238E27FC236}">
                <a16:creationId xmlns:a16="http://schemas.microsoft.com/office/drawing/2014/main" id="{EC915883-DC35-4CEE-B186-E068EA6801FF}"/>
              </a:ext>
            </a:extLst>
          </p:cNvPr>
          <p:cNvGraphicFramePr>
            <a:graphicFrameLocks noGrp="1"/>
          </p:cNvGraphicFramePr>
          <p:nvPr>
            <p:extLst>
              <p:ext uri="{D42A27DB-BD31-4B8C-83A1-F6EECF244321}">
                <p14:modId xmlns:p14="http://schemas.microsoft.com/office/powerpoint/2010/main" val="4278304277"/>
              </p:ext>
            </p:extLst>
          </p:nvPr>
        </p:nvGraphicFramePr>
        <p:xfrm>
          <a:off x="559357" y="2477145"/>
          <a:ext cx="8630826" cy="3624038"/>
        </p:xfrm>
        <a:graphic>
          <a:graphicData uri="http://schemas.openxmlformats.org/drawingml/2006/table">
            <a:tbl>
              <a:tblPr firstRow="1" bandRow="1">
                <a:tableStyleId>{5C22544A-7EE6-4342-B048-85BDC9FD1C3A}</a:tableStyleId>
              </a:tblPr>
              <a:tblGrid>
                <a:gridCol w="1872460">
                  <a:extLst>
                    <a:ext uri="{9D8B030D-6E8A-4147-A177-3AD203B41FA5}">
                      <a16:colId xmlns:a16="http://schemas.microsoft.com/office/drawing/2014/main" val="2893669326"/>
                    </a:ext>
                  </a:extLst>
                </a:gridCol>
                <a:gridCol w="2359258">
                  <a:extLst>
                    <a:ext uri="{9D8B030D-6E8A-4147-A177-3AD203B41FA5}">
                      <a16:colId xmlns:a16="http://schemas.microsoft.com/office/drawing/2014/main" val="1624386964"/>
                    </a:ext>
                  </a:extLst>
                </a:gridCol>
                <a:gridCol w="4399108">
                  <a:extLst>
                    <a:ext uri="{9D8B030D-6E8A-4147-A177-3AD203B41FA5}">
                      <a16:colId xmlns:a16="http://schemas.microsoft.com/office/drawing/2014/main" val="2723376963"/>
                    </a:ext>
                  </a:extLst>
                </a:gridCol>
              </a:tblGrid>
              <a:tr h="267428">
                <a:tc>
                  <a:txBody>
                    <a:bodyPr/>
                    <a:lstStyle/>
                    <a:p>
                      <a:pPr marL="0" marR="0" indent="0" algn="ctr" defTabSz="914400" rtl="0" eaLnBrk="1" fontAlgn="base" latinLnBrk="0"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Giai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đoạn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lái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tự</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hành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Đặc tính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Nội dung</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813435">
                <a:tc>
                  <a:txBody>
                    <a:bodyPr/>
                    <a:lstStyle/>
                    <a:p>
                      <a:pPr marL="0" marR="0" indent="0" algn="ctr" defTabSz="914400" rtl="0" eaLnBrk="1" fontAlgn="base" latinLnBrk="0" hangingPunct="1">
                        <a:lnSpc>
                          <a:spcPct val="100000"/>
                        </a:lnSpc>
                        <a:spcBef>
                          <a:spcPts val="0"/>
                        </a:spcBef>
                        <a:spcAft>
                          <a:spcPts val="0"/>
                        </a:spcAft>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sz="1300" b="1" kern="1200" dirty="0">
                          <a:solidFill>
                            <a:srgbClr val="1429A0"/>
                          </a:solidFill>
                          <a:latin typeface="SamsungOne-400" panose="020B0503030303020204" pitchFamily="34" charset="0"/>
                          <a:ea typeface="+mn-ea"/>
                          <a:cs typeface="Times New Roman" panose="02020603050405020304" pitchFamily="18" charset="0"/>
                        </a:rPr>
                        <a:t>Chỉ dành cho người lái</a:t>
                      </a:r>
                      <a:endParaRPr lang="en-US" sz="1300" b="1" kern="1200" dirty="0">
                        <a:solidFill>
                          <a:srgbClr val="1429A0"/>
                        </a:solidFill>
                        <a:latin typeface="SamsungOne-400" panose="020B0503030303020204" pitchFamily="34" charset="0"/>
                        <a:ea typeface="+mn-ea"/>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60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Trình điều khiển xử lý tất cả các chức năng, lái, phanh, giám sát làn đường, v.v.</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1238250">
                <a:tc>
                  <a:txBody>
                    <a:bodyPr/>
                    <a:lstStyle/>
                    <a:p>
                      <a:pPr marL="0" marR="0" indent="0" algn="ctr" defTabSz="914400" rtl="0" eaLnBrk="1" fontAlgn="base" latinLnBrk="0" hangingPunct="1">
                        <a:lnSpc>
                          <a:spcPct val="100000"/>
                        </a:lnSpc>
                        <a:spcBef>
                          <a:spcPts val="0"/>
                        </a:spcBef>
                        <a:spcAft>
                          <a:spcPts val="0"/>
                        </a:spcAft>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300" b="1" kern="1200" dirty="0">
                          <a:solidFill>
                            <a:srgbClr val="1429A0"/>
                          </a:solidFill>
                          <a:latin typeface="SamsungOne-400" panose="020B0503030303020204" pitchFamily="34" charset="0"/>
                          <a:ea typeface="+mn-ea"/>
                          <a:cs typeface="Times New Roman" panose="02020603050405020304" pitchFamily="18" charset="0"/>
                        </a:rPr>
                        <a:t>Không cần sự can thiệp của chân</a:t>
                      </a:r>
                    </a:p>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Các chức năng tự động hóa như tăng/giảm tốc</a:t>
                      </a:r>
                    </a:p>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Hỗ trợ lái xe</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base" latinLnBrk="0" hangingPunct="1">
                        <a:lnSpc>
                          <a:spcPct val="100000"/>
                        </a:lnSpc>
                        <a:spcBef>
                          <a:spcPts val="600"/>
                        </a:spcBef>
                        <a:spcAft>
                          <a:spcPts val="0"/>
                        </a:spcAft>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Chỉ có thể điều khiển theo chiều dọc (chẳng hạn như chân ga, phanh, v.v.) hoặc điều khiển theo chiều ngang (chẳng hạn như vô lăng).</a:t>
                      </a:r>
                    </a:p>
                    <a:p>
                      <a:pPr marL="171450" marR="0" indent="-171450" algn="l" defTabSz="914400" rtl="0" eaLnBrk="1" fontAlgn="base" latinLnBrk="0" hangingPunct="1">
                        <a:lnSpc>
                          <a:spcPct val="100000"/>
                        </a:lnSpc>
                        <a:spcBef>
                          <a:spcPts val="600"/>
                        </a:spcBef>
                        <a:spcAft>
                          <a:spcPts val="0"/>
                        </a:spcAft>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 hầu hết các trường hợp, thường chỉ có thể sử dụng Hệ thống Kiểm soát Hành trình Tự động (ACC).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1304925">
                <a:tc>
                  <a:txBody>
                    <a:bodyPr/>
                    <a:lstStyle/>
                    <a:p>
                      <a:pPr marL="0" marR="0" indent="0" algn="ctr" defTabSz="914400" rtl="0" eaLnBrk="1" fontAlgn="base" latinLnBrk="0" hangingPunct="1">
                        <a:lnSpc>
                          <a:spcPct val="100000"/>
                        </a:lnSpc>
                        <a:spcBef>
                          <a:spcPts val="0"/>
                        </a:spcBef>
                        <a:spcAft>
                          <a:spcPts val="0"/>
                        </a:spcAft>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300" b="1" kern="1200" dirty="0">
                          <a:solidFill>
                            <a:srgbClr val="1429A0"/>
                          </a:solidFill>
                          <a:latin typeface="SamsungOne-400" panose="020B0503030303020204" pitchFamily="34" charset="0"/>
                          <a:ea typeface="+mn-ea"/>
                          <a:cs typeface="Times New Roman" panose="02020603050405020304" pitchFamily="18" charset="0"/>
                        </a:rPr>
                        <a:t>Không cần sự can thiệp của tay</a:t>
                      </a:r>
                    </a:p>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Hai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hoặc</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nhiều</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chức</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năng</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tự</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động</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hóa</a:t>
                      </a:r>
                      <a:endParaRPr lang="vi-VN"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oạt</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động</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đồng</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thời</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base" latinLnBrk="0" hangingPunct="1">
                        <a:lnSpc>
                          <a:spcPct val="100000"/>
                        </a:lnSpc>
                        <a:spcBef>
                          <a:spcPts val="600"/>
                        </a:spcBef>
                        <a:spcAft>
                          <a:spcPts val="0"/>
                        </a:spcAft>
                        <a:buFont typeface="Arial" panose="020B0604020202020204" pitchFamily="34" charset="0"/>
                        <a:buChar char="•"/>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Cả</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soát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theo</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chiều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dọc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và</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chiều ngang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đều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thể</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171450" marR="0" indent="-171450" algn="l" defTabSz="914400" rtl="0" eaLnBrk="1" fontAlgn="base" latinLnBrk="0" hangingPunct="1">
                        <a:lnSpc>
                          <a:spcPct val="100000"/>
                        </a:lnSpc>
                        <a:spcBef>
                          <a:spcPts val="600"/>
                        </a:spcBef>
                        <a:spcAft>
                          <a:spcPts val="0"/>
                        </a:spcAft>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 thể không cần sự can thiệp của chân và tay. Việc dừng chân được hỗ trợ thông qua ACC và việc chuyển giao được hỗ trợ bởi công nghệ Kiểm soát làn đường.</a:t>
                      </a:r>
                    </a:p>
                    <a:p>
                      <a:pPr marL="171450" marR="0" indent="-171450" algn="l" defTabSz="914400" rtl="0" eaLnBrk="1" fontAlgn="base" latinLnBrk="0" hangingPunct="1">
                        <a:lnSpc>
                          <a:spcPct val="100000"/>
                        </a:lnSpc>
                        <a:spcBef>
                          <a:spcPts val="600"/>
                        </a:spcBef>
                        <a:spcAft>
                          <a:spcPts val="0"/>
                        </a:spcAft>
                        <a:buFont typeface="Arial" panose="020B0604020202020204" pitchFamily="34" charset="0"/>
                        <a:buChar char="•"/>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Lái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bán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tự</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chủ</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yếu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đề</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cập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đến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Cấp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22" name="직사각형 21">
            <a:extLst>
              <a:ext uri="{FF2B5EF4-FFF2-40B4-BE49-F238E27FC236}">
                <a16:creationId xmlns:a16="http://schemas.microsoft.com/office/drawing/2014/main" id="{F7835364-39D6-421C-A269-373E4D11C557}"/>
              </a:ext>
            </a:extLst>
          </p:cNvPr>
          <p:cNvSpPr/>
          <p:nvPr/>
        </p:nvSpPr>
        <p:spPr>
          <a:xfrm>
            <a:off x="800100" y="2130005"/>
            <a:ext cx="840563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lgn="ctr" fontAlgn="base">
              <a:spcAft>
                <a:spcPts val="8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&lt; 5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Cấp độ của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&gt;</a:t>
            </a:r>
          </a:p>
        </p:txBody>
      </p:sp>
      <p:sp>
        <p:nvSpPr>
          <p:cNvPr id="25" name="직사각형 24">
            <a:extLst>
              <a:ext uri="{FF2B5EF4-FFF2-40B4-BE49-F238E27FC236}">
                <a16:creationId xmlns:a16="http://schemas.microsoft.com/office/drawing/2014/main" id="{115993B3-A5F4-4E5C-A4A2-8570C124794B}"/>
              </a:ext>
            </a:extLst>
          </p:cNvPr>
          <p:cNvSpPr/>
          <p:nvPr/>
        </p:nvSpPr>
        <p:spPr>
          <a:xfrm>
            <a:off x="712182" y="1555250"/>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Hiệp hội kỹ sư ô tô (SAE) đã thiết lập các cấp độ lái xe tự động bằng cách áp dụng các cấp độ của Bộ Giao thông Vận tải Hoa Kỳ, từ Cấp độ 0 (hoàn toàn thủ công) đến Cấp độ 5 (hoàn toàn tự động).</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B1433C9B-C592-4DBC-A14E-8CCEA3DDD51E}"/>
              </a:ext>
            </a:extLst>
          </p:cNvPr>
          <p:cNvSpPr/>
          <p:nvPr/>
        </p:nvSpPr>
        <p:spPr>
          <a:xfrm>
            <a:off x="580388" y="1338790"/>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Ô tô không người lái: Các cấp độ tự chủ</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B2F91475-7697-4B76-9225-F92D74C47EEC}"/>
              </a:ext>
            </a:extLst>
          </p:cNvPr>
          <p:cNvGrpSpPr/>
          <p:nvPr/>
        </p:nvGrpSpPr>
        <p:grpSpPr>
          <a:xfrm>
            <a:off x="970913" y="2920276"/>
            <a:ext cx="1124587" cy="741972"/>
            <a:chOff x="970913" y="2881531"/>
            <a:chExt cx="1124587" cy="741972"/>
          </a:xfrm>
        </p:grpSpPr>
        <p:sp>
          <p:nvSpPr>
            <p:cNvPr id="2" name="TextBox 1">
              <a:extLst>
                <a:ext uri="{FF2B5EF4-FFF2-40B4-BE49-F238E27FC236}">
                  <a16:creationId xmlns:a16="http://schemas.microsoft.com/office/drawing/2014/main" id="{88C08AB4-B899-43D6-8898-709F6DDAB1AA}"/>
                </a:ext>
              </a:extLst>
            </p:cNvPr>
            <p:cNvSpPr txBox="1"/>
            <p:nvPr/>
          </p:nvSpPr>
          <p:spPr>
            <a:xfrm>
              <a:off x="1104262" y="2881531"/>
              <a:ext cx="785793" cy="292388"/>
            </a:xfrm>
            <a:prstGeom prst="rect">
              <a:avLst/>
            </a:prstGeom>
            <a:noFill/>
          </p:spPr>
          <p:txBody>
            <a:bodyPr wrap="none" rtlCol="0">
              <a:spAutoFit/>
            </a:bodyPr>
            <a:lstStyle/>
            <a:p>
              <a:r>
                <a:rPr lang="vi-VN"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Cấp độ</a:t>
              </a:r>
              <a:r>
                <a:rPr lang="en-US"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0</a:t>
              </a:r>
              <a:endParaRPr lang="ko-KR" altLang="en-US"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p:txBody>
        </p:sp>
        <p:pic>
          <p:nvPicPr>
            <p:cNvPr id="17" name="Picture 2" descr="자율주행 자동차의 현주소 – Samsung Newsroom Korea">
              <a:extLst>
                <a:ext uri="{FF2B5EF4-FFF2-40B4-BE49-F238E27FC236}">
                  <a16:creationId xmlns:a16="http://schemas.microsoft.com/office/drawing/2014/main" id="{53362FF1-FA99-41C1-952B-8C60A5D6EA71}"/>
                </a:ext>
              </a:extLst>
            </p:cNvPr>
            <p:cNvPicPr>
              <a:picLocks noChangeAspect="1" noChangeArrowheads="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15313" b="23835" l="11190" r="27326">
                          <a14:foregroundMark x1="11896" y1="17577" x2="12014" y2="21039"/>
                          <a14:foregroundMark x1="11779" y1="18109" x2="11779" y2="18775"/>
                          <a14:foregroundMark x1="11425" y1="20240" x2="11425" y2="20506"/>
                          <a14:foregroundMark x1="17079" y1="16511" x2="17550" y2="16511"/>
                          <a14:foregroundMark x1="18021" y1="16378" x2="18375" y2="16378"/>
                          <a14:foregroundMark x1="17197" y1="16511" x2="17668" y2="16378"/>
                          <a14:foregroundMark x1="16961" y1="16378" x2="17432" y2="16112"/>
                          <a14:foregroundMark x1="23322" y1="19174" x2="25088" y2="19441"/>
                          <a14:foregroundMark x1="25559" y1="19441" x2="26855" y2="20240"/>
                          <a14:foregroundMark x1="27208" y1="20373" x2="27326" y2="20905"/>
                        </a14:backgroundRemoval>
                      </a14:imgEffect>
                    </a14:imgLayer>
                  </a14:imgProps>
                </a:ext>
                <a:ext uri="{28A0092B-C50C-407E-A947-70E740481C1C}">
                  <a14:useLocalDpi xmlns:a14="http://schemas.microsoft.com/office/drawing/2010/main" val="0"/>
                </a:ext>
              </a:extLst>
            </a:blip>
            <a:srcRect l="10351" t="14355" r="71465" b="74942"/>
            <a:stretch/>
          </p:blipFill>
          <p:spPr bwMode="auto">
            <a:xfrm>
              <a:off x="970913" y="3095238"/>
              <a:ext cx="1124587" cy="5282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그룹 3">
            <a:extLst>
              <a:ext uri="{FF2B5EF4-FFF2-40B4-BE49-F238E27FC236}">
                <a16:creationId xmlns:a16="http://schemas.microsoft.com/office/drawing/2014/main" id="{B8FB807E-C397-4F67-BD83-A6C4005B1597}"/>
              </a:ext>
            </a:extLst>
          </p:cNvPr>
          <p:cNvGrpSpPr/>
          <p:nvPr/>
        </p:nvGrpSpPr>
        <p:grpSpPr>
          <a:xfrm>
            <a:off x="970913" y="3931809"/>
            <a:ext cx="1124587" cy="761551"/>
            <a:chOff x="970913" y="3893064"/>
            <a:chExt cx="1124587" cy="761551"/>
          </a:xfrm>
        </p:grpSpPr>
        <p:sp>
          <p:nvSpPr>
            <p:cNvPr id="21" name="TextBox 20">
              <a:extLst>
                <a:ext uri="{FF2B5EF4-FFF2-40B4-BE49-F238E27FC236}">
                  <a16:creationId xmlns:a16="http://schemas.microsoft.com/office/drawing/2014/main" id="{90F6A4B5-FF7E-436B-BC2E-FCB3E8970532}"/>
                </a:ext>
              </a:extLst>
            </p:cNvPr>
            <p:cNvSpPr txBox="1"/>
            <p:nvPr/>
          </p:nvSpPr>
          <p:spPr>
            <a:xfrm>
              <a:off x="1137599" y="3893064"/>
              <a:ext cx="790601" cy="292388"/>
            </a:xfrm>
            <a:prstGeom prst="rect">
              <a:avLst/>
            </a:prstGeom>
            <a:noFill/>
          </p:spPr>
          <p:txBody>
            <a:bodyPr wrap="none" rtlCol="0">
              <a:spAutoFit/>
            </a:bodyPr>
            <a:lstStyle/>
            <a:p>
              <a:r>
                <a:rPr lang="vi-VN"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Cấp độ</a:t>
              </a:r>
              <a:r>
                <a:rPr lang="en-US"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1</a:t>
              </a:r>
              <a:endParaRPr lang="ko-KR" altLang="en-US"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p:txBody>
        </p:sp>
        <p:pic>
          <p:nvPicPr>
            <p:cNvPr id="15" name="Picture 2" descr="자율주행 자동차의 현주소 – Samsung Newsroom Korea">
              <a:extLst>
                <a:ext uri="{FF2B5EF4-FFF2-40B4-BE49-F238E27FC236}">
                  <a16:creationId xmlns:a16="http://schemas.microsoft.com/office/drawing/2014/main" id="{8063240C-35E4-4A21-8A16-D96EF2346E6F}"/>
                </a:ext>
              </a:extLst>
            </p:cNvPr>
            <p:cNvPicPr>
              <a:picLocks noChangeAspect="1" noChangeArrowheads="1"/>
            </p:cNvPicPr>
            <p:nvPr/>
          </p:nvPicPr>
          <p:blipFill rotWithShape="1">
            <a:blip r:embed="rId6">
              <a:duotone>
                <a:prstClr val="black"/>
                <a:schemeClr val="tx2">
                  <a:tint val="45000"/>
                  <a:satMod val="400000"/>
                </a:schemeClr>
              </a:duotone>
              <a:extLst>
                <a:ext uri="{BEBA8EAE-BF5A-486C-A8C5-ECC9F3942E4B}">
                  <a14:imgProps xmlns:a14="http://schemas.microsoft.com/office/drawing/2010/main">
                    <a14:imgLayer r:embed="rId5">
                      <a14:imgEffect>
                        <a14:backgroundRemoval t="28096" b="37550" l="11072" r="28386">
                          <a14:foregroundMark x1="11307" y1="32357" x2="11072" y2="34221"/>
                          <a14:foregroundMark x1="27562" y1="33156" x2="27208" y2="34088"/>
                          <a14:foregroundMark x1="28033" y1="34088" x2="27562" y2="34354"/>
                          <a14:foregroundMark x1="28033" y1="35153" x2="27444" y2="35020"/>
                          <a14:foregroundMark x1="28269" y1="35020" x2="28386" y2="35020"/>
                        </a14:backgroundRemoval>
                      </a14:imgEffect>
                    </a14:imgLayer>
                  </a14:imgProps>
                </a:ext>
                <a:ext uri="{28A0092B-C50C-407E-A947-70E740481C1C}">
                  <a14:useLocalDpi xmlns:a14="http://schemas.microsoft.com/office/drawing/2010/main" val="0"/>
                </a:ext>
              </a:extLst>
            </a:blip>
            <a:srcRect l="10143" t="27236" r="70940" b="60978"/>
            <a:stretch/>
          </p:blipFill>
          <p:spPr bwMode="auto">
            <a:xfrm>
              <a:off x="970913" y="4095385"/>
              <a:ext cx="1124587" cy="5592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a:extLst>
              <a:ext uri="{FF2B5EF4-FFF2-40B4-BE49-F238E27FC236}">
                <a16:creationId xmlns:a16="http://schemas.microsoft.com/office/drawing/2014/main" id="{F3BD6DA8-2799-4768-9442-E163DD815623}"/>
              </a:ext>
            </a:extLst>
          </p:cNvPr>
          <p:cNvGrpSpPr/>
          <p:nvPr/>
        </p:nvGrpSpPr>
        <p:grpSpPr>
          <a:xfrm>
            <a:off x="943530" y="5147747"/>
            <a:ext cx="1151970" cy="719465"/>
            <a:chOff x="943530" y="5193844"/>
            <a:chExt cx="1151970" cy="719465"/>
          </a:xfrm>
        </p:grpSpPr>
        <p:pic>
          <p:nvPicPr>
            <p:cNvPr id="16" name="Picture 2" descr="자율주행 자동차의 현주소 – Samsung Newsroom Korea">
              <a:extLst>
                <a:ext uri="{FF2B5EF4-FFF2-40B4-BE49-F238E27FC236}">
                  <a16:creationId xmlns:a16="http://schemas.microsoft.com/office/drawing/2014/main" id="{1FDBF4FD-2F3F-4F18-872E-EA12B1301652}"/>
                </a:ext>
              </a:extLst>
            </p:cNvPr>
            <p:cNvPicPr>
              <a:picLocks noChangeAspect="1" noChangeArrowheads="1"/>
            </p:cNvPicPr>
            <p:nvPr/>
          </p:nvPicPr>
          <p:blipFill rotWithShape="1">
            <a:blip r:embed="rId7">
              <a:duotone>
                <a:prstClr val="black"/>
                <a:schemeClr val="tx2">
                  <a:tint val="45000"/>
                  <a:satMod val="400000"/>
                </a:schemeClr>
              </a:duotone>
              <a:extLst>
                <a:ext uri="{BEBA8EAE-BF5A-486C-A8C5-ECC9F3942E4B}">
                  <a14:imgProps xmlns:a14="http://schemas.microsoft.com/office/drawing/2010/main">
                    <a14:imgLayer r:embed="rId5">
                      <a14:imgEffect>
                        <a14:backgroundRemoval t="42344" b="50999" l="10601" r="29093">
                          <a14:foregroundMark x1="12603" y1="46471" x2="11779" y2="47537"/>
                          <a14:foregroundMark x1="11072" y1="47403" x2="10836" y2="48069"/>
                          <a14:foregroundMark x1="11072" y1="46471" x2="11307" y2="47004"/>
                          <a14:foregroundMark x1="11072" y1="49134" x2="11307" y2="49268"/>
                          <a14:foregroundMark x1="13428" y1="50732" x2="13899" y2="50732"/>
                          <a14:foregroundMark x1="24382" y1="50999" x2="24971" y2="50999"/>
                          <a14:foregroundMark x1="26620" y1="47403" x2="26620" y2="48868"/>
                          <a14:foregroundMark x1="28386" y1="47537" x2="28386" y2="48602"/>
                          <a14:foregroundMark x1="29093" y1="49534" x2="28622" y2="49134"/>
                        </a14:backgroundRemoval>
                      </a14:imgEffect>
                    </a14:imgLayer>
                  </a14:imgProps>
                </a:ext>
                <a:ext uri="{28A0092B-C50C-407E-A947-70E740481C1C}">
                  <a14:useLocalDpi xmlns:a14="http://schemas.microsoft.com/office/drawing/2010/main" val="0"/>
                </a:ext>
              </a:extLst>
            </a:blip>
            <a:srcRect l="10297" t="41428" r="70709" b="48100"/>
            <a:stretch/>
          </p:blipFill>
          <p:spPr bwMode="auto">
            <a:xfrm>
              <a:off x="943530" y="5351545"/>
              <a:ext cx="1151970" cy="56176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3284487-AC0F-4DB3-A578-35B07F543779}"/>
                </a:ext>
              </a:extLst>
            </p:cNvPr>
            <p:cNvSpPr txBox="1"/>
            <p:nvPr/>
          </p:nvSpPr>
          <p:spPr>
            <a:xfrm>
              <a:off x="1137599" y="5193844"/>
              <a:ext cx="567784" cy="292388"/>
            </a:xfrm>
            <a:prstGeom prst="rect">
              <a:avLst/>
            </a:prstGeom>
            <a:noFill/>
          </p:spPr>
          <p:txBody>
            <a:bodyPr wrap="none" rtlCol="0">
              <a:spAutoFit/>
            </a:bodyPr>
            <a:lstStyle/>
            <a:p>
              <a:r>
                <a:rPr lang="vi-VN"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Cấp</a:t>
              </a:r>
              <a:r>
                <a:rPr lang="en-US"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2</a:t>
              </a:r>
              <a:endParaRPr lang="ko-KR" altLang="en-US"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p:txBody>
        </p:sp>
      </p:grpSp>
    </p:spTree>
    <p:extLst>
      <p:ext uri="{BB962C8B-B14F-4D97-AF65-F5344CB8AC3E}">
        <p14:creationId xmlns:p14="http://schemas.microsoft.com/office/powerpoint/2010/main" val="2099390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표 24">
            <a:extLst>
              <a:ext uri="{FF2B5EF4-FFF2-40B4-BE49-F238E27FC236}">
                <a16:creationId xmlns:a16="http://schemas.microsoft.com/office/drawing/2014/main" id="{283F53D7-A5CF-403A-A722-15766B931915}"/>
              </a:ext>
            </a:extLst>
          </p:cNvPr>
          <p:cNvGraphicFramePr>
            <a:graphicFrameLocks noGrp="1"/>
          </p:cNvGraphicFramePr>
          <p:nvPr>
            <p:extLst>
              <p:ext uri="{D42A27DB-BD31-4B8C-83A1-F6EECF244321}">
                <p14:modId xmlns:p14="http://schemas.microsoft.com/office/powerpoint/2010/main" val="3993870090"/>
              </p:ext>
            </p:extLst>
          </p:nvPr>
        </p:nvGraphicFramePr>
        <p:xfrm>
          <a:off x="559357" y="2478477"/>
          <a:ext cx="8630826" cy="3684843"/>
        </p:xfrm>
        <a:graphic>
          <a:graphicData uri="http://schemas.openxmlformats.org/drawingml/2006/table">
            <a:tbl>
              <a:tblPr firstRow="1" bandRow="1">
                <a:tableStyleId>{5C22544A-7EE6-4342-B048-85BDC9FD1C3A}</a:tableStyleId>
              </a:tblPr>
              <a:tblGrid>
                <a:gridCol w="1853001">
                  <a:extLst>
                    <a:ext uri="{9D8B030D-6E8A-4147-A177-3AD203B41FA5}">
                      <a16:colId xmlns:a16="http://schemas.microsoft.com/office/drawing/2014/main" val="2893669326"/>
                    </a:ext>
                  </a:extLst>
                </a:gridCol>
                <a:gridCol w="2367970">
                  <a:extLst>
                    <a:ext uri="{9D8B030D-6E8A-4147-A177-3AD203B41FA5}">
                      <a16:colId xmlns:a16="http://schemas.microsoft.com/office/drawing/2014/main" val="1624386964"/>
                    </a:ext>
                  </a:extLst>
                </a:gridCol>
                <a:gridCol w="4409855">
                  <a:extLst>
                    <a:ext uri="{9D8B030D-6E8A-4147-A177-3AD203B41FA5}">
                      <a16:colId xmlns:a16="http://schemas.microsoft.com/office/drawing/2014/main" val="2723376963"/>
                    </a:ext>
                  </a:extLst>
                </a:gridCol>
              </a:tblGrid>
              <a:tr h="402388">
                <a:tc>
                  <a:txBody>
                    <a:bodyPr/>
                    <a:lstStyle/>
                    <a:p>
                      <a:pPr marL="0" marR="0" indent="0" algn="ctr" defTabSz="914400" rtl="0" eaLnBrk="1" fontAlgn="base" latinLnBrk="0"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Giai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đoạn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lái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xe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tự</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hành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Đặc tính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Nội dung</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1039350">
                <a:tc>
                  <a:txBody>
                    <a:bodyPr/>
                    <a:lstStyle/>
                    <a:p>
                      <a:pPr marL="0" marR="0" indent="0" algn="ctr" defTabSz="914400" rtl="0" eaLnBrk="1" fontAlgn="base" latinLnBrk="0" hangingPunct="1">
                        <a:lnSpc>
                          <a:spcPct val="100000"/>
                        </a:lnSpc>
                        <a:spcBef>
                          <a:spcPts val="0"/>
                        </a:spcBef>
                        <a:spcAft>
                          <a:spcPts val="0"/>
                        </a:spcAft>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300" b="1" kern="1200" dirty="0">
                          <a:solidFill>
                            <a:srgbClr val="1429A0"/>
                          </a:solidFill>
                          <a:latin typeface="SamsungOne-400" panose="020B0503030303020204" pitchFamily="34" charset="0"/>
                          <a:ea typeface="+mn-ea"/>
                          <a:cs typeface="Times New Roman" panose="02020603050405020304" pitchFamily="18" charset="0"/>
                        </a:rPr>
                        <a:t>Không cần sự can thiệp của tầm nhìn </a:t>
                      </a:r>
                    </a:p>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Chỉ cần có sự can thiệp của người lái xe trong một số tình huống nhất định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base" latinLnBrk="0" hangingPunct="1">
                        <a:lnSpc>
                          <a:spcPct val="100000"/>
                        </a:lnSpc>
                        <a:spcBef>
                          <a:spcPts val="600"/>
                        </a:spcBef>
                        <a:spcAft>
                          <a:spcPts val="0"/>
                        </a:spcAft>
                        <a:buFont typeface="Arial" panose="020B0604020202020204" pitchFamily="34" charset="0"/>
                        <a:buChar char="•"/>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huống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nhất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định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Hệ</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thống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Lái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Tự</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(ADS)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chịu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trách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nhiệm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lái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171450" marR="0" indent="-171450" algn="l" defTabSz="914400" rtl="0" eaLnBrk="1" fontAlgn="base" latinLnBrk="0" hangingPunct="1">
                        <a:lnSpc>
                          <a:spcPct val="100000"/>
                        </a:lnSpc>
                        <a:spcBef>
                          <a:spcPts val="600"/>
                        </a:spcBef>
                        <a:spcAft>
                          <a:spcPts val="0"/>
                        </a:spcAft>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ADS yêu cầu quyền kiểm soát từ trình điều khiển khi một môi trường xung quanh xảy ra vấn đề hoặc lỗi hệ thống.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1433480">
                <a:tc>
                  <a:txBody>
                    <a:bodyPr/>
                    <a:lstStyle/>
                    <a:p>
                      <a:pPr marL="0" marR="0" indent="0" algn="ctr" defTabSz="914400" rtl="0" eaLnBrk="1" fontAlgn="base" latinLnBrk="0" hangingPunct="1">
                        <a:lnSpc>
                          <a:spcPct val="100000"/>
                        </a:lnSpc>
                        <a:spcBef>
                          <a:spcPts val="0"/>
                        </a:spcBef>
                        <a:spcAft>
                          <a:spcPts val="0"/>
                        </a:spcAft>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300" b="1" kern="1200" dirty="0">
                          <a:solidFill>
                            <a:srgbClr val="1429A0"/>
                          </a:solidFill>
                          <a:latin typeface="SamsungOne-400" panose="020B0503030303020204" pitchFamily="34" charset="0"/>
                          <a:ea typeface="+mn-ea"/>
                          <a:cs typeface="Times New Roman" panose="02020603050405020304" pitchFamily="18" charset="0"/>
                        </a:rPr>
                        <a:t>Không cần sự can thiệp tất cả các chức năng</a:t>
                      </a:r>
                      <a:endParaRPr lang="en-US" altLang="ko-KR" sz="1300" b="1" kern="1200" dirty="0">
                        <a:solidFill>
                          <a:srgbClr val="1429A0"/>
                        </a:solidFill>
                        <a:latin typeface="SamsungOne-400" panose="020B0503030303020204" pitchFamily="34" charset="0"/>
                        <a:ea typeface="+mn-ea"/>
                        <a:cs typeface="Times New Roman" panose="02020603050405020304" pitchFamily="18" charset="0"/>
                      </a:endParaRPr>
                    </a:p>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Có</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thể</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lái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xe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tự</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hành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trong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các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vực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cụ</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thể</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base" latinLnBrk="0" hangingPunct="1">
                        <a:lnSpc>
                          <a:spcPct val="100000"/>
                        </a:lnSpc>
                        <a:spcBef>
                          <a:spcPts val="600"/>
                        </a:spcBef>
                        <a:spcAft>
                          <a:spcPts val="0"/>
                        </a:spcAft>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Xe xử lý tất cả các chức năng, nhưng người lái xe là cần thiết để có thể kiểm soát.</a:t>
                      </a:r>
                    </a:p>
                    <a:p>
                      <a:pPr marL="171450" marR="0" indent="-171450" algn="l" defTabSz="914400" rtl="0" eaLnBrk="1" fontAlgn="base" latinLnBrk="0" hangingPunct="1">
                        <a:lnSpc>
                          <a:spcPct val="100000"/>
                        </a:lnSpc>
                        <a:spcBef>
                          <a:spcPts val="600"/>
                        </a:spcBef>
                        <a:spcAft>
                          <a:spcPts val="0"/>
                        </a:spcAft>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 trường hợp lỗi hệ thống, hệ thống sẽ thực hiện quá trình di chuyển xe vào lề đường, bật đèn khẩn cấp và thông báo cho bên ngoài về sự cố.</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809625">
                <a:tc>
                  <a:txBody>
                    <a:bodyPr/>
                    <a:lstStyle/>
                    <a:p>
                      <a:pPr marL="0" marR="0" indent="0" algn="ctr" defTabSz="914400" rtl="0" eaLnBrk="1" fontAlgn="base" latinLnBrk="0" hangingPunct="1">
                        <a:lnSpc>
                          <a:spcPct val="100000"/>
                        </a:lnSpc>
                        <a:spcBef>
                          <a:spcPts val="0"/>
                        </a:spcBef>
                        <a:spcAft>
                          <a:spcPts val="0"/>
                        </a:spcAft>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300" b="1" kern="1200" dirty="0">
                          <a:solidFill>
                            <a:srgbClr val="1429A0"/>
                          </a:solidFill>
                          <a:latin typeface="SamsungOne-400" panose="020B0503030303020204" pitchFamily="34" charset="0"/>
                          <a:ea typeface="+mn-ea"/>
                          <a:cs typeface="Times New Roman" panose="02020603050405020304" pitchFamily="18" charset="0"/>
                        </a:rPr>
                        <a:t>Không cần người lái</a:t>
                      </a:r>
                    </a:p>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altLang="ko-KR" sz="1300" b="1" kern="1200" dirty="0">
                          <a:solidFill>
                            <a:srgbClr val="1429A0"/>
                          </a:solidFill>
                          <a:latin typeface="SamsungOne-400" panose="020B0503030303020204" pitchFamily="34" charset="0"/>
                          <a:ea typeface="+mn-ea"/>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Xe tự lái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trong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mọi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vực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và</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trong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mọi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tình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huống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base" latinLnBrk="0" hangingPunct="1">
                        <a:lnSpc>
                          <a:spcPct val="100000"/>
                        </a:lnSpc>
                        <a:spcBef>
                          <a:spcPts val="600"/>
                        </a:spcBef>
                        <a:spcAft>
                          <a:spcPts val="0"/>
                        </a:spcAft>
                        <a:buFont typeface="Arial" panose="020B0604020202020204" pitchFamily="34" charset="0"/>
                        <a:buChar cha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Hoàn toàn tự động.</a:t>
                      </a:r>
                    </a:p>
                    <a:p>
                      <a:pPr marL="171450" marR="0" indent="-171450" algn="l" defTabSz="914400" rtl="0" eaLnBrk="1" fontAlgn="base" latinLnBrk="0" hangingPunct="1">
                        <a:lnSpc>
                          <a:spcPct val="100000"/>
                        </a:lnSpc>
                        <a:spcBef>
                          <a:spcPts val="600"/>
                        </a:spcBef>
                        <a:spcAft>
                          <a:spcPts val="0"/>
                        </a:spcAft>
                        <a:buFont typeface="Arial" panose="020B0604020202020204" pitchFamily="34" charset="0"/>
                        <a:buChar cha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Xe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xử</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lý</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tự</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cần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người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điều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khiển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pSp>
        <p:nvGrpSpPr>
          <p:cNvPr id="18" name="그룹 17"/>
          <p:cNvGrpSpPr/>
          <p:nvPr/>
        </p:nvGrpSpPr>
        <p:grpSpPr>
          <a:xfrm>
            <a:off x="416128" y="444866"/>
            <a:ext cx="9051872" cy="553998"/>
            <a:chOff x="416128" y="444866"/>
            <a:chExt cx="9051872" cy="553998"/>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2.8. Xe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0" name="직사각형 1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34" name="직사각형 33">
            <a:extLst>
              <a:ext uri="{FF2B5EF4-FFF2-40B4-BE49-F238E27FC236}">
                <a16:creationId xmlns:a16="http://schemas.microsoft.com/office/drawing/2014/main" id="{5A3BB7F0-06A8-4DBE-A2C1-FB287A806EC3}"/>
              </a:ext>
            </a:extLst>
          </p:cNvPr>
          <p:cNvSpPr/>
          <p:nvPr/>
        </p:nvSpPr>
        <p:spPr>
          <a:xfrm>
            <a:off x="800100" y="2130005"/>
            <a:ext cx="840563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lgn="ctr" fontAlgn="base">
              <a:spcAft>
                <a:spcPts val="8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&lt; 5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Cấp độ của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&gt;</a:t>
            </a:r>
          </a:p>
        </p:txBody>
      </p:sp>
      <p:sp>
        <p:nvSpPr>
          <p:cNvPr id="17" name="직사각형 16">
            <a:extLst>
              <a:ext uri="{FF2B5EF4-FFF2-40B4-BE49-F238E27FC236}">
                <a16:creationId xmlns:a16="http://schemas.microsoft.com/office/drawing/2014/main" id="{B0F48A3C-7B53-45B1-A2DB-700D61F4BD1D}"/>
              </a:ext>
            </a:extLst>
          </p:cNvPr>
          <p:cNvSpPr/>
          <p:nvPr/>
        </p:nvSpPr>
        <p:spPr>
          <a:xfrm>
            <a:off x="712182" y="1555250"/>
            <a:ext cx="8630827"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cấp độ này đã được xác định bởi Hiệp hội kỹ sư ô tô (SAE), tổ chức đã đặt 6 cấp độ trong số đó được Bộ Giao thông Vận tải Hoa Kỳ thông qua, từ Cấp độ 0 (hoàn toàn thủ công) đến Cấp độ 5 (hoàn toàn tự động).</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A5843F79-21F3-4ED5-A3CF-237E824CFE87}"/>
              </a:ext>
            </a:extLst>
          </p:cNvPr>
          <p:cNvSpPr/>
          <p:nvPr/>
        </p:nvSpPr>
        <p:spPr>
          <a:xfrm>
            <a:off x="580388" y="1338790"/>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Ô tô không người lái: Các cấp độ tự chủ</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4" name="그룹 3">
            <a:extLst>
              <a:ext uri="{FF2B5EF4-FFF2-40B4-BE49-F238E27FC236}">
                <a16:creationId xmlns:a16="http://schemas.microsoft.com/office/drawing/2014/main" id="{B74F802D-A354-414E-BBF0-97919B2A7A56}"/>
              </a:ext>
            </a:extLst>
          </p:cNvPr>
          <p:cNvGrpSpPr/>
          <p:nvPr/>
        </p:nvGrpSpPr>
        <p:grpSpPr>
          <a:xfrm>
            <a:off x="1056486" y="2967901"/>
            <a:ext cx="875426" cy="739534"/>
            <a:chOff x="1056486" y="2929156"/>
            <a:chExt cx="875426" cy="739534"/>
          </a:xfrm>
        </p:grpSpPr>
        <p:sp>
          <p:nvSpPr>
            <p:cNvPr id="13" name="TextBox 12">
              <a:extLst>
                <a:ext uri="{FF2B5EF4-FFF2-40B4-BE49-F238E27FC236}">
                  <a16:creationId xmlns:a16="http://schemas.microsoft.com/office/drawing/2014/main" id="{5249616F-93D9-4C40-853B-171D04D71A85}"/>
                </a:ext>
              </a:extLst>
            </p:cNvPr>
            <p:cNvSpPr txBox="1"/>
            <p:nvPr/>
          </p:nvSpPr>
          <p:spPr>
            <a:xfrm>
              <a:off x="1066162" y="2929156"/>
              <a:ext cx="790601" cy="292388"/>
            </a:xfrm>
            <a:prstGeom prst="rect">
              <a:avLst/>
            </a:prstGeom>
            <a:noFill/>
          </p:spPr>
          <p:txBody>
            <a:bodyPr wrap="none" rtlCol="0">
              <a:spAutoFit/>
            </a:bodyPr>
            <a:lstStyle/>
            <a:p>
              <a:r>
                <a:rPr lang="vi-VN"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Cấp độ</a:t>
              </a:r>
              <a:r>
                <a:rPr lang="en-US"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3</a:t>
              </a:r>
              <a:endParaRPr lang="ko-KR" altLang="en-US"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p:txBody>
        </p:sp>
        <p:pic>
          <p:nvPicPr>
            <p:cNvPr id="47" name="Picture 2" descr="자율주행 자동차의 현주소 – Samsung Newsroom Korea">
              <a:extLst>
                <a:ext uri="{FF2B5EF4-FFF2-40B4-BE49-F238E27FC236}">
                  <a16:creationId xmlns:a16="http://schemas.microsoft.com/office/drawing/2014/main" id="{0505A3A8-CFD5-43C6-B2BB-11840C7671D7}"/>
                </a:ext>
              </a:extLst>
            </p:cNvPr>
            <p:cNvPicPr>
              <a:picLocks noChangeAspect="1" noChangeArrowheads="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57257" b="65912" l="13781" r="28975">
                          <a14:foregroundMark x1="14134" y1="58322" x2="13781" y2="62051"/>
                          <a14:foregroundMark x1="13781" y1="62051" x2="13781" y2="62051"/>
                          <a14:foregroundMark x1="15665" y1="63782" x2="15665" y2="64980"/>
                          <a14:foregroundMark x1="14959" y1="65246" x2="15077" y2="65513"/>
                          <a14:foregroundMark x1="13899" y1="58589" x2="13899" y2="61784"/>
                          <a14:foregroundMark x1="14723" y1="58189" x2="14134" y2="62184"/>
                          <a14:foregroundMark x1="15548" y1="59787" x2="21437" y2="58722"/>
                          <a14:foregroundMark x1="21437" y1="58722" x2="24853" y2="60053"/>
                          <a14:foregroundMark x1="24853" y1="60053" x2="25795" y2="61917"/>
                          <a14:foregroundMark x1="26384" y1="62583" x2="28504" y2="63116"/>
                          <a14:foregroundMark x1="29093" y1="63648" x2="29093" y2="63915"/>
                          <a14:foregroundMark x1="26737" y1="65379" x2="26266" y2="65912"/>
                        </a14:backgroundRemoval>
                      </a14:imgEffect>
                    </a14:imgLayer>
                  </a14:imgProps>
                </a:ext>
                <a:ext uri="{28A0092B-C50C-407E-A947-70E740481C1C}">
                  <a14:useLocalDpi xmlns:a14="http://schemas.microsoft.com/office/drawing/2010/main" val="0"/>
                </a:ext>
              </a:extLst>
            </a:blip>
            <a:srcRect l="12734" t="56818" r="70297" b="33928"/>
            <a:stretch/>
          </p:blipFill>
          <p:spPr bwMode="auto">
            <a:xfrm>
              <a:off x="1056486" y="3246389"/>
              <a:ext cx="875426" cy="4223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a:extLst>
              <a:ext uri="{FF2B5EF4-FFF2-40B4-BE49-F238E27FC236}">
                <a16:creationId xmlns:a16="http://schemas.microsoft.com/office/drawing/2014/main" id="{C3B08EDC-E006-45B6-AA01-83A22B92ED6B}"/>
              </a:ext>
            </a:extLst>
          </p:cNvPr>
          <p:cNvGrpSpPr/>
          <p:nvPr/>
        </p:nvGrpSpPr>
        <p:grpSpPr>
          <a:xfrm>
            <a:off x="976529" y="4243087"/>
            <a:ext cx="996471" cy="649477"/>
            <a:chOff x="976529" y="4204342"/>
            <a:chExt cx="996471" cy="649477"/>
          </a:xfrm>
        </p:grpSpPr>
        <p:pic>
          <p:nvPicPr>
            <p:cNvPr id="49" name="Picture 2" descr="자율주행 자동차의 현주소 – Samsung Newsroom Korea">
              <a:extLst>
                <a:ext uri="{FF2B5EF4-FFF2-40B4-BE49-F238E27FC236}">
                  <a16:creationId xmlns:a16="http://schemas.microsoft.com/office/drawing/2014/main" id="{F9B5CCFC-638D-4E66-B62B-A0F01D1019A7}"/>
                </a:ext>
              </a:extLst>
            </p:cNvPr>
            <p:cNvPicPr>
              <a:picLocks noChangeAspect="1" noChangeArrowheads="1"/>
            </p:cNvPicPr>
            <p:nvPr/>
          </p:nvPicPr>
          <p:blipFill rotWithShape="1">
            <a:blip r:embed="rId6">
              <a:duotone>
                <a:prstClr val="black"/>
                <a:schemeClr val="tx2">
                  <a:tint val="45000"/>
                  <a:satMod val="400000"/>
                </a:schemeClr>
              </a:duotone>
              <a:extLst>
                <a:ext uri="{BEBA8EAE-BF5A-486C-A8C5-ECC9F3942E4B}">
                  <a14:imgProps xmlns:a14="http://schemas.microsoft.com/office/drawing/2010/main">
                    <a14:imgLayer r:embed="rId5">
                      <a14:imgEffect>
                        <a14:backgroundRemoval t="71771" b="78429" l="11190" r="29093">
                          <a14:foregroundMark x1="11543" y1="73635" x2="12014" y2="74567"/>
                          <a14:foregroundMark x1="11661" y1="74700" x2="11307" y2="76032"/>
                          <a14:foregroundMark x1="11190" y1="77230" x2="11543" y2="77497"/>
                          <a14:foregroundMark x1="11425" y1="77364" x2="11779" y2="77364"/>
                          <a14:foregroundMark x1="14016" y1="78296" x2="14488" y2="78429"/>
                          <a14:foregroundMark x1="27444" y1="76698" x2="26973" y2="77896"/>
                          <a14:foregroundMark x1="28386" y1="76032" x2="28504" y2="77364"/>
                          <a14:foregroundMark x1="28975" y1="76831" x2="29093" y2="77364"/>
                          <a14:foregroundMark x1="11425" y1="77230" x2="11425" y2="77497"/>
                        </a14:backgroundRemoval>
                      </a14:imgEffect>
                    </a14:imgLayer>
                  </a14:imgProps>
                </a:ext>
                <a:ext uri="{28A0092B-C50C-407E-A947-70E740481C1C}">
                  <a14:useLocalDpi xmlns:a14="http://schemas.microsoft.com/office/drawing/2010/main" val="0"/>
                </a:ext>
              </a:extLst>
            </a:blip>
            <a:srcRect l="10237" t="71414" r="70432" b="20754"/>
            <a:stretch/>
          </p:blipFill>
          <p:spPr bwMode="auto">
            <a:xfrm>
              <a:off x="976529" y="4496730"/>
              <a:ext cx="996471" cy="3570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5616B40-E512-4C72-A8CD-5CEFB1C355F0}"/>
                </a:ext>
              </a:extLst>
            </p:cNvPr>
            <p:cNvSpPr txBox="1"/>
            <p:nvPr/>
          </p:nvSpPr>
          <p:spPr>
            <a:xfrm>
              <a:off x="1066162" y="4204342"/>
              <a:ext cx="790601" cy="292388"/>
            </a:xfrm>
            <a:prstGeom prst="rect">
              <a:avLst/>
            </a:prstGeom>
            <a:noFill/>
          </p:spPr>
          <p:txBody>
            <a:bodyPr wrap="none" rtlCol="0">
              <a:spAutoFit/>
            </a:bodyPr>
            <a:lstStyle/>
            <a:p>
              <a:r>
                <a:rPr lang="vi-VN"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Cấp độ</a:t>
              </a:r>
              <a:r>
                <a:rPr lang="en-US"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4</a:t>
              </a:r>
              <a:endParaRPr lang="ko-KR" altLang="en-US"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p:txBody>
        </p:sp>
      </p:grpSp>
      <p:grpSp>
        <p:nvGrpSpPr>
          <p:cNvPr id="2" name="그룹 1">
            <a:extLst>
              <a:ext uri="{FF2B5EF4-FFF2-40B4-BE49-F238E27FC236}">
                <a16:creationId xmlns:a16="http://schemas.microsoft.com/office/drawing/2014/main" id="{47B0A89F-A6E9-4807-8E54-BE406FBD92EB}"/>
              </a:ext>
            </a:extLst>
          </p:cNvPr>
          <p:cNvGrpSpPr/>
          <p:nvPr/>
        </p:nvGrpSpPr>
        <p:grpSpPr>
          <a:xfrm>
            <a:off x="976529" y="5420973"/>
            <a:ext cx="995725" cy="659056"/>
            <a:chOff x="976529" y="5382228"/>
            <a:chExt cx="995725" cy="659056"/>
          </a:xfrm>
        </p:grpSpPr>
        <p:sp>
          <p:nvSpPr>
            <p:cNvPr id="15" name="TextBox 14">
              <a:extLst>
                <a:ext uri="{FF2B5EF4-FFF2-40B4-BE49-F238E27FC236}">
                  <a16:creationId xmlns:a16="http://schemas.microsoft.com/office/drawing/2014/main" id="{94D733C3-128C-4563-95C3-93FBE4330E63}"/>
                </a:ext>
              </a:extLst>
            </p:cNvPr>
            <p:cNvSpPr txBox="1"/>
            <p:nvPr/>
          </p:nvSpPr>
          <p:spPr>
            <a:xfrm>
              <a:off x="1056486" y="5382228"/>
              <a:ext cx="785793" cy="292388"/>
            </a:xfrm>
            <a:prstGeom prst="rect">
              <a:avLst/>
            </a:prstGeom>
            <a:noFill/>
          </p:spPr>
          <p:txBody>
            <a:bodyPr wrap="none" rtlCol="0">
              <a:spAutoFit/>
            </a:bodyPr>
            <a:lstStyle/>
            <a:p>
              <a:r>
                <a:rPr lang="vi-VN"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Cấp độ</a:t>
              </a:r>
              <a:r>
                <a:rPr lang="en-US" altLang="ko-KR"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5</a:t>
              </a:r>
              <a:endParaRPr lang="ko-KR" altLang="en-US" sz="1300" b="1"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p:txBody>
        </p:sp>
        <p:pic>
          <p:nvPicPr>
            <p:cNvPr id="50" name="Picture 2" descr="자율주행 자동차의 현주소 – Samsung Newsroom Korea">
              <a:extLst>
                <a:ext uri="{FF2B5EF4-FFF2-40B4-BE49-F238E27FC236}">
                  <a16:creationId xmlns:a16="http://schemas.microsoft.com/office/drawing/2014/main" id="{9B75B6D5-AE24-4D40-A654-9AF3560457BE}"/>
                </a:ext>
              </a:extLst>
            </p:cNvPr>
            <p:cNvPicPr>
              <a:picLocks noChangeAspect="1" noChangeArrowheads="1"/>
            </p:cNvPicPr>
            <p:nvPr/>
          </p:nvPicPr>
          <p:blipFill rotWithShape="1">
            <a:blip r:embed="rId7">
              <a:duotone>
                <a:prstClr val="black"/>
                <a:schemeClr val="tx2">
                  <a:tint val="45000"/>
                  <a:satMod val="400000"/>
                </a:schemeClr>
              </a:duotone>
              <a:extLst>
                <a:ext uri="{BEBA8EAE-BF5A-486C-A8C5-ECC9F3942E4B}">
                  <a14:imgProps xmlns:a14="http://schemas.microsoft.com/office/drawing/2010/main">
                    <a14:imgLayer r:embed="rId5">
                      <a14:imgEffect>
                        <a14:backgroundRemoval t="85353" b="93342" l="11190" r="29211">
                          <a14:foregroundMark x1="11896" y1="88282" x2="11190" y2="89880"/>
                          <a14:foregroundMark x1="13781" y1="93076" x2="14252" y2="93076"/>
                          <a14:foregroundMark x1="15194" y1="85353" x2="15077" y2="85752"/>
                          <a14:foregroundMark x1="28504" y1="90546" x2="28386" y2="91478"/>
                          <a14:foregroundMark x1="29211" y1="90413" x2="28975" y2="90945"/>
                          <a14:foregroundMark x1="25795" y1="93342" x2="26384" y2="92277"/>
                        </a14:backgroundRemoval>
                      </a14:imgEffect>
                    </a14:imgLayer>
                  </a14:imgProps>
                </a:ext>
                <a:ext uri="{28A0092B-C50C-407E-A947-70E740481C1C}">
                  <a14:useLocalDpi xmlns:a14="http://schemas.microsoft.com/office/drawing/2010/main" val="0"/>
                </a:ext>
              </a:extLst>
            </a:blip>
            <a:srcRect l="10452" t="84885" r="70458" b="6009"/>
            <a:stretch/>
          </p:blipFill>
          <p:spPr bwMode="auto">
            <a:xfrm>
              <a:off x="976529" y="5621122"/>
              <a:ext cx="995725" cy="4201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5678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그룹 39"/>
          <p:cNvGrpSpPr/>
          <p:nvPr/>
        </p:nvGrpSpPr>
        <p:grpSpPr>
          <a:xfrm>
            <a:off x="416128" y="444866"/>
            <a:ext cx="9051872" cy="553998"/>
            <a:chOff x="416128" y="444866"/>
            <a:chExt cx="9051872" cy="553998"/>
          </a:xfrm>
        </p:grpSpPr>
        <p:sp>
          <p:nvSpPr>
            <p:cNvPr id="42" name="직사각형 41">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2.8. Xe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43" name="직사각형 4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45" name="직사각형 4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Hệ thống và công nghệ hạ tầng</a:t>
            </a:r>
          </a:p>
        </p:txBody>
      </p:sp>
      <p:sp>
        <p:nvSpPr>
          <p:cNvPr id="3" name="직사각형 19">
            <a:extLst>
              <a:ext uri="{FF2B5EF4-FFF2-40B4-BE49-F238E27FC236}">
                <a16:creationId xmlns:a16="http://schemas.microsoft.com/office/drawing/2014/main" id="{4AEB2753-104F-D578-5741-0B2B04BC569E}"/>
              </a:ext>
            </a:extLst>
          </p:cNvPr>
          <p:cNvSpPr/>
          <p:nvPr/>
        </p:nvSpPr>
        <p:spPr>
          <a:xfrm>
            <a:off x="416128" y="5498779"/>
            <a:ext cx="8795094" cy="462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marL="171450" indent="-171450">
              <a:buFont typeface="SamsungOne 400" panose="020B0503030303020204" pitchFamily="34" charset="0"/>
              <a:buChar char="※"/>
            </a:pPr>
            <a:r>
              <a:rPr lang="vi-VN" sz="1000" dirty="0">
                <a:solidFill>
                  <a:schemeClr val="tx1">
                    <a:lumMod val="75000"/>
                    <a:lumOff val="25000"/>
                  </a:schemeClr>
                </a:solidFill>
                <a:latin typeface="SamsungOne-400" panose="020B0503030303020204" charset="0"/>
                <a:ea typeface="SamsungOne-400" panose="020B0503030303020204" pitchFamily="34" charset="0"/>
              </a:rPr>
              <a:t>Nguồn: Đại học Bách khoa Hàn Quốc, Xu hướng và triển vọng phát triển công nghệ xe tự hành trong nước và quốc tế, 2016.</a:t>
            </a:r>
            <a:br>
              <a:rPr lang="vi-VN" sz="1000" dirty="0">
                <a:solidFill>
                  <a:schemeClr val="tx1">
                    <a:lumMod val="75000"/>
                    <a:lumOff val="25000"/>
                  </a:schemeClr>
                </a:solidFill>
                <a:latin typeface="SamsungOne-400" panose="020B0503030303020204" charset="0"/>
                <a:ea typeface="SamsungOne-400" panose="020B0503030303020204" pitchFamily="34" charset="0"/>
              </a:rPr>
            </a:br>
            <a:r>
              <a:rPr lang="vi-VN" sz="1000" dirty="0">
                <a:solidFill>
                  <a:schemeClr val="tx1">
                    <a:lumMod val="75000"/>
                    <a:lumOff val="25000"/>
                  </a:schemeClr>
                </a:solidFill>
                <a:latin typeface="SamsungOne-400" panose="020B0503030303020204" charset="0"/>
                <a:ea typeface="SamsungOne-400" panose="020B0503030303020204" pitchFamily="34" charset="0"/>
              </a:rPr>
              <a:t>Viện Nghiên cứu Điện tử Viễn thông, Xu hướng Công nghệ Tự lái, 2013.</a:t>
            </a:r>
          </a:p>
        </p:txBody>
      </p:sp>
      <p:sp>
        <p:nvSpPr>
          <p:cNvPr id="5" name="화살표: 아래쪽 6">
            <a:extLst>
              <a:ext uri="{FF2B5EF4-FFF2-40B4-BE49-F238E27FC236}">
                <a16:creationId xmlns:a16="http://schemas.microsoft.com/office/drawing/2014/main" id="{AE1BCB66-23CF-C07B-A06F-B8703FE7F15D}"/>
              </a:ext>
            </a:extLst>
          </p:cNvPr>
          <p:cNvSpPr/>
          <p:nvPr/>
        </p:nvSpPr>
        <p:spPr>
          <a:xfrm rot="16200000">
            <a:off x="4295415" y="2484328"/>
            <a:ext cx="271482" cy="300334"/>
          </a:xfrm>
          <a:prstGeom prst="downArrow">
            <a:avLst>
              <a:gd name="adj1" fmla="val 56781"/>
              <a:gd name="adj2" fmla="val 56860"/>
            </a:avLst>
          </a:prstGeom>
          <a:gradFill>
            <a:gsLst>
              <a:gs pos="6000">
                <a:schemeClr val="bg1">
                  <a:lumMod val="50000"/>
                  <a:alpha val="0"/>
                </a:schemeClr>
              </a:gs>
              <a:gs pos="91000">
                <a:schemeClr val="bg1">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400"/>
            <a:endParaRPr lang="ko-KR" altLang="en-US" dirty="0">
              <a:solidFill>
                <a:prstClr val="white"/>
              </a:solidFill>
              <a:latin typeface="SamsungOne-400" panose="020B0503030303020204" pitchFamily="34" charset="0"/>
              <a:ea typeface="KoPub돋움체 Bold" panose="02020603020101020101" pitchFamily="18" charset="-127"/>
            </a:endParaRPr>
          </a:p>
        </p:txBody>
      </p:sp>
      <p:sp>
        <p:nvSpPr>
          <p:cNvPr id="6" name="사각형: 둥근 모서리 27">
            <a:extLst>
              <a:ext uri="{FF2B5EF4-FFF2-40B4-BE49-F238E27FC236}">
                <a16:creationId xmlns:a16="http://schemas.microsoft.com/office/drawing/2014/main" id="{0D578CFC-08FF-B94E-50C8-055DBC47D11E}"/>
              </a:ext>
            </a:extLst>
          </p:cNvPr>
          <p:cNvSpPr/>
          <p:nvPr/>
        </p:nvSpPr>
        <p:spPr>
          <a:xfrm>
            <a:off x="2189302" y="2392535"/>
            <a:ext cx="2001405" cy="483920"/>
          </a:xfrm>
          <a:prstGeom prst="roundRect">
            <a:avLst/>
          </a:prstGeom>
          <a:solidFill>
            <a:srgbClr val="97D65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bevelB w="0" h="0"/>
            </a:sp3d>
          </a:bodyPr>
          <a:lstStyle/>
          <a:p>
            <a:pPr algn="ctr"/>
            <a:r>
              <a:rPr lang="vi-VN" sz="1400" dirty="0">
                <a:solidFill>
                  <a:schemeClr val="tx1">
                    <a:lumMod val="85000"/>
                    <a:lumOff val="15000"/>
                  </a:schemeClr>
                </a:solidFill>
                <a:latin typeface="SamsungOne-400" panose="020B0503030303020204" charset="0"/>
                <a:ea typeface="SamsungOne-700" panose="020B0803030303020204" pitchFamily="34" charset="0"/>
              </a:rPr>
              <a:t>Nhận biết</a:t>
            </a:r>
            <a:br>
              <a:rPr lang="vi-VN" sz="1400" dirty="0">
                <a:solidFill>
                  <a:schemeClr val="tx1">
                    <a:lumMod val="85000"/>
                    <a:lumOff val="15000"/>
                  </a:schemeClr>
                </a:solidFill>
                <a:latin typeface="SamsungOne-400" panose="020B0503030303020204" charset="0"/>
                <a:ea typeface="SamsungOne-700" panose="020B0803030303020204" pitchFamily="34" charset="0"/>
              </a:rPr>
            </a:br>
            <a:r>
              <a:rPr lang="vi-VN" sz="1400" dirty="0">
                <a:solidFill>
                  <a:schemeClr val="tx1">
                    <a:lumMod val="85000"/>
                    <a:lumOff val="15000"/>
                  </a:schemeClr>
                </a:solidFill>
                <a:latin typeface="SamsungOne-400" panose="020B0503030303020204" charset="0"/>
                <a:ea typeface="SamsungOne-700" panose="020B0803030303020204" pitchFamily="34" charset="0"/>
              </a:rPr>
              <a:t>môi trường lái xe</a:t>
            </a:r>
          </a:p>
        </p:txBody>
      </p:sp>
      <p:sp>
        <p:nvSpPr>
          <p:cNvPr id="7" name="화살표: 아래쪽 6">
            <a:extLst>
              <a:ext uri="{FF2B5EF4-FFF2-40B4-BE49-F238E27FC236}">
                <a16:creationId xmlns:a16="http://schemas.microsoft.com/office/drawing/2014/main" id="{4A6AB4A7-0435-F54A-0E0A-FBCA06ABFF9B}"/>
              </a:ext>
            </a:extLst>
          </p:cNvPr>
          <p:cNvSpPr/>
          <p:nvPr/>
        </p:nvSpPr>
        <p:spPr>
          <a:xfrm rot="16200000">
            <a:off x="6777718" y="2484329"/>
            <a:ext cx="271482" cy="300334"/>
          </a:xfrm>
          <a:prstGeom prst="downArrow">
            <a:avLst>
              <a:gd name="adj1" fmla="val 56781"/>
              <a:gd name="adj2" fmla="val 56860"/>
            </a:avLst>
          </a:prstGeom>
          <a:gradFill>
            <a:gsLst>
              <a:gs pos="6000">
                <a:schemeClr val="bg1">
                  <a:lumMod val="50000"/>
                  <a:alpha val="0"/>
                </a:schemeClr>
              </a:gs>
              <a:gs pos="91000">
                <a:schemeClr val="bg1">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400"/>
            <a:endParaRPr lang="ko-KR" altLang="en-US" dirty="0">
              <a:solidFill>
                <a:prstClr val="white"/>
              </a:solidFill>
              <a:latin typeface="SamsungOne-400" panose="020B0503030303020204" pitchFamily="34" charset="0"/>
              <a:ea typeface="KoPub돋움체 Bold" panose="02020603020101020101" pitchFamily="18" charset="-127"/>
            </a:endParaRPr>
          </a:p>
        </p:txBody>
      </p:sp>
      <p:sp>
        <p:nvSpPr>
          <p:cNvPr id="8" name="사각형: 둥근 모서리 31">
            <a:extLst>
              <a:ext uri="{FF2B5EF4-FFF2-40B4-BE49-F238E27FC236}">
                <a16:creationId xmlns:a16="http://schemas.microsoft.com/office/drawing/2014/main" id="{F02601D4-CA1F-922E-75C6-53080F3BAD7C}"/>
              </a:ext>
            </a:extLst>
          </p:cNvPr>
          <p:cNvSpPr/>
          <p:nvPr/>
        </p:nvSpPr>
        <p:spPr>
          <a:xfrm>
            <a:off x="4671605" y="2392535"/>
            <a:ext cx="2001405" cy="483920"/>
          </a:xfrm>
          <a:prstGeom prst="roundRect">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bevelB w="0" h="0"/>
            </a:sp3d>
          </a:bodyPr>
          <a:lstStyle/>
          <a:p>
            <a:pPr algn="ctr"/>
            <a:r>
              <a:rPr lang="vi-VN" sz="1400" dirty="0">
                <a:solidFill>
                  <a:schemeClr val="tx1">
                    <a:lumMod val="85000"/>
                    <a:lumOff val="15000"/>
                  </a:schemeClr>
                </a:solidFill>
                <a:latin typeface="SamsungOne-400" panose="020B0503030303020204" charset="0"/>
                <a:ea typeface="SamsungOne-700" panose="020B0803030303020204" pitchFamily="34" charset="0"/>
              </a:rPr>
              <a:t>Chiến lược</a:t>
            </a:r>
            <a:br>
              <a:rPr lang="vi-VN" sz="1400" dirty="0">
                <a:solidFill>
                  <a:schemeClr val="tx1">
                    <a:lumMod val="85000"/>
                    <a:lumOff val="15000"/>
                  </a:schemeClr>
                </a:solidFill>
                <a:latin typeface="SamsungOne-400" panose="020B0503030303020204" charset="0"/>
                <a:ea typeface="SamsungOne-700" panose="020B0803030303020204" pitchFamily="34" charset="0"/>
              </a:rPr>
            </a:br>
            <a:r>
              <a:rPr lang="vi-VN" sz="1400" dirty="0">
                <a:solidFill>
                  <a:schemeClr val="tx1">
                    <a:lumMod val="85000"/>
                    <a:lumOff val="15000"/>
                  </a:schemeClr>
                </a:solidFill>
                <a:latin typeface="SamsungOne-400" panose="020B0503030303020204" charset="0"/>
                <a:ea typeface="SamsungOne-700" panose="020B0803030303020204" pitchFamily="34" charset="0"/>
              </a:rPr>
              <a:t>phán đoán/lái xe</a:t>
            </a:r>
          </a:p>
        </p:txBody>
      </p:sp>
      <p:sp>
        <p:nvSpPr>
          <p:cNvPr id="9" name="사각형: 둥근 모서리 34">
            <a:extLst>
              <a:ext uri="{FF2B5EF4-FFF2-40B4-BE49-F238E27FC236}">
                <a16:creationId xmlns:a16="http://schemas.microsoft.com/office/drawing/2014/main" id="{D62B147A-238D-45A1-A2F0-EA39169989B2}"/>
              </a:ext>
            </a:extLst>
          </p:cNvPr>
          <p:cNvSpPr/>
          <p:nvPr/>
        </p:nvSpPr>
        <p:spPr>
          <a:xfrm>
            <a:off x="7153909" y="2392535"/>
            <a:ext cx="2001405" cy="483920"/>
          </a:xfrm>
          <a:prstGeom prst="round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bevelB w="0" h="0"/>
            </a:sp3d>
          </a:bodyPr>
          <a:lstStyle/>
          <a:p>
            <a:pPr algn="ctr"/>
            <a:r>
              <a:rPr lang="vi-VN" sz="1400" dirty="0">
                <a:solidFill>
                  <a:schemeClr val="bg1"/>
                </a:solidFill>
                <a:latin typeface="SamsungOne-400" panose="020B0503030303020204" charset="0"/>
                <a:ea typeface="SamsungOne-700" panose="020B0803030303020204" pitchFamily="34" charset="0"/>
              </a:rPr>
              <a:t>Điều khiển xe</a:t>
            </a:r>
          </a:p>
        </p:txBody>
      </p:sp>
      <p:grpSp>
        <p:nvGrpSpPr>
          <p:cNvPr id="10" name="그룹 43">
            <a:extLst>
              <a:ext uri="{FF2B5EF4-FFF2-40B4-BE49-F238E27FC236}">
                <a16:creationId xmlns:a16="http://schemas.microsoft.com/office/drawing/2014/main" id="{B79447FA-FB7E-9FF5-450E-DD076B43582A}"/>
              </a:ext>
            </a:extLst>
          </p:cNvPr>
          <p:cNvGrpSpPr/>
          <p:nvPr/>
        </p:nvGrpSpPr>
        <p:grpSpPr>
          <a:xfrm>
            <a:off x="517727" y="2968722"/>
            <a:ext cx="8656119" cy="1343122"/>
            <a:chOff x="703263" y="2978390"/>
            <a:chExt cx="8656119" cy="1343122"/>
          </a:xfrm>
        </p:grpSpPr>
        <p:grpSp>
          <p:nvGrpSpPr>
            <p:cNvPr id="11" name="그룹 26">
              <a:extLst>
                <a:ext uri="{FF2B5EF4-FFF2-40B4-BE49-F238E27FC236}">
                  <a16:creationId xmlns:a16="http://schemas.microsoft.com/office/drawing/2014/main" id="{FAA1E0C3-960C-FF65-E9B4-652EDE0B9665}"/>
                </a:ext>
              </a:extLst>
            </p:cNvPr>
            <p:cNvGrpSpPr/>
            <p:nvPr/>
          </p:nvGrpSpPr>
          <p:grpSpPr>
            <a:xfrm>
              <a:off x="703263" y="2978390"/>
              <a:ext cx="1560966" cy="1253107"/>
              <a:chOff x="696305" y="3654480"/>
              <a:chExt cx="3457591" cy="492438"/>
            </a:xfrm>
          </p:grpSpPr>
          <p:sp>
            <p:nvSpPr>
              <p:cNvPr id="15" name="직사각형 30">
                <a:extLst>
                  <a:ext uri="{FF2B5EF4-FFF2-40B4-BE49-F238E27FC236}">
                    <a16:creationId xmlns:a16="http://schemas.microsoft.com/office/drawing/2014/main" id="{8FD24691-7F06-CBE2-B511-B95DE1FB65EC}"/>
                  </a:ext>
                </a:extLst>
              </p:cNvPr>
              <p:cNvSpPr/>
              <p:nvPr/>
            </p:nvSpPr>
            <p:spPr>
              <a:xfrm>
                <a:off x="696305" y="3654480"/>
                <a:ext cx="3457591" cy="492438"/>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dirty="0">
                  <a:latin typeface="SamsungOne-400" panose="020B0503030303020204" pitchFamily="34" charset="0"/>
                </a:endParaRPr>
              </a:p>
            </p:txBody>
          </p:sp>
          <p:sp>
            <p:nvSpPr>
              <p:cNvPr id="16" name="직사각형 31">
                <a:extLst>
                  <a:ext uri="{FF2B5EF4-FFF2-40B4-BE49-F238E27FC236}">
                    <a16:creationId xmlns:a16="http://schemas.microsoft.com/office/drawing/2014/main" id="{41845FE0-1735-D705-DDB0-589E6EBEC08C}"/>
                  </a:ext>
                </a:extLst>
              </p:cNvPr>
              <p:cNvSpPr/>
              <p:nvPr/>
            </p:nvSpPr>
            <p:spPr>
              <a:xfrm>
                <a:off x="1627966" y="3773702"/>
                <a:ext cx="1594268" cy="253991"/>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bevelB w="0" h="0"/>
                </a:sp3d>
              </a:bodyPr>
              <a:lstStyle/>
              <a:p>
                <a:pPr algn="ctr" defTabSz="914400"/>
                <a:r>
                  <a:rPr lang="vi-VN" sz="1400" dirty="0">
                    <a:solidFill>
                      <a:schemeClr val="tx1">
                        <a:lumMod val="85000"/>
                        <a:lumOff val="15000"/>
                      </a:schemeClr>
                    </a:solidFill>
                    <a:latin typeface="SamsungOne-400" panose="020B0503030303020204" charset="0"/>
                    <a:ea typeface="SamsungOne-400" panose="020B0503030303020204" pitchFamily="34" charset="0"/>
                  </a:rPr>
                  <a:t>Hệ thống</a:t>
                </a:r>
                <a:br>
                  <a:rPr lang="vi-VN" sz="1400" dirty="0">
                    <a:solidFill>
                      <a:schemeClr val="tx1">
                        <a:lumMod val="85000"/>
                        <a:lumOff val="15000"/>
                      </a:schemeClr>
                    </a:solidFill>
                    <a:latin typeface="SamsungOne-400" panose="020B0503030303020204" charset="0"/>
                    <a:ea typeface="SamsungOne-400" panose="020B0503030303020204" pitchFamily="34" charset="0"/>
                  </a:rPr>
                </a:br>
                <a:r>
                  <a:rPr lang="vi-VN" sz="1400" dirty="0">
                    <a:solidFill>
                      <a:schemeClr val="tx1">
                        <a:lumMod val="85000"/>
                        <a:lumOff val="15000"/>
                      </a:schemeClr>
                    </a:solidFill>
                    <a:latin typeface="SamsungOne-400" panose="020B0503030303020204" charset="0"/>
                    <a:ea typeface="SamsungOne-400" panose="020B0503030303020204" pitchFamily="34" charset="0"/>
                  </a:rPr>
                  <a:t>lái xe</a:t>
                </a:r>
                <a:br>
                  <a:rPr lang="vi-VN" sz="1400" dirty="0">
                    <a:solidFill>
                      <a:schemeClr val="tx1">
                        <a:lumMod val="85000"/>
                        <a:lumOff val="15000"/>
                      </a:schemeClr>
                    </a:solidFill>
                    <a:latin typeface="SamsungOne-400" panose="020B0503030303020204" charset="0"/>
                    <a:ea typeface="SamsungOne-400" panose="020B0503030303020204" pitchFamily="34" charset="0"/>
                  </a:rPr>
                </a:br>
                <a:r>
                  <a:rPr lang="vi-VN" sz="1400" dirty="0">
                    <a:solidFill>
                      <a:schemeClr val="tx1">
                        <a:lumMod val="85000"/>
                        <a:lumOff val="15000"/>
                      </a:schemeClr>
                    </a:solidFill>
                    <a:latin typeface="SamsungOne-400" panose="020B0503030303020204" charset="0"/>
                    <a:ea typeface="SamsungOne-400" panose="020B0503030303020204" pitchFamily="34" charset="0"/>
                  </a:rPr>
                  <a:t>tự động</a:t>
                </a:r>
              </a:p>
            </p:txBody>
          </p:sp>
        </p:grpSp>
        <p:sp>
          <p:nvSpPr>
            <p:cNvPr id="12" name="직사각형 32">
              <a:extLst>
                <a:ext uri="{FF2B5EF4-FFF2-40B4-BE49-F238E27FC236}">
                  <a16:creationId xmlns:a16="http://schemas.microsoft.com/office/drawing/2014/main" id="{54B5FB93-F695-7B8D-308D-1D4EF84436FB}"/>
                </a:ext>
              </a:extLst>
            </p:cNvPr>
            <p:cNvSpPr/>
            <p:nvPr/>
          </p:nvSpPr>
          <p:spPr>
            <a:xfrm>
              <a:off x="2382397" y="3008859"/>
              <a:ext cx="2001405"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Điều hướng tuyến đường lái xe</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Nhận dạng vật thể cố định (làn đường, lan can, đường hầm, v.v.)</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700" panose="020B0803030303020204" pitchFamily="34" charset="0"/>
                </a:rPr>
                <a:t>Nhận dạng vật thể chuyển động (xe cộ, người đi bộ, v.v.)</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Nhận dạng các vật thể thay đổi như đèn giao thông</a:t>
              </a:r>
            </a:p>
          </p:txBody>
        </p:sp>
        <p:sp>
          <p:nvSpPr>
            <p:cNvPr id="13" name="직사각형 33">
              <a:extLst>
                <a:ext uri="{FF2B5EF4-FFF2-40B4-BE49-F238E27FC236}">
                  <a16:creationId xmlns:a16="http://schemas.microsoft.com/office/drawing/2014/main" id="{38D96CD5-F101-E839-B69A-9A9481ED4410}"/>
                </a:ext>
              </a:extLst>
            </p:cNvPr>
            <p:cNvSpPr/>
            <p:nvPr/>
          </p:nvSpPr>
          <p:spPr>
            <a:xfrm>
              <a:off x="4857141" y="3008859"/>
              <a:ext cx="2001405" cy="1231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Lập lộ trình tới điểm đến</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Phán đoán và chiến lược khi xảy ra tai nạn như chuyển làn và tránh chướng ngại vật</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Ghi lại tốc độ lái và đường đi</a:t>
              </a:r>
            </a:p>
          </p:txBody>
        </p:sp>
        <p:sp>
          <p:nvSpPr>
            <p:cNvPr id="14" name="직사각형 34">
              <a:extLst>
                <a:ext uri="{FF2B5EF4-FFF2-40B4-BE49-F238E27FC236}">
                  <a16:creationId xmlns:a16="http://schemas.microsoft.com/office/drawing/2014/main" id="{42EBBE47-8F5A-8876-C9FB-215F286307AE}"/>
                </a:ext>
              </a:extLst>
            </p:cNvPr>
            <p:cNvSpPr/>
            <p:nvPr/>
          </p:nvSpPr>
          <p:spPr>
            <a:xfrm>
              <a:off x="7339446" y="3008859"/>
              <a:ext cx="2019936" cy="1312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Điều khiển xe như điều khiển tay lái, tăng, giảm tốc, phanh gấp, v.v.</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Cảnh báo và thông tin cho người lái</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Trao đổi thông tin lái xe giữa các phương tiện hoặc cơ sở hạ tầng</a:t>
              </a:r>
            </a:p>
          </p:txBody>
        </p:sp>
      </p:grpSp>
      <p:grpSp>
        <p:nvGrpSpPr>
          <p:cNvPr id="18" name="그룹 16">
            <a:extLst>
              <a:ext uri="{FF2B5EF4-FFF2-40B4-BE49-F238E27FC236}">
                <a16:creationId xmlns:a16="http://schemas.microsoft.com/office/drawing/2014/main" id="{A874E710-02A8-C1DA-7036-F578E32F5DBA}"/>
              </a:ext>
            </a:extLst>
          </p:cNvPr>
          <p:cNvGrpSpPr/>
          <p:nvPr/>
        </p:nvGrpSpPr>
        <p:grpSpPr>
          <a:xfrm>
            <a:off x="517727" y="4351425"/>
            <a:ext cx="8515509" cy="1074570"/>
            <a:chOff x="703263" y="4375537"/>
            <a:chExt cx="8515509" cy="1267408"/>
          </a:xfrm>
        </p:grpSpPr>
        <p:grpSp>
          <p:nvGrpSpPr>
            <p:cNvPr id="19" name="그룹 27">
              <a:extLst>
                <a:ext uri="{FF2B5EF4-FFF2-40B4-BE49-F238E27FC236}">
                  <a16:creationId xmlns:a16="http://schemas.microsoft.com/office/drawing/2014/main" id="{51F66CA8-46AB-FA9C-4286-5122CCE2C60D}"/>
                </a:ext>
              </a:extLst>
            </p:cNvPr>
            <p:cNvGrpSpPr/>
            <p:nvPr/>
          </p:nvGrpSpPr>
          <p:grpSpPr>
            <a:xfrm>
              <a:off x="703263" y="4375537"/>
              <a:ext cx="1560966" cy="1253107"/>
              <a:chOff x="696305" y="3654480"/>
              <a:chExt cx="3457591" cy="492438"/>
            </a:xfrm>
          </p:grpSpPr>
          <p:sp>
            <p:nvSpPr>
              <p:cNvPr id="41" name="직사각형 28">
                <a:extLst>
                  <a:ext uri="{FF2B5EF4-FFF2-40B4-BE49-F238E27FC236}">
                    <a16:creationId xmlns:a16="http://schemas.microsoft.com/office/drawing/2014/main" id="{42A6C4AF-DC0A-EAA5-7DDE-46FA23AF0A4B}"/>
                  </a:ext>
                </a:extLst>
              </p:cNvPr>
              <p:cNvSpPr/>
              <p:nvPr/>
            </p:nvSpPr>
            <p:spPr>
              <a:xfrm>
                <a:off x="696305" y="3654480"/>
                <a:ext cx="3457591" cy="492438"/>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dirty="0">
                  <a:latin typeface="SamsungOne-400" panose="020B0503030303020204" pitchFamily="34" charset="0"/>
                </a:endParaRPr>
              </a:p>
            </p:txBody>
          </p:sp>
          <p:sp>
            <p:nvSpPr>
              <p:cNvPr id="46" name="직사각형 29">
                <a:extLst>
                  <a:ext uri="{FF2B5EF4-FFF2-40B4-BE49-F238E27FC236}">
                    <a16:creationId xmlns:a16="http://schemas.microsoft.com/office/drawing/2014/main" id="{7F5BB81F-A427-A12A-93D9-4AA9CCBF8D64}"/>
                  </a:ext>
                </a:extLst>
              </p:cNvPr>
              <p:cNvSpPr/>
              <p:nvPr/>
            </p:nvSpPr>
            <p:spPr>
              <a:xfrm>
                <a:off x="1500143" y="3800842"/>
                <a:ext cx="1849916" cy="199714"/>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bevelB w="0" h="0"/>
                </a:sp3d>
              </a:bodyPr>
              <a:lstStyle/>
              <a:p>
                <a:pPr algn="ctr" defTabSz="914400"/>
                <a:r>
                  <a:rPr lang="vi-VN" sz="1400" dirty="0">
                    <a:solidFill>
                      <a:schemeClr val="tx1">
                        <a:lumMod val="85000"/>
                        <a:lumOff val="15000"/>
                      </a:schemeClr>
                    </a:solidFill>
                    <a:latin typeface="SamsungOne-400" panose="020B0503030303020204" charset="0"/>
                    <a:ea typeface="SamsungOne-400" panose="020B0503030303020204" pitchFamily="34" charset="0"/>
                  </a:rPr>
                  <a:t>Sử dụng </a:t>
                </a:r>
                <a:endParaRPr lang="en-US" sz="1400" dirty="0">
                  <a:solidFill>
                    <a:schemeClr val="tx1">
                      <a:lumMod val="85000"/>
                      <a:lumOff val="15000"/>
                    </a:schemeClr>
                  </a:solidFill>
                  <a:latin typeface="SamsungOne-400" panose="020B0503030303020204" charset="0"/>
                  <a:ea typeface="SamsungOne-400" panose="020B0503030303020204" pitchFamily="34" charset="0"/>
                </a:endParaRPr>
              </a:p>
              <a:p>
                <a:pPr algn="ctr" defTabSz="914400"/>
                <a:r>
                  <a:rPr lang="vi-VN" sz="1400" dirty="0">
                    <a:solidFill>
                      <a:schemeClr val="tx1">
                        <a:lumMod val="85000"/>
                        <a:lumOff val="15000"/>
                      </a:schemeClr>
                    </a:solidFill>
                    <a:latin typeface="SamsungOne-400" panose="020B0503030303020204" charset="0"/>
                    <a:ea typeface="SamsungOne-400" panose="020B0503030303020204" pitchFamily="34" charset="0"/>
                  </a:rPr>
                  <a:t>công nghệ</a:t>
                </a:r>
              </a:p>
            </p:txBody>
          </p:sp>
        </p:grpSp>
        <p:sp>
          <p:nvSpPr>
            <p:cNvPr id="20" name="직사각형 35">
              <a:extLst>
                <a:ext uri="{FF2B5EF4-FFF2-40B4-BE49-F238E27FC236}">
                  <a16:creationId xmlns:a16="http://schemas.microsoft.com/office/drawing/2014/main" id="{C1CC8CAA-6B74-0BB1-5549-F1047CC74DEB}"/>
                </a:ext>
              </a:extLst>
            </p:cNvPr>
            <p:cNvSpPr/>
            <p:nvPr/>
          </p:nvSpPr>
          <p:spPr>
            <a:xfrm>
              <a:off x="2395097" y="4411045"/>
              <a:ext cx="2001405" cy="1231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Công nghệ cảm biến (LiDAR, RADAR, camera stereo, v.v.)</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Bản đồ và vị trí chính xác (bản đồ độ phân giải cao, GPS, v.v.)</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Công nghệ truyền thông (Truyền thông V2X)</a:t>
              </a:r>
            </a:p>
          </p:txBody>
        </p:sp>
        <p:sp>
          <p:nvSpPr>
            <p:cNvPr id="26" name="직사각형 36">
              <a:extLst>
                <a:ext uri="{FF2B5EF4-FFF2-40B4-BE49-F238E27FC236}">
                  <a16:creationId xmlns:a16="http://schemas.microsoft.com/office/drawing/2014/main" id="{7C68A067-9A8E-D0DE-E2AD-17200B8D91C8}"/>
                </a:ext>
              </a:extLst>
            </p:cNvPr>
            <p:cNvSpPr/>
            <p:nvPr/>
          </p:nvSpPr>
          <p:spPr>
            <a:xfrm>
              <a:off x="4857141" y="4411045"/>
              <a:ext cx="2001405" cy="1231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Hệ thống phán đoán/điều khiển lái xe</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Hệ thống kiểm soát học tập (Big Data/Trí tuệ nhân tạo/Thuật toán Deep learning)</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Bản ghi tốc độ và tuyến đường</a:t>
              </a:r>
            </a:p>
          </p:txBody>
        </p:sp>
        <p:sp>
          <p:nvSpPr>
            <p:cNvPr id="39" name="직사각형 37">
              <a:extLst>
                <a:ext uri="{FF2B5EF4-FFF2-40B4-BE49-F238E27FC236}">
                  <a16:creationId xmlns:a16="http://schemas.microsoft.com/office/drawing/2014/main" id="{DDA952E7-0613-0FC1-6BC7-704488AC6E9B}"/>
                </a:ext>
              </a:extLst>
            </p:cNvPr>
            <p:cNvSpPr/>
            <p:nvPr/>
          </p:nvSpPr>
          <p:spPr>
            <a:xfrm>
              <a:off x="7339445" y="4411045"/>
              <a:ext cx="1879327" cy="1231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Các giải pháp điều khiển xe tích hợp (ADAS, HM, Lái xe tự hành hoàn toàn, v.v.)</a:t>
              </a:r>
            </a:p>
            <a:p>
              <a:pPr marL="171450" indent="-171450">
                <a:spcAft>
                  <a:spcPts val="400"/>
                </a:spcAft>
                <a:buFont typeface="Arial" panose="020B0604020202020204" pitchFamily="34" charset="0"/>
                <a:buChar char="•"/>
              </a:pPr>
              <a:r>
                <a:rPr lang="vi-VN" sz="900" dirty="0">
                  <a:solidFill>
                    <a:schemeClr val="tx1">
                      <a:lumMod val="85000"/>
                      <a:lumOff val="15000"/>
                    </a:schemeClr>
                  </a:solidFill>
                  <a:latin typeface="SamsungOne-400" panose="020B0503030303020204" charset="0"/>
                  <a:ea typeface="SamsungOne-400" panose="020B0503030303020204" pitchFamily="34" charset="0"/>
                </a:rPr>
                <a:t>ITS (Hệ thống giao thông thông minh)</a:t>
              </a:r>
            </a:p>
          </p:txBody>
        </p:sp>
      </p:grpSp>
    </p:spTree>
    <p:extLst>
      <p:ext uri="{BB962C8B-B14F-4D97-AF65-F5344CB8AC3E}">
        <p14:creationId xmlns:p14="http://schemas.microsoft.com/office/powerpoint/2010/main" val="188089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p:cNvGrpSpPr/>
          <p:nvPr/>
        </p:nvGrpSpPr>
        <p:grpSpPr>
          <a:xfrm>
            <a:off x="416128" y="444866"/>
            <a:ext cx="9051872" cy="553998"/>
            <a:chOff x="416128" y="444866"/>
            <a:chExt cx="9051872" cy="553998"/>
          </a:xfrm>
        </p:grpSpPr>
        <p:sp>
          <p:nvSpPr>
            <p:cNvPr id="30" name="직사각형 29">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2.8. Xe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hành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31" name="직사각형 3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32" name="직사각형 3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b="1" dirty="0" err="1">
                <a:solidFill>
                  <a:prstClr val="black">
                    <a:lumMod val="95000"/>
                    <a:lumOff val="5000"/>
                  </a:prstClr>
                </a:solidFill>
                <a:latin typeface="iCiel Samsung Sharp Sans Regular" pitchFamily="2" charset="77"/>
                <a:cs typeface="iCiel Samsung Sharp Sans Regular" pitchFamily="2" charset="77"/>
              </a:rPr>
              <a:t>Các</a:t>
            </a:r>
            <a:r>
              <a:rPr lang="en-US" altLang="ko-KR" sz="2400" b="1" dirty="0">
                <a:solidFill>
                  <a:prstClr val="black">
                    <a:lumMod val="95000"/>
                    <a:lumOff val="5000"/>
                  </a:prstClr>
                </a:solidFill>
                <a:latin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cs typeface="iCiel Samsung Sharp Sans Regular" pitchFamily="2" charset="77"/>
              </a:rPr>
              <a:t>công</a:t>
            </a:r>
            <a:r>
              <a:rPr lang="en-US" altLang="ko-KR" sz="2400" b="1" dirty="0">
                <a:solidFill>
                  <a:prstClr val="black">
                    <a:lumMod val="95000"/>
                    <a:lumOff val="5000"/>
                  </a:prstClr>
                </a:solidFill>
                <a:latin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cs typeface="iCiel Samsung Sharp Sans Regular" pitchFamily="2" charset="77"/>
              </a:rPr>
              <a:t>nghệ</a:t>
            </a:r>
            <a:r>
              <a:rPr lang="en-US" altLang="ko-KR" sz="2400" b="1" dirty="0">
                <a:solidFill>
                  <a:prstClr val="black">
                    <a:lumMod val="95000"/>
                    <a:lumOff val="5000"/>
                  </a:prstClr>
                </a:solidFill>
                <a:latin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cs typeface="iCiel Samsung Sharp Sans Regular" pitchFamily="2" charset="77"/>
              </a:rPr>
              <a:t>chính</a:t>
            </a:r>
            <a:r>
              <a:rPr lang="en-US" altLang="ko-KR" sz="2400" b="1" dirty="0">
                <a:solidFill>
                  <a:prstClr val="black">
                    <a:lumMod val="95000"/>
                    <a:lumOff val="5000"/>
                  </a:prstClr>
                </a:solidFill>
                <a:latin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cs typeface="iCiel Samsung Sharp Sans Regular" pitchFamily="2" charset="77"/>
              </a:rPr>
              <a:t>cho</a:t>
            </a:r>
            <a:r>
              <a:rPr lang="en-US" altLang="ko-KR" sz="2400" b="1" dirty="0">
                <a:solidFill>
                  <a:prstClr val="black">
                    <a:lumMod val="95000"/>
                    <a:lumOff val="5000"/>
                  </a:prstClr>
                </a:solidFill>
                <a:latin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cs typeface="iCiel Samsung Sharp Sans Regular" pitchFamily="2" charset="77"/>
              </a:rPr>
              <a:t>xe</a:t>
            </a:r>
            <a:r>
              <a:rPr lang="en-US" altLang="ko-KR" sz="2400" b="1" dirty="0">
                <a:solidFill>
                  <a:prstClr val="black">
                    <a:lumMod val="95000"/>
                    <a:lumOff val="5000"/>
                  </a:prstClr>
                </a:solidFill>
                <a:latin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cs typeface="iCiel Samsung Sharp Sans Regular" pitchFamily="2" charset="77"/>
              </a:rPr>
              <a:t>tự</a:t>
            </a:r>
            <a:r>
              <a:rPr lang="en-US" altLang="ko-KR" sz="2400" b="1" dirty="0">
                <a:solidFill>
                  <a:prstClr val="black">
                    <a:lumMod val="95000"/>
                    <a:lumOff val="5000"/>
                  </a:prstClr>
                </a:solidFill>
                <a:latin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cs typeface="iCiel Samsung Sharp Sans Regular" pitchFamily="2" charset="77"/>
              </a:rPr>
              <a:t>hành</a:t>
            </a:r>
            <a:endParaRPr lang="ko-KR" altLang="en-US" sz="2400" b="1" dirty="0">
              <a:solidFill>
                <a:prstClr val="black">
                  <a:lumMod val="95000"/>
                  <a:lumOff val="5000"/>
                </a:prstClr>
              </a:solidFill>
              <a:latin typeface="iCiel Samsung Sharp Sans Regular" pitchFamily="2" charset="77"/>
              <a:cs typeface="iCiel Samsung Sharp Sans Regular" pitchFamily="2" charset="77"/>
            </a:endParaRPr>
          </a:p>
        </p:txBody>
      </p:sp>
      <p:sp>
        <p:nvSpPr>
          <p:cNvPr id="57" name="직사각형 56">
            <a:extLst>
              <a:ext uri="{FF2B5EF4-FFF2-40B4-BE49-F238E27FC236}">
                <a16:creationId xmlns:a16="http://schemas.microsoft.com/office/drawing/2014/main" id="{3AEC53ED-310C-4C7C-AC9A-450373E55CE0}"/>
              </a:ext>
            </a:extLst>
          </p:cNvPr>
          <p:cNvSpPr/>
          <p:nvPr/>
        </p:nvSpPr>
        <p:spPr>
          <a:xfrm>
            <a:off x="507606" y="1849706"/>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lang="en-US" altLang="ko-KR" sz="1400" dirty="0" err="1">
                <a:solidFill>
                  <a:prstClr val="black">
                    <a:lumMod val="85000"/>
                    <a:lumOff val="15000"/>
                  </a:prstClr>
                </a:solidFill>
                <a:latin typeface="SamsungOne-400" panose="020B0503030303020204" pitchFamily="34" charset="0"/>
              </a:rPr>
              <a:t>Hệ</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thống</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lái</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xe</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tự</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hành</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yêu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cầu</a:t>
            </a:r>
            <a:r>
              <a:rPr lang="en-US" altLang="ko-KR" sz="1400" dirty="0">
                <a:solidFill>
                  <a:prstClr val="black">
                    <a:lumMod val="85000"/>
                    <a:lumOff val="15000"/>
                  </a:prstClr>
                </a:solidFill>
                <a:latin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công</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nghệ</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nhận</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thức</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phán</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đoán</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điều</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khiển</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và</a:t>
            </a:r>
            <a:r>
              <a:rPr lang="en-US" altLang="ko-KR" sz="1400" b="1" dirty="0">
                <a:solidFill>
                  <a:prstClr val="black">
                    <a:lumMod val="85000"/>
                    <a:lumOff val="15000"/>
                  </a:prstClr>
                </a:solidFill>
                <a:latin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rPr>
              <a:t>mạng</a:t>
            </a:r>
            <a:r>
              <a:rPr lang="en-US" altLang="ko-KR" sz="1400" dirty="0">
                <a:solidFill>
                  <a:prstClr val="black">
                    <a:lumMod val="85000"/>
                    <a:lumOff val="15000"/>
                  </a:prstClr>
                </a:solidFill>
                <a:latin typeface="SamsungOne-400" panose="020B0503030303020204" pitchFamily="34" charset="0"/>
              </a:rPr>
              <a:t>. </a:t>
            </a:r>
          </a:p>
        </p:txBody>
      </p:sp>
      <p:grpSp>
        <p:nvGrpSpPr>
          <p:cNvPr id="60" name="그룹 59">
            <a:extLst>
              <a:ext uri="{FF2B5EF4-FFF2-40B4-BE49-F238E27FC236}">
                <a16:creationId xmlns:a16="http://schemas.microsoft.com/office/drawing/2014/main" id="{FF7A8E87-0FC4-4B1E-B4AA-BB57DAF7CE04}"/>
              </a:ext>
            </a:extLst>
          </p:cNvPr>
          <p:cNvGrpSpPr/>
          <p:nvPr/>
        </p:nvGrpSpPr>
        <p:grpSpPr>
          <a:xfrm>
            <a:off x="4532498" y="3251639"/>
            <a:ext cx="4551721" cy="3107825"/>
            <a:chOff x="4107685" y="3155792"/>
            <a:chExt cx="4763432" cy="3252377"/>
          </a:xfrm>
        </p:grpSpPr>
        <p:pic>
          <p:nvPicPr>
            <p:cNvPr id="76" name="Picture 4" descr="Hankook &amp; Company, 한국앤컴퍼니 – AI, 자율주행차, 웨이모, 자율주행 카메라·레이더Radar·라이다Lidar, 자율주행 센서">
              <a:extLst>
                <a:ext uri="{FF2B5EF4-FFF2-40B4-BE49-F238E27FC236}">
                  <a16:creationId xmlns:a16="http://schemas.microsoft.com/office/drawing/2014/main" id="{1E1F6A8E-03D4-4531-86A2-B695EB07DC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19" r="5243"/>
            <a:stretch/>
          </p:blipFill>
          <p:spPr bwMode="auto">
            <a:xfrm>
              <a:off x="4107685" y="3163545"/>
              <a:ext cx="2517493" cy="1287661"/>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E0889BE8-4AEE-44EA-85B2-E4D4DB89CDDA}"/>
                </a:ext>
              </a:extLst>
            </p:cNvPr>
            <p:cNvSpPr txBox="1"/>
            <p:nvPr/>
          </p:nvSpPr>
          <p:spPr>
            <a:xfrm>
              <a:off x="4647924" y="4405725"/>
              <a:ext cx="1345589" cy="289883"/>
            </a:xfrm>
            <a:prstGeom prst="rect">
              <a:avLst/>
            </a:prstGeom>
            <a:noFill/>
          </p:spPr>
          <p:txBody>
            <a:bodyPr wrap="square" rtlCol="0">
              <a:spAutoFit/>
            </a:bodyPr>
            <a:lstStyle/>
            <a:p>
              <a:pPr algn="ctr" defTabSz="914400"/>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Waymo(Taxi)</a:t>
              </a:r>
              <a:endParaRPr lang="ko-KR" altLang="en-US" sz="1200" dirty="0">
                <a:solidFill>
                  <a:schemeClr val="tx1">
                    <a:lumMod val="85000"/>
                    <a:lumOff val="15000"/>
                  </a:schemeClr>
                </a:solidFill>
                <a:latin typeface="SamsungOne-400" panose="020B0503030303020204" pitchFamily="34" charset="0"/>
              </a:endParaRPr>
            </a:p>
          </p:txBody>
        </p:sp>
        <p:pic>
          <p:nvPicPr>
            <p:cNvPr id="78" name="Picture 6" descr="투심플의 자율주행 트럭. 투심플 제공">
              <a:extLst>
                <a:ext uri="{FF2B5EF4-FFF2-40B4-BE49-F238E27FC236}">
                  <a16:creationId xmlns:a16="http://schemas.microsoft.com/office/drawing/2014/main" id="{283B4095-F198-4117-8C24-49003B9EB1D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24" t="15456" r="-35" b="3886"/>
            <a:stretch/>
          </p:blipFill>
          <p:spPr bwMode="auto">
            <a:xfrm>
              <a:off x="6705302" y="3155792"/>
              <a:ext cx="2165815" cy="1288298"/>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2823F8EF-BE89-4DAC-ABA5-2D6C99A0EFB4}"/>
                </a:ext>
              </a:extLst>
            </p:cNvPr>
            <p:cNvSpPr txBox="1"/>
            <p:nvPr/>
          </p:nvSpPr>
          <p:spPr>
            <a:xfrm>
              <a:off x="7068463" y="4407867"/>
              <a:ext cx="1302560" cy="289883"/>
            </a:xfrm>
            <a:prstGeom prst="rect">
              <a:avLst/>
            </a:prstGeom>
            <a:noFill/>
          </p:spPr>
          <p:txBody>
            <a:bodyPr wrap="square" rtlCol="0">
              <a:spAutoFit/>
            </a:bodyPr>
            <a:lstStyle>
              <a:defPPr>
                <a:defRPr lang="en-US"/>
              </a:defPPr>
              <a:lvl1pPr algn="ctr" defTabSz="914400">
                <a:defRPr sz="1300">
                  <a:solidFill>
                    <a:schemeClr val="tx1">
                      <a:lumMod val="85000"/>
                      <a:lumOff val="15000"/>
                    </a:schemeClr>
                  </a:solidFill>
                  <a:latin typeface="SamsungOne-400" panose="020B0503030303020204" pitchFamily="34" charset="0"/>
                  <a:ea typeface="SamsungOne-400" panose="020B0503030303020204" pitchFamily="34" charset="0"/>
                </a:defRPr>
              </a:lvl1pPr>
            </a:lstStyle>
            <a:p>
              <a:r>
                <a:rPr lang="en-US" altLang="ko-KR" sz="1200" dirty="0" err="1"/>
                <a:t>TuSimple</a:t>
              </a:r>
              <a:r>
                <a:rPr lang="en-US" altLang="ko-KR" sz="1200" dirty="0"/>
                <a:t>(</a:t>
              </a:r>
              <a:r>
                <a:rPr lang="vi-VN" altLang="ko-KR" sz="1200" dirty="0"/>
                <a:t>Xe tải</a:t>
              </a:r>
              <a:r>
                <a:rPr lang="en-US" altLang="ko-KR" sz="1200" dirty="0"/>
                <a:t>)</a:t>
              </a:r>
              <a:endParaRPr lang="ko-KR" altLang="en-US" sz="1200" dirty="0"/>
            </a:p>
          </p:txBody>
        </p:sp>
        <p:pic>
          <p:nvPicPr>
            <p:cNvPr id="80" name="Picture 10">
              <a:extLst>
                <a:ext uri="{FF2B5EF4-FFF2-40B4-BE49-F238E27FC236}">
                  <a16:creationId xmlns:a16="http://schemas.microsoft.com/office/drawing/2014/main" id="{EC18D7BD-7EAA-4299-BEF3-765B97C2C44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176" t="14054" r="6826" b="5987"/>
            <a:stretch/>
          </p:blipFill>
          <p:spPr bwMode="auto">
            <a:xfrm>
              <a:off x="4107685" y="4674293"/>
              <a:ext cx="2517493" cy="145169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C1FB0CA7-C31A-4F8F-973A-789858DCFF1B}"/>
                </a:ext>
              </a:extLst>
            </p:cNvPr>
            <p:cNvSpPr txBox="1"/>
            <p:nvPr/>
          </p:nvSpPr>
          <p:spPr>
            <a:xfrm>
              <a:off x="4546084" y="6118286"/>
              <a:ext cx="1682019" cy="289883"/>
            </a:xfrm>
            <a:prstGeom prst="rect">
              <a:avLst/>
            </a:prstGeom>
            <a:noFill/>
          </p:spPr>
          <p:txBody>
            <a:bodyPr wrap="square" rtlCol="0">
              <a:spAutoFit/>
            </a:bodyPr>
            <a:lstStyle>
              <a:defPPr>
                <a:defRPr lang="en-US"/>
              </a:defPPr>
              <a:lvl1pPr algn="ctr" defTabSz="914400">
                <a:defRPr sz="1300">
                  <a:solidFill>
                    <a:schemeClr val="tx1">
                      <a:lumMod val="85000"/>
                      <a:lumOff val="15000"/>
                    </a:schemeClr>
                  </a:solidFill>
                  <a:latin typeface="SamsungOne-400" panose="020B0503030303020204" pitchFamily="34" charset="0"/>
                  <a:ea typeface="SamsungOne-400" panose="020B0503030303020204" pitchFamily="34" charset="0"/>
                </a:defRPr>
              </a:lvl1pPr>
            </a:lstStyle>
            <a:p>
              <a:r>
                <a:rPr lang="en-US" altLang="ko-KR" sz="1200" dirty="0" err="1"/>
                <a:t>EasyMile</a:t>
              </a:r>
              <a:r>
                <a:rPr lang="en-US" altLang="ko-KR" sz="1200" dirty="0"/>
                <a:t>(</a:t>
              </a:r>
              <a:r>
                <a:rPr lang="vi-VN" altLang="ko-KR" sz="1200" dirty="0"/>
                <a:t>Xe đưa đón</a:t>
              </a:r>
              <a:r>
                <a:rPr lang="en-US" altLang="ko-KR" sz="1200" dirty="0"/>
                <a:t>)</a:t>
              </a:r>
              <a:endParaRPr lang="ko-KR" altLang="en-US" sz="1200" dirty="0"/>
            </a:p>
          </p:txBody>
        </p:sp>
        <p:pic>
          <p:nvPicPr>
            <p:cNvPr id="82" name="Picture 2" descr="Toyota Research Institute Rolls Out P4 Automated Driving Test Vehicle at  CES - Toyota USA Newsroom">
              <a:extLst>
                <a:ext uri="{FF2B5EF4-FFF2-40B4-BE49-F238E27FC236}">
                  <a16:creationId xmlns:a16="http://schemas.microsoft.com/office/drawing/2014/main" id="{6BAC125D-848F-43B4-AB82-8622AF5015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05302" y="4674293"/>
              <a:ext cx="2165815" cy="1443993"/>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05B8D6DB-462B-4517-9FB1-387FC41FF76C}"/>
                </a:ext>
              </a:extLst>
            </p:cNvPr>
            <p:cNvSpPr txBox="1"/>
            <p:nvPr/>
          </p:nvSpPr>
          <p:spPr>
            <a:xfrm>
              <a:off x="6872619" y="6089369"/>
              <a:ext cx="1726096" cy="289883"/>
            </a:xfrm>
            <a:prstGeom prst="rect">
              <a:avLst/>
            </a:prstGeom>
            <a:noFill/>
          </p:spPr>
          <p:txBody>
            <a:bodyPr wrap="square" rtlCol="0">
              <a:spAutoFit/>
            </a:bodyPr>
            <a:lstStyle>
              <a:defPPr>
                <a:defRPr lang="en-US"/>
              </a:defPPr>
              <a:lvl1pPr algn="ctr" defTabSz="914400">
                <a:defRPr sz="1300">
                  <a:solidFill>
                    <a:schemeClr val="tx1">
                      <a:lumMod val="85000"/>
                      <a:lumOff val="15000"/>
                    </a:schemeClr>
                  </a:solidFill>
                  <a:latin typeface="SamsungOne-400" panose="020B0503030303020204" pitchFamily="34" charset="0"/>
                  <a:ea typeface="SamsungOne-400" panose="020B0503030303020204" pitchFamily="34" charset="0"/>
                </a:defRPr>
              </a:lvl1pPr>
            </a:lstStyle>
            <a:p>
              <a:r>
                <a:rPr lang="en-US" altLang="ko-KR" sz="1200" dirty="0"/>
                <a:t>Toyota(</a:t>
              </a:r>
              <a:r>
                <a:rPr lang="vi-VN" altLang="ko-KR" sz="1200" dirty="0"/>
                <a:t>Xe hành khách</a:t>
              </a:r>
              <a:r>
                <a:rPr lang="en-US" altLang="ko-KR" sz="1200" dirty="0"/>
                <a:t>)</a:t>
              </a:r>
              <a:endParaRPr lang="ko-KR" altLang="en-US" sz="1200" dirty="0"/>
            </a:p>
          </p:txBody>
        </p:sp>
      </p:grpSp>
      <p:grpSp>
        <p:nvGrpSpPr>
          <p:cNvPr id="85" name="그룹 84">
            <a:extLst>
              <a:ext uri="{FF2B5EF4-FFF2-40B4-BE49-F238E27FC236}">
                <a16:creationId xmlns:a16="http://schemas.microsoft.com/office/drawing/2014/main" id="{F2297156-6315-47A8-843F-384D5E667818}"/>
              </a:ext>
            </a:extLst>
          </p:cNvPr>
          <p:cNvGrpSpPr/>
          <p:nvPr/>
        </p:nvGrpSpPr>
        <p:grpSpPr>
          <a:xfrm>
            <a:off x="767694" y="3151584"/>
            <a:ext cx="3524016" cy="3142867"/>
            <a:chOff x="4790334" y="2262914"/>
            <a:chExt cx="3524016" cy="3142867"/>
          </a:xfrm>
        </p:grpSpPr>
        <p:pic>
          <p:nvPicPr>
            <p:cNvPr id="86" name="_x227571288" descr="EMB000040ac023d">
              <a:extLst>
                <a:ext uri="{FF2B5EF4-FFF2-40B4-BE49-F238E27FC236}">
                  <a16:creationId xmlns:a16="http://schemas.microsoft.com/office/drawing/2014/main" id="{1E1A401C-C550-4C2A-B044-B561D4532F2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3652"/>
            <a:stretch/>
          </p:blipFill>
          <p:spPr bwMode="auto">
            <a:xfrm>
              <a:off x="4790334" y="2262914"/>
              <a:ext cx="3502340" cy="3142867"/>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9E19BB03-CBB7-4D62-852C-ECB1C7884E2E}"/>
                </a:ext>
              </a:extLst>
            </p:cNvPr>
            <p:cNvSpPr txBox="1"/>
            <p:nvPr/>
          </p:nvSpPr>
          <p:spPr>
            <a:xfrm>
              <a:off x="5243489" y="2283262"/>
              <a:ext cx="1147514" cy="451678"/>
            </a:xfrm>
            <a:prstGeom prst="rect">
              <a:avLst/>
            </a:prstGeom>
            <a:solidFill>
              <a:schemeClr val="bg1"/>
            </a:solidFill>
          </p:spPr>
          <p:txBody>
            <a:bodyPr wrap="none" lIns="0" tIns="0" rIns="0" bIns="0" rtlCol="0" anchor="ctr">
              <a:noAutofit/>
            </a:bodyPr>
            <a:lstStyle/>
            <a:p>
              <a:pPr algn="ctr" defTabSz="914400"/>
              <a:r>
                <a:rPr lang="vi-VN" altLang="ko-KR" sz="1300" b="1" dirty="0">
                  <a:solidFill>
                    <a:schemeClr val="accent1">
                      <a:lumMod val="75000"/>
                    </a:schemeClr>
                  </a:solidFill>
                  <a:latin typeface="SamsungOne-400" panose="020B0503030303020204" pitchFamily="34" charset="0"/>
                </a:rPr>
                <a:t>xe do con người lái</a:t>
              </a:r>
              <a:endParaRPr lang="ko-KR" altLang="en-US" sz="1300" b="1" dirty="0">
                <a:solidFill>
                  <a:schemeClr val="accent1">
                    <a:lumMod val="75000"/>
                  </a:schemeClr>
                </a:solidFill>
                <a:latin typeface="SamsungOne-400" panose="020B0503030303020204" pitchFamily="34" charset="0"/>
              </a:endParaRPr>
            </a:p>
          </p:txBody>
        </p:sp>
        <p:sp>
          <p:nvSpPr>
            <p:cNvPr id="88" name="TextBox 87">
              <a:extLst>
                <a:ext uri="{FF2B5EF4-FFF2-40B4-BE49-F238E27FC236}">
                  <a16:creationId xmlns:a16="http://schemas.microsoft.com/office/drawing/2014/main" id="{492303CA-53CE-4B09-A036-3B2FAF1E478A}"/>
                </a:ext>
              </a:extLst>
            </p:cNvPr>
            <p:cNvSpPr txBox="1"/>
            <p:nvPr/>
          </p:nvSpPr>
          <p:spPr>
            <a:xfrm>
              <a:off x="6911331" y="2305563"/>
              <a:ext cx="1403019" cy="429377"/>
            </a:xfrm>
            <a:prstGeom prst="rect">
              <a:avLst/>
            </a:prstGeom>
            <a:solidFill>
              <a:schemeClr val="bg1"/>
            </a:solidFill>
          </p:spPr>
          <p:txBody>
            <a:bodyPr wrap="none" lIns="0" tIns="0" rIns="0" bIns="0" rtlCol="0" anchor="ctr">
              <a:noAutofit/>
            </a:bodyPr>
            <a:lstStyle/>
            <a:p>
              <a:pPr algn="ctr" defTabSz="914400"/>
              <a:r>
                <a:rPr lang="vi-VN" altLang="ko-KR" sz="1300" b="1" dirty="0">
                  <a:solidFill>
                    <a:srgbClr val="993366"/>
                  </a:solidFill>
                  <a:latin typeface="SamsungOne-400" panose="020B0503030303020204" pitchFamily="34" charset="0"/>
                </a:rPr>
                <a:t>Xe tự lái</a:t>
              </a:r>
              <a:endParaRPr lang="ko-KR" altLang="en-US" sz="1300" b="1" dirty="0">
                <a:solidFill>
                  <a:srgbClr val="993366"/>
                </a:solidFill>
                <a:latin typeface="SamsungOne-400" panose="020B0503030303020204" pitchFamily="34" charset="0"/>
              </a:endParaRPr>
            </a:p>
          </p:txBody>
        </p:sp>
        <p:sp>
          <p:nvSpPr>
            <p:cNvPr id="89" name="TextBox 88">
              <a:extLst>
                <a:ext uri="{FF2B5EF4-FFF2-40B4-BE49-F238E27FC236}">
                  <a16:creationId xmlns:a16="http://schemas.microsoft.com/office/drawing/2014/main" id="{83CFAEBA-4C04-4D8A-A480-FEDB11348CE8}"/>
                </a:ext>
              </a:extLst>
            </p:cNvPr>
            <p:cNvSpPr txBox="1"/>
            <p:nvPr/>
          </p:nvSpPr>
          <p:spPr>
            <a:xfrm>
              <a:off x="4817948" y="3081196"/>
              <a:ext cx="402679" cy="331817"/>
            </a:xfrm>
            <a:prstGeom prst="rect">
              <a:avLst/>
            </a:prstGeom>
            <a:solidFill>
              <a:schemeClr val="bg1"/>
            </a:solidFill>
          </p:spPr>
          <p:txBody>
            <a:bodyPr wrap="none" lIns="0" tIns="0" rIns="0" bIns="0" rtlCol="0" anchor="ctr">
              <a:noAutofit/>
            </a:bodyPr>
            <a:lstStyle/>
            <a:p>
              <a:pPr algn="ctr" defTabSz="914400"/>
              <a:r>
                <a:rPr lang="vi-VN" altLang="ko-KR" sz="1050" b="1" dirty="0">
                  <a:solidFill>
                    <a:schemeClr val="tx1">
                      <a:lumMod val="85000"/>
                      <a:lumOff val="15000"/>
                    </a:schemeClr>
                  </a:solidFill>
                  <a:latin typeface="SamsungOne-400" panose="020B0503030303020204" pitchFamily="34" charset="0"/>
                </a:rPr>
                <a:t>Giác quan</a:t>
              </a:r>
              <a:endParaRPr lang="ko-KR" altLang="en-US" sz="1050" b="1" dirty="0">
                <a:solidFill>
                  <a:schemeClr val="tx1">
                    <a:lumMod val="85000"/>
                    <a:lumOff val="15000"/>
                  </a:schemeClr>
                </a:solidFill>
                <a:latin typeface="SamsungOne-400" panose="020B0503030303020204" pitchFamily="34" charset="0"/>
              </a:endParaRPr>
            </a:p>
          </p:txBody>
        </p:sp>
        <p:sp>
          <p:nvSpPr>
            <p:cNvPr id="90" name="TextBox 89">
              <a:extLst>
                <a:ext uri="{FF2B5EF4-FFF2-40B4-BE49-F238E27FC236}">
                  <a16:creationId xmlns:a16="http://schemas.microsoft.com/office/drawing/2014/main" id="{9661E58C-394C-4B45-90A8-19F058B296F7}"/>
                </a:ext>
              </a:extLst>
            </p:cNvPr>
            <p:cNvSpPr txBox="1"/>
            <p:nvPr/>
          </p:nvSpPr>
          <p:spPr>
            <a:xfrm>
              <a:off x="4790334" y="4155227"/>
              <a:ext cx="426740" cy="331817"/>
            </a:xfrm>
            <a:prstGeom prst="rect">
              <a:avLst/>
            </a:prstGeom>
            <a:solidFill>
              <a:schemeClr val="bg1"/>
            </a:solidFill>
          </p:spPr>
          <p:txBody>
            <a:bodyPr wrap="none" lIns="0" tIns="0" rIns="0" bIns="0" rtlCol="0" anchor="ctr">
              <a:noAutofit/>
            </a:bodyPr>
            <a:lstStyle/>
            <a:p>
              <a:pPr algn="ctr" defTabSz="914400"/>
              <a:r>
                <a:rPr lang="vi-VN" altLang="ko-KR" sz="1050" b="1" dirty="0">
                  <a:solidFill>
                    <a:schemeClr val="tx1">
                      <a:lumMod val="85000"/>
                      <a:lumOff val="15000"/>
                    </a:schemeClr>
                  </a:solidFill>
                  <a:latin typeface="SamsungOne-400" panose="020B0503030303020204" pitchFamily="34" charset="0"/>
                </a:rPr>
                <a:t>Suy nghĩ</a:t>
              </a:r>
              <a:endParaRPr lang="ko-KR" altLang="en-US" sz="1050" b="1" dirty="0">
                <a:solidFill>
                  <a:schemeClr val="tx1">
                    <a:lumMod val="85000"/>
                    <a:lumOff val="15000"/>
                  </a:schemeClr>
                </a:solidFill>
                <a:latin typeface="SamsungOne-400" panose="020B0503030303020204" pitchFamily="34" charset="0"/>
              </a:endParaRPr>
            </a:p>
          </p:txBody>
        </p:sp>
        <p:sp>
          <p:nvSpPr>
            <p:cNvPr id="91" name="TextBox 90">
              <a:extLst>
                <a:ext uri="{FF2B5EF4-FFF2-40B4-BE49-F238E27FC236}">
                  <a16:creationId xmlns:a16="http://schemas.microsoft.com/office/drawing/2014/main" id="{DCA43A04-E2CE-424D-BE07-461B18B9CF26}"/>
                </a:ext>
              </a:extLst>
            </p:cNvPr>
            <p:cNvSpPr txBox="1"/>
            <p:nvPr/>
          </p:nvSpPr>
          <p:spPr>
            <a:xfrm>
              <a:off x="4821535" y="4943475"/>
              <a:ext cx="426740" cy="220389"/>
            </a:xfrm>
            <a:prstGeom prst="rect">
              <a:avLst/>
            </a:prstGeom>
            <a:solidFill>
              <a:schemeClr val="bg1"/>
            </a:solidFill>
          </p:spPr>
          <p:txBody>
            <a:bodyPr wrap="none" lIns="0" tIns="0" rIns="0" bIns="0" rtlCol="0" anchor="ctr">
              <a:noAutofit/>
            </a:bodyPr>
            <a:lstStyle/>
            <a:p>
              <a:pPr algn="ctr" defTabSz="914400"/>
              <a:r>
                <a:rPr lang="vi-VN" altLang="ko-KR" sz="1050" b="1" dirty="0">
                  <a:solidFill>
                    <a:schemeClr val="tx1">
                      <a:lumMod val="85000"/>
                      <a:lumOff val="15000"/>
                    </a:schemeClr>
                  </a:solidFill>
                  <a:latin typeface="SamsungOne-400" panose="020B0503030303020204" pitchFamily="34" charset="0"/>
                </a:rPr>
                <a:t>Hành động</a:t>
              </a:r>
              <a:endParaRPr lang="ko-KR" altLang="en-US" sz="1050" b="1" dirty="0">
                <a:solidFill>
                  <a:schemeClr val="tx1">
                    <a:lumMod val="85000"/>
                    <a:lumOff val="15000"/>
                  </a:schemeClr>
                </a:solidFill>
                <a:latin typeface="SamsungOne-400" panose="020B0503030303020204" pitchFamily="34" charset="0"/>
              </a:endParaRPr>
            </a:p>
          </p:txBody>
        </p:sp>
        <p:sp>
          <p:nvSpPr>
            <p:cNvPr id="92" name="TextBox 91">
              <a:extLst>
                <a:ext uri="{FF2B5EF4-FFF2-40B4-BE49-F238E27FC236}">
                  <a16:creationId xmlns:a16="http://schemas.microsoft.com/office/drawing/2014/main" id="{77E81565-6335-4403-9869-18B3876751C5}"/>
                </a:ext>
              </a:extLst>
            </p:cNvPr>
            <p:cNvSpPr txBox="1"/>
            <p:nvPr/>
          </p:nvSpPr>
          <p:spPr>
            <a:xfrm>
              <a:off x="5731422" y="2831241"/>
              <a:ext cx="331490" cy="331817"/>
            </a:xfrm>
            <a:prstGeom prst="rect">
              <a:avLst/>
            </a:prstGeom>
            <a:solidFill>
              <a:schemeClr val="bg1"/>
            </a:solidFill>
          </p:spPr>
          <p:txBody>
            <a:bodyPr wrap="none" lIns="0" tIns="0" rIns="0" bIns="0" rtlCol="0" anchor="ctr">
              <a:noAutofit/>
            </a:bodyPr>
            <a:lstStyle/>
            <a:p>
              <a:pPr algn="ctr" defTabSz="914400"/>
              <a:r>
                <a:rPr lang="vi-VN" altLang="ko-KR" sz="1050" b="1" dirty="0">
                  <a:solidFill>
                    <a:schemeClr val="tx1">
                      <a:lumMod val="85000"/>
                      <a:lumOff val="15000"/>
                    </a:schemeClr>
                  </a:solidFill>
                  <a:latin typeface="SamsungOne-400" panose="020B0503030303020204" pitchFamily="34" charset="0"/>
                </a:rPr>
                <a:t>Mắt</a:t>
              </a:r>
              <a:endParaRPr lang="ko-KR" altLang="en-US" sz="1050" b="1" dirty="0">
                <a:solidFill>
                  <a:schemeClr val="tx1">
                    <a:lumMod val="85000"/>
                    <a:lumOff val="15000"/>
                  </a:schemeClr>
                </a:solidFill>
                <a:latin typeface="SamsungOne-400" panose="020B0503030303020204" pitchFamily="34" charset="0"/>
              </a:endParaRPr>
            </a:p>
          </p:txBody>
        </p:sp>
        <p:sp>
          <p:nvSpPr>
            <p:cNvPr id="93" name="TextBox 92">
              <a:extLst>
                <a:ext uri="{FF2B5EF4-FFF2-40B4-BE49-F238E27FC236}">
                  <a16:creationId xmlns:a16="http://schemas.microsoft.com/office/drawing/2014/main" id="{A67ED5EF-3813-42A5-92CC-136B81A01CEF}"/>
                </a:ext>
              </a:extLst>
            </p:cNvPr>
            <p:cNvSpPr txBox="1"/>
            <p:nvPr/>
          </p:nvSpPr>
          <p:spPr>
            <a:xfrm>
              <a:off x="5720904" y="3342799"/>
              <a:ext cx="331490" cy="331817"/>
            </a:xfrm>
            <a:prstGeom prst="rect">
              <a:avLst/>
            </a:prstGeom>
            <a:solidFill>
              <a:schemeClr val="bg1"/>
            </a:solidFill>
          </p:spPr>
          <p:txBody>
            <a:bodyPr wrap="none" lIns="0" tIns="0" rIns="0" bIns="0" rtlCol="0" anchor="ctr">
              <a:noAutofit/>
            </a:bodyPr>
            <a:lstStyle/>
            <a:p>
              <a:pPr algn="ctr" defTabSz="914400"/>
              <a:r>
                <a:rPr lang="vi-VN" altLang="ko-KR" sz="1050" b="1" dirty="0">
                  <a:solidFill>
                    <a:schemeClr val="tx1">
                      <a:lumMod val="85000"/>
                      <a:lumOff val="15000"/>
                    </a:schemeClr>
                  </a:solidFill>
                  <a:latin typeface="SamsungOne-400" panose="020B0503030303020204" pitchFamily="34" charset="0"/>
                </a:rPr>
                <a:t>Tai</a:t>
              </a:r>
              <a:endParaRPr lang="ko-KR" altLang="en-US" sz="1050" b="1" dirty="0">
                <a:solidFill>
                  <a:schemeClr val="tx1">
                    <a:lumMod val="85000"/>
                    <a:lumOff val="15000"/>
                  </a:schemeClr>
                </a:solidFill>
                <a:latin typeface="SamsungOne-400" panose="020B0503030303020204" pitchFamily="34" charset="0"/>
              </a:endParaRPr>
            </a:p>
          </p:txBody>
        </p:sp>
        <p:sp>
          <p:nvSpPr>
            <p:cNvPr id="94" name="TextBox 93">
              <a:extLst>
                <a:ext uri="{FF2B5EF4-FFF2-40B4-BE49-F238E27FC236}">
                  <a16:creationId xmlns:a16="http://schemas.microsoft.com/office/drawing/2014/main" id="{7A6BC24A-6199-480E-B74A-BE5A3ED49952}"/>
                </a:ext>
              </a:extLst>
            </p:cNvPr>
            <p:cNvSpPr txBox="1"/>
            <p:nvPr/>
          </p:nvSpPr>
          <p:spPr>
            <a:xfrm>
              <a:off x="5783561" y="3877444"/>
              <a:ext cx="331490" cy="331817"/>
            </a:xfrm>
            <a:prstGeom prst="rect">
              <a:avLst/>
            </a:prstGeom>
            <a:solidFill>
              <a:schemeClr val="bg1"/>
            </a:solidFill>
          </p:spPr>
          <p:txBody>
            <a:bodyPr wrap="none" lIns="0" tIns="0" rIns="0" bIns="0" rtlCol="0" anchor="ctr">
              <a:noAutofit/>
            </a:bodyPr>
            <a:lstStyle/>
            <a:p>
              <a:pPr defTabSz="914400"/>
              <a:r>
                <a:rPr lang="vi-VN" altLang="ko-KR" sz="1050" b="1" dirty="0">
                  <a:solidFill>
                    <a:schemeClr val="tx1">
                      <a:lumMod val="85000"/>
                      <a:lumOff val="15000"/>
                    </a:schemeClr>
                  </a:solidFill>
                  <a:latin typeface="SamsungOne-400" panose="020B0503030303020204" pitchFamily="34" charset="0"/>
                </a:rPr>
                <a:t>Não</a:t>
              </a:r>
              <a:endParaRPr lang="en-US" altLang="ko-KR" sz="1050" b="1" dirty="0">
                <a:solidFill>
                  <a:schemeClr val="tx1">
                    <a:lumMod val="85000"/>
                    <a:lumOff val="15000"/>
                  </a:schemeClr>
                </a:solidFill>
                <a:latin typeface="SamsungOne-400" panose="020B0503030303020204" pitchFamily="34" charset="0"/>
              </a:endParaRPr>
            </a:p>
            <a:p>
              <a:pPr defTabSz="914400"/>
              <a:r>
                <a:rPr lang="en-US" altLang="ko-KR" sz="1050" b="1" dirty="0">
                  <a:solidFill>
                    <a:schemeClr val="tx1">
                      <a:lumMod val="85000"/>
                      <a:lumOff val="15000"/>
                    </a:schemeClr>
                  </a:solidFill>
                  <a:latin typeface="SamsungOne-400" panose="020B0503030303020204" pitchFamily="34" charset="0"/>
                </a:rPr>
                <a:t>(</a:t>
              </a:r>
              <a:r>
                <a:rPr lang="vi-VN" altLang="ko-KR" sz="1050" b="1" dirty="0">
                  <a:solidFill>
                    <a:schemeClr val="tx1">
                      <a:lumMod val="85000"/>
                      <a:lumOff val="15000"/>
                    </a:schemeClr>
                  </a:solidFill>
                  <a:latin typeface="SamsungOne-400" panose="020B0503030303020204" pitchFamily="34" charset="0"/>
                </a:rPr>
                <a:t>Trí nhớ</a:t>
              </a:r>
              <a:r>
                <a:rPr lang="en-US" altLang="ko-KR" sz="1050" b="1" dirty="0">
                  <a:solidFill>
                    <a:schemeClr val="tx1">
                      <a:lumMod val="85000"/>
                      <a:lumOff val="15000"/>
                    </a:schemeClr>
                  </a:solidFill>
                  <a:latin typeface="SamsungOne-400" panose="020B0503030303020204" pitchFamily="34" charset="0"/>
                </a:rPr>
                <a:t>)</a:t>
              </a:r>
              <a:endParaRPr lang="ko-KR" altLang="en-US" sz="1050" b="1" dirty="0">
                <a:solidFill>
                  <a:schemeClr val="tx1">
                    <a:lumMod val="85000"/>
                    <a:lumOff val="15000"/>
                  </a:schemeClr>
                </a:solidFill>
                <a:latin typeface="SamsungOne-400" panose="020B0503030303020204" pitchFamily="34" charset="0"/>
              </a:endParaRPr>
            </a:p>
          </p:txBody>
        </p:sp>
        <p:sp>
          <p:nvSpPr>
            <p:cNvPr id="95" name="TextBox 94">
              <a:extLst>
                <a:ext uri="{FF2B5EF4-FFF2-40B4-BE49-F238E27FC236}">
                  <a16:creationId xmlns:a16="http://schemas.microsoft.com/office/drawing/2014/main" id="{B2C93E17-A8BF-406E-9AAD-43EDECDE7558}"/>
                </a:ext>
              </a:extLst>
            </p:cNvPr>
            <p:cNvSpPr txBox="1"/>
            <p:nvPr/>
          </p:nvSpPr>
          <p:spPr>
            <a:xfrm>
              <a:off x="5774036" y="4410844"/>
              <a:ext cx="331490" cy="331817"/>
            </a:xfrm>
            <a:prstGeom prst="rect">
              <a:avLst/>
            </a:prstGeom>
            <a:solidFill>
              <a:schemeClr val="bg1"/>
            </a:solidFill>
          </p:spPr>
          <p:txBody>
            <a:bodyPr wrap="none" lIns="0" tIns="0" rIns="0" bIns="0" rtlCol="0" anchor="ctr">
              <a:noAutofit/>
            </a:bodyPr>
            <a:lstStyle/>
            <a:p>
              <a:pPr defTabSz="914400"/>
              <a:r>
                <a:rPr lang="vi-VN" altLang="ko-KR" sz="1050" b="1" dirty="0">
                  <a:solidFill>
                    <a:schemeClr val="tx1">
                      <a:lumMod val="85000"/>
                      <a:lumOff val="15000"/>
                    </a:schemeClr>
                  </a:solidFill>
                  <a:latin typeface="SamsungOne-400" panose="020B0503030303020204" pitchFamily="34" charset="0"/>
                </a:rPr>
                <a:t>Não</a:t>
              </a:r>
              <a:endParaRPr lang="en-US" altLang="ko-KR" sz="1050" b="1" dirty="0">
                <a:solidFill>
                  <a:schemeClr val="tx1">
                    <a:lumMod val="85000"/>
                    <a:lumOff val="15000"/>
                  </a:schemeClr>
                </a:solidFill>
                <a:latin typeface="SamsungOne-400" panose="020B0503030303020204" pitchFamily="34" charset="0"/>
              </a:endParaRPr>
            </a:p>
            <a:p>
              <a:pPr defTabSz="914400"/>
              <a:r>
                <a:rPr lang="en-US" altLang="ko-KR" sz="1050" b="1" dirty="0">
                  <a:solidFill>
                    <a:schemeClr val="tx1">
                      <a:lumMod val="85000"/>
                      <a:lumOff val="15000"/>
                    </a:schemeClr>
                  </a:solidFill>
                  <a:latin typeface="SamsungOne-400" panose="020B0503030303020204" pitchFamily="34" charset="0"/>
                </a:rPr>
                <a:t>(</a:t>
              </a:r>
              <a:r>
                <a:rPr lang="vi-VN" altLang="ko-KR" sz="1050" b="1" dirty="0">
                  <a:solidFill>
                    <a:schemeClr val="tx1">
                      <a:lumMod val="85000"/>
                      <a:lumOff val="15000"/>
                    </a:schemeClr>
                  </a:solidFill>
                  <a:latin typeface="SamsungOne-400" panose="020B0503030303020204" pitchFamily="34" charset="0"/>
                </a:rPr>
                <a:t>Trí nhớ</a:t>
              </a:r>
              <a:r>
                <a:rPr lang="en-US" altLang="ko-KR" sz="1050" b="1" dirty="0">
                  <a:solidFill>
                    <a:schemeClr val="tx1">
                      <a:lumMod val="85000"/>
                      <a:lumOff val="15000"/>
                    </a:schemeClr>
                  </a:solidFill>
                  <a:latin typeface="SamsungOne-400" panose="020B0503030303020204" pitchFamily="34" charset="0"/>
                </a:rPr>
                <a:t>)</a:t>
              </a:r>
              <a:endParaRPr lang="ko-KR" altLang="en-US" sz="1050" b="1" dirty="0">
                <a:solidFill>
                  <a:schemeClr val="tx1">
                    <a:lumMod val="85000"/>
                    <a:lumOff val="15000"/>
                  </a:schemeClr>
                </a:solidFill>
                <a:latin typeface="SamsungOne-400" panose="020B0503030303020204" pitchFamily="34" charset="0"/>
              </a:endParaRPr>
            </a:p>
          </p:txBody>
        </p:sp>
        <p:sp>
          <p:nvSpPr>
            <p:cNvPr id="96" name="TextBox 95">
              <a:extLst>
                <a:ext uri="{FF2B5EF4-FFF2-40B4-BE49-F238E27FC236}">
                  <a16:creationId xmlns:a16="http://schemas.microsoft.com/office/drawing/2014/main" id="{39D8C50C-D9BE-4EAB-9B2F-4FF867D855D9}"/>
                </a:ext>
              </a:extLst>
            </p:cNvPr>
            <p:cNvSpPr txBox="1"/>
            <p:nvPr/>
          </p:nvSpPr>
          <p:spPr>
            <a:xfrm>
              <a:off x="5774036" y="4944442"/>
              <a:ext cx="488056" cy="294506"/>
            </a:xfrm>
            <a:prstGeom prst="rect">
              <a:avLst/>
            </a:prstGeom>
            <a:solidFill>
              <a:schemeClr val="bg1"/>
            </a:solidFill>
          </p:spPr>
          <p:txBody>
            <a:bodyPr wrap="none" lIns="0" tIns="0" rIns="0" bIns="0" rtlCol="0" anchor="ctr">
              <a:noAutofit/>
            </a:bodyPr>
            <a:lstStyle/>
            <a:p>
              <a:pPr defTabSz="914400"/>
              <a:r>
                <a:rPr lang="vi-VN" altLang="ko-KR" sz="1050" b="1" dirty="0">
                  <a:solidFill>
                    <a:schemeClr val="tx1">
                      <a:lumMod val="85000"/>
                      <a:lumOff val="15000"/>
                    </a:schemeClr>
                  </a:solidFill>
                  <a:latin typeface="SamsungOne-400" panose="020B0503030303020204" pitchFamily="34" charset="0"/>
                </a:rPr>
                <a:t>Hệ thần kinh,</a:t>
              </a:r>
            </a:p>
            <a:p>
              <a:pPr defTabSz="914400"/>
              <a:r>
                <a:rPr lang="vi-VN" altLang="ko-KR" sz="1050" b="1" dirty="0">
                  <a:solidFill>
                    <a:schemeClr val="tx1">
                      <a:lumMod val="85000"/>
                      <a:lumOff val="15000"/>
                    </a:schemeClr>
                  </a:solidFill>
                  <a:latin typeface="SamsungOne-400" panose="020B0503030303020204" pitchFamily="34" charset="0"/>
                </a:rPr>
                <a:t>Cơ bắp</a:t>
              </a:r>
              <a:endParaRPr lang="ko-KR" altLang="en-US" sz="1050" b="1" dirty="0">
                <a:solidFill>
                  <a:schemeClr val="tx1">
                    <a:lumMod val="85000"/>
                    <a:lumOff val="15000"/>
                  </a:schemeClr>
                </a:solidFill>
                <a:latin typeface="SamsungOne-400" panose="020B0503030303020204" pitchFamily="34" charset="0"/>
              </a:endParaRPr>
            </a:p>
          </p:txBody>
        </p:sp>
        <p:sp>
          <p:nvSpPr>
            <p:cNvPr id="97" name="TextBox 96">
              <a:extLst>
                <a:ext uri="{FF2B5EF4-FFF2-40B4-BE49-F238E27FC236}">
                  <a16:creationId xmlns:a16="http://schemas.microsoft.com/office/drawing/2014/main" id="{00B0A7F4-3AA6-48C5-9DF8-B7F02F7C6004}"/>
                </a:ext>
              </a:extLst>
            </p:cNvPr>
            <p:cNvSpPr txBox="1"/>
            <p:nvPr/>
          </p:nvSpPr>
          <p:spPr>
            <a:xfrm>
              <a:off x="7374236" y="2791594"/>
              <a:ext cx="331490" cy="331817"/>
            </a:xfrm>
            <a:prstGeom prst="rect">
              <a:avLst/>
            </a:prstGeom>
            <a:solidFill>
              <a:schemeClr val="bg1"/>
            </a:solidFill>
          </p:spPr>
          <p:txBody>
            <a:bodyPr wrap="none" lIns="0" tIns="0" rIns="0" bIns="0" rtlCol="0" anchor="ctr">
              <a:noAutofit/>
            </a:bodyPr>
            <a:lstStyle/>
            <a:p>
              <a:pPr algn="r" defTabSz="914400"/>
              <a:r>
                <a:rPr lang="vi-VN" altLang="ko-KR" sz="1050" b="1" dirty="0">
                  <a:solidFill>
                    <a:schemeClr val="tx1">
                      <a:lumMod val="85000"/>
                      <a:lumOff val="15000"/>
                    </a:schemeClr>
                  </a:solidFill>
                  <a:latin typeface="SamsungOne-400" panose="020B0503030303020204" pitchFamily="34" charset="0"/>
                </a:rPr>
                <a:t>Cảm biến</a:t>
              </a:r>
              <a:endParaRPr lang="ko-KR" altLang="en-US" sz="1050" b="1" dirty="0">
                <a:solidFill>
                  <a:schemeClr val="tx1">
                    <a:lumMod val="85000"/>
                    <a:lumOff val="15000"/>
                  </a:schemeClr>
                </a:solidFill>
                <a:latin typeface="SamsungOne-400" panose="020B0503030303020204" pitchFamily="34" charset="0"/>
              </a:endParaRPr>
            </a:p>
          </p:txBody>
        </p:sp>
        <p:sp>
          <p:nvSpPr>
            <p:cNvPr id="98" name="TextBox 97">
              <a:extLst>
                <a:ext uri="{FF2B5EF4-FFF2-40B4-BE49-F238E27FC236}">
                  <a16:creationId xmlns:a16="http://schemas.microsoft.com/office/drawing/2014/main" id="{490A4B92-B9B7-4E71-A415-5309C03C90AD}"/>
                </a:ext>
              </a:extLst>
            </p:cNvPr>
            <p:cNvSpPr txBox="1"/>
            <p:nvPr/>
          </p:nvSpPr>
          <p:spPr>
            <a:xfrm>
              <a:off x="6915151" y="3271818"/>
              <a:ext cx="838200" cy="408806"/>
            </a:xfrm>
            <a:prstGeom prst="rect">
              <a:avLst/>
            </a:prstGeom>
            <a:solidFill>
              <a:schemeClr val="bg1"/>
            </a:solidFill>
          </p:spPr>
          <p:txBody>
            <a:bodyPr wrap="none" lIns="0" tIns="0" rIns="0" bIns="0" rtlCol="0" anchor="ctr">
              <a:noAutofit/>
            </a:bodyPr>
            <a:lstStyle/>
            <a:p>
              <a:pPr algn="r" defTabSz="914400"/>
              <a:r>
                <a:rPr lang="vi-VN" altLang="ko-KR" sz="1050" b="1" dirty="0">
                  <a:solidFill>
                    <a:schemeClr val="tx1">
                      <a:lumMod val="85000"/>
                      <a:lumOff val="15000"/>
                    </a:schemeClr>
                  </a:solidFill>
                  <a:latin typeface="SamsungOne-400" panose="020B0503030303020204" pitchFamily="34" charset="0"/>
                </a:rPr>
                <a:t>Giao tiếp</a:t>
              </a:r>
              <a:endParaRPr lang="en-US" altLang="ko-KR" sz="1050" b="1" dirty="0">
                <a:solidFill>
                  <a:schemeClr val="tx1">
                    <a:lumMod val="85000"/>
                    <a:lumOff val="15000"/>
                  </a:schemeClr>
                </a:solidFill>
                <a:latin typeface="SamsungOne-400" panose="020B0503030303020204" pitchFamily="34" charset="0"/>
              </a:endParaRPr>
            </a:p>
            <a:p>
              <a:pPr algn="r" defTabSz="914400"/>
              <a:r>
                <a:rPr lang="en-US" altLang="ko-KR" sz="1050" b="1" dirty="0">
                  <a:solidFill>
                    <a:schemeClr val="tx1">
                      <a:lumMod val="85000"/>
                      <a:lumOff val="15000"/>
                    </a:schemeClr>
                  </a:solidFill>
                  <a:latin typeface="SamsungOne-400" panose="020B0503030303020204" pitchFamily="34" charset="0"/>
                </a:rPr>
                <a:t>(Xe </a:t>
              </a:r>
              <a:r>
                <a:rPr lang="en-US" altLang="ko-KR" sz="1050" b="1" dirty="0" err="1">
                  <a:solidFill>
                    <a:schemeClr val="tx1">
                      <a:lumMod val="85000"/>
                      <a:lumOff val="15000"/>
                    </a:schemeClr>
                  </a:solidFill>
                  <a:latin typeface="SamsungOne-400" panose="020B0503030303020204" pitchFamily="34" charset="0"/>
                </a:rPr>
                <a:t>đến</a:t>
              </a:r>
              <a:r>
                <a:rPr lang="en-US" altLang="ko-KR" sz="1050" b="1" dirty="0">
                  <a:solidFill>
                    <a:schemeClr val="tx1">
                      <a:lumMod val="85000"/>
                      <a:lumOff val="15000"/>
                    </a:schemeClr>
                  </a:solidFill>
                  <a:latin typeface="SamsungOne-400" panose="020B0503030303020204" pitchFamily="34" charset="0"/>
                </a:rPr>
                <a:t> X)</a:t>
              </a:r>
              <a:endParaRPr lang="ko-KR" altLang="en-US" sz="1050" b="1" dirty="0">
                <a:solidFill>
                  <a:schemeClr val="tx1">
                    <a:lumMod val="85000"/>
                    <a:lumOff val="15000"/>
                  </a:schemeClr>
                </a:solidFill>
                <a:latin typeface="SamsungOne-400" panose="020B0503030303020204" pitchFamily="34" charset="0"/>
              </a:endParaRPr>
            </a:p>
          </p:txBody>
        </p:sp>
        <p:sp>
          <p:nvSpPr>
            <p:cNvPr id="99" name="TextBox 98">
              <a:extLst>
                <a:ext uri="{FF2B5EF4-FFF2-40B4-BE49-F238E27FC236}">
                  <a16:creationId xmlns:a16="http://schemas.microsoft.com/office/drawing/2014/main" id="{809F8F20-02DB-49BE-B748-2929E262ECDA}"/>
                </a:ext>
              </a:extLst>
            </p:cNvPr>
            <p:cNvSpPr txBox="1"/>
            <p:nvPr/>
          </p:nvSpPr>
          <p:spPr>
            <a:xfrm>
              <a:off x="6854181" y="3838949"/>
              <a:ext cx="838200" cy="408806"/>
            </a:xfrm>
            <a:prstGeom prst="rect">
              <a:avLst/>
            </a:prstGeom>
            <a:solidFill>
              <a:schemeClr val="bg1"/>
            </a:solidFill>
          </p:spPr>
          <p:txBody>
            <a:bodyPr wrap="none" lIns="0" tIns="0" rIns="0" bIns="0" rtlCol="0" anchor="ctr">
              <a:noAutofit/>
            </a:bodyPr>
            <a:lstStyle/>
            <a:p>
              <a:pPr algn="r" defTabSz="914400"/>
              <a:r>
                <a:rPr lang="vi-VN" altLang="ko-KR" sz="1050" b="1" dirty="0">
                  <a:solidFill>
                    <a:schemeClr val="tx1">
                      <a:lumMod val="85000"/>
                      <a:lumOff val="15000"/>
                    </a:schemeClr>
                  </a:solidFill>
                  <a:latin typeface="SamsungOne-400" panose="020B0503030303020204" pitchFamily="34" charset="0"/>
                </a:rPr>
                <a:t>Bản đồ</a:t>
              </a:r>
              <a:endParaRPr lang="en-US" altLang="ko-KR" sz="1050" b="1" dirty="0">
                <a:solidFill>
                  <a:schemeClr val="tx1">
                    <a:lumMod val="85000"/>
                    <a:lumOff val="15000"/>
                  </a:schemeClr>
                </a:solidFill>
                <a:latin typeface="SamsungOne-400" panose="020B0503030303020204" pitchFamily="34" charset="0"/>
              </a:endParaRPr>
            </a:p>
            <a:p>
              <a:pPr algn="r" defTabSz="914400"/>
              <a:r>
                <a:rPr lang="en-US" altLang="ko-KR" sz="1050" b="1" dirty="0">
                  <a:solidFill>
                    <a:schemeClr val="tx1">
                      <a:lumMod val="85000"/>
                      <a:lumOff val="15000"/>
                    </a:schemeClr>
                  </a:solidFill>
                  <a:latin typeface="SamsungOne-400" panose="020B0503030303020204" pitchFamily="34" charset="0"/>
                </a:rPr>
                <a:t>(</a:t>
              </a:r>
              <a:r>
                <a:rPr lang="vi-VN" altLang="ko-KR" sz="1050" b="1" dirty="0">
                  <a:solidFill>
                    <a:schemeClr val="tx1">
                      <a:lumMod val="85000"/>
                      <a:lumOff val="15000"/>
                    </a:schemeClr>
                  </a:solidFill>
                  <a:latin typeface="SamsungOne-400" panose="020B0503030303020204" pitchFamily="34" charset="0"/>
                </a:rPr>
                <a:t>Chính xác</a:t>
              </a:r>
              <a:r>
                <a:rPr lang="en-US" altLang="ko-KR" sz="1050" b="1" dirty="0">
                  <a:solidFill>
                    <a:schemeClr val="tx1">
                      <a:lumMod val="85000"/>
                      <a:lumOff val="15000"/>
                    </a:schemeClr>
                  </a:solidFill>
                  <a:latin typeface="SamsungOne-400" panose="020B0503030303020204" pitchFamily="34" charset="0"/>
                </a:rPr>
                <a:t>, 3D)</a:t>
              </a:r>
              <a:endParaRPr lang="ko-KR" altLang="en-US" sz="1050" b="1" dirty="0">
                <a:solidFill>
                  <a:schemeClr val="tx1">
                    <a:lumMod val="85000"/>
                    <a:lumOff val="15000"/>
                  </a:schemeClr>
                </a:solidFill>
                <a:latin typeface="SamsungOne-400" panose="020B0503030303020204" pitchFamily="34" charset="0"/>
              </a:endParaRPr>
            </a:p>
          </p:txBody>
        </p:sp>
        <p:sp>
          <p:nvSpPr>
            <p:cNvPr id="100" name="TextBox 99">
              <a:extLst>
                <a:ext uri="{FF2B5EF4-FFF2-40B4-BE49-F238E27FC236}">
                  <a16:creationId xmlns:a16="http://schemas.microsoft.com/office/drawing/2014/main" id="{B3B4BF04-E43D-4186-8DC8-F4FA22E57C79}"/>
                </a:ext>
              </a:extLst>
            </p:cNvPr>
            <p:cNvSpPr txBox="1"/>
            <p:nvPr/>
          </p:nvSpPr>
          <p:spPr>
            <a:xfrm>
              <a:off x="6816082" y="4344726"/>
              <a:ext cx="838200" cy="408806"/>
            </a:xfrm>
            <a:prstGeom prst="rect">
              <a:avLst/>
            </a:prstGeom>
            <a:solidFill>
              <a:schemeClr val="bg1"/>
            </a:solidFill>
          </p:spPr>
          <p:txBody>
            <a:bodyPr wrap="none" lIns="0" tIns="0" rIns="0" bIns="0" rtlCol="0" anchor="ctr">
              <a:noAutofit/>
            </a:bodyPr>
            <a:lstStyle/>
            <a:p>
              <a:pPr algn="r" defTabSz="914400"/>
              <a:r>
                <a:rPr lang="en-US" altLang="ko-KR" sz="1050" b="1" dirty="0">
                  <a:solidFill>
                    <a:schemeClr val="tx1">
                      <a:lumMod val="85000"/>
                      <a:lumOff val="15000"/>
                    </a:schemeClr>
                  </a:solidFill>
                  <a:latin typeface="SamsungOne-400" panose="020B0503030303020204" pitchFamily="34" charset="0"/>
                </a:rPr>
                <a:t>AI</a:t>
              </a:r>
            </a:p>
            <a:p>
              <a:pPr algn="r" defTabSz="914400"/>
              <a:r>
                <a:rPr lang="vi-VN" altLang="ko-KR" sz="1050" b="1" dirty="0">
                  <a:solidFill>
                    <a:schemeClr val="tx1">
                      <a:lumMod val="85000"/>
                      <a:lumOff val="15000"/>
                    </a:schemeClr>
                  </a:solidFill>
                  <a:latin typeface="SamsungOne-400" panose="020B0503030303020204" pitchFamily="34" charset="0"/>
                </a:rPr>
                <a:t>Thuật toán</a:t>
              </a:r>
              <a:endParaRPr lang="ko-KR" altLang="en-US" sz="1050" b="1" dirty="0">
                <a:solidFill>
                  <a:schemeClr val="tx1">
                    <a:lumMod val="85000"/>
                    <a:lumOff val="15000"/>
                  </a:schemeClr>
                </a:solidFill>
                <a:latin typeface="SamsungOne-400" panose="020B0503030303020204" pitchFamily="34" charset="0"/>
              </a:endParaRPr>
            </a:p>
          </p:txBody>
        </p:sp>
        <p:sp>
          <p:nvSpPr>
            <p:cNvPr id="101" name="TextBox 100">
              <a:extLst>
                <a:ext uri="{FF2B5EF4-FFF2-40B4-BE49-F238E27FC236}">
                  <a16:creationId xmlns:a16="http://schemas.microsoft.com/office/drawing/2014/main" id="{CB2B8AF3-8D77-4D20-852C-661EDCE2A107}"/>
                </a:ext>
              </a:extLst>
            </p:cNvPr>
            <p:cNvSpPr txBox="1"/>
            <p:nvPr/>
          </p:nvSpPr>
          <p:spPr>
            <a:xfrm>
              <a:off x="6911332" y="4887292"/>
              <a:ext cx="838200" cy="408806"/>
            </a:xfrm>
            <a:prstGeom prst="rect">
              <a:avLst/>
            </a:prstGeom>
            <a:solidFill>
              <a:schemeClr val="bg1"/>
            </a:solidFill>
          </p:spPr>
          <p:txBody>
            <a:bodyPr wrap="none" lIns="0" tIns="0" rIns="0" bIns="0" rtlCol="0" anchor="ctr">
              <a:noAutofit/>
            </a:bodyPr>
            <a:lstStyle/>
            <a:p>
              <a:pPr algn="r" defTabSz="914400"/>
              <a:r>
                <a:rPr lang="vi-VN" altLang="ko-KR" sz="1050" b="1" dirty="0">
                  <a:solidFill>
                    <a:schemeClr val="tx1">
                      <a:lumMod val="85000"/>
                      <a:lumOff val="15000"/>
                    </a:schemeClr>
                  </a:solidFill>
                  <a:latin typeface="SamsungOne-400" panose="020B0503030303020204" pitchFamily="34" charset="0"/>
                </a:rPr>
                <a:t>Động cơ</a:t>
              </a:r>
              <a:r>
                <a:rPr lang="en-US" altLang="ko-KR" sz="1050" b="1" dirty="0">
                  <a:solidFill>
                    <a:schemeClr val="tx1">
                      <a:lumMod val="85000"/>
                      <a:lumOff val="15000"/>
                    </a:schemeClr>
                  </a:solidFill>
                  <a:latin typeface="SamsungOne-400" panose="020B0503030303020204" pitchFamily="34" charset="0"/>
                </a:rPr>
                <a:t>/</a:t>
              </a:r>
              <a:r>
                <a:rPr lang="vi-VN" altLang="ko-KR" sz="1050" b="1" dirty="0">
                  <a:solidFill>
                    <a:schemeClr val="tx1">
                      <a:lumMod val="85000"/>
                      <a:lumOff val="15000"/>
                    </a:schemeClr>
                  </a:solidFill>
                  <a:latin typeface="SamsungOne-400" panose="020B0503030303020204" pitchFamily="34" charset="0"/>
                </a:rPr>
                <a:t>Phanh</a:t>
              </a:r>
              <a:endParaRPr lang="en-US" altLang="ko-KR" sz="1050" b="1" dirty="0">
                <a:solidFill>
                  <a:schemeClr val="tx1">
                    <a:lumMod val="85000"/>
                    <a:lumOff val="15000"/>
                  </a:schemeClr>
                </a:solidFill>
                <a:latin typeface="SamsungOne-400" panose="020B0503030303020204" pitchFamily="34" charset="0"/>
              </a:endParaRPr>
            </a:p>
            <a:p>
              <a:pPr lvl="1" algn="r" defTabSz="914400"/>
              <a:r>
                <a:rPr lang="vi-VN" altLang="ko-KR" sz="1050" b="1" dirty="0">
                  <a:solidFill>
                    <a:schemeClr val="tx1">
                      <a:lumMod val="85000"/>
                      <a:lumOff val="15000"/>
                    </a:schemeClr>
                  </a:solidFill>
                  <a:latin typeface="SamsungOne-400" panose="020B0503030303020204" pitchFamily="34" charset="0"/>
                </a:rPr>
                <a:t>Kiểm soát</a:t>
              </a:r>
              <a:endParaRPr lang="ko-KR" altLang="en-US" sz="1050" b="1" dirty="0">
                <a:solidFill>
                  <a:schemeClr val="tx1">
                    <a:lumMod val="85000"/>
                    <a:lumOff val="15000"/>
                  </a:schemeClr>
                </a:solidFill>
                <a:latin typeface="SamsungOne-400" panose="020B0503030303020204" pitchFamily="34" charset="0"/>
              </a:endParaRPr>
            </a:p>
          </p:txBody>
        </p:sp>
      </p:grpSp>
      <p:sp>
        <p:nvSpPr>
          <p:cNvPr id="33" name="Rectangle 32"/>
          <p:cNvSpPr/>
          <p:nvPr/>
        </p:nvSpPr>
        <p:spPr>
          <a:xfrm>
            <a:off x="622087" y="2258560"/>
            <a:ext cx="4315673" cy="595035"/>
          </a:xfrm>
          <a:prstGeom prst="rect">
            <a:avLst/>
          </a:prstGeom>
        </p:spPr>
        <p:txBody>
          <a:bodyPr wrap="square">
            <a:spAutoFit/>
          </a:bodyPr>
          <a:lstStyle/>
          <a:p>
            <a:pPr marL="182526" indent="-182526"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đoán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4" name="Rectangle 33"/>
          <p:cNvSpPr/>
          <p:nvPr/>
        </p:nvSpPr>
        <p:spPr>
          <a:xfrm>
            <a:off x="5064773" y="2258560"/>
            <a:ext cx="4390211" cy="795089"/>
          </a:xfrm>
          <a:prstGeom prst="rect">
            <a:avLst/>
          </a:prstGeom>
        </p:spPr>
        <p:txBody>
          <a:bodyPr wrap="square">
            <a:spAutoFit/>
          </a:bodyPr>
          <a:lstStyle/>
          <a:p>
            <a:pPr marL="182526" indent="-182526" fontAlgn="base">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soát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tốc</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Mạng cho phép giao tiếp giữa xe với xe, xe với người và xe với đường.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24294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Ứng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dụng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2.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36" name="그룹 35">
            <a:extLst>
              <a:ext uri="{FF2B5EF4-FFF2-40B4-BE49-F238E27FC236}">
                <a16:creationId xmlns:a16="http://schemas.microsoft.com/office/drawing/2014/main" id="{DF774256-1D66-49ED-99FF-310663F92DE4}"/>
              </a:ext>
            </a:extLst>
          </p:cNvPr>
          <p:cNvGrpSpPr/>
          <p:nvPr/>
        </p:nvGrpSpPr>
        <p:grpSpPr>
          <a:xfrm>
            <a:off x="1054112" y="3883134"/>
            <a:ext cx="7794601" cy="1897956"/>
            <a:chOff x="1054112" y="3883134"/>
            <a:chExt cx="7794601" cy="1897956"/>
          </a:xfrm>
        </p:grpSpPr>
        <p:sp>
          <p:nvSpPr>
            <p:cNvPr id="39" name="직사각형 38">
              <a:extLst>
                <a:ext uri="{FF2B5EF4-FFF2-40B4-BE49-F238E27FC236}">
                  <a16:creationId xmlns:a16="http://schemas.microsoft.com/office/drawing/2014/main" id="{B7FDAEB0-92F0-4112-96F3-B2BA16EBC7D7}"/>
                </a:ext>
              </a:extLst>
            </p:cNvPr>
            <p:cNvSpPr/>
            <p:nvPr/>
          </p:nvSpPr>
          <p:spPr>
            <a:xfrm>
              <a:off x="1054112" y="3883135"/>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IoT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sự</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Chăm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sóc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sức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khỏe</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Thành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phố</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Logistics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42" name="직사각형 41">
              <a:extLst>
                <a:ext uri="{FF2B5EF4-FFF2-40B4-BE49-F238E27FC236}">
                  <a16:creationId xmlns:a16="http://schemas.microsoft.com/office/drawing/2014/main" id="{D75F9B89-E52A-4261-8E7A-3B2DDAE9BECE}"/>
                </a:ext>
              </a:extLst>
            </p:cNvPr>
            <p:cNvSpPr/>
            <p:nvPr/>
          </p:nvSpPr>
          <p:spPr>
            <a:xfrm>
              <a:off x="5107801" y="3883134"/>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2.6.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máy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2.7. Trang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trại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2.8. Xe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tự</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hành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2.9.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Năng lượng thông minh</a:t>
              </a: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2.10. </a:t>
              </a:r>
              <a:r>
                <a:rPr lang="vi-VN" altLang="ko-KR" dirty="0">
                  <a:solidFill>
                    <a:schemeClr val="bg1">
                      <a:lumMod val="65000"/>
                    </a:schemeClr>
                  </a:solidFill>
                  <a:latin typeface="SamsungOne-400" panose="020B0503030303020204" pitchFamily="34" charset="0"/>
                  <a:ea typeface="SamsungOne-400" panose="020B0503030303020204" pitchFamily="34" charset="0"/>
                </a:rPr>
                <a:t>Dịch vụ chính của IoT</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29151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416128" y="444866"/>
            <a:ext cx="9051872" cy="553998"/>
            <a:chOff x="416128" y="444866"/>
            <a:chExt cx="9051872" cy="553998"/>
          </a:xfrm>
        </p:grpSpPr>
        <p:sp>
          <p:nvSpPr>
            <p:cNvPr id="24" name="직사각형 23">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2.9.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Năng lượng thông minh</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5" name="직사각형 2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6" name="직사각형 2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Định nghĩa Năng lượng thông minh (Năng lượng 4.0)</a:t>
            </a:r>
          </a:p>
        </p:txBody>
      </p:sp>
      <p:sp>
        <p:nvSpPr>
          <p:cNvPr id="39" name="직사각형 38">
            <a:extLst>
              <a:ext uri="{FF2B5EF4-FFF2-40B4-BE49-F238E27FC236}">
                <a16:creationId xmlns:a16="http://schemas.microsoft.com/office/drawing/2014/main" id="{439DCE1C-801F-43E7-9286-D60EB80C9FCA}"/>
              </a:ext>
            </a:extLst>
          </p:cNvPr>
          <p:cNvSpPr/>
          <p:nvPr/>
        </p:nvSpPr>
        <p:spPr>
          <a:xfrm>
            <a:off x="6518256" y="1939552"/>
            <a:ext cx="2987693"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Là hệ thống năng lượng hội tụ các công nghệ IoT và các công nghệ khác sử dụng năng lượng thông minh</a:t>
            </a:r>
          </a:p>
        </p:txBody>
      </p:sp>
      <p:grpSp>
        <p:nvGrpSpPr>
          <p:cNvPr id="2" name="그룹 7">
            <a:extLst>
              <a:ext uri="{FF2B5EF4-FFF2-40B4-BE49-F238E27FC236}">
                <a16:creationId xmlns:a16="http://schemas.microsoft.com/office/drawing/2014/main" id="{C402AB55-C38C-8926-FE0D-3D62CCFC0380}"/>
              </a:ext>
            </a:extLst>
          </p:cNvPr>
          <p:cNvGrpSpPr/>
          <p:nvPr/>
        </p:nvGrpSpPr>
        <p:grpSpPr>
          <a:xfrm>
            <a:off x="959798" y="2324483"/>
            <a:ext cx="4974378" cy="3530217"/>
            <a:chOff x="2974633" y="3318746"/>
            <a:chExt cx="4199526" cy="2739154"/>
          </a:xfrm>
        </p:grpSpPr>
        <p:sp>
          <p:nvSpPr>
            <p:cNvPr id="3" name="타원 77">
              <a:extLst>
                <a:ext uri="{FF2B5EF4-FFF2-40B4-BE49-F238E27FC236}">
                  <a16:creationId xmlns:a16="http://schemas.microsoft.com/office/drawing/2014/main" id="{1277C042-DC24-92A1-3E55-6BC5B443A679}"/>
                </a:ext>
              </a:extLst>
            </p:cNvPr>
            <p:cNvSpPr/>
            <p:nvPr/>
          </p:nvSpPr>
          <p:spPr>
            <a:xfrm>
              <a:off x="3465685" y="3881887"/>
              <a:ext cx="3116090" cy="1694314"/>
            </a:xfrm>
            <a:prstGeom prst="ellipse">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A65579CB-DC65-EEC1-4E6F-46626D2CEDF7}"/>
                </a:ext>
              </a:extLst>
            </p:cNvPr>
            <p:cNvSpPr txBox="1"/>
            <p:nvPr/>
          </p:nvSpPr>
          <p:spPr>
            <a:xfrm>
              <a:off x="3537926" y="3318746"/>
              <a:ext cx="997387" cy="433836"/>
            </a:xfrm>
            <a:prstGeom prst="rect">
              <a:avLst/>
            </a:prstGeom>
            <a:noFill/>
          </p:spPr>
          <p:txBody>
            <a:bodyPr wrap="none" lIns="0" tIns="0" rIns="0" bIns="0" rtlCol="0" anchor="ctr">
              <a:spAutoFit/>
              <a:scene3d>
                <a:camera prst="orthographicFront"/>
                <a:lightRig rig="threePt" dir="t"/>
              </a:scene3d>
              <a:sp3d>
                <a:bevelT w="0" h="6350"/>
                <a:bevelB w="0" h="0"/>
              </a:sp3d>
            </a:bodyPr>
            <a:lstStyle/>
            <a:p>
              <a:pPr lvl="0" algn="ctr">
                <a:spcAft>
                  <a:spcPts val="200"/>
                </a:spcAft>
                <a:defRPr/>
              </a:pPr>
              <a:r>
                <a:rPr lang="vi-VN" sz="1100" dirty="0">
                  <a:solidFill>
                    <a:srgbClr val="000000"/>
                  </a:solidFill>
                  <a:latin typeface="SamsungOne-400" panose="020B0503030303020204" charset="0"/>
                  <a:ea typeface="SamsungOne-400" panose="020B0503030303020204" pitchFamily="34" charset="0"/>
                </a:rPr>
                <a:t>Hội tụ CNTT-TT</a:t>
              </a:r>
            </a:p>
            <a:p>
              <a:pPr lvl="0" algn="ctr">
                <a:spcAft>
                  <a:spcPts val="200"/>
                </a:spcAft>
                <a:defRPr/>
              </a:pPr>
              <a:r>
                <a:rPr lang="vi-VN" sz="1100" dirty="0">
                  <a:solidFill>
                    <a:srgbClr val="000000"/>
                  </a:solidFill>
                  <a:latin typeface="SamsungOne-400" panose="020B0503030303020204" charset="0"/>
                  <a:ea typeface="SamsungOne-400" panose="020B0503030303020204" pitchFamily="34" charset="0"/>
                </a:rPr>
                <a:t>thông minh</a:t>
              </a:r>
            </a:p>
            <a:p>
              <a:pPr lvl="0" algn="ctr">
                <a:spcAft>
                  <a:spcPts val="200"/>
                </a:spcAft>
                <a:defRPr/>
              </a:pPr>
              <a:r>
                <a:rPr lang="vi-VN" sz="1100" dirty="0">
                  <a:solidFill>
                    <a:srgbClr val="000000"/>
                  </a:solidFill>
                  <a:latin typeface="SamsungOne-400" panose="020B0503030303020204" charset="0"/>
                  <a:ea typeface="SamsungOne-400" panose="020B0503030303020204" pitchFamily="34" charset="0"/>
                </a:rPr>
                <a:t>theo thời gian thực</a:t>
              </a:r>
            </a:p>
          </p:txBody>
        </p:sp>
        <p:cxnSp>
          <p:nvCxnSpPr>
            <p:cNvPr id="5" name="직선 화살표 연결선 79">
              <a:extLst>
                <a:ext uri="{FF2B5EF4-FFF2-40B4-BE49-F238E27FC236}">
                  <a16:creationId xmlns:a16="http://schemas.microsoft.com/office/drawing/2014/main" id="{D7553715-4C82-1527-ADEE-03398D6E128F}"/>
                </a:ext>
              </a:extLst>
            </p:cNvPr>
            <p:cNvCxnSpPr/>
            <p:nvPr/>
          </p:nvCxnSpPr>
          <p:spPr>
            <a:xfrm flipV="1">
              <a:off x="5019396" y="4278272"/>
              <a:ext cx="0" cy="954128"/>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직선 화살표 연결선 80">
              <a:extLst>
                <a:ext uri="{FF2B5EF4-FFF2-40B4-BE49-F238E27FC236}">
                  <a16:creationId xmlns:a16="http://schemas.microsoft.com/office/drawing/2014/main" id="{61E4B197-F4D3-FE7F-C025-08B4563AE66B}"/>
                </a:ext>
              </a:extLst>
            </p:cNvPr>
            <p:cNvCxnSpPr/>
            <p:nvPr/>
          </p:nvCxnSpPr>
          <p:spPr>
            <a:xfrm>
              <a:off x="3800475" y="4755336"/>
              <a:ext cx="2501900" cy="0"/>
            </a:xfrm>
            <a:prstGeom prst="straightConnector1">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1F4C7C-F386-D5EF-251D-62F08CF614C1}"/>
                </a:ext>
              </a:extLst>
            </p:cNvPr>
            <p:cNvSpPr txBox="1"/>
            <p:nvPr/>
          </p:nvSpPr>
          <p:spPr>
            <a:xfrm>
              <a:off x="4609961" y="3449068"/>
              <a:ext cx="828282" cy="828282"/>
            </a:xfrm>
            <a:prstGeom prst="ellipse">
              <a:avLst/>
            </a:prstGeom>
            <a:solidFill>
              <a:schemeClr val="bg1"/>
            </a:solidFill>
            <a:ln w="19050">
              <a:solidFill>
                <a:srgbClr val="FFB546"/>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a:r>
                <a:rPr lang="vi-VN" sz="1400" dirty="0">
                  <a:solidFill>
                    <a:schemeClr val="tx1">
                      <a:lumMod val="85000"/>
                      <a:lumOff val="15000"/>
                    </a:schemeClr>
                  </a:solidFill>
                  <a:latin typeface="SamsungOne-400" panose="020B0503030303020204" charset="0"/>
                </a:rPr>
                <a:t>IoT</a:t>
              </a:r>
            </a:p>
          </p:txBody>
        </p:sp>
        <p:sp>
          <p:nvSpPr>
            <p:cNvPr id="9" name="TextBox 8">
              <a:extLst>
                <a:ext uri="{FF2B5EF4-FFF2-40B4-BE49-F238E27FC236}">
                  <a16:creationId xmlns:a16="http://schemas.microsoft.com/office/drawing/2014/main" id="{8D972E95-3AFD-0EE0-AC69-5A01F2B924DD}"/>
                </a:ext>
              </a:extLst>
            </p:cNvPr>
            <p:cNvSpPr txBox="1"/>
            <p:nvPr/>
          </p:nvSpPr>
          <p:spPr>
            <a:xfrm>
              <a:off x="4609961" y="5229618"/>
              <a:ext cx="828282" cy="828282"/>
            </a:xfrm>
            <a:prstGeom prst="ellipse">
              <a:avLst/>
            </a:prstGeom>
            <a:solidFill>
              <a:schemeClr val="bg1"/>
            </a:solidFill>
            <a:ln w="19050">
              <a:solidFill>
                <a:srgbClr val="00B3E3"/>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800">
                  <a:solidFill>
                    <a:schemeClr val="tx1">
                      <a:lumMod val="85000"/>
                      <a:lumOff val="15000"/>
                    </a:schemeClr>
                  </a:solidFill>
                  <a:latin typeface="SamsungOne-700" panose="020B0803030303020204" pitchFamily="34" charset="0"/>
                </a:defRPr>
              </a:lvl1pPr>
            </a:lstStyle>
            <a:p>
              <a:r>
                <a:rPr lang="vi-VN" sz="1400"/>
                <a:t>Di động</a:t>
              </a:r>
            </a:p>
          </p:txBody>
        </p:sp>
        <p:sp>
          <p:nvSpPr>
            <p:cNvPr id="10" name="TextBox 9">
              <a:extLst>
                <a:ext uri="{FF2B5EF4-FFF2-40B4-BE49-F238E27FC236}">
                  <a16:creationId xmlns:a16="http://schemas.microsoft.com/office/drawing/2014/main" id="{43E81CDD-E32B-12D6-78ED-8C7F5CD0F750}"/>
                </a:ext>
              </a:extLst>
            </p:cNvPr>
            <p:cNvSpPr txBox="1"/>
            <p:nvPr/>
          </p:nvSpPr>
          <p:spPr>
            <a:xfrm>
              <a:off x="6301243" y="4339343"/>
              <a:ext cx="828282" cy="828282"/>
            </a:xfrm>
            <a:prstGeom prst="ellipse">
              <a:avLst/>
            </a:prstGeom>
            <a:solidFill>
              <a:schemeClr val="bg1"/>
            </a:solidFill>
            <a:ln w="19050">
              <a:solidFill>
                <a:srgbClr val="0033CC"/>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800">
                  <a:solidFill>
                    <a:schemeClr val="tx1">
                      <a:lumMod val="85000"/>
                      <a:lumOff val="15000"/>
                    </a:schemeClr>
                  </a:solidFill>
                  <a:latin typeface="SamsungOne-700" panose="020B0803030303020204" pitchFamily="34" charset="0"/>
                </a:defRPr>
              </a:lvl1pPr>
            </a:lstStyle>
            <a:p>
              <a:r>
                <a:rPr lang="vi-VN" sz="1400"/>
                <a:t>Big Data</a:t>
              </a:r>
            </a:p>
          </p:txBody>
        </p:sp>
        <p:sp>
          <p:nvSpPr>
            <p:cNvPr id="11" name="TextBox 10">
              <a:extLst>
                <a:ext uri="{FF2B5EF4-FFF2-40B4-BE49-F238E27FC236}">
                  <a16:creationId xmlns:a16="http://schemas.microsoft.com/office/drawing/2014/main" id="{D91CDA0A-2580-9543-A230-B6E058E18278}"/>
                </a:ext>
              </a:extLst>
            </p:cNvPr>
            <p:cNvSpPr txBox="1"/>
            <p:nvPr/>
          </p:nvSpPr>
          <p:spPr>
            <a:xfrm>
              <a:off x="2974633" y="4339343"/>
              <a:ext cx="828282" cy="828282"/>
            </a:xfrm>
            <a:prstGeom prst="ellipse">
              <a:avLst/>
            </a:prstGeom>
            <a:solidFill>
              <a:schemeClr val="bg1"/>
            </a:solidFill>
            <a:ln w="19050">
              <a:solidFill>
                <a:srgbClr val="0077C8"/>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800">
                  <a:solidFill>
                    <a:schemeClr val="tx1">
                      <a:lumMod val="85000"/>
                      <a:lumOff val="15000"/>
                    </a:schemeClr>
                  </a:solidFill>
                  <a:latin typeface="SamsungOne-700" panose="020B0803030303020204" pitchFamily="34" charset="0"/>
                </a:defRPr>
              </a:lvl1pPr>
            </a:lstStyle>
            <a:p>
              <a:r>
                <a:rPr lang="vi-VN" sz="1400"/>
                <a:t>Đám mây</a:t>
              </a:r>
            </a:p>
          </p:txBody>
        </p:sp>
        <p:sp>
          <p:nvSpPr>
            <p:cNvPr id="12" name="TextBox 11">
              <a:extLst>
                <a:ext uri="{FF2B5EF4-FFF2-40B4-BE49-F238E27FC236}">
                  <a16:creationId xmlns:a16="http://schemas.microsoft.com/office/drawing/2014/main" id="{1BDB9C72-6858-6A62-2A2C-2BF91FFC3907}"/>
                </a:ext>
              </a:extLst>
            </p:cNvPr>
            <p:cNvSpPr txBox="1"/>
            <p:nvPr/>
          </p:nvSpPr>
          <p:spPr>
            <a:xfrm>
              <a:off x="4156494" y="4486275"/>
              <a:ext cx="1725804" cy="534418"/>
            </a:xfrm>
            <a:prstGeom prst="roundRect">
              <a:avLst/>
            </a:prstGeom>
            <a:solidFill>
              <a:schemeClr val="bg1"/>
            </a:solidFill>
            <a:ln w="19050">
              <a:solidFill>
                <a:srgbClr val="FF4337"/>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800">
                  <a:solidFill>
                    <a:schemeClr val="tx1">
                      <a:lumMod val="85000"/>
                      <a:lumOff val="15000"/>
                    </a:schemeClr>
                  </a:solidFill>
                  <a:latin typeface="SamsungOne-700" panose="020B0803030303020204" pitchFamily="34" charset="0"/>
                </a:defRPr>
              </a:lvl1pPr>
            </a:lstStyle>
            <a:p>
              <a:r>
                <a:rPr lang="vi-VN" sz="1400" dirty="0"/>
                <a:t>CNTT-TT năng lượng</a:t>
              </a:r>
            </a:p>
            <a:p>
              <a:r>
                <a:rPr lang="vi-VN" sz="900" dirty="0">
                  <a:latin typeface="SamsungOne-400" panose="020B0503030303020204" charset="0"/>
                  <a:ea typeface="SamsungOne-400" panose="020B0503030303020204" pitchFamily="34" charset="0"/>
                </a:rPr>
                <a:t>(Nền tảng năng lượng thông minh)</a:t>
              </a:r>
            </a:p>
          </p:txBody>
        </p:sp>
        <p:sp>
          <p:nvSpPr>
            <p:cNvPr id="13" name="TextBox 12">
              <a:extLst>
                <a:ext uri="{FF2B5EF4-FFF2-40B4-BE49-F238E27FC236}">
                  <a16:creationId xmlns:a16="http://schemas.microsoft.com/office/drawing/2014/main" id="{A0161653-7F03-FCB0-C284-A5B3956E019C}"/>
                </a:ext>
              </a:extLst>
            </p:cNvPr>
            <p:cNvSpPr txBox="1"/>
            <p:nvPr/>
          </p:nvSpPr>
          <p:spPr>
            <a:xfrm>
              <a:off x="3210814" y="5258163"/>
              <a:ext cx="355920" cy="131345"/>
            </a:xfrm>
            <a:prstGeom prst="rect">
              <a:avLst/>
            </a:prstGeom>
            <a:noFill/>
          </p:spPr>
          <p:txBody>
            <a:bodyPr wrap="none" lIns="0" tIns="0" rIns="0" bIns="0" rtlCol="0" anchor="ctr">
              <a:spAutoFit/>
              <a:scene3d>
                <a:camera prst="orthographicFront"/>
                <a:lightRig rig="threePt" dir="t"/>
              </a:scene3d>
              <a:sp3d>
                <a:bevelT w="0" h="6350"/>
                <a:bevelB w="0" h="0"/>
              </a:sp3d>
            </a:bodyPr>
            <a:lstStyle/>
            <a:p>
              <a:pPr lvl="0" algn="ctr">
                <a:spcAft>
                  <a:spcPts val="200"/>
                </a:spcAft>
                <a:defRPr/>
              </a:pPr>
              <a:r>
                <a:rPr lang="vi-VN" sz="1100" dirty="0">
                  <a:solidFill>
                    <a:srgbClr val="000000"/>
                  </a:solidFill>
                  <a:latin typeface="SamsungOne-400" panose="020B0503030303020204" charset="0"/>
                  <a:ea typeface="SamsungOne-400" panose="020B0503030303020204" pitchFamily="34" charset="0"/>
                </a:rPr>
                <a:t>Chi phí</a:t>
              </a:r>
            </a:p>
          </p:txBody>
        </p:sp>
        <p:sp>
          <p:nvSpPr>
            <p:cNvPr id="14" name="TextBox 13">
              <a:extLst>
                <a:ext uri="{FF2B5EF4-FFF2-40B4-BE49-F238E27FC236}">
                  <a16:creationId xmlns:a16="http://schemas.microsoft.com/office/drawing/2014/main" id="{5F0FAF01-93B4-0922-0D3B-BA7B774239AA}"/>
                </a:ext>
              </a:extLst>
            </p:cNvPr>
            <p:cNvSpPr txBox="1"/>
            <p:nvPr/>
          </p:nvSpPr>
          <p:spPr>
            <a:xfrm>
              <a:off x="5601988" y="5582101"/>
              <a:ext cx="816043" cy="131345"/>
            </a:xfrm>
            <a:prstGeom prst="rect">
              <a:avLst/>
            </a:prstGeom>
            <a:noFill/>
          </p:spPr>
          <p:txBody>
            <a:bodyPr wrap="none" lIns="0" tIns="0" rIns="0" bIns="0" rtlCol="0" anchor="ctr">
              <a:spAutoFit/>
              <a:scene3d>
                <a:camera prst="orthographicFront"/>
                <a:lightRig rig="threePt" dir="t"/>
              </a:scene3d>
              <a:sp3d>
                <a:bevelT w="0" h="6350"/>
                <a:bevelB w="0" h="0"/>
              </a:sp3d>
            </a:bodyPr>
            <a:lstStyle/>
            <a:p>
              <a:pPr lvl="0" algn="ctr">
                <a:spcAft>
                  <a:spcPts val="200"/>
                </a:spcAft>
                <a:defRPr/>
              </a:pPr>
              <a:r>
                <a:rPr lang="vi-VN" sz="1100" dirty="0">
                  <a:solidFill>
                    <a:srgbClr val="000000"/>
                  </a:solidFill>
                  <a:latin typeface="SamsungOne-400" panose="020B0503030303020204" charset="0"/>
                  <a:ea typeface="SamsungOne-400" panose="020B0503030303020204" pitchFamily="34" charset="0"/>
                </a:rPr>
                <a:t>Mọi nơi, mọi lúc</a:t>
              </a:r>
            </a:p>
          </p:txBody>
        </p:sp>
        <p:sp>
          <p:nvSpPr>
            <p:cNvPr id="15" name="TextBox 14">
              <a:extLst>
                <a:ext uri="{FF2B5EF4-FFF2-40B4-BE49-F238E27FC236}">
                  <a16:creationId xmlns:a16="http://schemas.microsoft.com/office/drawing/2014/main" id="{29E32F24-6412-F5E4-2795-90F5DC611F46}"/>
                </a:ext>
              </a:extLst>
            </p:cNvPr>
            <p:cNvSpPr txBox="1"/>
            <p:nvPr/>
          </p:nvSpPr>
          <p:spPr>
            <a:xfrm>
              <a:off x="6544872" y="3910035"/>
              <a:ext cx="629287" cy="282590"/>
            </a:xfrm>
            <a:prstGeom prst="rect">
              <a:avLst/>
            </a:prstGeom>
            <a:noFill/>
          </p:spPr>
          <p:txBody>
            <a:bodyPr wrap="none" lIns="0" tIns="0" rIns="0" bIns="0" rtlCol="0" anchor="ctr">
              <a:spAutoFit/>
              <a:scene3d>
                <a:camera prst="orthographicFront"/>
                <a:lightRig rig="threePt" dir="t"/>
              </a:scene3d>
              <a:sp3d>
                <a:bevelT w="0" h="6350"/>
                <a:bevelB w="0" h="0"/>
              </a:sp3d>
            </a:bodyPr>
            <a:lstStyle/>
            <a:p>
              <a:pPr lvl="0" algn="ctr">
                <a:spcAft>
                  <a:spcPts val="200"/>
                </a:spcAft>
                <a:defRPr/>
              </a:pPr>
              <a:r>
                <a:rPr lang="vi-VN" sz="1100" dirty="0">
                  <a:solidFill>
                    <a:srgbClr val="000000"/>
                  </a:solidFill>
                  <a:latin typeface="SamsungOne-400" panose="020B0503030303020204" charset="0"/>
                  <a:ea typeface="SamsungOne-400" panose="020B0503030303020204" pitchFamily="34" charset="0"/>
                </a:rPr>
                <a:t>Năng lượng</a:t>
              </a:r>
            </a:p>
            <a:p>
              <a:pPr lvl="0" algn="ctr">
                <a:spcAft>
                  <a:spcPts val="200"/>
                </a:spcAft>
                <a:defRPr/>
              </a:pPr>
              <a:r>
                <a:rPr lang="vi-VN" sz="1100" dirty="0">
                  <a:solidFill>
                    <a:srgbClr val="000000"/>
                  </a:solidFill>
                  <a:latin typeface="SamsungOne-400" panose="020B0503030303020204" charset="0"/>
                  <a:ea typeface="SamsungOne-400" panose="020B0503030303020204" pitchFamily="34" charset="0"/>
                </a:rPr>
                <a:t>Thông minh</a:t>
              </a:r>
            </a:p>
          </p:txBody>
        </p:sp>
      </p:grpSp>
    </p:spTree>
    <p:extLst>
      <p:ext uri="{BB962C8B-B14F-4D97-AF65-F5344CB8AC3E}">
        <p14:creationId xmlns:p14="http://schemas.microsoft.com/office/powerpoint/2010/main" val="3337935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그룹 46"/>
          <p:cNvGrpSpPr/>
          <p:nvPr/>
        </p:nvGrpSpPr>
        <p:grpSpPr>
          <a:xfrm>
            <a:off x="416128" y="444866"/>
            <a:ext cx="9051872" cy="553998"/>
            <a:chOff x="416128" y="444866"/>
            <a:chExt cx="9051872" cy="553998"/>
          </a:xfrm>
        </p:grpSpPr>
        <p:sp>
          <p:nvSpPr>
            <p:cNvPr id="48" name="직사각형 47">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2.9.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Năng lượng thông minh</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49" name="직사각형 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50" name="직사각형 49">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Đồng hồ đo năng lượng/Bộ tiết kiệm năng lượng (Encored Technologies)</a:t>
            </a:r>
          </a:p>
        </p:txBody>
      </p:sp>
      <p:sp>
        <p:nvSpPr>
          <p:cNvPr id="40" name="사각형: 둥근 모서리 39">
            <a:extLst>
              <a:ext uri="{FF2B5EF4-FFF2-40B4-BE49-F238E27FC236}">
                <a16:creationId xmlns:a16="http://schemas.microsoft.com/office/drawing/2014/main" id="{26165349-980A-4ADC-9A26-81694D5C7325}"/>
              </a:ext>
            </a:extLst>
          </p:cNvPr>
          <p:cNvSpPr/>
          <p:nvPr/>
        </p:nvSpPr>
        <p:spPr>
          <a:xfrm>
            <a:off x="443259" y="6172299"/>
            <a:ext cx="2214218" cy="17714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r>
              <a:rPr lang="en-US" altLang="ko-KR" sz="1000" b="1" dirty="0" err="1">
                <a:solidFill>
                  <a:schemeClr val="bg1"/>
                </a:solidFill>
                <a:latin typeface="SamsungOne-400" panose="020B0503030303020204" pitchFamily="34" charset="0"/>
              </a:rPr>
              <a:t>Nguồn</a:t>
            </a:r>
            <a:r>
              <a:rPr lang="ko-KR" altLang="en-US" sz="1000" b="1" dirty="0">
                <a:solidFill>
                  <a:schemeClr val="bg1"/>
                </a:solidFill>
                <a:latin typeface="SamsungOne-400" panose="020B0503030303020204" pitchFamily="34" charset="0"/>
              </a:rPr>
              <a:t> </a:t>
            </a:r>
            <a:r>
              <a:rPr lang="en-US" altLang="ko-KR" sz="1000" b="1" dirty="0">
                <a:solidFill>
                  <a:schemeClr val="bg1"/>
                </a:solidFill>
                <a:latin typeface="SamsungOne-400" panose="020B0503030303020204" pitchFamily="34" charset="0"/>
              </a:rPr>
              <a:t>:</a:t>
            </a:r>
            <a:r>
              <a:rPr lang="ko-KR" altLang="en-US" sz="1000" b="1" dirty="0">
                <a:solidFill>
                  <a:schemeClr val="bg1"/>
                </a:solidFill>
                <a:latin typeface="SamsungOne-400" panose="020B0503030303020204" pitchFamily="34" charset="0"/>
              </a:rPr>
              <a:t> https://encoredtech.com/</a:t>
            </a:r>
          </a:p>
        </p:txBody>
      </p:sp>
      <p:grpSp>
        <p:nvGrpSpPr>
          <p:cNvPr id="6" name="그룹 21">
            <a:extLst>
              <a:ext uri="{FF2B5EF4-FFF2-40B4-BE49-F238E27FC236}">
                <a16:creationId xmlns:a16="http://schemas.microsoft.com/office/drawing/2014/main" id="{4CEC9C60-C6DE-CA48-6CA4-A3F5934675C3}"/>
              </a:ext>
            </a:extLst>
          </p:cNvPr>
          <p:cNvGrpSpPr/>
          <p:nvPr/>
        </p:nvGrpSpPr>
        <p:grpSpPr>
          <a:xfrm>
            <a:off x="559817" y="2232172"/>
            <a:ext cx="8783192" cy="1475968"/>
            <a:chOff x="558800" y="1842598"/>
            <a:chExt cx="8785225" cy="1476309"/>
          </a:xfrm>
        </p:grpSpPr>
        <p:grpSp>
          <p:nvGrpSpPr>
            <p:cNvPr id="7" name="그룹 22">
              <a:extLst>
                <a:ext uri="{FF2B5EF4-FFF2-40B4-BE49-F238E27FC236}">
                  <a16:creationId xmlns:a16="http://schemas.microsoft.com/office/drawing/2014/main" id="{C5C5E85B-7875-4383-A257-BF041A359D70}"/>
                </a:ext>
              </a:extLst>
            </p:cNvPr>
            <p:cNvGrpSpPr/>
            <p:nvPr/>
          </p:nvGrpSpPr>
          <p:grpSpPr>
            <a:xfrm>
              <a:off x="558800" y="1842598"/>
              <a:ext cx="8785225" cy="215444"/>
              <a:chOff x="1027113" y="2045625"/>
              <a:chExt cx="8785225" cy="215444"/>
            </a:xfrm>
          </p:grpSpPr>
          <p:sp>
            <p:nvSpPr>
              <p:cNvPr id="9" name="직사각형 24">
                <a:extLst>
                  <a:ext uri="{FF2B5EF4-FFF2-40B4-BE49-F238E27FC236}">
                    <a16:creationId xmlns:a16="http://schemas.microsoft.com/office/drawing/2014/main" id="{859B8BB1-1897-F6FC-D438-A2F8F996A0A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solidFill>
                    <a:prstClr val="white"/>
                  </a:solidFill>
                </a:endParaRPr>
              </a:p>
            </p:txBody>
          </p:sp>
          <p:sp>
            <p:nvSpPr>
              <p:cNvPr id="10" name="직사각형 25">
                <a:extLst>
                  <a:ext uri="{FF2B5EF4-FFF2-40B4-BE49-F238E27FC236}">
                    <a16:creationId xmlns:a16="http://schemas.microsoft.com/office/drawing/2014/main" id="{72337D71-1277-9F59-A01A-5A044171382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Đồng hồ đo năng lượng/Bộ tiết kiệm năng lượng (Encored Technologies)</a:t>
                </a:r>
              </a:p>
            </p:txBody>
          </p:sp>
        </p:grpSp>
        <p:sp>
          <p:nvSpPr>
            <p:cNvPr id="8" name="직사각형 23">
              <a:extLst>
                <a:ext uri="{FF2B5EF4-FFF2-40B4-BE49-F238E27FC236}">
                  <a16:creationId xmlns:a16="http://schemas.microsoft.com/office/drawing/2014/main" id="{0CEF91C6-BFFB-DACF-EE64-97BC88683775}"/>
                </a:ext>
              </a:extLst>
            </p:cNvPr>
            <p:cNvSpPr/>
            <p:nvPr/>
          </p:nvSpPr>
          <p:spPr>
            <a:xfrm>
              <a:off x="711200" y="2167866"/>
              <a:ext cx="8632825" cy="11510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Được lắp đặt trong bảng phân phối để đo điện năng tiêu thụ theo thời gian thực (gia đình, văn phòng)</a:t>
              </a:r>
            </a:p>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Phân tích tổng lượng điện của từng thiết bị điện tử và cung cấp dữ liệu cho người dùng</a:t>
              </a:r>
            </a:p>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Các đặc điểm xử lý tín hiệu của các thiết bị gia dụng sử dụng năng lượng và xử lý big data thông qua đám mây bằng công nghệ trí tuệ nhân tạo</a:t>
              </a:r>
            </a:p>
          </p:txBody>
        </p:sp>
      </p:grpSp>
      <p:grpSp>
        <p:nvGrpSpPr>
          <p:cNvPr id="11" name="그룹 26">
            <a:extLst>
              <a:ext uri="{FF2B5EF4-FFF2-40B4-BE49-F238E27FC236}">
                <a16:creationId xmlns:a16="http://schemas.microsoft.com/office/drawing/2014/main" id="{D5524620-8AEE-E3E1-DADD-66884CD77A17}"/>
              </a:ext>
            </a:extLst>
          </p:cNvPr>
          <p:cNvGrpSpPr/>
          <p:nvPr/>
        </p:nvGrpSpPr>
        <p:grpSpPr>
          <a:xfrm>
            <a:off x="703263" y="3830638"/>
            <a:ext cx="8664679" cy="2230842"/>
            <a:chOff x="-1004300" y="3385072"/>
            <a:chExt cx="10343215" cy="2663004"/>
          </a:xfrm>
        </p:grpSpPr>
        <p:pic>
          <p:nvPicPr>
            <p:cNvPr id="12" name="그림 27">
              <a:extLst>
                <a:ext uri="{FF2B5EF4-FFF2-40B4-BE49-F238E27FC236}">
                  <a16:creationId xmlns:a16="http://schemas.microsoft.com/office/drawing/2014/main" id="{B876EA68-81A6-2272-9107-BC769BCE947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04300" y="3429000"/>
              <a:ext cx="8002076" cy="2619076"/>
            </a:xfrm>
            <a:prstGeom prst="rect">
              <a:avLst/>
            </a:prstGeom>
            <a:ln>
              <a:noFill/>
            </a:ln>
          </p:spPr>
        </p:pic>
        <p:pic>
          <p:nvPicPr>
            <p:cNvPr id="13" name="Picture 2" descr="http://image.chosun.com/sitedata/image/201409/04/2014090403798_0.jpg">
              <a:extLst>
                <a:ext uri="{FF2B5EF4-FFF2-40B4-BE49-F238E27FC236}">
                  <a16:creationId xmlns:a16="http://schemas.microsoft.com/office/drawing/2014/main" id="{EAF06C46-44A4-7E79-139E-9B6B887E670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073592" y="4602910"/>
              <a:ext cx="2262055" cy="1434349"/>
            </a:xfrm>
            <a:prstGeom prst="rect">
              <a:avLst/>
            </a:prstGeom>
            <a:noFill/>
            <a:ln w="28575">
              <a:noFill/>
            </a:ln>
          </p:spPr>
        </p:pic>
        <p:pic>
          <p:nvPicPr>
            <p:cNvPr id="14" name="Picture 6" descr="ì¸ì½ì´ëíí¬ëë¬ì§ì ëí ì´ë¯¸ì§ ê²ìê²°ê³¼">
              <a:extLst>
                <a:ext uri="{FF2B5EF4-FFF2-40B4-BE49-F238E27FC236}">
                  <a16:creationId xmlns:a16="http://schemas.microsoft.com/office/drawing/2014/main" id="{0DA1AD3A-9D5A-A486-E8F0-85B98CCF2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73592" y="3385072"/>
              <a:ext cx="2265323" cy="1187117"/>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30">
              <a:extLst>
                <a:ext uri="{FF2B5EF4-FFF2-40B4-BE49-F238E27FC236}">
                  <a16:creationId xmlns:a16="http://schemas.microsoft.com/office/drawing/2014/main" id="{20EBA7E4-AD39-DB02-15CE-09CA967651DF}"/>
                </a:ext>
              </a:extLst>
            </p:cNvPr>
            <p:cNvSpPr/>
            <p:nvPr/>
          </p:nvSpPr>
          <p:spPr>
            <a:xfrm>
              <a:off x="-989140" y="3944532"/>
              <a:ext cx="373321" cy="20954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Cảm biến</a:t>
              </a:r>
            </a:p>
          </p:txBody>
        </p:sp>
        <p:sp>
          <p:nvSpPr>
            <p:cNvPr id="16" name="직사각형 31">
              <a:extLst>
                <a:ext uri="{FF2B5EF4-FFF2-40B4-BE49-F238E27FC236}">
                  <a16:creationId xmlns:a16="http://schemas.microsoft.com/office/drawing/2014/main" id="{D02A1CEA-907C-64AD-653F-0169EA872E96}"/>
                </a:ext>
              </a:extLst>
            </p:cNvPr>
            <p:cNvSpPr/>
            <p:nvPr/>
          </p:nvSpPr>
          <p:spPr>
            <a:xfrm>
              <a:off x="-899389" y="5561011"/>
              <a:ext cx="783860" cy="20954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Bảng phân phối</a:t>
              </a:r>
            </a:p>
          </p:txBody>
        </p:sp>
        <p:sp>
          <p:nvSpPr>
            <p:cNvPr id="17" name="직사각형 32">
              <a:extLst>
                <a:ext uri="{FF2B5EF4-FFF2-40B4-BE49-F238E27FC236}">
                  <a16:creationId xmlns:a16="http://schemas.microsoft.com/office/drawing/2014/main" id="{C27FDBE2-1AA8-3311-97D5-0C76F5979416}"/>
                </a:ext>
              </a:extLst>
            </p:cNvPr>
            <p:cNvSpPr/>
            <p:nvPr/>
          </p:nvSpPr>
          <p:spPr>
            <a:xfrm>
              <a:off x="1210054" y="4332855"/>
              <a:ext cx="881024" cy="20954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Thiết bị đo</a:t>
              </a:r>
            </a:p>
          </p:txBody>
        </p:sp>
        <p:sp>
          <p:nvSpPr>
            <p:cNvPr id="18" name="직사각형 33">
              <a:extLst>
                <a:ext uri="{FF2B5EF4-FFF2-40B4-BE49-F238E27FC236}">
                  <a16:creationId xmlns:a16="http://schemas.microsoft.com/office/drawing/2014/main" id="{65509C41-26ED-1727-9A69-6EC6525BFADD}"/>
                </a:ext>
              </a:extLst>
            </p:cNvPr>
            <p:cNvSpPr/>
            <p:nvPr/>
          </p:nvSpPr>
          <p:spPr>
            <a:xfrm>
              <a:off x="2286551" y="4332855"/>
              <a:ext cx="1422625" cy="20954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Thiết bị liên lạc (WiFi)</a:t>
              </a:r>
            </a:p>
          </p:txBody>
        </p:sp>
        <p:sp>
          <p:nvSpPr>
            <p:cNvPr id="19" name="직사각형 34">
              <a:extLst>
                <a:ext uri="{FF2B5EF4-FFF2-40B4-BE49-F238E27FC236}">
                  <a16:creationId xmlns:a16="http://schemas.microsoft.com/office/drawing/2014/main" id="{52A7D953-83E4-55E4-E20F-F05BF0C0BB13}"/>
                </a:ext>
              </a:extLst>
            </p:cNvPr>
            <p:cNvSpPr/>
            <p:nvPr/>
          </p:nvSpPr>
          <p:spPr>
            <a:xfrm>
              <a:off x="3928370" y="4332855"/>
              <a:ext cx="1070310" cy="20954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Máy chủ đám mây</a:t>
              </a:r>
            </a:p>
          </p:txBody>
        </p:sp>
        <p:sp>
          <p:nvSpPr>
            <p:cNvPr id="20" name="직사각형 35">
              <a:extLst>
                <a:ext uri="{FF2B5EF4-FFF2-40B4-BE49-F238E27FC236}">
                  <a16:creationId xmlns:a16="http://schemas.microsoft.com/office/drawing/2014/main" id="{E15149AC-F0AA-A78D-1C58-A95102037ADA}"/>
                </a:ext>
              </a:extLst>
            </p:cNvPr>
            <p:cNvSpPr/>
            <p:nvPr/>
          </p:nvSpPr>
          <p:spPr>
            <a:xfrm>
              <a:off x="6124854" y="4531567"/>
              <a:ext cx="540044" cy="12092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Khách hàng</a:t>
              </a:r>
            </a:p>
          </p:txBody>
        </p:sp>
        <p:sp>
          <p:nvSpPr>
            <p:cNvPr id="21" name="직사각형 79">
              <a:extLst>
                <a:ext uri="{FF2B5EF4-FFF2-40B4-BE49-F238E27FC236}">
                  <a16:creationId xmlns:a16="http://schemas.microsoft.com/office/drawing/2014/main" id="{C0814805-0EC2-D754-3F5C-241398ABE77C}"/>
                </a:ext>
              </a:extLst>
            </p:cNvPr>
            <p:cNvSpPr/>
            <p:nvPr/>
          </p:nvSpPr>
          <p:spPr>
            <a:xfrm>
              <a:off x="4972040" y="5285789"/>
              <a:ext cx="938635" cy="707023"/>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Ghi nhãn &amp;</a:t>
              </a:r>
            </a:p>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Tổng hợp</a:t>
              </a:r>
            </a:p>
            <a:p>
              <a:pPr algn="ctr"/>
              <a:endParaRPr lang="en-US" altLang="ko-KR" sz="700" dirty="0">
                <a:solidFill>
                  <a:schemeClr val="tx1">
                    <a:lumMod val="75000"/>
                    <a:lumOff val="25000"/>
                  </a:schemeClr>
                </a:solidFill>
                <a:latin typeface="SamsungOne-400" panose="020B0503030303020204" pitchFamily="34" charset="0"/>
                <a:ea typeface="SamsungOne-400" panose="020B0503030303020204" pitchFamily="34" charset="0"/>
              </a:endParaRPr>
            </a:p>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Big Data &amp;</a:t>
              </a:r>
            </a:p>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Phân tích hành vi</a:t>
              </a:r>
            </a:p>
          </p:txBody>
        </p:sp>
        <p:sp>
          <p:nvSpPr>
            <p:cNvPr id="22" name="직사각형 80">
              <a:extLst>
                <a:ext uri="{FF2B5EF4-FFF2-40B4-BE49-F238E27FC236}">
                  <a16:creationId xmlns:a16="http://schemas.microsoft.com/office/drawing/2014/main" id="{20FAD491-1FAD-D1CF-6DFD-857C0A399445}"/>
                </a:ext>
              </a:extLst>
            </p:cNvPr>
            <p:cNvSpPr/>
            <p:nvPr/>
          </p:nvSpPr>
          <p:spPr>
            <a:xfrm>
              <a:off x="3995623" y="5285791"/>
              <a:ext cx="938635" cy="3603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Phân chia</a:t>
              </a:r>
            </a:p>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miền thời gian</a:t>
              </a:r>
            </a:p>
          </p:txBody>
        </p:sp>
        <p:sp>
          <p:nvSpPr>
            <p:cNvPr id="23" name="직사각형 81">
              <a:extLst>
                <a:ext uri="{FF2B5EF4-FFF2-40B4-BE49-F238E27FC236}">
                  <a16:creationId xmlns:a16="http://schemas.microsoft.com/office/drawing/2014/main" id="{FC6518C9-9792-16F5-5227-70154D8366F3}"/>
                </a:ext>
              </a:extLst>
            </p:cNvPr>
            <p:cNvSpPr/>
            <p:nvPr/>
          </p:nvSpPr>
          <p:spPr>
            <a:xfrm>
              <a:off x="3046038" y="5285791"/>
              <a:ext cx="938635" cy="3603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Học máy</a:t>
              </a:r>
            </a:p>
          </p:txBody>
        </p:sp>
        <p:sp>
          <p:nvSpPr>
            <p:cNvPr id="24" name="직사각형 82">
              <a:extLst>
                <a:ext uri="{FF2B5EF4-FFF2-40B4-BE49-F238E27FC236}">
                  <a16:creationId xmlns:a16="http://schemas.microsoft.com/office/drawing/2014/main" id="{E829DA70-DD11-8387-0510-93C2FDA7D629}"/>
                </a:ext>
              </a:extLst>
            </p:cNvPr>
            <p:cNvSpPr/>
            <p:nvPr/>
          </p:nvSpPr>
          <p:spPr>
            <a:xfrm>
              <a:off x="1948165" y="5285791"/>
              <a:ext cx="693579" cy="3603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Phân cụm</a:t>
              </a:r>
            </a:p>
          </p:txBody>
        </p:sp>
        <p:sp>
          <p:nvSpPr>
            <p:cNvPr id="25" name="직사각형 83">
              <a:extLst>
                <a:ext uri="{FF2B5EF4-FFF2-40B4-BE49-F238E27FC236}">
                  <a16:creationId xmlns:a16="http://schemas.microsoft.com/office/drawing/2014/main" id="{F292D913-2B97-6EE1-4BE2-E653D28225B7}"/>
                </a:ext>
              </a:extLst>
            </p:cNvPr>
            <p:cNvSpPr/>
            <p:nvPr/>
          </p:nvSpPr>
          <p:spPr>
            <a:xfrm>
              <a:off x="805461" y="5285791"/>
              <a:ext cx="1046054" cy="3603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Phát hiện sự kiện</a:t>
              </a:r>
            </a:p>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&amp; trích xuất tính năng</a:t>
              </a:r>
            </a:p>
          </p:txBody>
        </p:sp>
        <p:sp>
          <p:nvSpPr>
            <p:cNvPr id="26" name="직사각형 84">
              <a:extLst>
                <a:ext uri="{FF2B5EF4-FFF2-40B4-BE49-F238E27FC236}">
                  <a16:creationId xmlns:a16="http://schemas.microsoft.com/office/drawing/2014/main" id="{1B86BF35-D342-5FCA-8CBA-4DAF485C0F2C}"/>
                </a:ext>
              </a:extLst>
            </p:cNvPr>
            <p:cNvSpPr/>
            <p:nvPr/>
          </p:nvSpPr>
          <p:spPr>
            <a:xfrm>
              <a:off x="32283" y="4806345"/>
              <a:ext cx="693579" cy="3603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scene3d>
                <a:camera prst="orthographicFront"/>
                <a:lightRig rig="threePt" dir="t"/>
              </a:scene3d>
              <a:sp3d>
                <a:bevelT w="0" h="6350"/>
                <a:bevelB w="0" h="0"/>
              </a:sp3d>
            </a:bodyPr>
            <a:lstStyle/>
            <a:p>
              <a:pPr algn="ctr"/>
              <a:r>
                <a:rPr lang="vi-VN" sz="700" dirty="0">
                  <a:solidFill>
                    <a:schemeClr val="tx1">
                      <a:lumMod val="75000"/>
                      <a:lumOff val="25000"/>
                    </a:schemeClr>
                  </a:solidFill>
                  <a:latin typeface="SamsungOne-400" panose="020B0503030303020204" charset="0"/>
                  <a:ea typeface="SamsungOne-400" panose="020B0503030303020204" pitchFamily="34" charset="0"/>
                </a:rPr>
                <a:t>Tín hiệu thô</a:t>
              </a:r>
            </a:p>
          </p:txBody>
        </p:sp>
      </p:grpSp>
    </p:spTree>
    <p:extLst>
      <p:ext uri="{BB962C8B-B14F-4D97-AF65-F5344CB8AC3E}">
        <p14:creationId xmlns:p14="http://schemas.microsoft.com/office/powerpoint/2010/main" val="3535127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E0720D16-CC3C-490D-AB2D-838327511297}"/>
              </a:ext>
            </a:extLst>
          </p:cNvPr>
          <p:cNvSpPr/>
          <p:nvPr/>
        </p:nvSpPr>
        <p:spPr>
          <a:xfrm>
            <a:off x="6010101" y="2584376"/>
            <a:ext cx="3432960" cy="3180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200" b="1" dirty="0">
                <a:solidFill>
                  <a:srgbClr val="1429A0"/>
                </a:solidFill>
                <a:latin typeface="SamsungOne-400" panose="020B0503030303020204" pitchFamily="34" charset="0"/>
                <a:ea typeface="SamsungOne-400" panose="020B0503030303020204" pitchFamily="34" charset="0"/>
              </a:rPr>
              <a:t>Cuộc cách mạng công nghiệp lần thứ nhất </a:t>
            </a:r>
            <a:r>
              <a:rPr lang="vi-VN" altLang="ko-KR" sz="1200" dirty="0">
                <a:solidFill>
                  <a:schemeClr val="tx1"/>
                </a:solidFill>
                <a:latin typeface="SamsungOne-400" panose="020B0503030303020204" pitchFamily="34" charset="0"/>
                <a:ea typeface="SamsungOne-400" panose="020B0503030303020204" pitchFamily="34" charset="0"/>
              </a:rPr>
              <a:t>là cuộc cách mạng cơ khí hóa do động cơ hơi nước gây ra;</a:t>
            </a:r>
            <a:endParaRPr lang="en-US" altLang="ko-KR" sz="1200" dirty="0">
              <a:solidFill>
                <a:schemeClr val="tx1"/>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200" b="1" dirty="0">
                <a:solidFill>
                  <a:srgbClr val="1429A0"/>
                </a:solidFill>
                <a:latin typeface="SamsungOne-400" panose="020B0503030303020204" pitchFamily="34" charset="0"/>
                <a:ea typeface="SamsungOne-400" panose="020B0503030303020204" pitchFamily="34" charset="0"/>
              </a:rPr>
              <a:t>Cuộc cách mạng công nghiệp lần thứ 2 </a:t>
            </a:r>
            <a:r>
              <a:rPr lang="vi-VN" altLang="ko-KR" sz="1200" dirty="0">
                <a:solidFill>
                  <a:schemeClr val="tx1"/>
                </a:solidFill>
                <a:latin typeface="SamsungOne-400" panose="020B0503030303020204" pitchFamily="34" charset="0"/>
                <a:ea typeface="SamsungOne-400" panose="020B0503030303020204" pitchFamily="34" charset="0"/>
              </a:rPr>
              <a:t>cho phép sản xuất hàng loạt hàng hóa sản xuất dựa trên năng lượng điện;</a:t>
            </a:r>
          </a:p>
          <a:p>
            <a:pPr marL="182526" indent="-182526">
              <a:spcAft>
                <a:spcPts val="800"/>
              </a:spcAft>
              <a:buClr>
                <a:srgbClr val="193EB0"/>
              </a:buClr>
              <a:buFont typeface="SamsungOne 400" panose="020B0503030303020204" pitchFamily="34" charset="0"/>
              <a:buChar char="‣"/>
            </a:pPr>
            <a:r>
              <a:rPr lang="vi-VN" altLang="ko-KR" sz="1200" b="1" dirty="0">
                <a:solidFill>
                  <a:srgbClr val="1429A0"/>
                </a:solidFill>
                <a:latin typeface="SamsungOne-400" panose="020B0503030303020204" pitchFamily="34" charset="0"/>
                <a:ea typeface="SamsungOne-400" panose="020B0503030303020204" pitchFamily="34" charset="0"/>
              </a:rPr>
              <a:t>Cuộc cách mạng công nghiệp lần thứ 3 </a:t>
            </a:r>
            <a:r>
              <a:rPr lang="vi-VN" altLang="ko-KR" sz="1200" dirty="0">
                <a:solidFill>
                  <a:schemeClr val="tx1"/>
                </a:solidFill>
                <a:latin typeface="SamsungOne-400" panose="020B0503030303020204" pitchFamily="34" charset="0"/>
                <a:ea typeface="SamsungOne-400" panose="020B0503030303020204" pitchFamily="34" charset="0"/>
              </a:rPr>
              <a:t>được đặc trưng bởi sự lan rộng của tự động hóa dựa trên máy tính; và</a:t>
            </a:r>
          </a:p>
          <a:p>
            <a:pPr marL="182526" indent="-182526">
              <a:spcAft>
                <a:spcPts val="800"/>
              </a:spcAft>
              <a:buClr>
                <a:srgbClr val="193EB0"/>
              </a:buClr>
              <a:buFont typeface="SamsungOne 400" panose="020B0503030303020204" pitchFamily="34" charset="0"/>
              <a:buChar char="‣"/>
            </a:pPr>
            <a:r>
              <a:rPr lang="vi-VN" altLang="ko-KR" sz="1200" b="1" dirty="0">
                <a:solidFill>
                  <a:srgbClr val="1429A0"/>
                </a:solidFill>
                <a:latin typeface="SamsungOne-400" panose="020B0503030303020204" pitchFamily="34" charset="0"/>
                <a:ea typeface="SamsungOne-400" panose="020B0503030303020204" pitchFamily="34" charset="0"/>
              </a:rPr>
              <a:t>Cách mạng công nghiệp lần thứ 4 </a:t>
            </a:r>
            <a:r>
              <a:rPr lang="vi-VN" altLang="ko-KR" sz="1200" dirty="0">
                <a:solidFill>
                  <a:schemeClr val="tx1"/>
                </a:solidFill>
                <a:latin typeface="SamsungOne-400" panose="020B0503030303020204" pitchFamily="34" charset="0"/>
                <a:ea typeface="SamsungOne-400" panose="020B0503030303020204" pitchFamily="34" charset="0"/>
              </a:rPr>
              <a:t>là cuộc cách mạng sử dụng dựa trên công nghệ số như IoT, AI, Big Data kết hợp với các ngành công nghiệp khác.</a:t>
            </a:r>
          </a:p>
          <a:p>
            <a:pPr marL="182526" indent="-182526">
              <a:spcAft>
                <a:spcPts val="800"/>
              </a:spcAft>
              <a:buClr>
                <a:srgbClr val="193EB0"/>
              </a:buClr>
              <a:buFont typeface="SamsungOne 400" panose="020B0503030303020204" pitchFamily="34" charset="0"/>
              <a:buChar char="‣"/>
            </a:pPr>
            <a:r>
              <a:rPr lang="vi-VN" altLang="ko-KR" sz="1200" dirty="0">
                <a:solidFill>
                  <a:schemeClr val="tx1"/>
                </a:solidFill>
                <a:latin typeface="SamsungOne-400" panose="020B0503030303020204" pitchFamily="34" charset="0"/>
                <a:ea typeface="SamsungOne-400" panose="020B0503030303020204" pitchFamily="34" charset="0"/>
              </a:rPr>
              <a:t>Cuộc cách mạng lần thứ 4 đang tạo ra sự thay đổi lớn đối với xã hội chúng ta so với các cuộc cách mạng trước đó về phạm vi, tốc độ và hiệu ứng lan tỏa.</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Cuộc</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cách</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mạng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công</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nghiệp</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lần</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thứ</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4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và</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sự</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thay</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đổi</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mô</a:t>
            </a:r>
            <a:r>
              <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0"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hình</a:t>
            </a:r>
            <a:endParaRPr lang="en-US" altLang="ko-KR" sz="24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28" name="직사각형 27">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nghiệp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4.0</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9" name="직사각형 28">
            <a:extLst>
              <a:ext uri="{FF2B5EF4-FFF2-40B4-BE49-F238E27FC236}">
                <a16:creationId xmlns:a16="http://schemas.microsoft.com/office/drawing/2014/main" id="{A723081D-DCA1-49DA-BB70-16D9367DD572}"/>
              </a:ext>
            </a:extLst>
          </p:cNvPr>
          <p:cNvSpPr/>
          <p:nvPr/>
        </p:nvSpPr>
        <p:spPr>
          <a:xfrm>
            <a:off x="8177349" y="480778"/>
            <a:ext cx="1290651"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7" name="그룹 6">
            <a:extLst>
              <a:ext uri="{FF2B5EF4-FFF2-40B4-BE49-F238E27FC236}">
                <a16:creationId xmlns:a16="http://schemas.microsoft.com/office/drawing/2014/main" id="{84E13810-F409-42D6-8E70-A991AAA83957}"/>
              </a:ext>
            </a:extLst>
          </p:cNvPr>
          <p:cNvGrpSpPr/>
          <p:nvPr/>
        </p:nvGrpSpPr>
        <p:grpSpPr>
          <a:xfrm>
            <a:off x="547537" y="2512350"/>
            <a:ext cx="5301487" cy="3437050"/>
            <a:chOff x="572476" y="2692833"/>
            <a:chExt cx="5301487" cy="3192578"/>
          </a:xfrm>
        </p:grpSpPr>
        <p:sp>
          <p:nvSpPr>
            <p:cNvPr id="35" name="모서리가 둥근 직사각형 4">
              <a:extLst>
                <a:ext uri="{FF2B5EF4-FFF2-40B4-BE49-F238E27FC236}">
                  <a16:creationId xmlns:a16="http://schemas.microsoft.com/office/drawing/2014/main" id="{34FC83CD-DB39-46A2-84A2-9D1033D4C791}"/>
                </a:ext>
              </a:extLst>
            </p:cNvPr>
            <p:cNvSpPr/>
            <p:nvPr/>
          </p:nvSpPr>
          <p:spPr>
            <a:xfrm>
              <a:off x="572476" y="2848919"/>
              <a:ext cx="5301487" cy="30364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D01DFBDF-DBDB-4A4F-B6B8-C6B3990EA845}"/>
                </a:ext>
              </a:extLst>
            </p:cNvPr>
            <p:cNvSpPr txBox="1"/>
            <p:nvPr/>
          </p:nvSpPr>
          <p:spPr>
            <a:xfrm>
              <a:off x="1116717" y="2692833"/>
              <a:ext cx="4250779" cy="285885"/>
            </a:xfrm>
            <a:prstGeom prst="rect">
              <a:avLst/>
            </a:prstGeom>
            <a:solidFill>
              <a:schemeClr val="bg1"/>
            </a:solidFill>
          </p:spPr>
          <p:txBody>
            <a:bodyPr wrap="none" rtlCol="0">
              <a:spAutoFit/>
            </a:bodyPr>
            <a:lstStyle/>
            <a:p>
              <a:pPr>
                <a:spcAft>
                  <a:spcPts val="600"/>
                </a:spcAft>
              </a:pPr>
              <a:r>
                <a:rPr lang="en-US" altLang="ko-KR" sz="1400" b="1" dirty="0" err="1">
                  <a:solidFill>
                    <a:srgbClr val="0F39AD"/>
                  </a:solidFill>
                  <a:latin typeface="SamsungOne-400" panose="020B0503030303020204" pitchFamily="34" charset="0"/>
                  <a:ea typeface="SamsungOne-400" panose="020B0503030303020204" pitchFamily="34" charset="0"/>
                </a:rPr>
                <a:t>Cuộc</a:t>
              </a:r>
              <a:r>
                <a:rPr lang="en-US" altLang="ko-KR" sz="1400" b="1" dirty="0">
                  <a:solidFill>
                    <a:srgbClr val="0F39AD"/>
                  </a:solidFill>
                  <a:latin typeface="SamsungOne-400" panose="020B0503030303020204" pitchFamily="34" charset="0"/>
                  <a:ea typeface="SamsungOne-400" panose="020B0503030303020204" pitchFamily="34" charset="0"/>
                </a:rPr>
                <a:t> </a:t>
              </a:r>
              <a:r>
                <a:rPr lang="en-US" altLang="ko-KR" sz="1400" b="1" dirty="0" err="1">
                  <a:solidFill>
                    <a:srgbClr val="0F39AD"/>
                  </a:solidFill>
                  <a:latin typeface="SamsungOne-400" panose="020B0503030303020204" pitchFamily="34" charset="0"/>
                  <a:ea typeface="SamsungOne-400" panose="020B0503030303020204" pitchFamily="34" charset="0"/>
                </a:rPr>
                <a:t>cách</a:t>
              </a:r>
              <a:r>
                <a:rPr lang="en-US" altLang="ko-KR" sz="1400" b="1" dirty="0">
                  <a:solidFill>
                    <a:srgbClr val="0F39AD"/>
                  </a:solidFill>
                  <a:latin typeface="SamsungOne-400" panose="020B0503030303020204" pitchFamily="34" charset="0"/>
                  <a:ea typeface="SamsungOne-400" panose="020B0503030303020204" pitchFamily="34" charset="0"/>
                </a:rPr>
                <a:t> </a:t>
              </a:r>
              <a:r>
                <a:rPr lang="en-US" altLang="ko-KR" sz="1400" b="1" dirty="0" err="1">
                  <a:solidFill>
                    <a:srgbClr val="0F39AD"/>
                  </a:solidFill>
                  <a:latin typeface="SamsungOne-400" panose="020B0503030303020204" pitchFamily="34" charset="0"/>
                  <a:ea typeface="SamsungOne-400" panose="020B0503030303020204" pitchFamily="34" charset="0"/>
                </a:rPr>
                <a:t>mạng</a:t>
              </a:r>
              <a:r>
                <a:rPr lang="en-US" altLang="ko-KR" sz="1400" b="1" dirty="0">
                  <a:solidFill>
                    <a:srgbClr val="0F39AD"/>
                  </a:solidFill>
                  <a:latin typeface="SamsungOne-400" panose="020B0503030303020204" pitchFamily="34" charset="0"/>
                  <a:ea typeface="SamsungOne-400" panose="020B0503030303020204" pitchFamily="34" charset="0"/>
                </a:rPr>
                <a:t> </a:t>
              </a:r>
              <a:r>
                <a:rPr lang="en-US" altLang="ko-KR" sz="1400" b="1" dirty="0" err="1">
                  <a:solidFill>
                    <a:srgbClr val="0F39AD"/>
                  </a:solidFill>
                  <a:latin typeface="SamsungOne-400" panose="020B0503030303020204" pitchFamily="34" charset="0"/>
                  <a:ea typeface="SamsungOne-400" panose="020B0503030303020204" pitchFamily="34" charset="0"/>
                </a:rPr>
                <a:t>công</a:t>
              </a:r>
              <a:r>
                <a:rPr lang="en-US" altLang="ko-KR" sz="1400" b="1" dirty="0">
                  <a:solidFill>
                    <a:srgbClr val="0F39AD"/>
                  </a:solidFill>
                  <a:latin typeface="SamsungOne-400" panose="020B0503030303020204" pitchFamily="34" charset="0"/>
                  <a:ea typeface="SamsungOne-400" panose="020B0503030303020204" pitchFamily="34" charset="0"/>
                </a:rPr>
                <a:t> </a:t>
              </a:r>
              <a:r>
                <a:rPr lang="en-US" altLang="ko-KR" sz="1400" b="1" dirty="0" err="1">
                  <a:solidFill>
                    <a:srgbClr val="0F39AD"/>
                  </a:solidFill>
                  <a:latin typeface="SamsungOne-400" panose="020B0503030303020204" pitchFamily="34" charset="0"/>
                  <a:ea typeface="SamsungOne-400" panose="020B0503030303020204" pitchFamily="34" charset="0"/>
                </a:rPr>
                <a:t>nghiệp</a:t>
              </a:r>
              <a:r>
                <a:rPr lang="en-US" altLang="ko-KR" sz="1400" b="1" dirty="0">
                  <a:solidFill>
                    <a:srgbClr val="0F39AD"/>
                  </a:solidFill>
                  <a:latin typeface="SamsungOne-400" panose="020B0503030303020204" pitchFamily="34" charset="0"/>
                  <a:ea typeface="SamsungOne-400" panose="020B0503030303020204" pitchFamily="34" charset="0"/>
                </a:rPr>
                <a:t> </a:t>
              </a:r>
              <a:r>
                <a:rPr lang="en-US" altLang="ko-KR" sz="1400" b="1" dirty="0" err="1">
                  <a:solidFill>
                    <a:srgbClr val="0F39AD"/>
                  </a:solidFill>
                  <a:latin typeface="SamsungOne-400" panose="020B0503030303020204" pitchFamily="34" charset="0"/>
                  <a:ea typeface="SamsungOne-400" panose="020B0503030303020204" pitchFamily="34" charset="0"/>
                </a:rPr>
                <a:t>lần</a:t>
              </a:r>
              <a:r>
                <a:rPr lang="en-US" altLang="ko-KR" sz="1400" b="1" dirty="0">
                  <a:solidFill>
                    <a:srgbClr val="0F39AD"/>
                  </a:solidFill>
                  <a:latin typeface="SamsungOne-400" panose="020B0503030303020204" pitchFamily="34" charset="0"/>
                  <a:ea typeface="SamsungOne-400" panose="020B0503030303020204" pitchFamily="34" charset="0"/>
                </a:rPr>
                <a:t> </a:t>
              </a:r>
              <a:r>
                <a:rPr lang="en-US" altLang="ko-KR" sz="1400" b="1" dirty="0" err="1">
                  <a:solidFill>
                    <a:srgbClr val="0F39AD"/>
                  </a:solidFill>
                  <a:latin typeface="SamsungOne-400" panose="020B0503030303020204" pitchFamily="34" charset="0"/>
                  <a:ea typeface="SamsungOne-400" panose="020B0503030303020204" pitchFamily="34" charset="0"/>
                </a:rPr>
                <a:t>thứ</a:t>
              </a:r>
              <a:r>
                <a:rPr lang="en-US" altLang="ko-KR" sz="1400" b="1" dirty="0">
                  <a:solidFill>
                    <a:srgbClr val="0F39AD"/>
                  </a:solidFill>
                  <a:latin typeface="SamsungOne-400" panose="020B0503030303020204" pitchFamily="34" charset="0"/>
                  <a:ea typeface="SamsungOne-400" panose="020B0503030303020204" pitchFamily="34" charset="0"/>
                </a:rPr>
                <a:t> 4 = </a:t>
              </a:r>
              <a:r>
                <a:rPr lang="en-US" altLang="ko-KR" sz="1400" b="1" dirty="0" err="1">
                  <a:solidFill>
                    <a:srgbClr val="0F39AD"/>
                  </a:solidFill>
                  <a:latin typeface="SamsungOne-400" panose="020B0503030303020204" pitchFamily="34" charset="0"/>
                  <a:ea typeface="SamsungOne-400" panose="020B0503030303020204" pitchFamily="34" charset="0"/>
                </a:rPr>
                <a:t>Chuyển</a:t>
              </a:r>
              <a:r>
                <a:rPr lang="en-US" altLang="ko-KR" sz="1400" b="1" dirty="0">
                  <a:solidFill>
                    <a:srgbClr val="0F39AD"/>
                  </a:solidFill>
                  <a:latin typeface="SamsungOne-400" panose="020B0503030303020204" pitchFamily="34" charset="0"/>
                  <a:ea typeface="SamsungOne-400" panose="020B0503030303020204" pitchFamily="34" charset="0"/>
                </a:rPr>
                <a:t> </a:t>
              </a:r>
              <a:r>
                <a:rPr lang="en-US" altLang="ko-KR" sz="1400" b="1" dirty="0" err="1">
                  <a:solidFill>
                    <a:srgbClr val="0F39AD"/>
                  </a:solidFill>
                  <a:latin typeface="SamsungOne-400" panose="020B0503030303020204" pitchFamily="34" charset="0"/>
                  <a:ea typeface="SamsungOne-400" panose="020B0503030303020204" pitchFamily="34" charset="0"/>
                </a:rPr>
                <a:t>đổi</a:t>
              </a:r>
              <a:r>
                <a:rPr lang="en-US" altLang="ko-KR" sz="1400" b="1" dirty="0">
                  <a:solidFill>
                    <a:srgbClr val="0F39AD"/>
                  </a:solidFill>
                  <a:latin typeface="SamsungOne-400" panose="020B0503030303020204" pitchFamily="34" charset="0"/>
                  <a:ea typeface="SamsungOne-400" panose="020B0503030303020204" pitchFamily="34" charset="0"/>
                </a:rPr>
                <a:t> </a:t>
              </a:r>
              <a:r>
                <a:rPr lang="en-US" altLang="ko-KR" sz="1400" b="1" dirty="0" err="1">
                  <a:solidFill>
                    <a:srgbClr val="0F39AD"/>
                  </a:solidFill>
                  <a:latin typeface="SamsungOne-400" panose="020B0503030303020204" pitchFamily="34" charset="0"/>
                  <a:ea typeface="SamsungOne-400" panose="020B0503030303020204" pitchFamily="34" charset="0"/>
                </a:rPr>
                <a:t>số</a:t>
              </a:r>
              <a:endParaRPr lang="ko-KR" altLang="en-US" sz="1400" b="1" dirty="0">
                <a:solidFill>
                  <a:srgbClr val="0F39AD"/>
                </a:solidFill>
                <a:latin typeface="SamsungOne-400" panose="020B0503030303020204" pitchFamily="34" charset="0"/>
              </a:endParaRPr>
            </a:p>
          </p:txBody>
        </p:sp>
        <p:sp>
          <p:nvSpPr>
            <p:cNvPr id="16" name="TextBox 15">
              <a:extLst>
                <a:ext uri="{FF2B5EF4-FFF2-40B4-BE49-F238E27FC236}">
                  <a16:creationId xmlns:a16="http://schemas.microsoft.com/office/drawing/2014/main" id="{CA0899B9-6BE2-41DA-A4B3-C592B1F64A20}"/>
                </a:ext>
              </a:extLst>
            </p:cNvPr>
            <p:cNvSpPr txBox="1"/>
            <p:nvPr/>
          </p:nvSpPr>
          <p:spPr>
            <a:xfrm>
              <a:off x="658745" y="4709087"/>
              <a:ext cx="1253970" cy="276999"/>
            </a:xfrm>
            <a:prstGeom prst="rect">
              <a:avLst/>
            </a:prstGeom>
            <a:noFill/>
          </p:spPr>
          <p:txBody>
            <a:bodyPr wrap="square" rtlCol="0">
              <a:spAutoFit/>
            </a:bodyPr>
            <a:lstStyle/>
            <a:p>
              <a:pPr algn="ctr"/>
              <a:r>
                <a:rPr lang="en-US" altLang="ko-KR" sz="1200" dirty="0">
                  <a:solidFill>
                    <a:prstClr val="black">
                      <a:lumMod val="85000"/>
                      <a:lumOff val="15000"/>
                    </a:prstClr>
                  </a:solidFill>
                  <a:latin typeface="SamsungOne-400" panose="020B0503030303020204" pitchFamily="34" charset="0"/>
                </a:rPr>
                <a:t>Mechanization</a:t>
              </a:r>
              <a:endParaRPr lang="ko-KR" altLang="en-US" sz="1200" dirty="0">
                <a:solidFill>
                  <a:prstClr val="black">
                    <a:lumMod val="85000"/>
                    <a:lumOff val="15000"/>
                  </a:prstClr>
                </a:solidFill>
                <a:latin typeface="SamsungOne-400" panose="020B0503030303020204" pitchFamily="34" charset="0"/>
              </a:endParaRPr>
            </a:p>
          </p:txBody>
        </p:sp>
        <p:sp>
          <p:nvSpPr>
            <p:cNvPr id="17" name="TextBox 16">
              <a:extLst>
                <a:ext uri="{FF2B5EF4-FFF2-40B4-BE49-F238E27FC236}">
                  <a16:creationId xmlns:a16="http://schemas.microsoft.com/office/drawing/2014/main" id="{564EDE88-1038-4C1E-B3BF-CC3E790C18FA}"/>
                </a:ext>
              </a:extLst>
            </p:cNvPr>
            <p:cNvSpPr txBox="1"/>
            <p:nvPr/>
          </p:nvSpPr>
          <p:spPr>
            <a:xfrm>
              <a:off x="1881857" y="4709087"/>
              <a:ext cx="1306243" cy="276999"/>
            </a:xfrm>
            <a:prstGeom prst="rect">
              <a:avLst/>
            </a:prstGeom>
            <a:noFill/>
          </p:spPr>
          <p:txBody>
            <a:bodyPr wrap="square" rtlCol="0">
              <a:spAutoFit/>
            </a:bodyPr>
            <a:lstStyle/>
            <a:p>
              <a:pPr algn="ctr"/>
              <a:r>
                <a:rPr lang="en-US" altLang="ko-KR" sz="1200" dirty="0">
                  <a:solidFill>
                    <a:prstClr val="black">
                      <a:lumMod val="85000"/>
                      <a:lumOff val="15000"/>
                    </a:prstClr>
                  </a:solidFill>
                  <a:latin typeface="SamsungOne-400" panose="020B0503030303020204" pitchFamily="34" charset="0"/>
                </a:rPr>
                <a:t>Mass production</a:t>
              </a:r>
              <a:endParaRPr lang="ko-KR" altLang="en-US" sz="1200" dirty="0">
                <a:solidFill>
                  <a:prstClr val="black">
                    <a:lumMod val="85000"/>
                    <a:lumOff val="15000"/>
                  </a:prstClr>
                </a:solidFill>
                <a:latin typeface="SamsungOne-400" panose="020B0503030303020204" pitchFamily="34" charset="0"/>
              </a:endParaRPr>
            </a:p>
          </p:txBody>
        </p:sp>
        <p:sp>
          <p:nvSpPr>
            <p:cNvPr id="18" name="TextBox 17">
              <a:extLst>
                <a:ext uri="{FF2B5EF4-FFF2-40B4-BE49-F238E27FC236}">
                  <a16:creationId xmlns:a16="http://schemas.microsoft.com/office/drawing/2014/main" id="{F417F829-A068-4539-9C00-1D4E2C2E34E2}"/>
                </a:ext>
              </a:extLst>
            </p:cNvPr>
            <p:cNvSpPr txBox="1"/>
            <p:nvPr/>
          </p:nvSpPr>
          <p:spPr>
            <a:xfrm>
              <a:off x="3310155" y="4709087"/>
              <a:ext cx="984436" cy="276999"/>
            </a:xfrm>
            <a:prstGeom prst="rect">
              <a:avLst/>
            </a:prstGeom>
            <a:noFill/>
          </p:spPr>
          <p:txBody>
            <a:bodyPr wrap="square" rtlCol="0">
              <a:spAutoFit/>
            </a:bodyPr>
            <a:lstStyle/>
            <a:p>
              <a:pPr algn="ctr"/>
              <a:r>
                <a:rPr lang="en-US" altLang="ko-KR" sz="1200" dirty="0">
                  <a:solidFill>
                    <a:prstClr val="black">
                      <a:lumMod val="85000"/>
                      <a:lumOff val="15000"/>
                    </a:prstClr>
                  </a:solidFill>
                  <a:latin typeface="SamsungOne-400" panose="020B0503030303020204" pitchFamily="34" charset="0"/>
                </a:rPr>
                <a:t>Automation</a:t>
              </a:r>
              <a:endParaRPr lang="ko-KR" altLang="en-US" sz="1200" dirty="0">
                <a:solidFill>
                  <a:prstClr val="black">
                    <a:lumMod val="85000"/>
                    <a:lumOff val="15000"/>
                  </a:prstClr>
                </a:solidFill>
                <a:latin typeface="SamsungOne-400" panose="020B0503030303020204" pitchFamily="34" charset="0"/>
              </a:endParaRPr>
            </a:p>
          </p:txBody>
        </p:sp>
        <p:sp>
          <p:nvSpPr>
            <p:cNvPr id="19" name="TextBox 18">
              <a:extLst>
                <a:ext uri="{FF2B5EF4-FFF2-40B4-BE49-F238E27FC236}">
                  <a16:creationId xmlns:a16="http://schemas.microsoft.com/office/drawing/2014/main" id="{A88280D7-6D26-4C6A-A5DB-43C72B5A74F7}"/>
                </a:ext>
              </a:extLst>
            </p:cNvPr>
            <p:cNvSpPr txBox="1"/>
            <p:nvPr/>
          </p:nvSpPr>
          <p:spPr>
            <a:xfrm>
              <a:off x="4294591" y="4709087"/>
              <a:ext cx="1494717" cy="276999"/>
            </a:xfrm>
            <a:prstGeom prst="rect">
              <a:avLst/>
            </a:prstGeom>
            <a:noFill/>
          </p:spPr>
          <p:txBody>
            <a:bodyPr wrap="square" rtlCol="0">
              <a:spAutoFit/>
            </a:bodyPr>
            <a:lstStyle/>
            <a:p>
              <a:pPr algn="ctr"/>
              <a:r>
                <a:rPr lang="en-US" altLang="ko-KR" sz="1200" dirty="0">
                  <a:solidFill>
                    <a:prstClr val="black">
                      <a:lumMod val="85000"/>
                      <a:lumOff val="15000"/>
                    </a:prstClr>
                  </a:solidFill>
                  <a:latin typeface="SamsungOne-400" panose="020B0503030303020204" pitchFamily="34" charset="0"/>
                </a:rPr>
                <a:t>Intellectualization</a:t>
              </a:r>
              <a:endParaRPr lang="ko-KR" altLang="en-US" sz="1200" dirty="0">
                <a:solidFill>
                  <a:prstClr val="black">
                    <a:lumMod val="85000"/>
                    <a:lumOff val="15000"/>
                  </a:prstClr>
                </a:solidFill>
                <a:latin typeface="SamsungOne-400" panose="020B0503030303020204" pitchFamily="34" charset="0"/>
              </a:endParaRPr>
            </a:p>
          </p:txBody>
        </p:sp>
        <p:sp>
          <p:nvSpPr>
            <p:cNvPr id="22" name="object 11">
              <a:extLst>
                <a:ext uri="{FF2B5EF4-FFF2-40B4-BE49-F238E27FC236}">
                  <a16:creationId xmlns:a16="http://schemas.microsoft.com/office/drawing/2014/main" id="{F23EFF55-B79A-4939-A23B-39BC5EBF33C6}"/>
                </a:ext>
              </a:extLst>
            </p:cNvPr>
            <p:cNvSpPr txBox="1"/>
            <p:nvPr/>
          </p:nvSpPr>
          <p:spPr>
            <a:xfrm>
              <a:off x="1438352" y="5133030"/>
              <a:ext cx="2296849" cy="366290"/>
            </a:xfrm>
            <a:prstGeom prst="rect">
              <a:avLst/>
            </a:prstGeom>
          </p:spPr>
          <p:txBody>
            <a:bodyPr vert="horz" wrap="square" lIns="0" tIns="12065" rIns="0" bIns="0" rtlCol="0">
              <a:spAutoFit/>
            </a:bodyPr>
            <a:lstStyle/>
            <a:p>
              <a:pPr marR="5080">
                <a:spcBef>
                  <a:spcPts val="95"/>
                </a:spcBef>
              </a:pPr>
              <a:r>
                <a:rPr lang="vi-VN" sz="1200" b="1" spc="-5" dirty="0">
                  <a:latin typeface="SamsungOne-400" panose="020B0503030303020204" pitchFamily="34" charset="0"/>
                  <a:ea typeface="SamsungOne-400" panose="020B0503030303020204" pitchFamily="34" charset="0"/>
                  <a:cs typeface="맑은 고딕"/>
                </a:rPr>
                <a:t>Định hướng sản xuất/chế tạo</a:t>
              </a:r>
            </a:p>
            <a:p>
              <a:pPr marR="5080">
                <a:spcBef>
                  <a:spcPts val="95"/>
                </a:spcBef>
              </a:pPr>
              <a:r>
                <a:rPr lang="en-US" sz="1200" b="1" spc="-5" dirty="0">
                  <a:solidFill>
                    <a:srgbClr val="0000FF"/>
                  </a:solidFill>
                  <a:latin typeface="SamsungOne-400" panose="020B0503030303020204" pitchFamily="34" charset="0"/>
                  <a:ea typeface="SamsungOne-400" panose="020B0503030303020204" pitchFamily="34" charset="0"/>
                  <a:cs typeface="맑은 고딕"/>
                  <a:sym typeface="Wingdings" panose="05000000000000000000" pitchFamily="2" charset="2"/>
                </a:rPr>
                <a:t>→ </a:t>
              </a:r>
              <a:r>
                <a:rPr lang="en-US" sz="1200" b="1" spc="-5" dirty="0" err="1">
                  <a:solidFill>
                    <a:srgbClr val="0000FF"/>
                  </a:solidFill>
                  <a:latin typeface="SamsungOne-400" panose="020B0503030303020204" pitchFamily="34" charset="0"/>
                  <a:ea typeface="SamsungOne-400" panose="020B0503030303020204" pitchFamily="34" charset="0"/>
                  <a:cs typeface="맑은 고딕"/>
                  <a:sym typeface="Wingdings" panose="05000000000000000000" pitchFamily="2" charset="2"/>
                </a:rPr>
                <a:t>Cách</a:t>
              </a:r>
              <a:r>
                <a:rPr lang="en-US" sz="1200" b="1" spc="-5" dirty="0">
                  <a:solidFill>
                    <a:srgbClr val="0000FF"/>
                  </a:solidFill>
                  <a:latin typeface="SamsungOne-400" panose="020B0503030303020204" pitchFamily="34" charset="0"/>
                  <a:ea typeface="SamsungOne-400" panose="020B0503030303020204" pitchFamily="34" charset="0"/>
                  <a:cs typeface="맑은 고딕"/>
                  <a:sym typeface="Wingdings" panose="05000000000000000000" pitchFamily="2" charset="2"/>
                </a:rPr>
                <a:t> </a:t>
              </a:r>
              <a:r>
                <a:rPr lang="en-US" sz="1200" b="1" spc="-5" dirty="0" err="1">
                  <a:solidFill>
                    <a:srgbClr val="0000FF"/>
                  </a:solidFill>
                  <a:latin typeface="SamsungOne-400" panose="020B0503030303020204" pitchFamily="34" charset="0"/>
                  <a:ea typeface="SamsungOne-400" panose="020B0503030303020204" pitchFamily="34" charset="0"/>
                  <a:cs typeface="맑은 고딕"/>
                  <a:sym typeface="Wingdings" panose="05000000000000000000" pitchFamily="2" charset="2"/>
                </a:rPr>
                <a:t>mạng</a:t>
              </a:r>
              <a:r>
                <a:rPr lang="en-US" sz="1200" b="1" spc="-5" dirty="0">
                  <a:solidFill>
                    <a:srgbClr val="0000FF"/>
                  </a:solidFill>
                  <a:latin typeface="SamsungOne-400" panose="020B0503030303020204" pitchFamily="34" charset="0"/>
                  <a:ea typeface="SamsungOne-400" panose="020B0503030303020204" pitchFamily="34" charset="0"/>
                  <a:cs typeface="맑은 고딕"/>
                  <a:sym typeface="Wingdings" panose="05000000000000000000" pitchFamily="2" charset="2"/>
                </a:rPr>
                <a:t> </a:t>
              </a:r>
              <a:r>
                <a:rPr lang="en-US" sz="1200" b="1" spc="-5" dirty="0" err="1">
                  <a:solidFill>
                    <a:srgbClr val="0000FF"/>
                  </a:solidFill>
                  <a:latin typeface="SamsungOne-400" panose="020B0503030303020204" pitchFamily="34" charset="0"/>
                  <a:ea typeface="SamsungOne-400" panose="020B0503030303020204" pitchFamily="34" charset="0"/>
                  <a:cs typeface="맑은 고딕"/>
                  <a:sym typeface="Wingdings" panose="05000000000000000000" pitchFamily="2" charset="2"/>
                </a:rPr>
                <a:t>sản</a:t>
              </a:r>
              <a:r>
                <a:rPr lang="en-US" sz="1200" b="1" spc="-5" dirty="0">
                  <a:solidFill>
                    <a:srgbClr val="0000FF"/>
                  </a:solidFill>
                  <a:latin typeface="SamsungOne-400" panose="020B0503030303020204" pitchFamily="34" charset="0"/>
                  <a:ea typeface="SamsungOne-400" panose="020B0503030303020204" pitchFamily="34" charset="0"/>
                  <a:cs typeface="맑은 고딕"/>
                  <a:sym typeface="Wingdings" panose="05000000000000000000" pitchFamily="2" charset="2"/>
                </a:rPr>
                <a:t> </a:t>
              </a:r>
              <a:r>
                <a:rPr lang="en-US" sz="1200" b="1" spc="-5" dirty="0" err="1">
                  <a:solidFill>
                    <a:srgbClr val="0000FF"/>
                  </a:solidFill>
                  <a:latin typeface="SamsungOne-400" panose="020B0503030303020204" pitchFamily="34" charset="0"/>
                  <a:ea typeface="SamsungOne-400" panose="020B0503030303020204" pitchFamily="34" charset="0"/>
                  <a:cs typeface="맑은 고딕"/>
                  <a:sym typeface="Wingdings" panose="05000000000000000000" pitchFamily="2" charset="2"/>
                </a:rPr>
                <a:t>xuất</a:t>
              </a:r>
              <a:endParaRPr sz="1200" dirty="0">
                <a:latin typeface="SamsungOne-400" panose="020B0503030303020204" pitchFamily="34" charset="0"/>
                <a:ea typeface="SamsungOne-400" panose="020B0503030303020204" pitchFamily="34" charset="0"/>
                <a:cs typeface="맑은 고딕"/>
              </a:endParaRPr>
            </a:p>
          </p:txBody>
        </p:sp>
        <p:sp>
          <p:nvSpPr>
            <p:cNvPr id="24" name="object 12">
              <a:extLst>
                <a:ext uri="{FF2B5EF4-FFF2-40B4-BE49-F238E27FC236}">
                  <a16:creationId xmlns:a16="http://schemas.microsoft.com/office/drawing/2014/main" id="{FC2844D9-D434-4EDF-9452-88C7E4AF56A1}"/>
                </a:ext>
              </a:extLst>
            </p:cNvPr>
            <p:cNvSpPr txBox="1"/>
            <p:nvPr/>
          </p:nvSpPr>
          <p:spPr>
            <a:xfrm>
              <a:off x="4154812" y="5133030"/>
              <a:ext cx="1619714" cy="709352"/>
            </a:xfrm>
            <a:prstGeom prst="rect">
              <a:avLst/>
            </a:prstGeom>
          </p:spPr>
          <p:txBody>
            <a:bodyPr vert="horz" wrap="square" lIns="0" tIns="12065" rIns="0" bIns="0" rtlCol="0">
              <a:spAutoFit/>
            </a:bodyPr>
            <a:lstStyle/>
            <a:p>
              <a:pPr marL="12700">
                <a:spcBef>
                  <a:spcPts val="95"/>
                </a:spcBef>
              </a:pPr>
              <a:r>
                <a:rPr lang="vi-VN" sz="1200" b="1" spc="-5" dirty="0">
                  <a:latin typeface="SamsungOne-400" panose="020B0503030303020204" pitchFamily="34" charset="0"/>
                  <a:ea typeface="SamsungOne-400" panose="020B0503030303020204" pitchFamily="34" charset="0"/>
                  <a:cs typeface="맑은 고딕"/>
                </a:rPr>
                <a:t>Định hướng người tiêu dùng trong tất cả các ngành công nghiệp</a:t>
              </a:r>
            </a:p>
            <a:p>
              <a:pPr marL="12700">
                <a:spcBef>
                  <a:spcPts val="95"/>
                </a:spcBef>
              </a:pPr>
              <a:r>
                <a:rPr lang="vi-VN" sz="1200" b="1" spc="-5" dirty="0">
                  <a:solidFill>
                    <a:srgbClr val="FF0000"/>
                  </a:solidFill>
                  <a:latin typeface="SamsungOne-400" panose="020B0503030303020204" pitchFamily="34" charset="0"/>
                  <a:ea typeface="SamsungOne-400" panose="020B0503030303020204" pitchFamily="34" charset="0"/>
                  <a:cs typeface="맑은 고딕"/>
                </a:rPr>
                <a:t>→ Sử dụng Cách mạng</a:t>
              </a:r>
              <a:endParaRPr sz="1200" b="1" dirty="0">
                <a:solidFill>
                  <a:srgbClr val="FF0000"/>
                </a:solidFill>
                <a:latin typeface="SamsungOne-400" panose="020B0503030303020204" pitchFamily="34" charset="0"/>
                <a:ea typeface="SamsungOne-400" panose="020B0503030303020204" pitchFamily="34" charset="0"/>
                <a:cs typeface="맑은 고딕"/>
              </a:endParaRPr>
            </a:p>
          </p:txBody>
        </p:sp>
        <p:pic>
          <p:nvPicPr>
            <p:cNvPr id="25" name="Picture 2" descr="경상일보">
              <a:extLst>
                <a:ext uri="{FF2B5EF4-FFF2-40B4-BE49-F238E27FC236}">
                  <a16:creationId xmlns:a16="http://schemas.microsoft.com/office/drawing/2014/main" id="{0B8A404F-88DE-484C-8475-709FD958FD6A}"/>
                </a:ext>
              </a:extLst>
            </p:cNvPr>
            <p:cNvPicPr>
              <a:picLocks noChangeAspect="1" noChangeArrowheads="1"/>
            </p:cNvPicPr>
            <p:nvPr/>
          </p:nvPicPr>
          <p:blipFill rotWithShape="1">
            <a:blip r:embed="rId3">
              <a:clrChange>
                <a:clrFrom>
                  <a:srgbClr val="F4F4F6"/>
                </a:clrFrom>
                <a:clrTo>
                  <a:srgbClr val="F4F4F6">
                    <a:alpha val="0"/>
                  </a:srgbClr>
                </a:clrTo>
              </a:clrChange>
              <a:extLst>
                <a:ext uri="{28A0092B-C50C-407E-A947-70E740481C1C}">
                  <a14:useLocalDpi xmlns:a14="http://schemas.microsoft.com/office/drawing/2010/main" val="0"/>
                </a:ext>
              </a:extLst>
            </a:blip>
            <a:srcRect b="69481"/>
            <a:stretch/>
          </p:blipFill>
          <p:spPr bwMode="auto">
            <a:xfrm>
              <a:off x="807984" y="2960618"/>
              <a:ext cx="4786669" cy="99645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화살표 연결선 4">
              <a:extLst>
                <a:ext uri="{FF2B5EF4-FFF2-40B4-BE49-F238E27FC236}">
                  <a16:creationId xmlns:a16="http://schemas.microsoft.com/office/drawing/2014/main" id="{98FA8FA6-733E-4807-ABE2-EA01D2D3982D}"/>
                </a:ext>
              </a:extLst>
            </p:cNvPr>
            <p:cNvCxnSpPr>
              <a:cxnSpLocks/>
            </p:cNvCxnSpPr>
            <p:nvPr/>
          </p:nvCxnSpPr>
          <p:spPr>
            <a:xfrm>
              <a:off x="745773" y="5024784"/>
              <a:ext cx="3682008" cy="0"/>
            </a:xfrm>
            <a:prstGeom prst="straightConnector1">
              <a:avLst/>
            </a:prstGeom>
            <a:ln w="19050">
              <a:solidFill>
                <a:srgbClr val="0F39A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588A6C5-F4DD-4C88-B939-51BA56472924}"/>
                </a:ext>
              </a:extLst>
            </p:cNvPr>
            <p:cNvCxnSpPr>
              <a:cxnSpLocks/>
            </p:cNvCxnSpPr>
            <p:nvPr/>
          </p:nvCxnSpPr>
          <p:spPr>
            <a:xfrm>
              <a:off x="4464853" y="5033811"/>
              <a:ext cx="1221970" cy="0"/>
            </a:xfrm>
            <a:prstGeom prst="straightConnector1">
              <a:avLst/>
            </a:prstGeom>
            <a:ln w="19050">
              <a:solidFill>
                <a:srgbClr val="0F39AD"/>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6228780D-E4A7-485D-9AB7-23BCEC3E2AA4}"/>
                </a:ext>
              </a:extLst>
            </p:cNvPr>
            <p:cNvSpPr/>
            <p:nvPr/>
          </p:nvSpPr>
          <p:spPr>
            <a:xfrm>
              <a:off x="689956" y="3898669"/>
              <a:ext cx="1221971" cy="774753"/>
            </a:xfrm>
            <a:prstGeom prst="rect">
              <a:avLst/>
            </a:prstGeom>
            <a:solidFill>
              <a:srgbClr val="448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BEDCFBBB-9B53-483B-A729-C6123E3B246B}"/>
                </a:ext>
              </a:extLst>
            </p:cNvPr>
            <p:cNvSpPr/>
            <p:nvPr/>
          </p:nvSpPr>
          <p:spPr>
            <a:xfrm>
              <a:off x="1969398" y="3896781"/>
              <a:ext cx="1206063" cy="774754"/>
            </a:xfrm>
            <a:prstGeom prst="rect">
              <a:avLst/>
            </a:prstGeom>
            <a:solidFill>
              <a:srgbClr val="448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직사각형 38">
              <a:extLst>
                <a:ext uri="{FF2B5EF4-FFF2-40B4-BE49-F238E27FC236}">
                  <a16:creationId xmlns:a16="http://schemas.microsoft.com/office/drawing/2014/main" id="{854D0803-A322-405E-B69F-B020D6FA33E4}"/>
                </a:ext>
              </a:extLst>
            </p:cNvPr>
            <p:cNvSpPr/>
            <p:nvPr/>
          </p:nvSpPr>
          <p:spPr>
            <a:xfrm>
              <a:off x="3223218" y="3896920"/>
              <a:ext cx="1204563" cy="772230"/>
            </a:xfrm>
            <a:prstGeom prst="rect">
              <a:avLst/>
            </a:prstGeom>
            <a:solidFill>
              <a:srgbClr val="448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직사각형 39">
              <a:extLst>
                <a:ext uri="{FF2B5EF4-FFF2-40B4-BE49-F238E27FC236}">
                  <a16:creationId xmlns:a16="http://schemas.microsoft.com/office/drawing/2014/main" id="{FCA4FCE9-2C08-4737-96FF-010B7D4FA30C}"/>
                </a:ext>
              </a:extLst>
            </p:cNvPr>
            <p:cNvSpPr/>
            <p:nvPr/>
          </p:nvSpPr>
          <p:spPr>
            <a:xfrm>
              <a:off x="4464853" y="3889071"/>
              <a:ext cx="1221970" cy="780077"/>
            </a:xfrm>
            <a:prstGeom prst="rect">
              <a:avLst/>
            </a:prstGeom>
            <a:solidFill>
              <a:srgbClr val="448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A72FC200-E4EB-4E0D-9BB9-31180087A8E2}"/>
                </a:ext>
              </a:extLst>
            </p:cNvPr>
            <p:cNvSpPr txBox="1"/>
            <p:nvPr/>
          </p:nvSpPr>
          <p:spPr>
            <a:xfrm>
              <a:off x="726104" y="3915196"/>
              <a:ext cx="1149674" cy="743301"/>
            </a:xfrm>
            <a:prstGeom prst="rect">
              <a:avLst/>
            </a:prstGeom>
            <a:noFill/>
          </p:spPr>
          <p:txBody>
            <a:bodyPr wrap="none" rtlCol="0">
              <a:spAutoFit/>
            </a:bodyPr>
            <a:lstStyle/>
            <a:p>
              <a:pPr algn="ctr">
                <a:spcAft>
                  <a:spcPts val="600"/>
                </a:spcAft>
              </a:pPr>
              <a:r>
                <a:rPr lang="en-US" altLang="ko-KR" sz="1200" b="1" dirty="0" err="1">
                  <a:solidFill>
                    <a:schemeClr val="bg1"/>
                  </a:solidFill>
                  <a:latin typeface="SamsungOne-400" panose="020B0503030303020204" pitchFamily="34" charset="0"/>
                  <a:ea typeface="SamsungOne-400" panose="020B0503030303020204" pitchFamily="34" charset="0"/>
                </a:rPr>
                <a:t>Cách</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mạng</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lần</a:t>
              </a:r>
              <a:r>
                <a:rPr lang="en-US" altLang="ko-KR" sz="1200" b="1" dirty="0">
                  <a:solidFill>
                    <a:schemeClr val="bg1"/>
                  </a:solidFill>
                  <a:latin typeface="SamsungOne-400" panose="020B0503030303020204" pitchFamily="34" charset="0"/>
                  <a:ea typeface="SamsungOne-400" panose="020B0503030303020204" pitchFamily="34" charset="0"/>
                </a:rPr>
                <a:t> </a:t>
              </a:r>
              <a:endParaRPr lang="vi-VN" altLang="ko-KR" sz="1200" b="1" dirty="0">
                <a:solidFill>
                  <a:schemeClr val="bg1"/>
                </a:solidFill>
                <a:latin typeface="SamsungOne-400" panose="020B0503030303020204" pitchFamily="34" charset="0"/>
                <a:ea typeface="SamsungOne-400" panose="020B0503030303020204" pitchFamily="34" charset="0"/>
              </a:endParaRPr>
            </a:p>
            <a:p>
              <a:pPr algn="ctr">
                <a:spcAft>
                  <a:spcPts val="600"/>
                </a:spcAft>
              </a:pPr>
              <a:r>
                <a:rPr lang="en-US" altLang="ko-KR" sz="1200" b="1" dirty="0" err="1">
                  <a:solidFill>
                    <a:schemeClr val="bg1"/>
                  </a:solidFill>
                  <a:latin typeface="SamsungOne-400" panose="020B0503030303020204" pitchFamily="34" charset="0"/>
                  <a:ea typeface="SamsungOne-400" panose="020B0503030303020204" pitchFamily="34" charset="0"/>
                </a:rPr>
                <a:t>thứ</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nhất</a:t>
              </a:r>
              <a:endParaRPr lang="en-US" altLang="ko-KR" sz="1200" b="1" dirty="0">
                <a:solidFill>
                  <a:schemeClr val="bg1"/>
                </a:solidFill>
                <a:latin typeface="SamsungOne-400" panose="020B0503030303020204" pitchFamily="34" charset="0"/>
                <a:ea typeface="SamsungOne-400" panose="020B0503030303020204" pitchFamily="34" charset="0"/>
              </a:endParaRPr>
            </a:p>
            <a:p>
              <a:pPr algn="ctr">
                <a:spcAft>
                  <a:spcPts val="600"/>
                </a:spcAft>
              </a:pPr>
              <a:r>
                <a:rPr lang="en-US" altLang="ko-KR" sz="1200" b="1" dirty="0" err="1">
                  <a:solidFill>
                    <a:schemeClr val="bg1"/>
                  </a:solidFill>
                  <a:latin typeface="SamsungOne-400" panose="020B0503030303020204" pitchFamily="34" charset="0"/>
                  <a:ea typeface="SamsungOne-400" panose="020B0503030303020204" pitchFamily="34" charset="0"/>
                </a:rPr>
                <a:t>thế</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kỷ</a:t>
              </a:r>
              <a:r>
                <a:rPr lang="en-US" altLang="ko-KR" sz="1200" b="1" dirty="0">
                  <a:solidFill>
                    <a:schemeClr val="bg1"/>
                  </a:solidFill>
                  <a:latin typeface="SamsungOne-400" panose="020B0503030303020204" pitchFamily="34" charset="0"/>
                  <a:ea typeface="SamsungOne-400" panose="020B0503030303020204" pitchFamily="34" charset="0"/>
                </a:rPr>
                <a:t> 18</a:t>
              </a:r>
              <a:endParaRPr lang="ko-KR" altLang="en-US" sz="1200" b="1" dirty="0">
                <a:solidFill>
                  <a:schemeClr val="bg1"/>
                </a:solidFill>
                <a:latin typeface="SamsungOne-400" panose="020B0503030303020204" pitchFamily="34" charset="0"/>
                <a:ea typeface="SamsungOne-400" panose="020B0503030303020204" pitchFamily="34" charset="0"/>
              </a:endParaRPr>
            </a:p>
          </p:txBody>
        </p:sp>
        <p:sp>
          <p:nvSpPr>
            <p:cNvPr id="33" name="TextBox 32">
              <a:extLst>
                <a:ext uri="{FF2B5EF4-FFF2-40B4-BE49-F238E27FC236}">
                  <a16:creationId xmlns:a16="http://schemas.microsoft.com/office/drawing/2014/main" id="{159F7E1A-2955-480C-A773-6DA29470A1AE}"/>
                </a:ext>
              </a:extLst>
            </p:cNvPr>
            <p:cNvSpPr txBox="1"/>
            <p:nvPr/>
          </p:nvSpPr>
          <p:spPr>
            <a:xfrm>
              <a:off x="1848029" y="3889071"/>
              <a:ext cx="1425054" cy="843361"/>
            </a:xfrm>
            <a:prstGeom prst="rect">
              <a:avLst/>
            </a:prstGeom>
            <a:noFill/>
          </p:spPr>
          <p:txBody>
            <a:bodyPr wrap="square" rtlCol="0">
              <a:spAutoFit/>
            </a:bodyPr>
            <a:lstStyle/>
            <a:p>
              <a:pPr algn="ctr">
                <a:spcAft>
                  <a:spcPts val="600"/>
                </a:spcAft>
              </a:pPr>
              <a:r>
                <a:rPr lang="en-US" altLang="ko-KR" sz="1200" b="1" dirty="0" err="1">
                  <a:solidFill>
                    <a:schemeClr val="bg1"/>
                  </a:solidFill>
                  <a:latin typeface="SamsungOne-400" panose="020B0503030303020204" pitchFamily="34" charset="0"/>
                  <a:ea typeface="SamsungOne-400" panose="020B0503030303020204" pitchFamily="34" charset="0"/>
                </a:rPr>
                <a:t>Cách</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mạng</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lần</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thứ</a:t>
              </a:r>
              <a:r>
                <a:rPr lang="en-US" altLang="ko-KR" sz="1200" b="1" dirty="0">
                  <a:solidFill>
                    <a:schemeClr val="bg1"/>
                  </a:solidFill>
                  <a:latin typeface="SamsungOne-400" panose="020B0503030303020204" pitchFamily="34" charset="0"/>
                  <a:ea typeface="SamsungOne-400" panose="020B0503030303020204" pitchFamily="34" charset="0"/>
                </a:rPr>
                <a:t> 2</a:t>
              </a:r>
            </a:p>
            <a:p>
              <a:pPr algn="ctr">
                <a:spcAft>
                  <a:spcPts val="600"/>
                </a:spcAft>
              </a:pPr>
              <a:r>
                <a:rPr lang="en-US" altLang="ko-KR" sz="1200" b="1" dirty="0" err="1">
                  <a:solidFill>
                    <a:schemeClr val="bg1"/>
                  </a:solidFill>
                  <a:latin typeface="SamsungOne-400" panose="020B0503030303020204" pitchFamily="34" charset="0"/>
                  <a:ea typeface="SamsungOne-400" panose="020B0503030303020204" pitchFamily="34" charset="0"/>
                </a:rPr>
                <a:t>Thế</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kỷ</a:t>
              </a:r>
              <a:r>
                <a:rPr lang="en-US" altLang="ko-KR" sz="1200" b="1" dirty="0">
                  <a:solidFill>
                    <a:schemeClr val="bg1"/>
                  </a:solidFill>
                  <a:latin typeface="SamsungOne-400" panose="020B0503030303020204" pitchFamily="34" charset="0"/>
                  <a:ea typeface="SamsungOne-400" panose="020B0503030303020204" pitchFamily="34" charset="0"/>
                </a:rPr>
                <a:t> 19 ~ </a:t>
              </a:r>
              <a:r>
                <a:rPr lang="en-US" altLang="ko-KR" sz="1200" b="1" dirty="0" err="1">
                  <a:solidFill>
                    <a:schemeClr val="bg1"/>
                  </a:solidFill>
                  <a:latin typeface="SamsungOne-400" panose="020B0503030303020204" pitchFamily="34" charset="0"/>
                  <a:ea typeface="SamsungOne-400" panose="020B0503030303020204" pitchFamily="34" charset="0"/>
                </a:rPr>
                <a:t>giữa</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thế</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kỷ</a:t>
              </a:r>
              <a:r>
                <a:rPr lang="en-US" altLang="ko-KR" sz="1200" b="1" dirty="0">
                  <a:solidFill>
                    <a:schemeClr val="bg1"/>
                  </a:solidFill>
                  <a:latin typeface="SamsungOne-400" panose="020B0503030303020204" pitchFamily="34" charset="0"/>
                  <a:ea typeface="SamsungOne-400" panose="020B0503030303020204" pitchFamily="34" charset="0"/>
                </a:rPr>
                <a:t> 20</a:t>
              </a:r>
              <a:endParaRPr lang="ko-KR" altLang="en-US" sz="1200" b="1" dirty="0">
                <a:solidFill>
                  <a:schemeClr val="bg1"/>
                </a:solidFill>
                <a:latin typeface="SamsungOne-400" panose="020B0503030303020204" pitchFamily="34" charset="0"/>
                <a:ea typeface="SamsungOne-400" panose="020B0503030303020204" pitchFamily="34" charset="0"/>
              </a:endParaRPr>
            </a:p>
          </p:txBody>
        </p:sp>
        <p:sp>
          <p:nvSpPr>
            <p:cNvPr id="34" name="TextBox 33">
              <a:extLst>
                <a:ext uri="{FF2B5EF4-FFF2-40B4-BE49-F238E27FC236}">
                  <a16:creationId xmlns:a16="http://schemas.microsoft.com/office/drawing/2014/main" id="{9F577493-E711-4441-AF0A-99B2C7B68F21}"/>
                </a:ext>
              </a:extLst>
            </p:cNvPr>
            <p:cNvSpPr txBox="1"/>
            <p:nvPr/>
          </p:nvSpPr>
          <p:spPr>
            <a:xfrm>
              <a:off x="3253531" y="3900615"/>
              <a:ext cx="1093568" cy="743301"/>
            </a:xfrm>
            <a:prstGeom prst="rect">
              <a:avLst/>
            </a:prstGeom>
            <a:noFill/>
          </p:spPr>
          <p:txBody>
            <a:bodyPr wrap="none" rtlCol="0">
              <a:spAutoFit/>
            </a:bodyPr>
            <a:lstStyle/>
            <a:p>
              <a:pPr algn="ctr">
                <a:spcAft>
                  <a:spcPts val="600"/>
                </a:spcAft>
              </a:pPr>
              <a:r>
                <a:rPr lang="en-US" altLang="ko-KR" sz="1200" b="1" dirty="0" err="1">
                  <a:solidFill>
                    <a:schemeClr val="bg1"/>
                  </a:solidFill>
                  <a:latin typeface="SamsungOne-400" panose="020B0503030303020204" pitchFamily="34" charset="0"/>
                  <a:ea typeface="SamsungOne-400" panose="020B0503030303020204" pitchFamily="34" charset="0"/>
                </a:rPr>
                <a:t>Cách</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mạng</a:t>
              </a:r>
              <a:endParaRPr lang="vi-VN" altLang="ko-KR" sz="1200" b="1" dirty="0">
                <a:solidFill>
                  <a:schemeClr val="bg1"/>
                </a:solidFill>
                <a:latin typeface="SamsungOne-400" panose="020B0503030303020204" pitchFamily="34" charset="0"/>
                <a:ea typeface="SamsungOne-400" panose="020B0503030303020204" pitchFamily="34" charset="0"/>
              </a:endParaRPr>
            </a:p>
            <a:p>
              <a:pPr algn="ctr">
                <a:spcAft>
                  <a:spcPts val="600"/>
                </a:spcAft>
              </a:pP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lần</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thứ</a:t>
              </a:r>
              <a:r>
                <a:rPr lang="en-US" altLang="ko-KR" sz="1200" b="1" dirty="0">
                  <a:solidFill>
                    <a:schemeClr val="bg1"/>
                  </a:solidFill>
                  <a:latin typeface="SamsungOne-400" panose="020B0503030303020204" pitchFamily="34" charset="0"/>
                  <a:ea typeface="SamsungOne-400" panose="020B0503030303020204" pitchFamily="34" charset="0"/>
                </a:rPr>
                <a:t> 3</a:t>
              </a:r>
            </a:p>
            <a:p>
              <a:pPr algn="ctr">
                <a:spcAft>
                  <a:spcPts val="600"/>
                </a:spcAft>
              </a:pPr>
              <a:r>
                <a:rPr lang="en-US" altLang="ko-KR" sz="1200" b="1" dirty="0" err="1">
                  <a:solidFill>
                    <a:schemeClr val="bg1"/>
                  </a:solidFill>
                  <a:latin typeface="SamsungOne-400" panose="020B0503030303020204" pitchFamily="34" charset="0"/>
                  <a:ea typeface="SamsungOne-400" panose="020B0503030303020204" pitchFamily="34" charset="0"/>
                </a:rPr>
                <a:t>Cuối</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thế</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kỷ</a:t>
              </a:r>
              <a:r>
                <a:rPr lang="en-US" altLang="ko-KR" sz="1200" b="1" dirty="0">
                  <a:solidFill>
                    <a:schemeClr val="bg1"/>
                  </a:solidFill>
                  <a:latin typeface="SamsungOne-400" panose="020B0503030303020204" pitchFamily="34" charset="0"/>
                  <a:ea typeface="SamsungOne-400" panose="020B0503030303020204" pitchFamily="34" charset="0"/>
                </a:rPr>
                <a:t> 20</a:t>
              </a:r>
              <a:endParaRPr lang="ko-KR" altLang="en-US" sz="1200" b="1" dirty="0">
                <a:solidFill>
                  <a:schemeClr val="bg1"/>
                </a:solidFill>
                <a:latin typeface="SamsungOne-400" panose="020B0503030303020204" pitchFamily="34" charset="0"/>
                <a:ea typeface="SamsungOne-400" panose="020B0503030303020204" pitchFamily="34" charset="0"/>
              </a:endParaRPr>
            </a:p>
          </p:txBody>
        </p:sp>
        <p:sp>
          <p:nvSpPr>
            <p:cNvPr id="36" name="TextBox 35">
              <a:extLst>
                <a:ext uri="{FF2B5EF4-FFF2-40B4-BE49-F238E27FC236}">
                  <a16:creationId xmlns:a16="http://schemas.microsoft.com/office/drawing/2014/main" id="{7D267360-6F11-4F5C-ADE9-4563A65486DC}"/>
                </a:ext>
              </a:extLst>
            </p:cNvPr>
            <p:cNvSpPr txBox="1"/>
            <p:nvPr/>
          </p:nvSpPr>
          <p:spPr>
            <a:xfrm>
              <a:off x="4509163" y="3927653"/>
              <a:ext cx="1140056" cy="743301"/>
            </a:xfrm>
            <a:prstGeom prst="rect">
              <a:avLst/>
            </a:prstGeom>
            <a:noFill/>
          </p:spPr>
          <p:txBody>
            <a:bodyPr wrap="none" rtlCol="0">
              <a:spAutoFit/>
            </a:bodyPr>
            <a:lstStyle/>
            <a:p>
              <a:pPr algn="ctr">
                <a:spcAft>
                  <a:spcPts val="600"/>
                </a:spcAft>
              </a:pPr>
              <a:r>
                <a:rPr lang="en-US" altLang="ko-KR" sz="1200" b="1" dirty="0" err="1">
                  <a:solidFill>
                    <a:schemeClr val="bg1"/>
                  </a:solidFill>
                  <a:latin typeface="SamsungOne-400" panose="020B0503030303020204" pitchFamily="34" charset="0"/>
                  <a:ea typeface="SamsungOne-400" panose="020B0503030303020204" pitchFamily="34" charset="0"/>
                </a:rPr>
                <a:t>Cách</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mạng</a:t>
              </a:r>
              <a:endParaRPr lang="vi-VN" altLang="ko-KR" sz="1200" b="1" dirty="0">
                <a:solidFill>
                  <a:schemeClr val="bg1"/>
                </a:solidFill>
                <a:latin typeface="SamsungOne-400" panose="020B0503030303020204" pitchFamily="34" charset="0"/>
                <a:ea typeface="SamsungOne-400" panose="020B0503030303020204" pitchFamily="34" charset="0"/>
              </a:endParaRPr>
            </a:p>
            <a:p>
              <a:pPr algn="ctr">
                <a:spcAft>
                  <a:spcPts val="600"/>
                </a:spcAft>
              </a:pP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lần</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thứ</a:t>
              </a:r>
              <a:r>
                <a:rPr lang="en-US" altLang="ko-KR" sz="1200" b="1" dirty="0">
                  <a:solidFill>
                    <a:schemeClr val="bg1"/>
                  </a:solidFill>
                  <a:latin typeface="SamsungOne-400" panose="020B0503030303020204" pitchFamily="34" charset="0"/>
                  <a:ea typeface="SamsungOne-400" panose="020B0503030303020204" pitchFamily="34" charset="0"/>
                </a:rPr>
                <a:t> 4</a:t>
              </a:r>
            </a:p>
            <a:p>
              <a:pPr algn="ctr">
                <a:spcAft>
                  <a:spcPts val="600"/>
                </a:spcAft>
              </a:pPr>
              <a:r>
                <a:rPr lang="en-US" altLang="ko-KR" sz="1200" b="1" dirty="0" err="1">
                  <a:solidFill>
                    <a:schemeClr val="bg1"/>
                  </a:solidFill>
                  <a:latin typeface="SamsungOne-400" panose="020B0503030303020204" pitchFamily="34" charset="0"/>
                  <a:ea typeface="SamsungOne-400" panose="020B0503030303020204" pitchFamily="34" charset="0"/>
                </a:rPr>
                <a:t>Đầu</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thế</a:t>
              </a:r>
              <a:r>
                <a:rPr lang="en-US" altLang="ko-KR" sz="1200" b="1" dirty="0">
                  <a:solidFill>
                    <a:schemeClr val="bg1"/>
                  </a:solidFill>
                  <a:latin typeface="SamsungOne-400" panose="020B0503030303020204" pitchFamily="34" charset="0"/>
                  <a:ea typeface="SamsungOne-400" panose="020B0503030303020204" pitchFamily="34" charset="0"/>
                </a:rPr>
                <a:t> </a:t>
              </a:r>
              <a:r>
                <a:rPr lang="en-US" altLang="ko-KR" sz="1200" b="1" dirty="0" err="1">
                  <a:solidFill>
                    <a:schemeClr val="bg1"/>
                  </a:solidFill>
                  <a:latin typeface="SamsungOne-400" panose="020B0503030303020204" pitchFamily="34" charset="0"/>
                  <a:ea typeface="SamsungOne-400" panose="020B0503030303020204" pitchFamily="34" charset="0"/>
                </a:rPr>
                <a:t>kỷ</a:t>
              </a:r>
              <a:r>
                <a:rPr lang="en-US" altLang="ko-KR" sz="1200" b="1" dirty="0">
                  <a:solidFill>
                    <a:schemeClr val="bg1"/>
                  </a:solidFill>
                  <a:latin typeface="SamsungOne-400" panose="020B0503030303020204" pitchFamily="34" charset="0"/>
                  <a:ea typeface="SamsungOne-400" panose="020B0503030303020204" pitchFamily="34" charset="0"/>
                </a:rPr>
                <a:t> 21~</a:t>
              </a:r>
              <a:endParaRPr lang="ko-KR" altLang="en-US" sz="1200" b="1" dirty="0">
                <a:solidFill>
                  <a:schemeClr val="bg1"/>
                </a:solidFill>
                <a:latin typeface="SamsungOne-400" panose="020B0503030303020204" pitchFamily="34" charset="0"/>
                <a:ea typeface="SamsungOne-400" panose="020B0503030303020204" pitchFamily="34" charset="0"/>
              </a:endParaRPr>
            </a:p>
          </p:txBody>
        </p:sp>
      </p:grpSp>
      <p:sp>
        <p:nvSpPr>
          <p:cNvPr id="31" name="직사각형 30">
            <a:extLst>
              <a:ext uri="{FF2B5EF4-FFF2-40B4-BE49-F238E27FC236}">
                <a16:creationId xmlns:a16="http://schemas.microsoft.com/office/drawing/2014/main" id="{4B66CA55-527F-427C-91CE-0424E590F0C9}"/>
              </a:ext>
            </a:extLst>
          </p:cNvPr>
          <p:cNvSpPr/>
          <p:nvPr/>
        </p:nvSpPr>
        <p:spPr>
          <a:xfrm>
            <a:off x="580388" y="1877216"/>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SzPct val="120000"/>
              <a:buBlip>
                <a:blip r:embed="rId4"/>
              </a:buBlip>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Sự hội tụ của các công nghệ thông tin và truyền thông tiên tiến như Trí tuệ nhân tạo, Internet vạn vật (IoT), Dữ liệu lớn, Di động vào nền kinh tế và xã hội để mang lại sự đổi mới</a:t>
            </a:r>
            <a:endParaRPr lang="ko-KR" altLang="en-US" sz="1400" dirty="0">
              <a:solidFill>
                <a:prstClr val="black">
                  <a:lumMod val="85000"/>
                  <a:lumOff val="15000"/>
                </a:prstClr>
              </a:solidFill>
              <a:latin typeface="SamsungOne-400" panose="020B0503030303020204" pitchFamily="34" charset="0"/>
            </a:endParaRPr>
          </a:p>
        </p:txBody>
      </p:sp>
    </p:spTree>
    <p:extLst>
      <p:ext uri="{BB962C8B-B14F-4D97-AF65-F5344CB8AC3E}">
        <p14:creationId xmlns:p14="http://schemas.microsoft.com/office/powerpoint/2010/main" val="2773740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F9C5A76-9DFF-444C-B274-C74DA9CCCCC6}"/>
              </a:ext>
            </a:extLst>
          </p:cNvPr>
          <p:cNvGrpSpPr/>
          <p:nvPr/>
        </p:nvGrpSpPr>
        <p:grpSpPr>
          <a:xfrm>
            <a:off x="444500" y="1920502"/>
            <a:ext cx="2622550" cy="4185023"/>
            <a:chOff x="444500" y="1920502"/>
            <a:chExt cx="2622550" cy="4185023"/>
          </a:xfrm>
        </p:grpSpPr>
        <p:sp>
          <p:nvSpPr>
            <p:cNvPr id="11" name="모서리가 둥근 직사각형 4">
              <a:extLst>
                <a:ext uri="{FF2B5EF4-FFF2-40B4-BE49-F238E27FC236}">
                  <a16:creationId xmlns:a16="http://schemas.microsoft.com/office/drawing/2014/main" id="{6464721E-9FBD-4F37-9371-FA43816ACCB2}"/>
                </a:ext>
              </a:extLst>
            </p:cNvPr>
            <p:cNvSpPr/>
            <p:nvPr/>
          </p:nvSpPr>
          <p:spPr>
            <a:xfrm>
              <a:off x="444500" y="1920502"/>
              <a:ext cx="2622550" cy="41850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Picture 29">
              <a:extLst>
                <a:ext uri="{FF2B5EF4-FFF2-40B4-BE49-F238E27FC236}">
                  <a16:creationId xmlns:a16="http://schemas.microsoft.com/office/drawing/2014/main" id="{C4F2F965-000D-49B1-85E2-4FE4047397AD}"/>
                </a:ext>
              </a:extLst>
            </p:cNvPr>
            <p:cNvPicPr>
              <a:picLocks noChangeAspect="1"/>
            </p:cNvPicPr>
            <p:nvPr/>
          </p:nvPicPr>
          <p:blipFill rotWithShape="1">
            <a:blip r:embed="rId3"/>
            <a:srcRect t="-90"/>
            <a:stretch/>
          </p:blipFill>
          <p:spPr>
            <a:xfrm>
              <a:off x="693131" y="2101749"/>
              <a:ext cx="2116743" cy="4002418"/>
            </a:xfrm>
            <a:prstGeom prst="round2SameRect">
              <a:avLst>
                <a:gd name="adj1" fmla="val 7070"/>
                <a:gd name="adj2" fmla="val 0"/>
              </a:avLst>
            </a:prstGeom>
          </p:spPr>
        </p:pic>
      </p:grpSp>
      <p:grpSp>
        <p:nvGrpSpPr>
          <p:cNvPr id="13" name="그룹 12"/>
          <p:cNvGrpSpPr/>
          <p:nvPr/>
        </p:nvGrpSpPr>
        <p:grpSpPr>
          <a:xfrm>
            <a:off x="416128" y="444866"/>
            <a:ext cx="9051872" cy="553998"/>
            <a:chOff x="416128" y="444866"/>
            <a:chExt cx="9051872" cy="553998"/>
          </a:xfrm>
        </p:grpSpPr>
        <p:sp>
          <p:nvSpPr>
            <p:cNvPr id="14" name="직사각형 13">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2.9.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Năng lượng thông minh</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Tiết kiệm hơn với SmartThings Energy</a:t>
            </a:r>
          </a:p>
        </p:txBody>
      </p:sp>
      <p:sp>
        <p:nvSpPr>
          <p:cNvPr id="20" name="직사각형 19">
            <a:extLst>
              <a:ext uri="{FF2B5EF4-FFF2-40B4-BE49-F238E27FC236}">
                <a16:creationId xmlns:a16="http://schemas.microsoft.com/office/drawing/2014/main" id="{439DCE1C-801F-43E7-9286-D60EB80C9FCA}"/>
              </a:ext>
            </a:extLst>
          </p:cNvPr>
          <p:cNvSpPr/>
          <p:nvPr/>
        </p:nvSpPr>
        <p:spPr>
          <a:xfrm>
            <a:off x="3228975" y="1915875"/>
            <a:ext cx="6200775" cy="1848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Theo dõi và quản lý các thiết bị gia dụng tương thích để kiểm tra mức sử dụng năng lượng, so sánh với những người dùng khác, nhận các mẹo về cách giảm hóa đơn tiền điện của bạn.</a:t>
            </a:r>
          </a:p>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Các thành viên hiện tại của Bulb đã lắp đặt đồng hồ thông minh thế hệ thứ hai có thể sử dụng SmartThings Energy Control. Chỉ cần tải xuống ứng dụng SmartThings trên thiết bị iOS hoặc Android và bắt đầu sử dụng. Bạn có thể đăng ký làm thành viên mới của Bulb để sử dụng năng lượng tái tạo với giá cả phải chăng. </a:t>
            </a:r>
          </a:p>
        </p:txBody>
      </p:sp>
    </p:spTree>
    <p:extLst>
      <p:ext uri="{BB962C8B-B14F-4D97-AF65-F5344CB8AC3E}">
        <p14:creationId xmlns:p14="http://schemas.microsoft.com/office/powerpoint/2010/main" val="194859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416128" y="444866"/>
            <a:ext cx="9051872" cy="553998"/>
            <a:chOff x="416128" y="444866"/>
            <a:chExt cx="9051872" cy="553998"/>
          </a:xfrm>
        </p:grpSpPr>
        <p:sp>
          <p:nvSpPr>
            <p:cNvPr id="14" name="직사각형 13">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2.9.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Năng lượng thông minh</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3" name="그룹 2">
            <a:extLst>
              <a:ext uri="{FF2B5EF4-FFF2-40B4-BE49-F238E27FC236}">
                <a16:creationId xmlns:a16="http://schemas.microsoft.com/office/drawing/2014/main" id="{78DCBDD0-3385-403C-AA1D-096B6DCFDF36}"/>
              </a:ext>
            </a:extLst>
          </p:cNvPr>
          <p:cNvGrpSpPr/>
          <p:nvPr/>
        </p:nvGrpSpPr>
        <p:grpSpPr>
          <a:xfrm>
            <a:off x="580388" y="1663328"/>
            <a:ext cx="2622550" cy="1965698"/>
            <a:chOff x="444500" y="1787153"/>
            <a:chExt cx="2622550" cy="1965698"/>
          </a:xfrm>
        </p:grpSpPr>
        <p:sp>
          <p:nvSpPr>
            <p:cNvPr id="11" name="모서리가 둥근 직사각형 4">
              <a:extLst>
                <a:ext uri="{FF2B5EF4-FFF2-40B4-BE49-F238E27FC236}">
                  <a16:creationId xmlns:a16="http://schemas.microsoft.com/office/drawing/2014/main" id="{DE80B761-984A-4BF6-B7F4-6B9C060651D3}"/>
                </a:ext>
              </a:extLst>
            </p:cNvPr>
            <p:cNvSpPr/>
            <p:nvPr/>
          </p:nvSpPr>
          <p:spPr>
            <a:xfrm>
              <a:off x="444500" y="1787153"/>
              <a:ext cx="2622550" cy="19656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Picture 1">
              <a:extLst>
                <a:ext uri="{FF2B5EF4-FFF2-40B4-BE49-F238E27FC236}">
                  <a16:creationId xmlns:a16="http://schemas.microsoft.com/office/drawing/2014/main" id="{6EB645E8-662F-462C-873B-3206AAFCD87E}"/>
                </a:ext>
              </a:extLst>
            </p:cNvPr>
            <p:cNvPicPr>
              <a:picLocks noChangeAspect="1"/>
            </p:cNvPicPr>
            <p:nvPr/>
          </p:nvPicPr>
          <p:blipFill>
            <a:blip r:embed="rId3"/>
            <a:stretch>
              <a:fillRect/>
            </a:stretch>
          </p:blipFill>
          <p:spPr>
            <a:xfrm>
              <a:off x="750282" y="1849200"/>
              <a:ext cx="2019452" cy="1827450"/>
            </a:xfrm>
            <a:prstGeom prst="rect">
              <a:avLst/>
            </a:prstGeom>
          </p:spPr>
        </p:pic>
      </p:grpSp>
      <p:sp>
        <p:nvSpPr>
          <p:cNvPr id="12" name="직사각형 11">
            <a:extLst>
              <a:ext uri="{FF2B5EF4-FFF2-40B4-BE49-F238E27FC236}">
                <a16:creationId xmlns:a16="http://schemas.microsoft.com/office/drawing/2014/main" id="{345BF128-BD88-4D62-8DFC-A143FEE356D8}"/>
              </a:ext>
            </a:extLst>
          </p:cNvPr>
          <p:cNvSpPr/>
          <p:nvPr/>
        </p:nvSpPr>
        <p:spPr>
          <a:xfrm>
            <a:off x="3314700" y="1620600"/>
            <a:ext cx="6115050"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Hệ thống giám sát năng lượng tại nhà CURB</a:t>
            </a:r>
          </a:p>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Trực tiếp quản lý hoạt động tiêu thụ điện của từng thiết bị từ bảng mạch gồm 18 cảm biến chuyên dụng.</a:t>
            </a:r>
          </a:p>
          <a:p>
            <a:pPr marL="182526" indent="-182526">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Theo dõi thông tin theo thời gian thực về mức tiêu thụ điện, sạc xe điện và sản xuất năng lượng mặt trời.</a:t>
            </a:r>
          </a:p>
        </p:txBody>
      </p:sp>
      <p:sp>
        <p:nvSpPr>
          <p:cNvPr id="8" name="직사각형 7">
            <a:extLst>
              <a:ext uri="{FF2B5EF4-FFF2-40B4-BE49-F238E27FC236}">
                <a16:creationId xmlns:a16="http://schemas.microsoft.com/office/drawing/2014/main" id="{A653A32A-FBD7-40E5-9A92-85F32177CB3A}"/>
              </a:ext>
            </a:extLst>
          </p:cNvPr>
          <p:cNvSpPr/>
          <p:nvPr/>
        </p:nvSpPr>
        <p:spPr>
          <a:xfrm>
            <a:off x="580388" y="1338790"/>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4"/>
              </a:buBlip>
              <a:defRPr/>
            </a:pPr>
            <a:r>
              <a:rPr kumimoji="1" lang="en-US" altLang="ko-KR" sz="1400" dirty="0">
                <a:solidFill>
                  <a:schemeClr val="tx1"/>
                </a:solidFill>
                <a:latin typeface="SamsungOne-400" panose="020B0503030303020204" pitchFamily="34" charset="0"/>
                <a:ea typeface="SamsungOne-400" panose="020B0503030303020204" pitchFamily="34" charset="0"/>
              </a:rPr>
              <a:t>CURB</a:t>
            </a:r>
          </a:p>
        </p:txBody>
      </p:sp>
    </p:spTree>
    <p:extLst>
      <p:ext uri="{BB962C8B-B14F-4D97-AF65-F5344CB8AC3E}">
        <p14:creationId xmlns:p14="http://schemas.microsoft.com/office/powerpoint/2010/main" val="42780610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Ứng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dụng</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2.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33" name="그룹 32">
            <a:extLst>
              <a:ext uri="{FF2B5EF4-FFF2-40B4-BE49-F238E27FC236}">
                <a16:creationId xmlns:a16="http://schemas.microsoft.com/office/drawing/2014/main" id="{D55272D3-0975-43C6-8248-C00913135E6F}"/>
              </a:ext>
            </a:extLst>
          </p:cNvPr>
          <p:cNvGrpSpPr/>
          <p:nvPr/>
        </p:nvGrpSpPr>
        <p:grpSpPr>
          <a:xfrm>
            <a:off x="1054112" y="3883134"/>
            <a:ext cx="7794601" cy="1897956"/>
            <a:chOff x="1054112" y="3883134"/>
            <a:chExt cx="7794601" cy="1897956"/>
          </a:xfrm>
        </p:grpSpPr>
        <p:sp>
          <p:nvSpPr>
            <p:cNvPr id="36" name="직사각형 35">
              <a:extLst>
                <a:ext uri="{FF2B5EF4-FFF2-40B4-BE49-F238E27FC236}">
                  <a16:creationId xmlns:a16="http://schemas.microsoft.com/office/drawing/2014/main" id="{9AEA60A5-2B2C-42C1-B992-3185B47B8152}"/>
                </a:ext>
              </a:extLst>
            </p:cNvPr>
            <p:cNvSpPr/>
            <p:nvPr/>
          </p:nvSpPr>
          <p:spPr>
            <a:xfrm>
              <a:off x="1054112" y="3883135"/>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2.1.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nghệ</a:t>
              </a:r>
              <a:r>
                <a:rPr lang="en-US" altLang="ko-KR" dirty="0">
                  <a:solidFill>
                    <a:schemeClr val="bg1">
                      <a:lumMod val="65000"/>
                    </a:schemeClr>
                  </a:solidFill>
                  <a:latin typeface="SamsungOne-400" panose="020B0503030303020204" pitchFamily="34" charset="0"/>
                  <a:ea typeface="SamsungOne-400" panose="020B0503030303020204" pitchFamily="34" charset="0"/>
                </a:rPr>
                <a:t> IoT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sự</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Chăm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sóc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sức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khỏe</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2.4.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Thành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phố</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2.5. Logistics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minh</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0E515F74-64E5-4E35-BC3F-E975F5EBD58B}"/>
                </a:ext>
              </a:extLst>
            </p:cNvPr>
            <p:cNvSpPr/>
            <p:nvPr/>
          </p:nvSpPr>
          <p:spPr>
            <a:xfrm>
              <a:off x="5107801" y="3883134"/>
              <a:ext cx="3740912" cy="1897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2.6. Nhà máy thông minh</a:t>
              </a: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2.7. Trang trại thông minh</a:t>
              </a: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2.8. Xe tự hành</a:t>
              </a:r>
            </a:p>
            <a:p>
              <a:pPr marL="176213" indent="-176213" fontAlgn="base">
                <a:spcBef>
                  <a:spcPct val="0"/>
                </a:spcBef>
                <a:spcAft>
                  <a:spcPts val="1000"/>
                </a:spcAft>
                <a:buSzPct val="120000"/>
                <a:buBlip>
                  <a:blip r:embed="rId3"/>
                </a:buBlip>
                <a:defRPr/>
              </a:pPr>
              <a:r>
                <a:rPr lang="vi-VN" altLang="ko-KR" dirty="0">
                  <a:solidFill>
                    <a:schemeClr val="bg1">
                      <a:lumMod val="65000"/>
                    </a:schemeClr>
                  </a:solidFill>
                  <a:latin typeface="SamsungOne-400" panose="020B0503030303020204" pitchFamily="34" charset="0"/>
                  <a:ea typeface="SamsungOne-400" panose="020B0503030303020204" pitchFamily="34" charset="0"/>
                </a:rPr>
                <a:t>2.9. Năng lượng thông minh</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2.10.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Dịch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vụ</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chính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của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IoT</a:t>
              </a:r>
            </a:p>
          </p:txBody>
        </p:sp>
      </p:grpSp>
    </p:spTree>
    <p:extLst>
      <p:ext uri="{BB962C8B-B14F-4D97-AF65-F5344CB8AC3E}">
        <p14:creationId xmlns:p14="http://schemas.microsoft.com/office/powerpoint/2010/main" val="2944773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그룹 50"/>
          <p:cNvGrpSpPr/>
          <p:nvPr/>
        </p:nvGrpSpPr>
        <p:grpSpPr>
          <a:xfrm>
            <a:off x="416128" y="444866"/>
            <a:ext cx="9051872" cy="282133"/>
            <a:chOff x="416128" y="444866"/>
            <a:chExt cx="9051872" cy="282133"/>
          </a:xfrm>
        </p:grpSpPr>
        <p:sp>
          <p:nvSpPr>
            <p:cNvPr id="52" name="직사각형 5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2.10.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Dịch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vụ</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chính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của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53" name="직사각형 5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58" name="직사각형 5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IoT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nhân</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a:extLst>
              <a:ext uri="{FF2B5EF4-FFF2-40B4-BE49-F238E27FC236}">
                <a16:creationId xmlns:a16="http://schemas.microsoft.com/office/drawing/2014/main" id="{1C9DE8FA-EE5F-402A-A3A9-7525B03E8DE2}"/>
              </a:ext>
            </a:extLst>
          </p:cNvPr>
          <p:cNvGrpSpPr/>
          <p:nvPr/>
        </p:nvGrpSpPr>
        <p:grpSpPr>
          <a:xfrm>
            <a:off x="540767" y="1950464"/>
            <a:ext cx="8695498" cy="2782422"/>
            <a:chOff x="559817" y="2370209"/>
            <a:chExt cx="8695498" cy="2782422"/>
          </a:xfrm>
        </p:grpSpPr>
        <p:sp>
          <p:nvSpPr>
            <p:cNvPr id="68" name="모서리가 둥근 직사각형 4">
              <a:extLst>
                <a:ext uri="{FF2B5EF4-FFF2-40B4-BE49-F238E27FC236}">
                  <a16:creationId xmlns:a16="http://schemas.microsoft.com/office/drawing/2014/main" id="{338AF899-B362-4510-A5E7-C9735274440F}"/>
                </a:ext>
              </a:extLst>
            </p:cNvPr>
            <p:cNvSpPr/>
            <p:nvPr/>
          </p:nvSpPr>
          <p:spPr>
            <a:xfrm>
              <a:off x="559817" y="2500008"/>
              <a:ext cx="2802508" cy="26526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4" name="그림 73">
              <a:extLst>
                <a:ext uri="{FF2B5EF4-FFF2-40B4-BE49-F238E27FC236}">
                  <a16:creationId xmlns:a16="http://schemas.microsoft.com/office/drawing/2014/main" id="{0CF5252F-CFA2-4AAC-9006-B44D6427D1C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201" t="16964" r="66684" b="40103"/>
            <a:stretch/>
          </p:blipFill>
          <p:spPr>
            <a:xfrm>
              <a:off x="676182" y="2790753"/>
              <a:ext cx="2594665" cy="1362147"/>
            </a:xfrm>
            <a:prstGeom prst="rect">
              <a:avLst/>
            </a:prstGeom>
          </p:spPr>
        </p:pic>
        <p:sp>
          <p:nvSpPr>
            <p:cNvPr id="78" name="Rectangle 304">
              <a:extLst>
                <a:ext uri="{FF2B5EF4-FFF2-40B4-BE49-F238E27FC236}">
                  <a16:creationId xmlns:a16="http://schemas.microsoft.com/office/drawing/2014/main" id="{5751F869-8C8E-42F9-BB77-AC8127E7B2B7}"/>
                </a:ext>
              </a:extLst>
            </p:cNvPr>
            <p:cNvSpPr>
              <a:spLocks noChangeArrowheads="1"/>
            </p:cNvSpPr>
            <p:nvPr/>
          </p:nvSpPr>
          <p:spPr bwMode="auto">
            <a:xfrm>
              <a:off x="1264269" y="2381580"/>
              <a:ext cx="1276572" cy="235047"/>
            </a:xfrm>
            <a:prstGeom prst="rect">
              <a:avLst/>
            </a:prstGeom>
            <a:solidFill>
              <a:schemeClr val="bg1"/>
            </a:solidFill>
            <a:ln w="9525" cap="flat" cmpd="sng" algn="ctr">
              <a:no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defRPr/>
              </a:pPr>
              <a:r>
                <a:rPr lang="vi-VN" altLang="ko-KR" sz="1300" b="1" dirty="0">
                  <a:latin typeface="SamsungOne-400" panose="020B0503030303020204" pitchFamily="34" charset="0"/>
                  <a:ea typeface="SamsungOne-400" panose="020B0503030303020204" pitchFamily="34" charset="0"/>
                </a:rPr>
                <a:t>Dịch vụ xe hơi</a:t>
              </a:r>
            </a:p>
          </p:txBody>
        </p:sp>
        <p:sp>
          <p:nvSpPr>
            <p:cNvPr id="57" name="직사각형 56">
              <a:extLst>
                <a:ext uri="{FF2B5EF4-FFF2-40B4-BE49-F238E27FC236}">
                  <a16:creationId xmlns:a16="http://schemas.microsoft.com/office/drawing/2014/main" id="{A72DC5E8-7451-4824-B187-ACFD00E272BE}"/>
                </a:ext>
              </a:extLst>
            </p:cNvPr>
            <p:cNvSpPr/>
            <p:nvPr/>
          </p:nvSpPr>
          <p:spPr>
            <a:xfrm>
              <a:off x="689348" y="4367269"/>
              <a:ext cx="2501528" cy="3979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toàn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tiện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 name="모서리가 둥근 직사각형 4">
              <a:extLst>
                <a:ext uri="{FF2B5EF4-FFF2-40B4-BE49-F238E27FC236}">
                  <a16:creationId xmlns:a16="http://schemas.microsoft.com/office/drawing/2014/main" id="{8F88ED5A-F3B4-4BFC-BA03-EE71229430A7}"/>
                </a:ext>
              </a:extLst>
            </p:cNvPr>
            <p:cNvSpPr/>
            <p:nvPr/>
          </p:nvSpPr>
          <p:spPr>
            <a:xfrm>
              <a:off x="3486150" y="2500008"/>
              <a:ext cx="2895600" cy="26526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4" name="그림 13">
              <a:extLst>
                <a:ext uri="{FF2B5EF4-FFF2-40B4-BE49-F238E27FC236}">
                  <a16:creationId xmlns:a16="http://schemas.microsoft.com/office/drawing/2014/main" id="{16A4BCC0-F34D-4CEE-AC92-E5830E2E8A8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3948" t="19355" r="34489" b="40599"/>
            <a:stretch/>
          </p:blipFill>
          <p:spPr>
            <a:xfrm>
              <a:off x="3664036" y="2829008"/>
              <a:ext cx="2618847" cy="1304842"/>
            </a:xfrm>
            <a:prstGeom prst="rect">
              <a:avLst/>
            </a:prstGeom>
          </p:spPr>
        </p:pic>
        <p:sp>
          <p:nvSpPr>
            <p:cNvPr id="15" name="Rectangle 304">
              <a:extLst>
                <a:ext uri="{FF2B5EF4-FFF2-40B4-BE49-F238E27FC236}">
                  <a16:creationId xmlns:a16="http://schemas.microsoft.com/office/drawing/2014/main" id="{54656CB1-6A96-45B9-903B-C0139098B41A}"/>
                </a:ext>
              </a:extLst>
            </p:cNvPr>
            <p:cNvSpPr>
              <a:spLocks noChangeArrowheads="1"/>
            </p:cNvSpPr>
            <p:nvPr/>
          </p:nvSpPr>
          <p:spPr bwMode="auto">
            <a:xfrm>
              <a:off x="4005965" y="2391768"/>
              <a:ext cx="1803202" cy="238912"/>
            </a:xfrm>
            <a:prstGeom prst="rect">
              <a:avLst/>
            </a:prstGeom>
            <a:solidFill>
              <a:schemeClr val="bg1"/>
            </a:solidFill>
            <a:ln w="9525" cap="flat" cmpd="sng" algn="ctr">
              <a:no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defRPr/>
              </a:pPr>
              <a:r>
                <a:rPr lang="en-US" altLang="ko-KR" sz="1300" b="1" dirty="0" err="1">
                  <a:latin typeface="SamsungOne-400" panose="020B0503030303020204" pitchFamily="34" charset="0"/>
                  <a:ea typeface="SamsungOne-400" panose="020B0503030303020204" pitchFamily="34" charset="0"/>
                </a:rPr>
                <a:t>Dịch</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vụ</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chăm</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sóc</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sức</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khỏe</a:t>
              </a:r>
              <a:endParaRPr lang="en-US" altLang="ko-KR" sz="1300" b="1" dirty="0">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5E542158-CCC6-4D26-B397-CBB8655146D7}"/>
                </a:ext>
              </a:extLst>
            </p:cNvPr>
            <p:cNvSpPr/>
            <p:nvPr/>
          </p:nvSpPr>
          <p:spPr>
            <a:xfrm>
              <a:off x="3709078" y="4348219"/>
              <a:ext cx="2396975" cy="6567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Cung cấp thông tin IoT như nhịp tim và khối lượng bài tập thể dục -&gt; nâng cao sức khỏe cá nhân</a:t>
              </a:r>
            </a:p>
          </p:txBody>
        </p:sp>
        <p:sp>
          <p:nvSpPr>
            <p:cNvPr id="17" name="모서리가 둥근 직사각형 4">
              <a:extLst>
                <a:ext uri="{FF2B5EF4-FFF2-40B4-BE49-F238E27FC236}">
                  <a16:creationId xmlns:a16="http://schemas.microsoft.com/office/drawing/2014/main" id="{819FC73A-0CE8-401B-B25E-86969741A060}"/>
                </a:ext>
              </a:extLst>
            </p:cNvPr>
            <p:cNvSpPr/>
            <p:nvPr/>
          </p:nvSpPr>
          <p:spPr>
            <a:xfrm>
              <a:off x="6505575" y="2500008"/>
              <a:ext cx="2749740" cy="26526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a:extLst>
                <a:ext uri="{FF2B5EF4-FFF2-40B4-BE49-F238E27FC236}">
                  <a16:creationId xmlns:a16="http://schemas.microsoft.com/office/drawing/2014/main" id="{4DC121B3-AD88-41CA-AC8E-BDC76D75AF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6241" t="16620" r="1678" b="40599"/>
            <a:stretch/>
          </p:blipFill>
          <p:spPr>
            <a:xfrm>
              <a:off x="6584547" y="2767784"/>
              <a:ext cx="2517613" cy="1318441"/>
            </a:xfrm>
            <a:prstGeom prst="rect">
              <a:avLst/>
            </a:prstGeom>
          </p:spPr>
        </p:pic>
        <p:sp>
          <p:nvSpPr>
            <p:cNvPr id="19" name="직사각형 18">
              <a:extLst>
                <a:ext uri="{FF2B5EF4-FFF2-40B4-BE49-F238E27FC236}">
                  <a16:creationId xmlns:a16="http://schemas.microsoft.com/office/drawing/2014/main" id="{4850FA00-72CE-478C-8CD3-5C5B1148974D}"/>
                </a:ext>
              </a:extLst>
            </p:cNvPr>
            <p:cNvSpPr/>
            <p:nvPr/>
          </p:nvSpPr>
          <p:spPr>
            <a:xfrm>
              <a:off x="6638926" y="4319644"/>
              <a:ext cx="2517326" cy="6567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IoT được tích hợp vào kiểm soát môi trường sinh sống -&gt; nâng cao tiện nghi cho cuộc sống và tăng mức độ an toàn</a:t>
              </a:r>
            </a:p>
          </p:txBody>
        </p:sp>
        <p:sp>
          <p:nvSpPr>
            <p:cNvPr id="20" name="Rectangle 304">
              <a:extLst>
                <a:ext uri="{FF2B5EF4-FFF2-40B4-BE49-F238E27FC236}">
                  <a16:creationId xmlns:a16="http://schemas.microsoft.com/office/drawing/2014/main" id="{1331E3E9-9771-48D3-BDF5-14626D9B9AFD}"/>
                </a:ext>
              </a:extLst>
            </p:cNvPr>
            <p:cNvSpPr>
              <a:spLocks noChangeArrowheads="1"/>
            </p:cNvSpPr>
            <p:nvPr/>
          </p:nvSpPr>
          <p:spPr bwMode="auto">
            <a:xfrm>
              <a:off x="7239656" y="2370209"/>
              <a:ext cx="1477778" cy="248364"/>
            </a:xfrm>
            <a:prstGeom prst="rect">
              <a:avLst/>
            </a:prstGeom>
            <a:solidFill>
              <a:schemeClr val="bg1"/>
            </a:solidFill>
            <a:ln w="9525" cap="flat" cmpd="sng" algn="ctr">
              <a:no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defRPr/>
              </a:pPr>
              <a:r>
                <a:rPr lang="en-US" altLang="ko-KR" sz="1300" b="1" dirty="0" err="1">
                  <a:latin typeface="SamsungOne-400" panose="020B0503030303020204" pitchFamily="34" charset="0"/>
                  <a:ea typeface="SamsungOne-400" panose="020B0503030303020204" pitchFamily="34" charset="0"/>
                </a:rPr>
                <a:t>Dịch</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vụ</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nhà</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cửa</a:t>
              </a:r>
              <a:endParaRPr lang="en-US" altLang="ko-KR" sz="1300" b="1" dirty="0">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7937521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그룹 50"/>
          <p:cNvGrpSpPr/>
          <p:nvPr/>
        </p:nvGrpSpPr>
        <p:grpSpPr>
          <a:xfrm>
            <a:off x="416128" y="444866"/>
            <a:ext cx="9051872" cy="282133"/>
            <a:chOff x="416128" y="444866"/>
            <a:chExt cx="9051872" cy="282133"/>
          </a:xfrm>
        </p:grpSpPr>
        <p:sp>
          <p:nvSpPr>
            <p:cNvPr id="52" name="직사각형 5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2.10.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Dịch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vụ</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chính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của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53" name="직사각형 5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58" name="직사각형 5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IoT công nghiệp</a:t>
            </a:r>
          </a:p>
        </p:txBody>
      </p:sp>
      <p:grpSp>
        <p:nvGrpSpPr>
          <p:cNvPr id="3" name="그룹 2">
            <a:extLst>
              <a:ext uri="{FF2B5EF4-FFF2-40B4-BE49-F238E27FC236}">
                <a16:creationId xmlns:a16="http://schemas.microsoft.com/office/drawing/2014/main" id="{14D410BE-FCAF-4609-8692-3B8E7282219E}"/>
              </a:ext>
            </a:extLst>
          </p:cNvPr>
          <p:cNvGrpSpPr/>
          <p:nvPr/>
        </p:nvGrpSpPr>
        <p:grpSpPr>
          <a:xfrm>
            <a:off x="540767" y="1989209"/>
            <a:ext cx="8695498" cy="2944741"/>
            <a:chOff x="540767" y="1989209"/>
            <a:chExt cx="8695498" cy="2944741"/>
          </a:xfrm>
        </p:grpSpPr>
        <p:sp>
          <p:nvSpPr>
            <p:cNvPr id="14" name="모서리가 둥근 직사각형 4">
              <a:extLst>
                <a:ext uri="{FF2B5EF4-FFF2-40B4-BE49-F238E27FC236}">
                  <a16:creationId xmlns:a16="http://schemas.microsoft.com/office/drawing/2014/main" id="{46409429-9234-43A3-88EF-D03C1FE831E9}"/>
                </a:ext>
              </a:extLst>
            </p:cNvPr>
            <p:cNvSpPr/>
            <p:nvPr/>
          </p:nvSpPr>
          <p:spPr>
            <a:xfrm>
              <a:off x="540767" y="2119008"/>
              <a:ext cx="2802508" cy="28149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Rectangle 304">
              <a:extLst>
                <a:ext uri="{FF2B5EF4-FFF2-40B4-BE49-F238E27FC236}">
                  <a16:creationId xmlns:a16="http://schemas.microsoft.com/office/drawing/2014/main" id="{9B6690D7-2709-4EBB-8D66-67B0955B1BFF}"/>
                </a:ext>
              </a:extLst>
            </p:cNvPr>
            <p:cNvSpPr>
              <a:spLocks noChangeArrowheads="1"/>
            </p:cNvSpPr>
            <p:nvPr/>
          </p:nvSpPr>
          <p:spPr bwMode="auto">
            <a:xfrm>
              <a:off x="1138110" y="2000580"/>
              <a:ext cx="1643190" cy="235047"/>
            </a:xfrm>
            <a:prstGeom prst="rect">
              <a:avLst/>
            </a:prstGeom>
            <a:solidFill>
              <a:schemeClr val="bg1"/>
            </a:solidFill>
            <a:ln w="9525" cap="flat" cmpd="sng" algn="ctr">
              <a:no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defRPr/>
              </a:pPr>
              <a:r>
                <a:rPr lang="en-US" altLang="ko-KR" sz="1300" b="1" dirty="0" err="1">
                  <a:latin typeface="SamsungOne-400" panose="020B0503030303020204" pitchFamily="34" charset="0"/>
                  <a:ea typeface="SamsungOne-400" panose="020B0503030303020204" pitchFamily="34" charset="0"/>
                </a:rPr>
                <a:t>Dịch</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vụ</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nhà</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máy</a:t>
              </a:r>
              <a:endParaRPr lang="en-US" altLang="ko-KR" sz="1300" b="1" dirty="0">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CBED7C55-2B2F-4788-A5F2-1F436A3E9E93}"/>
                </a:ext>
              </a:extLst>
            </p:cNvPr>
            <p:cNvSpPr/>
            <p:nvPr/>
          </p:nvSpPr>
          <p:spPr>
            <a:xfrm>
              <a:off x="670298" y="4043419"/>
              <a:ext cx="2501528" cy="3979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Phân tích quy trình và Giám sát cơ sở vật chất -&gt; cải thiện hiệu quả và an toàn khi làm việc</a:t>
              </a:r>
            </a:p>
          </p:txBody>
        </p:sp>
        <p:sp>
          <p:nvSpPr>
            <p:cNvPr id="18" name="모서리가 둥근 직사각형 4">
              <a:extLst>
                <a:ext uri="{FF2B5EF4-FFF2-40B4-BE49-F238E27FC236}">
                  <a16:creationId xmlns:a16="http://schemas.microsoft.com/office/drawing/2014/main" id="{DE497F77-30D3-4860-92B4-4E2B1F14FDE1}"/>
                </a:ext>
              </a:extLst>
            </p:cNvPr>
            <p:cNvSpPr/>
            <p:nvPr/>
          </p:nvSpPr>
          <p:spPr>
            <a:xfrm>
              <a:off x="3467100" y="2119008"/>
              <a:ext cx="2895600" cy="28054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Rectangle 304">
              <a:extLst>
                <a:ext uri="{FF2B5EF4-FFF2-40B4-BE49-F238E27FC236}">
                  <a16:creationId xmlns:a16="http://schemas.microsoft.com/office/drawing/2014/main" id="{4C3215B6-6A70-42C8-A0D7-28E14EF7C9F3}"/>
                </a:ext>
              </a:extLst>
            </p:cNvPr>
            <p:cNvSpPr>
              <a:spLocks noChangeArrowheads="1"/>
            </p:cNvSpPr>
            <p:nvPr/>
          </p:nvSpPr>
          <p:spPr bwMode="auto">
            <a:xfrm>
              <a:off x="3986914" y="2010768"/>
              <a:ext cx="1880485" cy="238912"/>
            </a:xfrm>
            <a:prstGeom prst="rect">
              <a:avLst/>
            </a:prstGeom>
            <a:solidFill>
              <a:schemeClr val="bg1"/>
            </a:solidFill>
            <a:ln w="9525" cap="flat" cmpd="sng" algn="ctr">
              <a:no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defRPr/>
              </a:pPr>
              <a:r>
                <a:rPr lang="en-US" altLang="ko-KR" sz="1300" b="1" dirty="0" err="1">
                  <a:latin typeface="SamsungOne-400" panose="020B0503030303020204" pitchFamily="34" charset="0"/>
                  <a:ea typeface="SamsungOne-400" panose="020B0503030303020204" pitchFamily="34" charset="0"/>
                </a:rPr>
                <a:t>Dịch</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vụ</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trang</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trại</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và</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Thực</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phẩm</a:t>
              </a:r>
              <a:r>
                <a:rPr lang="en-US" altLang="ko-KR" sz="1300" b="1" dirty="0">
                  <a:latin typeface="SamsungOne-400" panose="020B0503030303020204" pitchFamily="34" charset="0"/>
                  <a:ea typeface="SamsungOne-400" panose="020B0503030303020204" pitchFamily="34" charset="0"/>
                </a:rPr>
                <a:t>)</a:t>
              </a:r>
            </a:p>
          </p:txBody>
        </p:sp>
        <p:sp>
          <p:nvSpPr>
            <p:cNvPr id="21" name="직사각형 20">
              <a:extLst>
                <a:ext uri="{FF2B5EF4-FFF2-40B4-BE49-F238E27FC236}">
                  <a16:creationId xmlns:a16="http://schemas.microsoft.com/office/drawing/2014/main" id="{E4BE940C-46C0-4F94-96F4-4CFB4C9D9CA0}"/>
                </a:ext>
              </a:extLst>
            </p:cNvPr>
            <p:cNvSpPr/>
            <p:nvPr/>
          </p:nvSpPr>
          <p:spPr>
            <a:xfrm>
              <a:off x="3585253" y="4024369"/>
              <a:ext cx="2653622" cy="6567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IoT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nâng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toàn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3" name="모서리가 둥근 직사각형 4">
              <a:extLst>
                <a:ext uri="{FF2B5EF4-FFF2-40B4-BE49-F238E27FC236}">
                  <a16:creationId xmlns:a16="http://schemas.microsoft.com/office/drawing/2014/main" id="{0C032325-4434-4EA5-990E-60A795C31BA0}"/>
                </a:ext>
              </a:extLst>
            </p:cNvPr>
            <p:cNvSpPr/>
            <p:nvPr/>
          </p:nvSpPr>
          <p:spPr>
            <a:xfrm>
              <a:off x="6486525" y="2119008"/>
              <a:ext cx="2749740" cy="28054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86B6E799-D8E4-4CE6-815D-5BFB18AE17B4}"/>
                </a:ext>
              </a:extLst>
            </p:cNvPr>
            <p:cNvSpPr/>
            <p:nvPr/>
          </p:nvSpPr>
          <p:spPr>
            <a:xfrm>
              <a:off x="6619876" y="4005319"/>
              <a:ext cx="2517326" cy="6567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IoT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phẩm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phẩm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cao</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6" name="Rectangle 304">
              <a:extLst>
                <a:ext uri="{FF2B5EF4-FFF2-40B4-BE49-F238E27FC236}">
                  <a16:creationId xmlns:a16="http://schemas.microsoft.com/office/drawing/2014/main" id="{C2D8657E-AA9D-4929-965D-D344A4F914C4}"/>
                </a:ext>
              </a:extLst>
            </p:cNvPr>
            <p:cNvSpPr>
              <a:spLocks noChangeArrowheads="1"/>
            </p:cNvSpPr>
            <p:nvPr/>
          </p:nvSpPr>
          <p:spPr bwMode="auto">
            <a:xfrm>
              <a:off x="7163456" y="1989209"/>
              <a:ext cx="1477778" cy="248364"/>
            </a:xfrm>
            <a:prstGeom prst="rect">
              <a:avLst/>
            </a:prstGeom>
            <a:solidFill>
              <a:schemeClr val="bg1"/>
            </a:solidFill>
            <a:ln w="9525" cap="flat" cmpd="sng" algn="ctr">
              <a:no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defRPr/>
              </a:pPr>
              <a:r>
                <a:rPr lang="en-US" altLang="ko-KR" sz="1300" b="1" dirty="0" err="1">
                  <a:latin typeface="SamsungOne-400" panose="020B0503030303020204" pitchFamily="34" charset="0"/>
                  <a:ea typeface="SamsungOne-400" panose="020B0503030303020204" pitchFamily="34" charset="0"/>
                </a:rPr>
                <a:t>Dịch</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vụ</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sản</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phẩm</a:t>
              </a:r>
              <a:endParaRPr lang="en-US" altLang="ko-KR" sz="1300" b="1" dirty="0">
                <a:latin typeface="SamsungOne-400" panose="020B0503030303020204" pitchFamily="34" charset="0"/>
                <a:ea typeface="SamsungOne-400" panose="020B0503030303020204" pitchFamily="34" charset="0"/>
              </a:endParaRPr>
            </a:p>
          </p:txBody>
        </p:sp>
        <p:pic>
          <p:nvPicPr>
            <p:cNvPr id="32" name="그림 31">
              <a:extLst>
                <a:ext uri="{FF2B5EF4-FFF2-40B4-BE49-F238E27FC236}">
                  <a16:creationId xmlns:a16="http://schemas.microsoft.com/office/drawing/2014/main" id="{F994E3BC-EBF7-4EEB-BA12-EF7FF7D508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87" t="14890" r="66666" b="36364"/>
            <a:stretch/>
          </p:blipFill>
          <p:spPr>
            <a:xfrm>
              <a:off x="617192" y="2363698"/>
              <a:ext cx="2618428" cy="1436777"/>
            </a:xfrm>
            <a:prstGeom prst="rect">
              <a:avLst/>
            </a:prstGeom>
          </p:spPr>
        </p:pic>
        <p:pic>
          <p:nvPicPr>
            <p:cNvPr id="37" name="Picture 42">
              <a:extLst>
                <a:ext uri="{FF2B5EF4-FFF2-40B4-BE49-F238E27FC236}">
                  <a16:creationId xmlns:a16="http://schemas.microsoft.com/office/drawing/2014/main" id="{ACD4436C-D527-4C1D-B201-280AEDF76A7F}"/>
                </a:ext>
              </a:extLst>
            </p:cNvPr>
            <p:cNvPicPr>
              <a:picLocks noChangeAspect="1"/>
            </p:cNvPicPr>
            <p:nvPr/>
          </p:nvPicPr>
          <p:blipFill>
            <a:blip r:embed="rId4"/>
            <a:stretch>
              <a:fillRect/>
            </a:stretch>
          </p:blipFill>
          <p:spPr>
            <a:xfrm>
              <a:off x="3693903" y="2341357"/>
              <a:ext cx="2453240" cy="1564215"/>
            </a:xfrm>
            <a:prstGeom prst="rect">
              <a:avLst/>
            </a:prstGeom>
            <a:ln>
              <a:solidFill>
                <a:schemeClr val="bg1"/>
              </a:solidFill>
            </a:ln>
          </p:spPr>
        </p:pic>
        <p:pic>
          <p:nvPicPr>
            <p:cNvPr id="43" name="Picture 19">
              <a:extLst>
                <a:ext uri="{FF2B5EF4-FFF2-40B4-BE49-F238E27FC236}">
                  <a16:creationId xmlns:a16="http://schemas.microsoft.com/office/drawing/2014/main" id="{7C2E1B8B-C120-4172-A38B-5FDB7DF41AD1}"/>
                </a:ext>
              </a:extLst>
            </p:cNvPr>
            <p:cNvPicPr>
              <a:picLocks noChangeAspect="1"/>
            </p:cNvPicPr>
            <p:nvPr/>
          </p:nvPicPr>
          <p:blipFill>
            <a:blip r:embed="rId5"/>
            <a:stretch>
              <a:fillRect/>
            </a:stretch>
          </p:blipFill>
          <p:spPr>
            <a:xfrm>
              <a:off x="6763761" y="2334255"/>
              <a:ext cx="2203342" cy="1466220"/>
            </a:xfrm>
            <a:prstGeom prst="rect">
              <a:avLst/>
            </a:prstGeom>
            <a:noFill/>
            <a:ln>
              <a:noFill/>
            </a:ln>
          </p:spPr>
        </p:pic>
      </p:grpSp>
    </p:spTree>
    <p:extLst>
      <p:ext uri="{BB962C8B-B14F-4D97-AF65-F5344CB8AC3E}">
        <p14:creationId xmlns:p14="http://schemas.microsoft.com/office/powerpoint/2010/main" val="3812584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그룹 50"/>
          <p:cNvGrpSpPr/>
          <p:nvPr/>
        </p:nvGrpSpPr>
        <p:grpSpPr>
          <a:xfrm>
            <a:off x="416128" y="444866"/>
            <a:ext cx="9051872" cy="282133"/>
            <a:chOff x="416128" y="444866"/>
            <a:chExt cx="9051872" cy="282133"/>
          </a:xfrm>
        </p:grpSpPr>
        <p:sp>
          <p:nvSpPr>
            <p:cNvPr id="52" name="직사각형 51">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2.10.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Dịch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vụ</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chính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của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a:t>
              </a: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53" name="직사각형 5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58" name="직사각형 5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IoT công cộng</a:t>
            </a:r>
          </a:p>
        </p:txBody>
      </p:sp>
      <p:grpSp>
        <p:nvGrpSpPr>
          <p:cNvPr id="36" name="그룹 35">
            <a:extLst>
              <a:ext uri="{FF2B5EF4-FFF2-40B4-BE49-F238E27FC236}">
                <a16:creationId xmlns:a16="http://schemas.microsoft.com/office/drawing/2014/main" id="{75B648AC-FE2A-42D5-A873-0F6D0A3AC244}"/>
              </a:ext>
            </a:extLst>
          </p:cNvPr>
          <p:cNvGrpSpPr/>
          <p:nvPr/>
        </p:nvGrpSpPr>
        <p:grpSpPr>
          <a:xfrm>
            <a:off x="540767" y="1989209"/>
            <a:ext cx="8695498" cy="2944741"/>
            <a:chOff x="540767" y="1989209"/>
            <a:chExt cx="8695498" cy="2944741"/>
          </a:xfrm>
        </p:grpSpPr>
        <p:sp>
          <p:nvSpPr>
            <p:cNvPr id="37" name="모서리가 둥근 직사각형 4">
              <a:extLst>
                <a:ext uri="{FF2B5EF4-FFF2-40B4-BE49-F238E27FC236}">
                  <a16:creationId xmlns:a16="http://schemas.microsoft.com/office/drawing/2014/main" id="{B3BCA59C-3789-489D-9F88-727CB1DE082C}"/>
                </a:ext>
              </a:extLst>
            </p:cNvPr>
            <p:cNvSpPr/>
            <p:nvPr/>
          </p:nvSpPr>
          <p:spPr>
            <a:xfrm>
              <a:off x="540767" y="2119008"/>
              <a:ext cx="2802508" cy="28149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Rectangle 304">
              <a:extLst>
                <a:ext uri="{FF2B5EF4-FFF2-40B4-BE49-F238E27FC236}">
                  <a16:creationId xmlns:a16="http://schemas.microsoft.com/office/drawing/2014/main" id="{97F55727-3477-49A9-A992-EDF819C8F228}"/>
                </a:ext>
              </a:extLst>
            </p:cNvPr>
            <p:cNvSpPr>
              <a:spLocks noChangeArrowheads="1"/>
            </p:cNvSpPr>
            <p:nvPr/>
          </p:nvSpPr>
          <p:spPr bwMode="auto">
            <a:xfrm>
              <a:off x="1071435" y="2000580"/>
              <a:ext cx="1814640" cy="235047"/>
            </a:xfrm>
            <a:prstGeom prst="rect">
              <a:avLst/>
            </a:prstGeom>
            <a:solidFill>
              <a:schemeClr val="bg1"/>
            </a:solidFill>
            <a:ln w="9525" cap="flat" cmpd="sng" algn="ctr">
              <a:no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defRPr/>
              </a:pPr>
              <a:r>
                <a:rPr lang="en-US" altLang="ko-KR" sz="1300" b="1" dirty="0" err="1">
                  <a:latin typeface="SamsungOne-400" panose="020B0503030303020204" pitchFamily="34" charset="0"/>
                  <a:ea typeface="SamsungOne-400" panose="020B0503030303020204" pitchFamily="34" charset="0"/>
                </a:rPr>
                <a:t>Dịch</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vụ</a:t>
              </a:r>
              <a:r>
                <a:rPr lang="en-US" altLang="ko-KR" sz="1300" b="1" dirty="0">
                  <a:latin typeface="SamsungOne-400" panose="020B0503030303020204" pitchFamily="34" charset="0"/>
                  <a:ea typeface="SamsungOne-400" panose="020B0503030303020204" pitchFamily="34" charset="0"/>
                </a:rPr>
                <a:t> an </a:t>
              </a:r>
              <a:r>
                <a:rPr lang="en-US" altLang="ko-KR" sz="1300" b="1" dirty="0" err="1">
                  <a:latin typeface="SamsungOne-400" panose="020B0503030303020204" pitchFamily="34" charset="0"/>
                  <a:ea typeface="SamsungOne-400" panose="020B0503030303020204" pitchFamily="34" charset="0"/>
                </a:rPr>
                <a:t>toàn</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công</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cộng</a:t>
              </a:r>
              <a:endParaRPr lang="en-US" altLang="ko-KR" sz="1300" b="1" dirty="0">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A0926EDE-829F-466D-B735-5EACB6C6EF48}"/>
                </a:ext>
              </a:extLst>
            </p:cNvPr>
            <p:cNvSpPr/>
            <p:nvPr/>
          </p:nvSpPr>
          <p:spPr>
            <a:xfrm>
              <a:off x="691257" y="4279331"/>
              <a:ext cx="2501528" cy="39792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Cung cấp thông tin IoT như CCTV, GPS dành cho người cao tuổi, v.v. -&gt; phòng chống thiên tai</a:t>
              </a:r>
            </a:p>
          </p:txBody>
        </p:sp>
        <p:sp>
          <p:nvSpPr>
            <p:cNvPr id="40" name="모서리가 둥근 직사각형 4">
              <a:extLst>
                <a:ext uri="{FF2B5EF4-FFF2-40B4-BE49-F238E27FC236}">
                  <a16:creationId xmlns:a16="http://schemas.microsoft.com/office/drawing/2014/main" id="{10A857BB-EBF8-4BB1-B147-21EF6D9A085A}"/>
                </a:ext>
              </a:extLst>
            </p:cNvPr>
            <p:cNvSpPr/>
            <p:nvPr/>
          </p:nvSpPr>
          <p:spPr>
            <a:xfrm>
              <a:off x="3467100" y="2119008"/>
              <a:ext cx="2895600" cy="28054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Rectangle 304">
              <a:extLst>
                <a:ext uri="{FF2B5EF4-FFF2-40B4-BE49-F238E27FC236}">
                  <a16:creationId xmlns:a16="http://schemas.microsoft.com/office/drawing/2014/main" id="{ADD84099-C2CB-4F77-9400-03C96E004F83}"/>
                </a:ext>
              </a:extLst>
            </p:cNvPr>
            <p:cNvSpPr>
              <a:spLocks noChangeArrowheads="1"/>
            </p:cNvSpPr>
            <p:nvPr/>
          </p:nvSpPr>
          <p:spPr bwMode="auto">
            <a:xfrm>
              <a:off x="3986914" y="2010768"/>
              <a:ext cx="1880485" cy="238912"/>
            </a:xfrm>
            <a:prstGeom prst="rect">
              <a:avLst/>
            </a:prstGeom>
            <a:solidFill>
              <a:schemeClr val="bg1"/>
            </a:solidFill>
            <a:ln w="9525" cap="flat" cmpd="sng" algn="ctr">
              <a:no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defRPr/>
              </a:pPr>
              <a:r>
                <a:rPr lang="vi-VN" altLang="ko-KR" sz="1300" b="1" dirty="0">
                  <a:latin typeface="SamsungOne-400" panose="020B0503030303020204" pitchFamily="34" charset="0"/>
                  <a:ea typeface="SamsungOne-400" panose="020B0503030303020204" pitchFamily="34" charset="0"/>
                </a:rPr>
                <a:t>Dịch vụ môi trường</a:t>
              </a:r>
            </a:p>
          </p:txBody>
        </p:sp>
        <p:sp>
          <p:nvSpPr>
            <p:cNvPr id="42" name="직사각형 41">
              <a:extLst>
                <a:ext uri="{FF2B5EF4-FFF2-40B4-BE49-F238E27FC236}">
                  <a16:creationId xmlns:a16="http://schemas.microsoft.com/office/drawing/2014/main" id="{8B9C4609-8460-4FC0-9CB3-0ABA50DF9B9F}"/>
                </a:ext>
              </a:extLst>
            </p:cNvPr>
            <p:cNvSpPr/>
            <p:nvPr/>
          </p:nvSpPr>
          <p:spPr>
            <a:xfrm>
              <a:off x="3588089" y="4149940"/>
              <a:ext cx="2653622" cy="6567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Cung cấp thông tin IoT như chất lượng không khí và lượng chất thải -&gt; giảm thiểu ô nhiễm môi trường</a:t>
              </a:r>
            </a:p>
          </p:txBody>
        </p:sp>
        <p:sp>
          <p:nvSpPr>
            <p:cNvPr id="43" name="모서리가 둥근 직사각형 4">
              <a:extLst>
                <a:ext uri="{FF2B5EF4-FFF2-40B4-BE49-F238E27FC236}">
                  <a16:creationId xmlns:a16="http://schemas.microsoft.com/office/drawing/2014/main" id="{5AE91E08-BFB2-4D87-BC20-8CABDF753AFC}"/>
                </a:ext>
              </a:extLst>
            </p:cNvPr>
            <p:cNvSpPr/>
            <p:nvPr/>
          </p:nvSpPr>
          <p:spPr>
            <a:xfrm>
              <a:off x="6486525" y="2119008"/>
              <a:ext cx="2749740" cy="28054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A544F6B9-AFAC-4081-ADD6-B4AD0B9E9546}"/>
                </a:ext>
              </a:extLst>
            </p:cNvPr>
            <p:cNvSpPr/>
            <p:nvPr/>
          </p:nvSpPr>
          <p:spPr>
            <a:xfrm>
              <a:off x="6602732" y="4149940"/>
              <a:ext cx="2517326" cy="6567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Cung cấp thông tin IoT về năng lượng -&gt; tăng hiệu quả quản lý năng lượng</a:t>
              </a:r>
            </a:p>
          </p:txBody>
        </p:sp>
        <p:sp>
          <p:nvSpPr>
            <p:cNvPr id="45" name="Rectangle 304">
              <a:extLst>
                <a:ext uri="{FF2B5EF4-FFF2-40B4-BE49-F238E27FC236}">
                  <a16:creationId xmlns:a16="http://schemas.microsoft.com/office/drawing/2014/main" id="{F22FFF0B-8D2A-43A9-BF55-00EAA94FB1E8}"/>
                </a:ext>
              </a:extLst>
            </p:cNvPr>
            <p:cNvSpPr>
              <a:spLocks noChangeArrowheads="1"/>
            </p:cNvSpPr>
            <p:nvPr/>
          </p:nvSpPr>
          <p:spPr bwMode="auto">
            <a:xfrm>
              <a:off x="7163456" y="1989209"/>
              <a:ext cx="1477778" cy="248364"/>
            </a:xfrm>
            <a:prstGeom prst="rect">
              <a:avLst/>
            </a:prstGeom>
            <a:solidFill>
              <a:schemeClr val="bg1"/>
            </a:solidFill>
            <a:ln w="9525" cap="flat" cmpd="sng" algn="ctr">
              <a:noFill/>
              <a:prstDash val="solid"/>
              <a:round/>
              <a:headEnd type="none" w="med" len="med"/>
              <a:tailEnd type="triangle" w="med" len="med"/>
            </a:ln>
            <a:effectLst/>
          </p:spPr>
          <p:txBody>
            <a:bodyPr lIns="0" tIns="0" rIns="0" bIns="0" anchor="ctr">
              <a:scene3d>
                <a:camera prst="orthographicFront"/>
                <a:lightRig rig="threePt" dir="t"/>
              </a:scene3d>
              <a:sp3d>
                <a:bevelT w="0" h="6350"/>
                <a:bevelB w="0" h="0"/>
              </a:sp3d>
            </a:bodyPr>
            <a:lstStyle/>
            <a:p>
              <a:pPr marL="0" lvl="1" indent="-188096" algn="ctr" defTabSz="1330104" fontAlgn="base">
                <a:spcBef>
                  <a:spcPct val="0"/>
                </a:spcBef>
                <a:spcAft>
                  <a:spcPts val="240"/>
                </a:spcAft>
                <a:buClr>
                  <a:sysClr val="windowText" lastClr="000000"/>
                </a:buClr>
                <a:buSzPct val="140000"/>
                <a:tabLst>
                  <a:tab pos="5647386" algn="l"/>
                </a:tabLst>
                <a:defRPr/>
              </a:pPr>
              <a:r>
                <a:rPr lang="vi-VN" altLang="ko-KR" sz="1300" b="1" dirty="0">
                  <a:latin typeface="SamsungOne-400" panose="020B0503030303020204" pitchFamily="34" charset="0"/>
                  <a:ea typeface="SamsungOne-400" panose="020B0503030303020204" pitchFamily="34" charset="0"/>
                </a:rPr>
                <a:t>Dịch vụ năng lượng</a:t>
              </a:r>
            </a:p>
          </p:txBody>
        </p:sp>
      </p:grpSp>
      <p:grpSp>
        <p:nvGrpSpPr>
          <p:cNvPr id="4" name="그룹 3">
            <a:extLst>
              <a:ext uri="{FF2B5EF4-FFF2-40B4-BE49-F238E27FC236}">
                <a16:creationId xmlns:a16="http://schemas.microsoft.com/office/drawing/2014/main" id="{AB9BAFC0-CC0E-42C9-BA49-CA4628E08B71}"/>
              </a:ext>
            </a:extLst>
          </p:cNvPr>
          <p:cNvGrpSpPr/>
          <p:nvPr/>
        </p:nvGrpSpPr>
        <p:grpSpPr>
          <a:xfrm>
            <a:off x="3510944" y="2460421"/>
            <a:ext cx="2790824" cy="1427252"/>
            <a:chOff x="3638550" y="2392273"/>
            <a:chExt cx="2540242" cy="1345360"/>
          </a:xfrm>
        </p:grpSpPr>
        <p:pic>
          <p:nvPicPr>
            <p:cNvPr id="77" name="그림 76">
              <a:extLst>
                <a:ext uri="{FF2B5EF4-FFF2-40B4-BE49-F238E27FC236}">
                  <a16:creationId xmlns:a16="http://schemas.microsoft.com/office/drawing/2014/main" id="{0268044B-3FB9-4210-83E6-6333ABC7D4E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4176" t="18928" r="34971" b="37652"/>
            <a:stretch/>
          </p:blipFill>
          <p:spPr>
            <a:xfrm>
              <a:off x="3638550" y="2392273"/>
              <a:ext cx="2540242" cy="1345360"/>
            </a:xfrm>
            <a:prstGeom prst="rect">
              <a:avLst/>
            </a:prstGeom>
            <a:noFill/>
            <a:ln>
              <a:noFill/>
            </a:ln>
          </p:spPr>
        </p:pic>
        <p:sp>
          <p:nvSpPr>
            <p:cNvPr id="79" name="TextBox 78">
              <a:extLst>
                <a:ext uri="{FF2B5EF4-FFF2-40B4-BE49-F238E27FC236}">
                  <a16:creationId xmlns:a16="http://schemas.microsoft.com/office/drawing/2014/main" id="{10199754-9B24-4D20-9BE0-5658CB7FBC0A}"/>
                </a:ext>
              </a:extLst>
            </p:cNvPr>
            <p:cNvSpPr txBox="1"/>
            <p:nvPr/>
          </p:nvSpPr>
          <p:spPr>
            <a:xfrm>
              <a:off x="3888045" y="3283555"/>
              <a:ext cx="735328" cy="212743"/>
            </a:xfrm>
            <a:prstGeom prst="roundRect">
              <a:avLst>
                <a:gd name="adj" fmla="val 50000"/>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r>
                <a:rPr lang="en-US" altLang="ko-KR" sz="800" dirty="0" err="1">
                  <a:solidFill>
                    <a:schemeClr val="tx1">
                      <a:lumMod val="75000"/>
                      <a:lumOff val="25000"/>
                    </a:schemeClr>
                  </a:solidFill>
                  <a:latin typeface="SamsungOne-700" panose="020B0803030303020204" pitchFamily="34" charset="0"/>
                  <a:ea typeface="SamsungOne-700" panose="020B0803030303020204" pitchFamily="34" charset="0"/>
                </a:rPr>
                <a:t>Chất</a:t>
              </a:r>
              <a:r>
                <a:rPr lang="en-US" altLang="ko-KR" sz="8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800" dirty="0" err="1">
                  <a:solidFill>
                    <a:schemeClr val="tx1">
                      <a:lumMod val="75000"/>
                      <a:lumOff val="25000"/>
                    </a:schemeClr>
                  </a:solidFill>
                  <a:latin typeface="SamsungOne-700" panose="020B0803030303020204" pitchFamily="34" charset="0"/>
                  <a:ea typeface="SamsungOne-700" panose="020B0803030303020204" pitchFamily="34" charset="0"/>
                </a:rPr>
                <a:t>lượng</a:t>
              </a:r>
              <a:r>
                <a:rPr lang="en-US" altLang="ko-KR" sz="8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800" dirty="0" err="1">
                  <a:solidFill>
                    <a:schemeClr val="tx1">
                      <a:lumMod val="75000"/>
                      <a:lumOff val="25000"/>
                    </a:schemeClr>
                  </a:solidFill>
                  <a:latin typeface="SamsungOne-700" panose="020B0803030303020204" pitchFamily="34" charset="0"/>
                  <a:ea typeface="SamsungOne-700" panose="020B0803030303020204" pitchFamily="34" charset="0"/>
                </a:rPr>
                <a:t>không</a:t>
              </a:r>
              <a:r>
                <a:rPr lang="en-US" altLang="ko-KR" sz="8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800" dirty="0" err="1">
                  <a:solidFill>
                    <a:schemeClr val="tx1">
                      <a:lumMod val="75000"/>
                      <a:lumOff val="25000"/>
                    </a:schemeClr>
                  </a:solidFill>
                  <a:latin typeface="SamsungOne-700" panose="020B0803030303020204" pitchFamily="34" charset="0"/>
                  <a:ea typeface="SamsungOne-700" panose="020B0803030303020204" pitchFamily="34" charset="0"/>
                </a:rPr>
                <a:t>khí</a:t>
              </a:r>
              <a:endParaRPr lang="ko-KR" altLang="en-US" sz="800" dirty="0">
                <a:solidFill>
                  <a:schemeClr val="tx1">
                    <a:lumMod val="75000"/>
                    <a:lumOff val="25000"/>
                  </a:schemeClr>
                </a:solidFill>
                <a:latin typeface="SamsungOne-700" panose="020B0803030303020204" pitchFamily="34" charset="0"/>
              </a:endParaRPr>
            </a:p>
          </p:txBody>
        </p:sp>
      </p:grpSp>
      <p:pic>
        <p:nvPicPr>
          <p:cNvPr id="85" name="그림 84">
            <a:extLst>
              <a:ext uri="{FF2B5EF4-FFF2-40B4-BE49-F238E27FC236}">
                <a16:creationId xmlns:a16="http://schemas.microsoft.com/office/drawing/2014/main" id="{A1DCDF48-D48D-44BF-828E-AE87154CE68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858" t="19103" r="1012" b="35687"/>
          <a:stretch/>
        </p:blipFill>
        <p:spPr>
          <a:xfrm>
            <a:off x="6813533" y="2405444"/>
            <a:ext cx="2028250" cy="1626717"/>
          </a:xfrm>
          <a:prstGeom prst="rect">
            <a:avLst/>
          </a:prstGeom>
          <a:noFill/>
          <a:ln>
            <a:noFill/>
          </a:ln>
        </p:spPr>
      </p:pic>
      <p:grpSp>
        <p:nvGrpSpPr>
          <p:cNvPr id="12" name="그룹 11"/>
          <p:cNvGrpSpPr/>
          <p:nvPr/>
        </p:nvGrpSpPr>
        <p:grpSpPr>
          <a:xfrm>
            <a:off x="622115" y="2341841"/>
            <a:ext cx="2624313" cy="1679911"/>
            <a:chOff x="3649506" y="5006732"/>
            <a:chExt cx="2624313" cy="1679911"/>
          </a:xfrm>
        </p:grpSpPr>
        <p:sp>
          <p:nvSpPr>
            <p:cNvPr id="7" name="타원 6"/>
            <p:cNvSpPr/>
            <p:nvPr/>
          </p:nvSpPr>
          <p:spPr>
            <a:xfrm>
              <a:off x="4071559" y="5249835"/>
              <a:ext cx="1976034" cy="1181961"/>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4823951" y="5006732"/>
              <a:ext cx="505187" cy="440720"/>
              <a:chOff x="3668727" y="5207618"/>
              <a:chExt cx="505187" cy="440720"/>
            </a:xfrm>
          </p:grpSpPr>
          <p:pic>
            <p:nvPicPr>
              <p:cNvPr id="2" name="그림 1"/>
              <p:cNvPicPr>
                <a:picLocks noChangeAspect="1"/>
              </p:cNvPicPr>
              <p:nvPr/>
            </p:nvPicPr>
            <p:blipFill>
              <a:blip r:embed="rId4">
                <a:clrChange>
                  <a:clrFrom>
                    <a:srgbClr val="FFFFFF"/>
                  </a:clrFrom>
                  <a:clrTo>
                    <a:srgbClr val="FFFFFF">
                      <a:alpha val="0"/>
                    </a:srgbClr>
                  </a:clrTo>
                </a:clrChange>
              </a:blip>
              <a:stretch>
                <a:fillRect/>
              </a:stretch>
            </p:blipFill>
            <p:spPr>
              <a:xfrm>
                <a:off x="3668727" y="5207618"/>
                <a:ext cx="391230" cy="332771"/>
              </a:xfrm>
              <a:prstGeom prst="rect">
                <a:avLst/>
              </a:prstGeom>
            </p:spPr>
          </p:pic>
          <p:sp>
            <p:nvSpPr>
              <p:cNvPr id="30" name="TextBox 29">
                <a:extLst>
                  <a:ext uri="{FF2B5EF4-FFF2-40B4-BE49-F238E27FC236}">
                    <a16:creationId xmlns:a16="http://schemas.microsoft.com/office/drawing/2014/main" id="{FC4858C7-83FC-4806-B76C-FD0D8FF022AA}"/>
                  </a:ext>
                </a:extLst>
              </p:cNvPr>
              <p:cNvSpPr txBox="1"/>
              <p:nvPr/>
            </p:nvSpPr>
            <p:spPr>
              <a:xfrm>
                <a:off x="3698474" y="5495105"/>
                <a:ext cx="475440" cy="153233"/>
              </a:xfrm>
              <a:prstGeom prst="round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defPPr>
                  <a:defRPr lang="en-US"/>
                </a:defPPr>
                <a:lvl1pPr algn="ctr">
                  <a:defRPr sz="700">
                    <a:solidFill>
                      <a:schemeClr val="tx1">
                        <a:lumMod val="75000"/>
                        <a:lumOff val="25000"/>
                      </a:schemeClr>
                    </a:solidFill>
                    <a:latin typeface="SamsungOne-400" panose="020B0503030303020204" pitchFamily="34" charset="0"/>
                    <a:ea typeface="SamsungOne-400" panose="020B0503030303020204" pitchFamily="34" charset="0"/>
                  </a:defRPr>
                </a:lvl1pPr>
              </a:lstStyle>
              <a:p>
                <a:r>
                  <a:rPr lang="en-US" altLang="ko-KR" sz="900" b="1" dirty="0">
                    <a:solidFill>
                      <a:schemeClr val="tx1"/>
                    </a:solidFill>
                  </a:rPr>
                  <a:t>Security</a:t>
                </a:r>
                <a:endParaRPr lang="ko-KR" altLang="en-US" sz="900" b="1" dirty="0">
                  <a:solidFill>
                    <a:schemeClr val="tx1"/>
                  </a:solidFill>
                </a:endParaRPr>
              </a:p>
            </p:txBody>
          </p:sp>
        </p:grpSp>
        <p:pic>
          <p:nvPicPr>
            <p:cNvPr id="5" name="그림 4"/>
            <p:cNvPicPr>
              <a:picLocks noChangeAspect="1"/>
            </p:cNvPicPr>
            <p:nvPr/>
          </p:nvPicPr>
          <p:blipFill>
            <a:blip r:embed="rId5"/>
            <a:stretch>
              <a:fillRect/>
            </a:stretch>
          </p:blipFill>
          <p:spPr>
            <a:xfrm>
              <a:off x="5651978" y="5182156"/>
              <a:ext cx="426612" cy="321158"/>
            </a:xfrm>
            <a:prstGeom prst="rect">
              <a:avLst/>
            </a:prstGeom>
          </p:spPr>
        </p:pic>
        <p:sp>
          <p:nvSpPr>
            <p:cNvPr id="34" name="TextBox 33">
              <a:extLst>
                <a:ext uri="{FF2B5EF4-FFF2-40B4-BE49-F238E27FC236}">
                  <a16:creationId xmlns:a16="http://schemas.microsoft.com/office/drawing/2014/main" id="{69F7D36D-5FF8-4CAD-ACB6-913A5D2315B2}"/>
                </a:ext>
              </a:extLst>
            </p:cNvPr>
            <p:cNvSpPr txBox="1"/>
            <p:nvPr/>
          </p:nvSpPr>
          <p:spPr>
            <a:xfrm>
              <a:off x="5529532" y="5526562"/>
              <a:ext cx="744287" cy="233113"/>
            </a:xfrm>
            <a:prstGeom prst="round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defPPr>
                <a:defRPr lang="en-US"/>
              </a:defPPr>
              <a:lvl1pPr algn="ctr">
                <a:lnSpc>
                  <a:spcPts val="800"/>
                </a:lnSpc>
                <a:defRPr sz="900" b="1">
                  <a:latin typeface="SamsungOne-400" panose="020B0503030303020204" pitchFamily="34" charset="0"/>
                  <a:ea typeface="SamsungOne-400" panose="020B0503030303020204" pitchFamily="34" charset="0"/>
                </a:defRPr>
              </a:lvl1pPr>
            </a:lstStyle>
            <a:p>
              <a:r>
                <a:rPr lang="en-US" altLang="ko-KR" dirty="0"/>
                <a:t>Facility Management</a:t>
              </a:r>
              <a:endParaRPr lang="ko-KR" altLang="en-US" dirty="0"/>
            </a:p>
          </p:txBody>
        </p:sp>
        <p:sp>
          <p:nvSpPr>
            <p:cNvPr id="46" name="TextBox 45">
              <a:extLst>
                <a:ext uri="{FF2B5EF4-FFF2-40B4-BE49-F238E27FC236}">
                  <a16:creationId xmlns:a16="http://schemas.microsoft.com/office/drawing/2014/main" id="{865239CE-B744-44C4-996D-680CC66B7C62}"/>
                </a:ext>
              </a:extLst>
            </p:cNvPr>
            <p:cNvSpPr txBox="1"/>
            <p:nvPr/>
          </p:nvSpPr>
          <p:spPr>
            <a:xfrm>
              <a:off x="5602636" y="6349075"/>
              <a:ext cx="530741" cy="209153"/>
            </a:xfrm>
            <a:prstGeom prst="roundRect">
              <a:avLst>
                <a:gd name="adj" fmla="val 3370"/>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defPPr>
                <a:defRPr lang="en-US"/>
              </a:defPPr>
              <a:lvl1pPr algn="ctr">
                <a:lnSpc>
                  <a:spcPts val="800"/>
                </a:lnSpc>
                <a:defRPr sz="900" b="1">
                  <a:latin typeface="SamsungOne-400" panose="020B0503030303020204" pitchFamily="34" charset="0"/>
                  <a:ea typeface="SamsungOne-400" panose="020B0503030303020204" pitchFamily="34" charset="0"/>
                </a:defRPr>
              </a:lvl1pPr>
            </a:lstStyle>
            <a:p>
              <a:r>
                <a:rPr lang="en-US" altLang="ko-KR" dirty="0"/>
                <a:t>Garbage </a:t>
              </a:r>
            </a:p>
            <a:p>
              <a:r>
                <a:rPr lang="en-US" altLang="ko-KR" dirty="0"/>
                <a:t>Dumping</a:t>
              </a:r>
              <a:endParaRPr lang="ko-KR" altLang="en-US" dirty="0"/>
            </a:p>
          </p:txBody>
        </p:sp>
        <p:pic>
          <p:nvPicPr>
            <p:cNvPr id="8" name="그림 7"/>
            <p:cNvPicPr>
              <a:picLocks noChangeAspect="1"/>
            </p:cNvPicPr>
            <p:nvPr/>
          </p:nvPicPr>
          <p:blipFill>
            <a:blip r:embed="rId6"/>
            <a:stretch>
              <a:fillRect/>
            </a:stretch>
          </p:blipFill>
          <p:spPr>
            <a:xfrm>
              <a:off x="5700264" y="5859297"/>
              <a:ext cx="312128" cy="443807"/>
            </a:xfrm>
            <a:prstGeom prst="rect">
              <a:avLst/>
            </a:prstGeom>
          </p:spPr>
        </p:pic>
        <p:pic>
          <p:nvPicPr>
            <p:cNvPr id="9" name="그림 8"/>
            <p:cNvPicPr>
              <a:picLocks noChangeAspect="1"/>
            </p:cNvPicPr>
            <p:nvPr/>
          </p:nvPicPr>
          <p:blipFill>
            <a:blip r:embed="rId7"/>
            <a:stretch>
              <a:fillRect/>
            </a:stretch>
          </p:blipFill>
          <p:spPr>
            <a:xfrm>
              <a:off x="4931232" y="6168325"/>
              <a:ext cx="405554" cy="354524"/>
            </a:xfrm>
            <a:prstGeom prst="rect">
              <a:avLst/>
            </a:prstGeom>
          </p:spPr>
        </p:pic>
        <p:sp>
          <p:nvSpPr>
            <p:cNvPr id="47" name="TextBox 46">
              <a:extLst>
                <a:ext uri="{FF2B5EF4-FFF2-40B4-BE49-F238E27FC236}">
                  <a16:creationId xmlns:a16="http://schemas.microsoft.com/office/drawing/2014/main" id="{895C667B-9488-4959-89CA-991DC8D3E968}"/>
                </a:ext>
              </a:extLst>
            </p:cNvPr>
            <p:cNvSpPr txBox="1"/>
            <p:nvPr/>
          </p:nvSpPr>
          <p:spPr>
            <a:xfrm>
              <a:off x="4516615" y="6533410"/>
              <a:ext cx="1178108" cy="153233"/>
            </a:xfrm>
            <a:prstGeom prst="round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defPPr>
                <a:defRPr lang="en-US"/>
              </a:defPPr>
              <a:lvl1pPr algn="ctr">
                <a:defRPr sz="700">
                  <a:solidFill>
                    <a:schemeClr val="tx1">
                      <a:lumMod val="75000"/>
                      <a:lumOff val="25000"/>
                    </a:schemeClr>
                  </a:solidFill>
                  <a:latin typeface="SamsungOne-400" panose="020B0503030303020204" pitchFamily="34" charset="0"/>
                  <a:ea typeface="SamsungOne-400" panose="020B0503030303020204" pitchFamily="34" charset="0"/>
                </a:defRPr>
              </a:lvl1pPr>
            </a:lstStyle>
            <a:p>
              <a:r>
                <a:rPr lang="en-US" altLang="ko-KR" sz="900" b="1" dirty="0">
                  <a:solidFill>
                    <a:schemeClr val="tx1"/>
                  </a:solidFill>
                </a:rPr>
                <a:t>Parking Supervision</a:t>
              </a:r>
            </a:p>
          </p:txBody>
        </p:sp>
        <p:pic>
          <p:nvPicPr>
            <p:cNvPr id="10" name="그림 9"/>
            <p:cNvPicPr>
              <a:picLocks noChangeAspect="1"/>
            </p:cNvPicPr>
            <p:nvPr/>
          </p:nvPicPr>
          <p:blipFill>
            <a:blip r:embed="rId8"/>
            <a:stretch>
              <a:fillRect/>
            </a:stretch>
          </p:blipFill>
          <p:spPr>
            <a:xfrm>
              <a:off x="3939279" y="5883140"/>
              <a:ext cx="594183" cy="396122"/>
            </a:xfrm>
            <a:prstGeom prst="rect">
              <a:avLst/>
            </a:prstGeom>
          </p:spPr>
        </p:pic>
        <p:sp>
          <p:nvSpPr>
            <p:cNvPr id="48" name="TextBox 47">
              <a:extLst>
                <a:ext uri="{FF2B5EF4-FFF2-40B4-BE49-F238E27FC236}">
                  <a16:creationId xmlns:a16="http://schemas.microsoft.com/office/drawing/2014/main" id="{BFF935B0-F01A-4E83-B78D-566FA05C5486}"/>
                </a:ext>
              </a:extLst>
            </p:cNvPr>
            <p:cNvSpPr txBox="1"/>
            <p:nvPr/>
          </p:nvSpPr>
          <p:spPr>
            <a:xfrm>
              <a:off x="3938816" y="6278913"/>
              <a:ext cx="529021" cy="153233"/>
            </a:xfrm>
            <a:prstGeom prst="round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defPPr>
                <a:defRPr lang="en-US"/>
              </a:defPPr>
              <a:lvl1pPr algn="ctr">
                <a:defRPr sz="700">
                  <a:solidFill>
                    <a:schemeClr val="tx1">
                      <a:lumMod val="75000"/>
                      <a:lumOff val="25000"/>
                    </a:schemeClr>
                  </a:solidFill>
                  <a:latin typeface="SamsungOne-400" panose="020B0503030303020204" pitchFamily="34" charset="0"/>
                  <a:ea typeface="SamsungOne-400" panose="020B0503030303020204" pitchFamily="34" charset="0"/>
                </a:defRPr>
              </a:lvl1pPr>
            </a:lstStyle>
            <a:p>
              <a:r>
                <a:rPr lang="en-US" altLang="ko-KR" sz="900" b="1" dirty="0">
                  <a:solidFill>
                    <a:schemeClr val="tx1"/>
                  </a:solidFill>
                </a:rPr>
                <a:t>Disaster</a:t>
              </a:r>
              <a:endParaRPr lang="ko-KR" altLang="en-US" sz="900" b="1" dirty="0">
                <a:solidFill>
                  <a:schemeClr val="tx1"/>
                </a:solidFill>
              </a:endParaRPr>
            </a:p>
          </p:txBody>
        </p:sp>
        <p:pic>
          <p:nvPicPr>
            <p:cNvPr id="11" name="그림 10"/>
            <p:cNvPicPr>
              <a:picLocks noChangeAspect="1"/>
            </p:cNvPicPr>
            <p:nvPr/>
          </p:nvPicPr>
          <p:blipFill>
            <a:blip r:embed="rId9"/>
            <a:stretch>
              <a:fillRect/>
            </a:stretch>
          </p:blipFill>
          <p:spPr>
            <a:xfrm>
              <a:off x="4008052" y="5316476"/>
              <a:ext cx="354171" cy="356960"/>
            </a:xfrm>
            <a:prstGeom prst="rect">
              <a:avLst/>
            </a:prstGeom>
          </p:spPr>
        </p:pic>
        <p:sp>
          <p:nvSpPr>
            <p:cNvPr id="49" name="TextBox 48">
              <a:extLst>
                <a:ext uri="{FF2B5EF4-FFF2-40B4-BE49-F238E27FC236}">
                  <a16:creationId xmlns:a16="http://schemas.microsoft.com/office/drawing/2014/main" id="{55A233CF-EA0A-4EE9-B0DA-1343E751A6A1}"/>
                </a:ext>
              </a:extLst>
            </p:cNvPr>
            <p:cNvSpPr txBox="1"/>
            <p:nvPr/>
          </p:nvSpPr>
          <p:spPr>
            <a:xfrm>
              <a:off x="3649506" y="5665411"/>
              <a:ext cx="1027212" cy="153233"/>
            </a:xfrm>
            <a:prstGeom prst="round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defPPr>
                <a:defRPr lang="en-US"/>
              </a:defPPr>
              <a:lvl1pPr algn="ctr">
                <a:defRPr sz="700">
                  <a:solidFill>
                    <a:schemeClr val="tx1">
                      <a:lumMod val="75000"/>
                      <a:lumOff val="25000"/>
                    </a:schemeClr>
                  </a:solidFill>
                  <a:latin typeface="SamsungOne-400" panose="020B0503030303020204" pitchFamily="34" charset="0"/>
                  <a:ea typeface="SamsungOne-400" panose="020B0503030303020204" pitchFamily="34" charset="0"/>
                </a:defRPr>
              </a:lvl1pPr>
            </a:lstStyle>
            <a:p>
              <a:r>
                <a:rPr lang="en-US" altLang="ko-KR" sz="900" b="1" dirty="0">
                  <a:solidFill>
                    <a:schemeClr val="tx1"/>
                  </a:solidFill>
                </a:rPr>
                <a:t>Children Protection</a:t>
              </a:r>
              <a:endParaRPr lang="ko-KR" altLang="en-US" sz="900" b="1" dirty="0">
                <a:solidFill>
                  <a:schemeClr val="tx1"/>
                </a:solidFill>
              </a:endParaRPr>
            </a:p>
          </p:txBody>
        </p:sp>
        <p:sp>
          <p:nvSpPr>
            <p:cNvPr id="50" name="TextBox 49">
              <a:extLst>
                <a:ext uri="{FF2B5EF4-FFF2-40B4-BE49-F238E27FC236}">
                  <a16:creationId xmlns:a16="http://schemas.microsoft.com/office/drawing/2014/main" id="{160F703B-F831-42D3-93F8-5694FCF22A19}"/>
                </a:ext>
              </a:extLst>
            </p:cNvPr>
            <p:cNvSpPr txBox="1"/>
            <p:nvPr/>
          </p:nvSpPr>
          <p:spPr>
            <a:xfrm>
              <a:off x="4607727" y="5625219"/>
              <a:ext cx="855073" cy="374571"/>
            </a:xfrm>
            <a:prstGeom prst="round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defPPr>
                <a:defRPr lang="en-US"/>
              </a:defPPr>
              <a:lvl1pPr algn="ctr">
                <a:defRPr sz="700">
                  <a:solidFill>
                    <a:schemeClr val="tx1">
                      <a:lumMod val="75000"/>
                      <a:lumOff val="25000"/>
                    </a:schemeClr>
                  </a:solidFill>
                  <a:latin typeface="SamsungOne-400" panose="020B0503030303020204" pitchFamily="34" charset="0"/>
                  <a:ea typeface="SamsungOne-400" panose="020B0503030303020204" pitchFamily="34" charset="0"/>
                </a:defRPr>
              </a:lvl1pPr>
            </a:lstStyle>
            <a:p>
              <a:r>
                <a:rPr lang="en-US" altLang="ko-KR" sz="1100" dirty="0">
                  <a:solidFill>
                    <a:schemeClr val="tx1">
                      <a:lumMod val="85000"/>
                      <a:lumOff val="15000"/>
                    </a:schemeClr>
                  </a:solidFill>
                  <a:latin typeface="SamsungOne-700" panose="020B0803030303020204" pitchFamily="34" charset="0"/>
                  <a:ea typeface="SamsungOne-700" panose="020B0803030303020204" pitchFamily="34" charset="0"/>
                </a:rPr>
                <a:t>Control Center</a:t>
              </a:r>
              <a:endParaRPr lang="ko-KR" altLang="en-US" sz="1100" dirty="0">
                <a:solidFill>
                  <a:schemeClr val="tx1">
                    <a:lumMod val="85000"/>
                    <a:lumOff val="15000"/>
                  </a:schemeClr>
                </a:solidFill>
                <a:latin typeface="SamsungOne-700" panose="020B0803030303020204" pitchFamily="34" charset="0"/>
              </a:endParaRPr>
            </a:p>
          </p:txBody>
        </p:sp>
      </p:grpSp>
      <p:pic>
        <p:nvPicPr>
          <p:cNvPr id="18" name="Picture 17">
            <a:extLst>
              <a:ext uri="{FF2B5EF4-FFF2-40B4-BE49-F238E27FC236}">
                <a16:creationId xmlns:a16="http://schemas.microsoft.com/office/drawing/2014/main" id="{02BA87DA-D592-009B-5C2A-5BA8FF46DE52}"/>
              </a:ext>
            </a:extLst>
          </p:cNvPr>
          <p:cNvPicPr>
            <a:picLocks noChangeAspect="1"/>
          </p:cNvPicPr>
          <p:nvPr/>
        </p:nvPicPr>
        <p:blipFill>
          <a:blip r:embed="rId10"/>
          <a:stretch>
            <a:fillRect/>
          </a:stretch>
        </p:blipFill>
        <p:spPr>
          <a:xfrm>
            <a:off x="614344" y="2326994"/>
            <a:ext cx="2713942" cy="1694758"/>
          </a:xfrm>
          <a:prstGeom prst="rect">
            <a:avLst/>
          </a:prstGeom>
        </p:spPr>
      </p:pic>
    </p:spTree>
    <p:extLst>
      <p:ext uri="{BB962C8B-B14F-4D97-AF65-F5344CB8AC3E}">
        <p14:creationId xmlns:p14="http://schemas.microsoft.com/office/powerpoint/2010/main" val="1180016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Các</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thành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phần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3.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4" name="직사각형 13">
            <a:extLst>
              <a:ext uri="{FF2B5EF4-FFF2-40B4-BE49-F238E27FC236}">
                <a16:creationId xmlns:a16="http://schemas.microsoft.com/office/drawing/2014/main" id="{90F370DD-264C-46C3-B12C-1B542ED9F2BD}"/>
              </a:ext>
            </a:extLst>
          </p:cNvPr>
          <p:cNvSpPr/>
          <p:nvPr/>
        </p:nvSpPr>
        <p:spPr>
          <a:xfrm>
            <a:off x="1054112" y="3883135"/>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Môi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trường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IoT</a:t>
            </a: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Cảm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biến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Bộ</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truyền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động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3.3.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Điện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toán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đám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mây</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07380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그룹 85"/>
          <p:cNvGrpSpPr/>
          <p:nvPr/>
        </p:nvGrpSpPr>
        <p:grpSpPr>
          <a:xfrm>
            <a:off x="416128" y="444866"/>
            <a:ext cx="9051872" cy="553998"/>
            <a:chOff x="416128" y="444866"/>
            <a:chExt cx="9051872" cy="553998"/>
          </a:xfrm>
        </p:grpSpPr>
        <p:sp>
          <p:nvSpPr>
            <p:cNvPr id="88" name="직사각형 87">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Môi trường IoT</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49" name="직사각형 148">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50" name="직사각형 14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Các thành phần của IoT</a:t>
            </a:r>
          </a:p>
        </p:txBody>
      </p:sp>
      <p:sp>
        <p:nvSpPr>
          <p:cNvPr id="92" name="직사각형 91">
            <a:extLst>
              <a:ext uri="{FF2B5EF4-FFF2-40B4-BE49-F238E27FC236}">
                <a16:creationId xmlns:a16="http://schemas.microsoft.com/office/drawing/2014/main" id="{D7A89986-7CCA-4F54-A9EB-7BCB164F07FF}"/>
              </a:ext>
            </a:extLst>
          </p:cNvPr>
          <p:cNvSpPr/>
          <p:nvPr/>
        </p:nvSpPr>
        <p:spPr>
          <a:xfrm>
            <a:off x="524251" y="1890703"/>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Dịch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vụ</a:t>
            </a:r>
            <a:r>
              <a:rPr kumimoji="1" lang="en-US" altLang="ko-KR" sz="1400" dirty="0">
                <a:solidFill>
                  <a:schemeClr val="tx1"/>
                </a:solidFill>
                <a:latin typeface="SamsungOne-400" panose="020B0503030303020204" pitchFamily="34" charset="0"/>
                <a:ea typeface="SamsungOne-400" panose="020B0503030303020204" pitchFamily="34" charset="0"/>
              </a:rPr>
              <a:t> IoT</a:t>
            </a:r>
          </a:p>
        </p:txBody>
      </p:sp>
      <p:sp>
        <p:nvSpPr>
          <p:cNvPr id="10" name="직사각형 9"/>
          <p:cNvSpPr/>
          <p:nvPr/>
        </p:nvSpPr>
        <p:spPr>
          <a:xfrm>
            <a:off x="5231078" y="2958805"/>
            <a:ext cx="3991607" cy="3146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22" name="대각선 방향의 모서리가 둥근 사각형 107">
            <a:extLst>
              <a:ext uri="{FF2B5EF4-FFF2-40B4-BE49-F238E27FC236}">
                <a16:creationId xmlns:a16="http://schemas.microsoft.com/office/drawing/2014/main" id="{0EA5D25A-09E0-462B-B095-FE7797E9CD9F}"/>
              </a:ext>
            </a:extLst>
          </p:cNvPr>
          <p:cNvSpPr/>
          <p:nvPr/>
        </p:nvSpPr>
        <p:spPr>
          <a:xfrm>
            <a:off x="711954" y="3200093"/>
            <a:ext cx="8639437" cy="2856965"/>
          </a:xfrm>
          <a:prstGeom prst="rect">
            <a:avLst/>
          </a:prstGeom>
          <a:solidFill>
            <a:srgbClr val="0033CC"/>
          </a:solidFill>
          <a:ln w="25400">
            <a:noFill/>
          </a:ln>
          <a:effectLst/>
        </p:spPr>
        <p:txBody>
          <a:bodyPr vert="horz" lIns="91411" tIns="45705" rIns="91411" bIns="45705" rtlCol="0" anchor="t" anchorCtr="0">
            <a:noAutofit/>
          </a:bodyPr>
          <a:lstStyle/>
          <a:p>
            <a:pPr defTabSz="457063" fontAlgn="base">
              <a:lnSpc>
                <a:spcPct val="90000"/>
              </a:lnSpc>
              <a:spcBef>
                <a:spcPct val="0"/>
              </a:spcBef>
              <a:spcAft>
                <a:spcPct val="0"/>
              </a:spcAft>
              <a:buClr>
                <a:srgbClr val="FFFFFF"/>
              </a:buClr>
              <a:defRPr/>
            </a:pPr>
            <a:endParaRPr lang="ko-KR" altLang="en-US" sz="1600" b="1" spc="-50" dirty="0">
              <a:ln>
                <a:solidFill>
                  <a:prstClr val="white">
                    <a:alpha val="5000"/>
                  </a:prstClr>
                </a:solidFill>
              </a:ln>
              <a:solidFill>
                <a:prstClr val="white"/>
              </a:solidFill>
              <a:effectLst>
                <a:outerShdw blurRad="127000" dist="38100" dir="2700000" algn="tl" rotWithShape="0">
                  <a:prstClr val="black">
                    <a:alpha val="40000"/>
                  </a:prstClr>
                </a:outerShdw>
              </a:effectLst>
              <a:latin typeface="SamsungOne-400" panose="020B0503030303020204" charset="0"/>
              <a:ea typeface="-윤고딕330" panose="02030504000101010101" pitchFamily="18" charset="-127"/>
              <a:cs typeface="Arial" panose="020B0604020202020204" pitchFamily="34" charset="0"/>
            </a:endParaRPr>
          </a:p>
        </p:txBody>
      </p:sp>
      <p:sp>
        <p:nvSpPr>
          <p:cNvPr id="423" name="직사각형 9">
            <a:extLst>
              <a:ext uri="{FF2B5EF4-FFF2-40B4-BE49-F238E27FC236}">
                <a16:creationId xmlns:a16="http://schemas.microsoft.com/office/drawing/2014/main" id="{E128358B-08F2-9A4D-7E2E-FFD66036EF37}"/>
              </a:ext>
            </a:extLst>
          </p:cNvPr>
          <p:cNvSpPr/>
          <p:nvPr/>
        </p:nvSpPr>
        <p:spPr>
          <a:xfrm>
            <a:off x="5683108" y="3253884"/>
            <a:ext cx="3610312" cy="274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pic>
        <p:nvPicPr>
          <p:cNvPr id="424" name="그림 63">
            <a:extLst>
              <a:ext uri="{FF2B5EF4-FFF2-40B4-BE49-F238E27FC236}">
                <a16:creationId xmlns:a16="http://schemas.microsoft.com/office/drawing/2014/main" id="{01394C48-F170-E302-00CF-8D0E898BE0D5}"/>
              </a:ext>
            </a:extLst>
          </p:cNvPr>
          <p:cNvPicPr>
            <a:picLocks noChangeAspect="1"/>
          </p:cNvPicPr>
          <p:nvPr/>
        </p:nvPicPr>
        <p:blipFill rotWithShape="1">
          <a:blip r:embed="rId4"/>
          <a:srcRect l="13750" t="58795" r="35547" b="9361"/>
          <a:stretch/>
        </p:blipFill>
        <p:spPr>
          <a:xfrm>
            <a:off x="2554140" y="4938229"/>
            <a:ext cx="3130462" cy="1065037"/>
          </a:xfrm>
          <a:prstGeom prst="rect">
            <a:avLst/>
          </a:prstGeom>
        </p:spPr>
      </p:pic>
      <p:sp>
        <p:nvSpPr>
          <p:cNvPr id="425" name="직사각형 93">
            <a:extLst>
              <a:ext uri="{FF2B5EF4-FFF2-40B4-BE49-F238E27FC236}">
                <a16:creationId xmlns:a16="http://schemas.microsoft.com/office/drawing/2014/main" id="{A0054648-A379-4ADC-886C-0DB9895C6AC2}"/>
              </a:ext>
            </a:extLst>
          </p:cNvPr>
          <p:cNvSpPr/>
          <p:nvPr/>
        </p:nvSpPr>
        <p:spPr>
          <a:xfrm>
            <a:off x="7083173" y="5327636"/>
            <a:ext cx="2132142" cy="5985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800" dirty="0">
                <a:solidFill>
                  <a:prstClr val="black">
                    <a:lumMod val="85000"/>
                    <a:lumOff val="15000"/>
                  </a:prstClr>
                </a:solidFill>
                <a:latin typeface="SamsungOne-400" panose="020B0503030303020204" charset="0"/>
                <a:ea typeface="SamsungOne-700" panose="020B0803030303020204" pitchFamily="34" charset="0"/>
              </a:rPr>
              <a:t>Trao đổi thông tin và thu thập dữ liệu bằng cách kết nối tất cả các đối tượng như máy móc với nhau và máy móc với con người</a:t>
            </a:r>
          </a:p>
        </p:txBody>
      </p:sp>
      <p:sp>
        <p:nvSpPr>
          <p:cNvPr id="426" name="직사각형 46">
            <a:extLst>
              <a:ext uri="{FF2B5EF4-FFF2-40B4-BE49-F238E27FC236}">
                <a16:creationId xmlns:a16="http://schemas.microsoft.com/office/drawing/2014/main" id="{8584AC48-8495-4818-2ABA-F8DFA6E0E858}"/>
              </a:ext>
            </a:extLst>
          </p:cNvPr>
          <p:cNvSpPr/>
          <p:nvPr/>
        </p:nvSpPr>
        <p:spPr>
          <a:xfrm>
            <a:off x="7083174" y="4327505"/>
            <a:ext cx="2132142" cy="5985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800" dirty="0">
                <a:solidFill>
                  <a:prstClr val="black">
                    <a:lumMod val="85000"/>
                    <a:lumOff val="15000"/>
                  </a:prstClr>
                </a:solidFill>
                <a:latin typeface="SamsungOne-400" panose="020B0503030303020204" charset="0"/>
                <a:ea typeface="SamsungOne-700" panose="020B0803030303020204" pitchFamily="34" charset="0"/>
              </a:rPr>
              <a:t>Khả năng tích lũy dữ liệu nâng cao nhờ tính năng xử lý thông tin tiên tiến </a:t>
            </a:r>
          </a:p>
        </p:txBody>
      </p:sp>
      <p:sp>
        <p:nvSpPr>
          <p:cNvPr id="427" name="직사각형 46">
            <a:extLst>
              <a:ext uri="{FF2B5EF4-FFF2-40B4-BE49-F238E27FC236}">
                <a16:creationId xmlns:a16="http://schemas.microsoft.com/office/drawing/2014/main" id="{6993F850-0663-12B5-5BE0-3A64FCAE6BC4}"/>
              </a:ext>
            </a:extLst>
          </p:cNvPr>
          <p:cNvSpPr/>
          <p:nvPr/>
        </p:nvSpPr>
        <p:spPr>
          <a:xfrm>
            <a:off x="7083174" y="3327375"/>
            <a:ext cx="2132142" cy="5985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800" dirty="0">
                <a:solidFill>
                  <a:prstClr val="black">
                    <a:lumMod val="85000"/>
                    <a:lumOff val="15000"/>
                  </a:prstClr>
                </a:solidFill>
                <a:latin typeface="SamsungOne-400" panose="020B0503030303020204" charset="0"/>
                <a:ea typeface="SamsungOne-700" panose="020B0803030303020204" pitchFamily="34" charset="0"/>
              </a:rPr>
              <a:t>Tạo giá trị từ trí thông minh của máy móc bằng khả năng học nhanh khi sử dụng dữ liệu</a:t>
            </a:r>
          </a:p>
        </p:txBody>
      </p:sp>
      <p:sp>
        <p:nvSpPr>
          <p:cNvPr id="428" name="모서리가 둥근 직사각형 101">
            <a:extLst>
              <a:ext uri="{FF2B5EF4-FFF2-40B4-BE49-F238E27FC236}">
                <a16:creationId xmlns:a16="http://schemas.microsoft.com/office/drawing/2014/main" id="{34675A6F-58A8-38CE-3898-AD5FFC6FEF21}"/>
              </a:ext>
            </a:extLst>
          </p:cNvPr>
          <p:cNvSpPr/>
          <p:nvPr/>
        </p:nvSpPr>
        <p:spPr>
          <a:xfrm>
            <a:off x="5873926" y="5535731"/>
            <a:ext cx="977020" cy="392779"/>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800" dirty="0">
                <a:solidFill>
                  <a:prstClr val="black">
                    <a:lumMod val="85000"/>
                    <a:lumOff val="15000"/>
                  </a:prstClr>
                </a:solidFill>
                <a:latin typeface="SamsungOne-400" panose="020B0503030303020204" charset="0"/>
                <a:ea typeface="SamsungOne-700" panose="020B0803030303020204" pitchFamily="34" charset="0"/>
              </a:rPr>
              <a:t>Thu thập thông tin</a:t>
            </a:r>
          </a:p>
        </p:txBody>
      </p:sp>
      <p:sp>
        <p:nvSpPr>
          <p:cNvPr id="429" name="모서리가 둥근 직사각형 103">
            <a:extLst>
              <a:ext uri="{FF2B5EF4-FFF2-40B4-BE49-F238E27FC236}">
                <a16:creationId xmlns:a16="http://schemas.microsoft.com/office/drawing/2014/main" id="{9085082F-B586-4AD7-E9D7-0F7EAD1D2FE4}"/>
              </a:ext>
            </a:extLst>
          </p:cNvPr>
          <p:cNvSpPr/>
          <p:nvPr/>
        </p:nvSpPr>
        <p:spPr>
          <a:xfrm>
            <a:off x="5873926" y="4980534"/>
            <a:ext cx="977020" cy="392779"/>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800" dirty="0">
                <a:solidFill>
                  <a:prstClr val="black">
                    <a:lumMod val="85000"/>
                    <a:lumOff val="15000"/>
                  </a:prstClr>
                </a:solidFill>
                <a:latin typeface="SamsungOne-400" panose="020B0503030303020204" charset="0"/>
                <a:ea typeface="SamsungOne-700" panose="020B0803030303020204" pitchFamily="34" charset="0"/>
              </a:rPr>
              <a:t>Truyền điện</a:t>
            </a:r>
          </a:p>
        </p:txBody>
      </p:sp>
      <p:sp>
        <p:nvSpPr>
          <p:cNvPr id="430" name="모서리가 둥근 직사각형 104">
            <a:extLst>
              <a:ext uri="{FF2B5EF4-FFF2-40B4-BE49-F238E27FC236}">
                <a16:creationId xmlns:a16="http://schemas.microsoft.com/office/drawing/2014/main" id="{03A6D674-2EB2-B0F0-57AA-E144D2B16C6D}"/>
              </a:ext>
            </a:extLst>
          </p:cNvPr>
          <p:cNvSpPr/>
          <p:nvPr/>
        </p:nvSpPr>
        <p:spPr>
          <a:xfrm>
            <a:off x="5873926" y="4425337"/>
            <a:ext cx="977020" cy="392779"/>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800" dirty="0">
                <a:solidFill>
                  <a:prstClr val="black">
                    <a:lumMod val="85000"/>
                    <a:lumOff val="15000"/>
                  </a:prstClr>
                </a:solidFill>
                <a:latin typeface="SamsungOne-400" panose="020B0503030303020204" charset="0"/>
                <a:ea typeface="SamsungOne-700" panose="020B0803030303020204" pitchFamily="34" charset="0"/>
              </a:rPr>
              <a:t>Phân tích dữ liệu,</a:t>
            </a:r>
          </a:p>
          <a:p>
            <a:pPr algn="ctr" defTabSz="457063"/>
            <a:r>
              <a:rPr lang="vi-VN" sz="800" dirty="0">
                <a:solidFill>
                  <a:prstClr val="black">
                    <a:lumMod val="85000"/>
                    <a:lumOff val="15000"/>
                  </a:prstClr>
                </a:solidFill>
                <a:latin typeface="SamsungOne-400" panose="020B0503030303020204" charset="0"/>
                <a:ea typeface="SamsungOne-700" panose="020B0803030303020204" pitchFamily="34" charset="0"/>
              </a:rPr>
              <a:t>Tích lũy dữ liệu</a:t>
            </a:r>
          </a:p>
        </p:txBody>
      </p:sp>
      <p:sp>
        <p:nvSpPr>
          <p:cNvPr id="431" name="모서리가 둥근 직사각형 105">
            <a:extLst>
              <a:ext uri="{FF2B5EF4-FFF2-40B4-BE49-F238E27FC236}">
                <a16:creationId xmlns:a16="http://schemas.microsoft.com/office/drawing/2014/main" id="{2313A978-145A-7EF5-CC5F-ABF96EA72A3D}"/>
              </a:ext>
            </a:extLst>
          </p:cNvPr>
          <p:cNvSpPr/>
          <p:nvPr/>
        </p:nvSpPr>
        <p:spPr>
          <a:xfrm>
            <a:off x="5873926" y="3870140"/>
            <a:ext cx="977020" cy="392779"/>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800" dirty="0">
                <a:solidFill>
                  <a:prstClr val="black">
                    <a:lumMod val="85000"/>
                    <a:lumOff val="15000"/>
                  </a:prstClr>
                </a:solidFill>
                <a:latin typeface="SamsungOne-400" panose="020B0503030303020204" charset="0"/>
                <a:ea typeface="SamsungOne-700" panose="020B0803030303020204" pitchFamily="34" charset="0"/>
              </a:rPr>
              <a:t>Phán đoán, Suy luận</a:t>
            </a:r>
          </a:p>
        </p:txBody>
      </p:sp>
      <p:sp>
        <p:nvSpPr>
          <p:cNvPr id="432" name="모서리가 둥근 직사각형 106">
            <a:extLst>
              <a:ext uri="{FF2B5EF4-FFF2-40B4-BE49-F238E27FC236}">
                <a16:creationId xmlns:a16="http://schemas.microsoft.com/office/drawing/2014/main" id="{A6506A31-5845-2ED8-AA01-D6368E4261E4}"/>
              </a:ext>
            </a:extLst>
          </p:cNvPr>
          <p:cNvSpPr/>
          <p:nvPr/>
        </p:nvSpPr>
        <p:spPr>
          <a:xfrm>
            <a:off x="5873926" y="3314943"/>
            <a:ext cx="977020" cy="39277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800" dirty="0">
                <a:solidFill>
                  <a:prstClr val="black">
                    <a:lumMod val="85000"/>
                    <a:lumOff val="15000"/>
                  </a:prstClr>
                </a:solidFill>
                <a:latin typeface="SamsungOne-400" panose="020B0503030303020204" charset="0"/>
                <a:ea typeface="SamsungOne-700" panose="020B0803030303020204" pitchFamily="34" charset="0"/>
              </a:rPr>
              <a:t>Giá trị mới</a:t>
            </a:r>
          </a:p>
        </p:txBody>
      </p:sp>
      <p:sp>
        <p:nvSpPr>
          <p:cNvPr id="433" name="화살표: 아래쪽 6">
            <a:extLst>
              <a:ext uri="{FF2B5EF4-FFF2-40B4-BE49-F238E27FC236}">
                <a16:creationId xmlns:a16="http://schemas.microsoft.com/office/drawing/2014/main" id="{B7DFFC9D-961A-0244-0252-D408A2D63DA4}"/>
              </a:ext>
            </a:extLst>
          </p:cNvPr>
          <p:cNvSpPr/>
          <p:nvPr/>
        </p:nvSpPr>
        <p:spPr>
          <a:xfrm rot="10800000">
            <a:off x="6288768" y="5377098"/>
            <a:ext cx="142693" cy="154848"/>
          </a:xfrm>
          <a:prstGeom prst="downArrow">
            <a:avLst>
              <a:gd name="adj1" fmla="val 56781"/>
              <a:gd name="adj2" fmla="val 56860"/>
            </a:avLst>
          </a:prstGeom>
          <a:gradFill>
            <a:gsLst>
              <a:gs pos="6000">
                <a:schemeClr val="bg1">
                  <a:lumMod val="65000"/>
                  <a:alpha val="0"/>
                </a:schemeClr>
              </a:gs>
              <a:gs pos="91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434" name="화살표: 아래쪽 6">
            <a:extLst>
              <a:ext uri="{FF2B5EF4-FFF2-40B4-BE49-F238E27FC236}">
                <a16:creationId xmlns:a16="http://schemas.microsoft.com/office/drawing/2014/main" id="{98D814BE-5F6E-63FB-4A5A-53BD7D8AFD19}"/>
              </a:ext>
            </a:extLst>
          </p:cNvPr>
          <p:cNvSpPr/>
          <p:nvPr/>
        </p:nvSpPr>
        <p:spPr>
          <a:xfrm rot="10800000">
            <a:off x="6288768" y="4821901"/>
            <a:ext cx="142693" cy="154848"/>
          </a:xfrm>
          <a:prstGeom prst="downArrow">
            <a:avLst>
              <a:gd name="adj1" fmla="val 56781"/>
              <a:gd name="adj2" fmla="val 56860"/>
            </a:avLst>
          </a:prstGeom>
          <a:gradFill>
            <a:gsLst>
              <a:gs pos="6000">
                <a:schemeClr val="bg1">
                  <a:lumMod val="65000"/>
                  <a:alpha val="0"/>
                </a:schemeClr>
              </a:gs>
              <a:gs pos="91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435" name="화살표: 아래쪽 6">
            <a:extLst>
              <a:ext uri="{FF2B5EF4-FFF2-40B4-BE49-F238E27FC236}">
                <a16:creationId xmlns:a16="http://schemas.microsoft.com/office/drawing/2014/main" id="{A35CCC0A-944A-1E18-1086-3655546E27D2}"/>
              </a:ext>
            </a:extLst>
          </p:cNvPr>
          <p:cNvSpPr/>
          <p:nvPr/>
        </p:nvSpPr>
        <p:spPr>
          <a:xfrm rot="10800000">
            <a:off x="6288768" y="4266704"/>
            <a:ext cx="142693" cy="154848"/>
          </a:xfrm>
          <a:prstGeom prst="downArrow">
            <a:avLst>
              <a:gd name="adj1" fmla="val 56781"/>
              <a:gd name="adj2" fmla="val 56860"/>
            </a:avLst>
          </a:prstGeom>
          <a:gradFill>
            <a:gsLst>
              <a:gs pos="6000">
                <a:schemeClr val="bg1">
                  <a:lumMod val="65000"/>
                  <a:alpha val="0"/>
                </a:schemeClr>
              </a:gs>
              <a:gs pos="91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436" name="화살표: 아래쪽 6">
            <a:extLst>
              <a:ext uri="{FF2B5EF4-FFF2-40B4-BE49-F238E27FC236}">
                <a16:creationId xmlns:a16="http://schemas.microsoft.com/office/drawing/2014/main" id="{E17A530A-7554-2BBF-9C88-B7B0385A195D}"/>
              </a:ext>
            </a:extLst>
          </p:cNvPr>
          <p:cNvSpPr/>
          <p:nvPr/>
        </p:nvSpPr>
        <p:spPr>
          <a:xfrm rot="10800000">
            <a:off x="6288768" y="3711507"/>
            <a:ext cx="142693" cy="154848"/>
          </a:xfrm>
          <a:prstGeom prst="downArrow">
            <a:avLst>
              <a:gd name="adj1" fmla="val 56781"/>
              <a:gd name="adj2" fmla="val 56860"/>
            </a:avLst>
          </a:prstGeom>
          <a:gradFill>
            <a:gsLst>
              <a:gs pos="6000">
                <a:schemeClr val="bg1">
                  <a:lumMod val="65000"/>
                  <a:alpha val="0"/>
                </a:schemeClr>
              </a:gs>
              <a:gs pos="91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pic>
        <p:nvPicPr>
          <p:cNvPr id="437" name="그림 124">
            <a:extLst>
              <a:ext uri="{FF2B5EF4-FFF2-40B4-BE49-F238E27FC236}">
                <a16:creationId xmlns:a16="http://schemas.microsoft.com/office/drawing/2014/main" id="{957A3803-BCE9-647C-85A2-93E9073CB516}"/>
              </a:ext>
            </a:extLst>
          </p:cNvPr>
          <p:cNvPicPr>
            <a:picLocks noChangeAspect="1"/>
          </p:cNvPicPr>
          <p:nvPr/>
        </p:nvPicPr>
        <p:blipFill rotWithShape="1">
          <a:blip r:embed="rId4"/>
          <a:srcRect l="13750" t="8438" r="35547" b="76046"/>
          <a:stretch/>
        </p:blipFill>
        <p:spPr>
          <a:xfrm>
            <a:off x="2554140" y="3252845"/>
            <a:ext cx="3130462" cy="518946"/>
          </a:xfrm>
          <a:prstGeom prst="rect">
            <a:avLst/>
          </a:prstGeom>
        </p:spPr>
      </p:pic>
      <p:pic>
        <p:nvPicPr>
          <p:cNvPr id="438" name="그림 125">
            <a:extLst>
              <a:ext uri="{FF2B5EF4-FFF2-40B4-BE49-F238E27FC236}">
                <a16:creationId xmlns:a16="http://schemas.microsoft.com/office/drawing/2014/main" id="{D800E587-8658-E07B-B1C9-F92D215FF936}"/>
              </a:ext>
            </a:extLst>
          </p:cNvPr>
          <p:cNvPicPr>
            <a:picLocks noChangeAspect="1"/>
          </p:cNvPicPr>
          <p:nvPr/>
        </p:nvPicPr>
        <p:blipFill rotWithShape="1">
          <a:blip r:embed="rId4"/>
          <a:srcRect l="13750" t="20748" r="35547" b="44377"/>
          <a:stretch/>
        </p:blipFill>
        <p:spPr>
          <a:xfrm>
            <a:off x="2554140" y="3771791"/>
            <a:ext cx="3130462" cy="1166438"/>
          </a:xfrm>
          <a:prstGeom prst="rect">
            <a:avLst/>
          </a:prstGeom>
        </p:spPr>
      </p:pic>
      <p:sp>
        <p:nvSpPr>
          <p:cNvPr id="439" name="직사각형 126">
            <a:extLst>
              <a:ext uri="{FF2B5EF4-FFF2-40B4-BE49-F238E27FC236}">
                <a16:creationId xmlns:a16="http://schemas.microsoft.com/office/drawing/2014/main" id="{E80B705E-252E-F0CA-7025-6CE2F6397BDA}"/>
              </a:ext>
            </a:extLst>
          </p:cNvPr>
          <p:cNvSpPr/>
          <p:nvPr/>
        </p:nvSpPr>
        <p:spPr>
          <a:xfrm>
            <a:off x="2554309" y="3752747"/>
            <a:ext cx="3232177" cy="146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40" name="모서리가 둥근 직사각형 88">
            <a:extLst>
              <a:ext uri="{FF2B5EF4-FFF2-40B4-BE49-F238E27FC236}">
                <a16:creationId xmlns:a16="http://schemas.microsoft.com/office/drawing/2014/main" id="{DE477FC8-EC24-46BD-FDB7-B9C7D7879AF5}"/>
              </a:ext>
            </a:extLst>
          </p:cNvPr>
          <p:cNvSpPr/>
          <p:nvPr/>
        </p:nvSpPr>
        <p:spPr>
          <a:xfrm>
            <a:off x="3583996" y="5470664"/>
            <a:ext cx="464196" cy="124422"/>
          </a:xfrm>
          <a:prstGeom prst="roundRect">
            <a:avLst/>
          </a:prstGeom>
          <a:solidFill>
            <a:srgbClr val="97C7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white"/>
                </a:solidFill>
                <a:latin typeface="SamsungOne-400" panose="020B0503030303020204" charset="0"/>
                <a:ea typeface="SamsungOne-700" panose="020B0803030303020204" pitchFamily="34" charset="0"/>
              </a:rPr>
              <a:t>Xe</a:t>
            </a:r>
          </a:p>
        </p:txBody>
      </p:sp>
      <p:sp>
        <p:nvSpPr>
          <p:cNvPr id="441" name="모서리가 둥근 직사각형 92">
            <a:extLst>
              <a:ext uri="{FF2B5EF4-FFF2-40B4-BE49-F238E27FC236}">
                <a16:creationId xmlns:a16="http://schemas.microsoft.com/office/drawing/2014/main" id="{C026EF5D-ADBD-1A0B-B336-6559DDA11843}"/>
              </a:ext>
            </a:extLst>
          </p:cNvPr>
          <p:cNvSpPr/>
          <p:nvPr/>
        </p:nvSpPr>
        <p:spPr>
          <a:xfrm>
            <a:off x="4620014" y="4033841"/>
            <a:ext cx="614676" cy="1481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500" dirty="0">
                <a:solidFill>
                  <a:prstClr val="black">
                    <a:lumMod val="85000"/>
                    <a:lumOff val="15000"/>
                  </a:prstClr>
                </a:solidFill>
                <a:latin typeface="SamsungOne-400" panose="020B0503030303020204" charset="0"/>
                <a:ea typeface="SamsungOne-700" panose="020B0803030303020204" pitchFamily="34" charset="0"/>
              </a:rPr>
              <a:t>Nhận thức, Học tập, Lập luận</a:t>
            </a:r>
          </a:p>
        </p:txBody>
      </p:sp>
      <p:sp>
        <p:nvSpPr>
          <p:cNvPr id="442" name="모서리가 둥근 직사각형 97">
            <a:extLst>
              <a:ext uri="{FF2B5EF4-FFF2-40B4-BE49-F238E27FC236}">
                <a16:creationId xmlns:a16="http://schemas.microsoft.com/office/drawing/2014/main" id="{B49A73B0-76FD-93AD-5558-FED52A7621C1}"/>
              </a:ext>
            </a:extLst>
          </p:cNvPr>
          <p:cNvSpPr/>
          <p:nvPr/>
        </p:nvSpPr>
        <p:spPr>
          <a:xfrm>
            <a:off x="3072006" y="5470664"/>
            <a:ext cx="464196" cy="124422"/>
          </a:xfrm>
          <a:prstGeom prst="roundRect">
            <a:avLst/>
          </a:prstGeom>
          <a:solidFill>
            <a:srgbClr val="97C7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white"/>
                </a:solidFill>
                <a:latin typeface="SamsungOne-400" panose="020B0503030303020204" charset="0"/>
                <a:ea typeface="SamsungOne-700" panose="020B0803030303020204" pitchFamily="34" charset="0"/>
              </a:rPr>
              <a:t>CCTV</a:t>
            </a:r>
          </a:p>
        </p:txBody>
      </p:sp>
      <p:sp>
        <p:nvSpPr>
          <p:cNvPr id="443" name="모서리가 둥근 직사각형 98">
            <a:extLst>
              <a:ext uri="{FF2B5EF4-FFF2-40B4-BE49-F238E27FC236}">
                <a16:creationId xmlns:a16="http://schemas.microsoft.com/office/drawing/2014/main" id="{453CB8B7-6A52-673A-D81B-69A48D64627F}"/>
              </a:ext>
            </a:extLst>
          </p:cNvPr>
          <p:cNvSpPr/>
          <p:nvPr/>
        </p:nvSpPr>
        <p:spPr>
          <a:xfrm>
            <a:off x="4609192" y="5470665"/>
            <a:ext cx="464196" cy="124422"/>
          </a:xfrm>
          <a:prstGeom prst="roundRect">
            <a:avLst/>
          </a:prstGeom>
          <a:solidFill>
            <a:srgbClr val="97C7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white"/>
                </a:solidFill>
                <a:latin typeface="SamsungOne-400" panose="020B0503030303020204" charset="0"/>
                <a:ea typeface="SamsungOne-700" panose="020B0803030303020204" pitchFamily="34" charset="0"/>
              </a:rPr>
              <a:t>Chăm sóc sức khỏe</a:t>
            </a:r>
          </a:p>
        </p:txBody>
      </p:sp>
      <p:sp>
        <p:nvSpPr>
          <p:cNvPr id="444" name="모서리가 둥근 직사각형 99">
            <a:extLst>
              <a:ext uri="{FF2B5EF4-FFF2-40B4-BE49-F238E27FC236}">
                <a16:creationId xmlns:a16="http://schemas.microsoft.com/office/drawing/2014/main" id="{337AFDD1-3D9B-BA9C-1845-DC32788E2407}"/>
              </a:ext>
            </a:extLst>
          </p:cNvPr>
          <p:cNvSpPr/>
          <p:nvPr/>
        </p:nvSpPr>
        <p:spPr>
          <a:xfrm>
            <a:off x="4097202" y="5470665"/>
            <a:ext cx="464196" cy="124422"/>
          </a:xfrm>
          <a:prstGeom prst="roundRect">
            <a:avLst/>
          </a:prstGeom>
          <a:solidFill>
            <a:srgbClr val="97C7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white"/>
                </a:solidFill>
                <a:latin typeface="SamsungOne-400" panose="020B0503030303020204" charset="0"/>
                <a:ea typeface="SamsungOne-700" panose="020B0803030303020204" pitchFamily="34" charset="0"/>
              </a:rPr>
              <a:t>Thiết bị gia dụng thông minh</a:t>
            </a:r>
          </a:p>
        </p:txBody>
      </p:sp>
      <p:sp>
        <p:nvSpPr>
          <p:cNvPr id="445" name="모서리가 둥근 직사각형 100">
            <a:extLst>
              <a:ext uri="{FF2B5EF4-FFF2-40B4-BE49-F238E27FC236}">
                <a16:creationId xmlns:a16="http://schemas.microsoft.com/office/drawing/2014/main" id="{7A4B96BD-8B49-37F1-1D2D-9C9D8F90FDAD}"/>
              </a:ext>
            </a:extLst>
          </p:cNvPr>
          <p:cNvSpPr/>
          <p:nvPr/>
        </p:nvSpPr>
        <p:spPr>
          <a:xfrm>
            <a:off x="5117028" y="5470665"/>
            <a:ext cx="464196" cy="124422"/>
          </a:xfrm>
          <a:prstGeom prst="roundRect">
            <a:avLst/>
          </a:prstGeom>
          <a:solidFill>
            <a:srgbClr val="97C7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white"/>
                </a:solidFill>
                <a:latin typeface="SamsungOne-400" panose="020B0503030303020204" charset="0"/>
                <a:ea typeface="SamsungOne-700" panose="020B0803030303020204" pitchFamily="34" charset="0"/>
              </a:rPr>
              <a:t>Cơ sở hạ tầng</a:t>
            </a:r>
          </a:p>
        </p:txBody>
      </p:sp>
      <p:sp>
        <p:nvSpPr>
          <p:cNvPr id="446" name="모서리가 둥근 직사각형 110">
            <a:extLst>
              <a:ext uri="{FF2B5EF4-FFF2-40B4-BE49-F238E27FC236}">
                <a16:creationId xmlns:a16="http://schemas.microsoft.com/office/drawing/2014/main" id="{EEDA156F-3FB8-E192-786A-975B63199383}"/>
              </a:ext>
            </a:extLst>
          </p:cNvPr>
          <p:cNvSpPr/>
          <p:nvPr/>
        </p:nvSpPr>
        <p:spPr>
          <a:xfrm>
            <a:off x="3106920" y="3286965"/>
            <a:ext cx="464196" cy="124422"/>
          </a:xfrm>
          <a:prstGeom prst="roundRect">
            <a:avLst/>
          </a:prstGeom>
          <a:solidFill>
            <a:srgbClr val="4DC7F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white"/>
                </a:solidFill>
                <a:latin typeface="SamsungOne-400" panose="020B0503030303020204" charset="0"/>
                <a:ea typeface="SamsungOne-700" panose="020B0803030303020204" pitchFamily="34" charset="0"/>
              </a:rPr>
              <a:t>Nhà máy thông minh</a:t>
            </a:r>
          </a:p>
        </p:txBody>
      </p:sp>
      <p:sp>
        <p:nvSpPr>
          <p:cNvPr id="447" name="모서리가 둥근 직사각형 111">
            <a:extLst>
              <a:ext uri="{FF2B5EF4-FFF2-40B4-BE49-F238E27FC236}">
                <a16:creationId xmlns:a16="http://schemas.microsoft.com/office/drawing/2014/main" id="{D49E9794-A629-000B-8B9B-0A2C1D5A44FC}"/>
              </a:ext>
            </a:extLst>
          </p:cNvPr>
          <p:cNvSpPr/>
          <p:nvPr/>
        </p:nvSpPr>
        <p:spPr>
          <a:xfrm>
            <a:off x="3620198" y="3286965"/>
            <a:ext cx="464196" cy="124422"/>
          </a:xfrm>
          <a:prstGeom prst="roundRect">
            <a:avLst/>
          </a:prstGeom>
          <a:solidFill>
            <a:srgbClr val="4DC7F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white"/>
                </a:solidFill>
                <a:latin typeface="SamsungOne-400" panose="020B0503030303020204" charset="0"/>
                <a:ea typeface="SamsungOne-700" panose="020B0803030303020204" pitchFamily="34" charset="0"/>
              </a:rPr>
              <a:t>Xe tự hành/</a:t>
            </a:r>
            <a:br>
              <a:rPr lang="vi-VN" sz="400" dirty="0">
                <a:solidFill>
                  <a:prstClr val="white"/>
                </a:solidFill>
                <a:latin typeface="SamsungOne-400" panose="020B0503030303020204" charset="0"/>
                <a:ea typeface="SamsungOne-700" panose="020B0803030303020204" pitchFamily="34" charset="0"/>
              </a:rPr>
            </a:br>
            <a:r>
              <a:rPr lang="vi-VN" sz="400" dirty="0">
                <a:solidFill>
                  <a:prstClr val="white"/>
                </a:solidFill>
                <a:latin typeface="SamsungOne-400" panose="020B0503030303020204" charset="0"/>
                <a:ea typeface="SamsungOne-700" panose="020B0803030303020204" pitchFamily="34" charset="0"/>
              </a:rPr>
              <a:t>vận tải thông minh</a:t>
            </a:r>
          </a:p>
        </p:txBody>
      </p:sp>
      <p:sp>
        <p:nvSpPr>
          <p:cNvPr id="448" name="모서리가 둥근 직사각형 112">
            <a:extLst>
              <a:ext uri="{FF2B5EF4-FFF2-40B4-BE49-F238E27FC236}">
                <a16:creationId xmlns:a16="http://schemas.microsoft.com/office/drawing/2014/main" id="{6F1A8E63-89A3-78C9-4F34-BAC1385B2926}"/>
              </a:ext>
            </a:extLst>
          </p:cNvPr>
          <p:cNvSpPr/>
          <p:nvPr/>
        </p:nvSpPr>
        <p:spPr>
          <a:xfrm>
            <a:off x="4128942" y="3286965"/>
            <a:ext cx="464196" cy="124422"/>
          </a:xfrm>
          <a:prstGeom prst="roundRect">
            <a:avLst/>
          </a:prstGeom>
          <a:solidFill>
            <a:srgbClr val="4DC7F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white"/>
                </a:solidFill>
                <a:latin typeface="SamsungOne-400" panose="020B0503030303020204" charset="0"/>
                <a:ea typeface="SamsungOne-700" panose="020B0803030303020204" pitchFamily="34" charset="0"/>
              </a:rPr>
              <a:t>Nhà thông minh</a:t>
            </a:r>
          </a:p>
        </p:txBody>
      </p:sp>
      <p:sp>
        <p:nvSpPr>
          <p:cNvPr id="449" name="모서리가 둥근 직사각형 113">
            <a:extLst>
              <a:ext uri="{FF2B5EF4-FFF2-40B4-BE49-F238E27FC236}">
                <a16:creationId xmlns:a16="http://schemas.microsoft.com/office/drawing/2014/main" id="{465664BA-6665-8E3A-C77F-B00CC5880299}"/>
              </a:ext>
            </a:extLst>
          </p:cNvPr>
          <p:cNvSpPr/>
          <p:nvPr/>
        </p:nvSpPr>
        <p:spPr>
          <a:xfrm>
            <a:off x="4636779" y="3286965"/>
            <a:ext cx="464196" cy="124422"/>
          </a:xfrm>
          <a:prstGeom prst="roundRect">
            <a:avLst/>
          </a:prstGeom>
          <a:solidFill>
            <a:srgbClr val="4DC7F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white"/>
                </a:solidFill>
                <a:latin typeface="SamsungOne-400" panose="020B0503030303020204" charset="0"/>
                <a:ea typeface="SamsungOne-700" panose="020B0803030303020204" pitchFamily="34" charset="0"/>
              </a:rPr>
              <a:t>Chăm sóc sức khỏe thông minh</a:t>
            </a:r>
          </a:p>
        </p:txBody>
      </p:sp>
      <p:sp>
        <p:nvSpPr>
          <p:cNvPr id="450" name="모서리가 둥근 직사각형 114">
            <a:extLst>
              <a:ext uri="{FF2B5EF4-FFF2-40B4-BE49-F238E27FC236}">
                <a16:creationId xmlns:a16="http://schemas.microsoft.com/office/drawing/2014/main" id="{DD6FA818-DCFE-E075-F369-15464B45F9EE}"/>
              </a:ext>
            </a:extLst>
          </p:cNvPr>
          <p:cNvSpPr/>
          <p:nvPr/>
        </p:nvSpPr>
        <p:spPr>
          <a:xfrm>
            <a:off x="5150965" y="3286965"/>
            <a:ext cx="464196" cy="124422"/>
          </a:xfrm>
          <a:prstGeom prst="roundRect">
            <a:avLst/>
          </a:prstGeom>
          <a:solidFill>
            <a:srgbClr val="4DC7F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white"/>
                </a:solidFill>
                <a:latin typeface="SamsungOne-400" panose="020B0503030303020204" charset="0"/>
                <a:ea typeface="SamsungOne-700" panose="020B0803030303020204" pitchFamily="34" charset="0"/>
              </a:rPr>
              <a:t>Cơ sở hạ tầng thông minh</a:t>
            </a:r>
          </a:p>
        </p:txBody>
      </p:sp>
      <p:sp>
        <p:nvSpPr>
          <p:cNvPr id="451" name="모서리가 둥근 직사각형 115">
            <a:extLst>
              <a:ext uri="{FF2B5EF4-FFF2-40B4-BE49-F238E27FC236}">
                <a16:creationId xmlns:a16="http://schemas.microsoft.com/office/drawing/2014/main" id="{9FF34C40-BF9D-E48F-991F-B60EF23DD180}"/>
              </a:ext>
            </a:extLst>
          </p:cNvPr>
          <p:cNvSpPr/>
          <p:nvPr/>
        </p:nvSpPr>
        <p:spPr>
          <a:xfrm>
            <a:off x="3106920" y="3744811"/>
            <a:ext cx="464196" cy="1244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black">
                    <a:lumMod val="85000"/>
                    <a:lumOff val="15000"/>
                  </a:prstClr>
                </a:solidFill>
                <a:latin typeface="SamsungOne-400" panose="020B0503030303020204" charset="0"/>
                <a:ea typeface="SamsungOne-700" panose="020B0803030303020204" pitchFamily="34" charset="0"/>
              </a:rPr>
              <a:t>Giảm chi phí sản xuất</a:t>
            </a:r>
          </a:p>
        </p:txBody>
      </p:sp>
      <p:sp>
        <p:nvSpPr>
          <p:cNvPr id="452" name="직사각형 10">
            <a:extLst>
              <a:ext uri="{FF2B5EF4-FFF2-40B4-BE49-F238E27FC236}">
                <a16:creationId xmlns:a16="http://schemas.microsoft.com/office/drawing/2014/main" id="{12D0FC02-961F-A465-94B2-77BC3F91CBD5}"/>
              </a:ext>
            </a:extLst>
          </p:cNvPr>
          <p:cNvSpPr/>
          <p:nvPr/>
        </p:nvSpPr>
        <p:spPr>
          <a:xfrm>
            <a:off x="3173598" y="3626667"/>
            <a:ext cx="323337" cy="83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53" name="모서리가 둥근 직사각형 116">
            <a:extLst>
              <a:ext uri="{FF2B5EF4-FFF2-40B4-BE49-F238E27FC236}">
                <a16:creationId xmlns:a16="http://schemas.microsoft.com/office/drawing/2014/main" id="{E2FE2DA4-AAFD-F55F-A926-C3E10A8397D6}"/>
              </a:ext>
            </a:extLst>
          </p:cNvPr>
          <p:cNvSpPr/>
          <p:nvPr/>
        </p:nvSpPr>
        <p:spPr>
          <a:xfrm>
            <a:off x="3627453" y="3744811"/>
            <a:ext cx="464196" cy="1244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black">
                    <a:lumMod val="85000"/>
                    <a:lumOff val="15000"/>
                  </a:prstClr>
                </a:solidFill>
                <a:latin typeface="SamsungOne-400" panose="020B0503030303020204" charset="0"/>
                <a:ea typeface="SamsungOne-700" panose="020B0803030303020204" pitchFamily="34" charset="0"/>
              </a:rPr>
              <a:t>Giảm tai nạn giao thông</a:t>
            </a:r>
          </a:p>
        </p:txBody>
      </p:sp>
      <p:sp>
        <p:nvSpPr>
          <p:cNvPr id="454" name="직사각형 117">
            <a:extLst>
              <a:ext uri="{FF2B5EF4-FFF2-40B4-BE49-F238E27FC236}">
                <a16:creationId xmlns:a16="http://schemas.microsoft.com/office/drawing/2014/main" id="{C9E7675E-4213-B31D-7460-A2347FF5CD2C}"/>
              </a:ext>
            </a:extLst>
          </p:cNvPr>
          <p:cNvSpPr/>
          <p:nvPr/>
        </p:nvSpPr>
        <p:spPr>
          <a:xfrm>
            <a:off x="3694131" y="3626667"/>
            <a:ext cx="323337" cy="83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55" name="모서리가 둥근 직사각형 118">
            <a:extLst>
              <a:ext uri="{FF2B5EF4-FFF2-40B4-BE49-F238E27FC236}">
                <a16:creationId xmlns:a16="http://schemas.microsoft.com/office/drawing/2014/main" id="{DEBDCA1E-93EC-ED1D-7B8A-EBEEA258A0BB}"/>
              </a:ext>
            </a:extLst>
          </p:cNvPr>
          <p:cNvSpPr/>
          <p:nvPr/>
        </p:nvSpPr>
        <p:spPr>
          <a:xfrm>
            <a:off x="4135497" y="3744811"/>
            <a:ext cx="464196" cy="1244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black">
                    <a:lumMod val="85000"/>
                    <a:lumOff val="15000"/>
                  </a:prstClr>
                </a:solidFill>
                <a:latin typeface="SamsungOne-400" panose="020B0503030303020204" charset="0"/>
                <a:ea typeface="SamsungOne-700" panose="020B0803030303020204" pitchFamily="34" charset="0"/>
              </a:rPr>
              <a:t>Tăng tiện nghi cho cuộc sống</a:t>
            </a:r>
          </a:p>
        </p:txBody>
      </p:sp>
      <p:sp>
        <p:nvSpPr>
          <p:cNvPr id="456" name="모서리가 둥근 직사각형 119">
            <a:extLst>
              <a:ext uri="{FF2B5EF4-FFF2-40B4-BE49-F238E27FC236}">
                <a16:creationId xmlns:a16="http://schemas.microsoft.com/office/drawing/2014/main" id="{BA4D093D-36D1-4034-00B4-53114F0A2A64}"/>
              </a:ext>
            </a:extLst>
          </p:cNvPr>
          <p:cNvSpPr/>
          <p:nvPr/>
        </p:nvSpPr>
        <p:spPr>
          <a:xfrm>
            <a:off x="4151568" y="3626667"/>
            <a:ext cx="415793" cy="8323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57" name="모서리가 둥근 직사각형 120">
            <a:extLst>
              <a:ext uri="{FF2B5EF4-FFF2-40B4-BE49-F238E27FC236}">
                <a16:creationId xmlns:a16="http://schemas.microsoft.com/office/drawing/2014/main" id="{AF0BA8D0-BEA9-6FAF-263F-293CA23A1B4E}"/>
              </a:ext>
            </a:extLst>
          </p:cNvPr>
          <p:cNvSpPr/>
          <p:nvPr/>
        </p:nvSpPr>
        <p:spPr>
          <a:xfrm>
            <a:off x="4646508" y="3744811"/>
            <a:ext cx="464196" cy="1244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black">
                    <a:lumMod val="85000"/>
                    <a:lumOff val="15000"/>
                  </a:prstClr>
                </a:solidFill>
                <a:latin typeface="SamsungOne-400" panose="020B0503030303020204" charset="0"/>
                <a:ea typeface="SamsungOne-700" panose="020B0803030303020204" pitchFamily="34" charset="0"/>
              </a:rPr>
              <a:t>Giảm chi phí y tế</a:t>
            </a:r>
          </a:p>
        </p:txBody>
      </p:sp>
      <p:sp>
        <p:nvSpPr>
          <p:cNvPr id="458" name="모서리가 둥근 직사각형 121">
            <a:extLst>
              <a:ext uri="{FF2B5EF4-FFF2-40B4-BE49-F238E27FC236}">
                <a16:creationId xmlns:a16="http://schemas.microsoft.com/office/drawing/2014/main" id="{86E3CC63-1B90-0C74-1222-823DB5853B7C}"/>
              </a:ext>
            </a:extLst>
          </p:cNvPr>
          <p:cNvSpPr/>
          <p:nvPr/>
        </p:nvSpPr>
        <p:spPr>
          <a:xfrm>
            <a:off x="4662579" y="3626667"/>
            <a:ext cx="415793" cy="8323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59" name="모서리가 둥근 직사각형 122">
            <a:extLst>
              <a:ext uri="{FF2B5EF4-FFF2-40B4-BE49-F238E27FC236}">
                <a16:creationId xmlns:a16="http://schemas.microsoft.com/office/drawing/2014/main" id="{2412769E-0DC4-5606-72CE-30D70F1B73FB}"/>
              </a:ext>
            </a:extLst>
          </p:cNvPr>
          <p:cNvSpPr/>
          <p:nvPr/>
        </p:nvSpPr>
        <p:spPr>
          <a:xfrm>
            <a:off x="5157520" y="3744811"/>
            <a:ext cx="464196" cy="1244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black">
                    <a:lumMod val="85000"/>
                    <a:lumOff val="15000"/>
                  </a:prstClr>
                </a:solidFill>
                <a:latin typeface="SamsungOne-400" panose="020B0503030303020204" charset="0"/>
                <a:ea typeface="SamsungOne-700" panose="020B0803030303020204" pitchFamily="34" charset="0"/>
              </a:rPr>
              <a:t>cung và cầu năng lượng ổn định</a:t>
            </a:r>
          </a:p>
        </p:txBody>
      </p:sp>
      <p:sp>
        <p:nvSpPr>
          <p:cNvPr id="460" name="모서리가 둥근 직사각형 123">
            <a:extLst>
              <a:ext uri="{FF2B5EF4-FFF2-40B4-BE49-F238E27FC236}">
                <a16:creationId xmlns:a16="http://schemas.microsoft.com/office/drawing/2014/main" id="{BAE72BDB-E238-6564-B3CF-B994A5311728}"/>
              </a:ext>
            </a:extLst>
          </p:cNvPr>
          <p:cNvSpPr/>
          <p:nvPr/>
        </p:nvSpPr>
        <p:spPr>
          <a:xfrm>
            <a:off x="5173591" y="3626667"/>
            <a:ext cx="415793" cy="8323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461" name="직사각형 127">
            <a:extLst>
              <a:ext uri="{FF2B5EF4-FFF2-40B4-BE49-F238E27FC236}">
                <a16:creationId xmlns:a16="http://schemas.microsoft.com/office/drawing/2014/main" id="{E60CA8F6-8368-FCF6-BA01-560CA88199EB}"/>
              </a:ext>
            </a:extLst>
          </p:cNvPr>
          <p:cNvSpPr/>
          <p:nvPr/>
        </p:nvSpPr>
        <p:spPr>
          <a:xfrm>
            <a:off x="913053" y="3373340"/>
            <a:ext cx="661829" cy="215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defTabSz="457063"/>
            <a:r>
              <a:rPr lang="vi-VN" sz="1400" dirty="0">
                <a:solidFill>
                  <a:srgbClr val="FFC000"/>
                </a:solidFill>
                <a:latin typeface="SamsungOne-400" panose="020B0503030303020204" charset="0"/>
                <a:ea typeface="SamsungOne-700" panose="020B0803030303020204" pitchFamily="34" charset="0"/>
              </a:rPr>
              <a:t>B</a:t>
            </a:r>
            <a:r>
              <a:rPr lang="vi-VN" sz="1400" dirty="0">
                <a:solidFill>
                  <a:prstClr val="white"/>
                </a:solidFill>
                <a:latin typeface="SamsungOne-400" panose="020B0503030303020204" charset="0"/>
                <a:ea typeface="SamsungOne-700" panose="020B0803030303020204" pitchFamily="34" charset="0"/>
              </a:rPr>
              <a:t>ảo mật</a:t>
            </a:r>
          </a:p>
        </p:txBody>
      </p:sp>
      <p:sp>
        <p:nvSpPr>
          <p:cNvPr id="462" name="직사각형 128">
            <a:extLst>
              <a:ext uri="{FF2B5EF4-FFF2-40B4-BE49-F238E27FC236}">
                <a16:creationId xmlns:a16="http://schemas.microsoft.com/office/drawing/2014/main" id="{AED0A411-E1B6-90CA-5AB3-01CE77C322D2}"/>
              </a:ext>
            </a:extLst>
          </p:cNvPr>
          <p:cNvSpPr/>
          <p:nvPr/>
        </p:nvSpPr>
        <p:spPr>
          <a:xfrm>
            <a:off x="919474" y="3771790"/>
            <a:ext cx="1417671" cy="2858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07965" tIns="0" rIns="0" bIns="0" rtlCol="0" anchor="ctr">
            <a:noAutofit/>
            <a:scene3d>
              <a:camera prst="orthographicFront"/>
              <a:lightRig rig="threePt" dir="t"/>
            </a:scene3d>
            <a:sp3d>
              <a:bevelT w="0" h="6350"/>
            </a:sp3d>
          </a:bodyPr>
          <a:lstStyle/>
          <a:p>
            <a:pPr defTabSz="457063"/>
            <a:r>
              <a:rPr lang="vi-VN" sz="1400" dirty="0">
                <a:solidFill>
                  <a:srgbClr val="FFC000"/>
                </a:solidFill>
                <a:latin typeface="SamsungOne-400" panose="020B0503030303020204" charset="0"/>
                <a:ea typeface="SamsungOne-700" panose="020B0803030303020204" pitchFamily="34" charset="0"/>
              </a:rPr>
              <a:t>A</a:t>
            </a:r>
            <a:r>
              <a:rPr lang="vi-VN" sz="1400" dirty="0">
                <a:solidFill>
                  <a:prstClr val="white"/>
                </a:solidFill>
                <a:latin typeface="SamsungOne-400" panose="020B0503030303020204" charset="0"/>
                <a:ea typeface="SamsungOne-700" panose="020B0803030303020204" pitchFamily="34" charset="0"/>
              </a:rPr>
              <a:t>.I</a:t>
            </a:r>
          </a:p>
        </p:txBody>
      </p:sp>
      <p:sp>
        <p:nvSpPr>
          <p:cNvPr id="463" name="직사각형 129">
            <a:extLst>
              <a:ext uri="{FF2B5EF4-FFF2-40B4-BE49-F238E27FC236}">
                <a16:creationId xmlns:a16="http://schemas.microsoft.com/office/drawing/2014/main" id="{5FDF8F25-9812-6B00-A9C8-87B059C2489F}"/>
              </a:ext>
            </a:extLst>
          </p:cNvPr>
          <p:cNvSpPr/>
          <p:nvPr/>
        </p:nvSpPr>
        <p:spPr>
          <a:xfrm>
            <a:off x="919474" y="4209800"/>
            <a:ext cx="1417671" cy="2858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07965" tIns="0" rIns="0" bIns="0" rtlCol="0" anchor="ctr">
            <a:noAutofit/>
            <a:scene3d>
              <a:camera prst="orthographicFront"/>
              <a:lightRig rig="threePt" dir="t"/>
            </a:scene3d>
            <a:sp3d>
              <a:bevelT w="0" h="6350"/>
            </a:sp3d>
          </a:bodyPr>
          <a:lstStyle/>
          <a:p>
            <a:pPr defTabSz="457063"/>
            <a:r>
              <a:rPr lang="vi-VN" sz="1400" dirty="0">
                <a:solidFill>
                  <a:srgbClr val="FFC000"/>
                </a:solidFill>
                <a:latin typeface="SamsungOne-400" panose="020B0503030303020204" charset="0"/>
                <a:ea typeface="SamsungOne-700" panose="020B0803030303020204" pitchFamily="34" charset="0"/>
              </a:rPr>
              <a:t>Đ</a:t>
            </a:r>
            <a:r>
              <a:rPr lang="vi-VN" sz="1400" dirty="0">
                <a:solidFill>
                  <a:prstClr val="white"/>
                </a:solidFill>
                <a:latin typeface="SamsungOne-400" panose="020B0503030303020204" charset="0"/>
                <a:ea typeface="SamsungOne-700" panose="020B0803030303020204" pitchFamily="34" charset="0"/>
              </a:rPr>
              <a:t>ám mây </a:t>
            </a:r>
          </a:p>
        </p:txBody>
      </p:sp>
      <p:sp>
        <p:nvSpPr>
          <p:cNvPr id="464" name="직사각형 130">
            <a:extLst>
              <a:ext uri="{FF2B5EF4-FFF2-40B4-BE49-F238E27FC236}">
                <a16:creationId xmlns:a16="http://schemas.microsoft.com/office/drawing/2014/main" id="{7993085E-1817-C8E0-4C59-8D9FD00A415A}"/>
              </a:ext>
            </a:extLst>
          </p:cNvPr>
          <p:cNvSpPr/>
          <p:nvPr/>
        </p:nvSpPr>
        <p:spPr>
          <a:xfrm>
            <a:off x="919473" y="4647809"/>
            <a:ext cx="1417672" cy="2858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07965" tIns="0" rIns="0" bIns="0" rtlCol="0" anchor="ctr">
            <a:noAutofit/>
            <a:scene3d>
              <a:camera prst="orthographicFront"/>
              <a:lightRig rig="threePt" dir="t"/>
            </a:scene3d>
            <a:sp3d>
              <a:bevelT w="0" h="6350"/>
            </a:sp3d>
          </a:bodyPr>
          <a:lstStyle/>
          <a:p>
            <a:pPr defTabSz="457063"/>
            <a:r>
              <a:rPr lang="vi-VN" sz="1400" dirty="0">
                <a:solidFill>
                  <a:srgbClr val="FFC000"/>
                </a:solidFill>
                <a:latin typeface="SamsungOne-400" panose="020B0503030303020204" charset="0"/>
                <a:ea typeface="SamsungOne-700" panose="020B0803030303020204" pitchFamily="34" charset="0"/>
              </a:rPr>
              <a:t>B</a:t>
            </a:r>
            <a:r>
              <a:rPr lang="vi-VN" sz="1400" dirty="0">
                <a:solidFill>
                  <a:prstClr val="white"/>
                </a:solidFill>
                <a:latin typeface="SamsungOne-400" panose="020B0503030303020204" charset="0"/>
                <a:ea typeface="SamsungOne-700" panose="020B0803030303020204" pitchFamily="34" charset="0"/>
              </a:rPr>
              <a:t>ig Data</a:t>
            </a:r>
          </a:p>
        </p:txBody>
      </p:sp>
      <p:sp>
        <p:nvSpPr>
          <p:cNvPr id="465" name="직사각형 131">
            <a:extLst>
              <a:ext uri="{FF2B5EF4-FFF2-40B4-BE49-F238E27FC236}">
                <a16:creationId xmlns:a16="http://schemas.microsoft.com/office/drawing/2014/main" id="{BE1E6C8A-4123-7B76-F34B-E5F1267651CA}"/>
              </a:ext>
            </a:extLst>
          </p:cNvPr>
          <p:cNvSpPr/>
          <p:nvPr/>
        </p:nvSpPr>
        <p:spPr>
          <a:xfrm>
            <a:off x="919474" y="5085819"/>
            <a:ext cx="1417671" cy="2858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07965" tIns="0" rIns="0" bIns="0" rtlCol="0" anchor="ctr">
            <a:noAutofit/>
            <a:scene3d>
              <a:camera prst="orthographicFront"/>
              <a:lightRig rig="threePt" dir="t"/>
            </a:scene3d>
            <a:sp3d>
              <a:bevelT w="0" h="6350"/>
            </a:sp3d>
          </a:bodyPr>
          <a:lstStyle/>
          <a:p>
            <a:pPr defTabSz="457063"/>
            <a:r>
              <a:rPr lang="vi-VN" sz="1400" dirty="0">
                <a:solidFill>
                  <a:srgbClr val="FFC000"/>
                </a:solidFill>
                <a:latin typeface="SamsungOne-400" panose="020B0503030303020204" charset="0"/>
                <a:ea typeface="SamsungOne-700" panose="020B0803030303020204" pitchFamily="34" charset="0"/>
              </a:rPr>
              <a:t>D</a:t>
            </a:r>
            <a:r>
              <a:rPr lang="vi-VN" sz="1400" dirty="0">
                <a:solidFill>
                  <a:prstClr val="white"/>
                </a:solidFill>
                <a:latin typeface="SamsungOne-400" panose="020B0503030303020204" charset="0"/>
                <a:ea typeface="SamsungOne-700" panose="020B0803030303020204" pitchFamily="34" charset="0"/>
              </a:rPr>
              <a:t>i động</a:t>
            </a:r>
          </a:p>
        </p:txBody>
      </p:sp>
      <p:sp>
        <p:nvSpPr>
          <p:cNvPr id="466" name="직사각형 132">
            <a:extLst>
              <a:ext uri="{FF2B5EF4-FFF2-40B4-BE49-F238E27FC236}">
                <a16:creationId xmlns:a16="http://schemas.microsoft.com/office/drawing/2014/main" id="{769C4DA2-988E-D0CA-781A-30328ADECD46}"/>
              </a:ext>
            </a:extLst>
          </p:cNvPr>
          <p:cNvSpPr/>
          <p:nvPr/>
        </p:nvSpPr>
        <p:spPr>
          <a:xfrm>
            <a:off x="919474" y="5523829"/>
            <a:ext cx="1417671" cy="2858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07965" tIns="0" rIns="0" bIns="0" rtlCol="0" anchor="ctr">
            <a:noAutofit/>
            <a:scene3d>
              <a:camera prst="orthographicFront"/>
              <a:lightRig rig="threePt" dir="t"/>
            </a:scene3d>
            <a:sp3d>
              <a:bevelT w="0" h="6350"/>
            </a:sp3d>
          </a:bodyPr>
          <a:lstStyle/>
          <a:p>
            <a:pPr defTabSz="457063"/>
            <a:r>
              <a:rPr lang="vi-VN" sz="1400" dirty="0">
                <a:latin typeface="SamsungOne-400" panose="020B0503030303020204" charset="0"/>
                <a:ea typeface="SamsungOne-700" panose="020B0803030303020204" pitchFamily="34" charset="0"/>
              </a:rPr>
              <a:t>IoT</a:t>
            </a:r>
          </a:p>
        </p:txBody>
      </p:sp>
      <p:grpSp>
        <p:nvGrpSpPr>
          <p:cNvPr id="467" name="그룹 163">
            <a:extLst>
              <a:ext uri="{FF2B5EF4-FFF2-40B4-BE49-F238E27FC236}">
                <a16:creationId xmlns:a16="http://schemas.microsoft.com/office/drawing/2014/main" id="{23474F33-00F3-8D65-DDF2-5F9A60C99B90}"/>
              </a:ext>
            </a:extLst>
          </p:cNvPr>
          <p:cNvGrpSpPr/>
          <p:nvPr/>
        </p:nvGrpSpPr>
        <p:grpSpPr>
          <a:xfrm>
            <a:off x="1655886" y="2588093"/>
            <a:ext cx="6740195" cy="595869"/>
            <a:chOff x="2263016" y="2587823"/>
            <a:chExt cx="6742356" cy="596060"/>
          </a:xfrm>
        </p:grpSpPr>
        <p:sp>
          <p:nvSpPr>
            <p:cNvPr id="468" name="직사각형 69">
              <a:extLst>
                <a:ext uri="{FF2B5EF4-FFF2-40B4-BE49-F238E27FC236}">
                  <a16:creationId xmlns:a16="http://schemas.microsoft.com/office/drawing/2014/main" id="{D5B5D0D6-011A-289C-41CC-C84301BF67F7}"/>
                </a:ext>
              </a:extLst>
            </p:cNvPr>
            <p:cNvSpPr/>
            <p:nvPr/>
          </p:nvSpPr>
          <p:spPr>
            <a:xfrm>
              <a:off x="2263016" y="2742065"/>
              <a:ext cx="12824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defTabSz="457063"/>
              <a:r>
                <a:rPr lang="vi-VN" sz="1799" dirty="0">
                  <a:solidFill>
                    <a:srgbClr val="0033CC"/>
                  </a:solidFill>
                  <a:latin typeface="SamsungOne-400" panose="020B0503030303020204" charset="0"/>
                  <a:ea typeface="SamsungOne-700" panose="020B0803030303020204" pitchFamily="34" charset="0"/>
                </a:rPr>
                <a:t>I-C-B-A-M-S</a:t>
              </a:r>
            </a:p>
          </p:txBody>
        </p:sp>
        <p:grpSp>
          <p:nvGrpSpPr>
            <p:cNvPr id="469" name="그룹 156">
              <a:extLst>
                <a:ext uri="{FF2B5EF4-FFF2-40B4-BE49-F238E27FC236}">
                  <a16:creationId xmlns:a16="http://schemas.microsoft.com/office/drawing/2014/main" id="{90372F9A-E3F4-CB70-01DA-28EC1013BC5B}"/>
                </a:ext>
              </a:extLst>
            </p:cNvPr>
            <p:cNvGrpSpPr/>
            <p:nvPr/>
          </p:nvGrpSpPr>
          <p:grpSpPr>
            <a:xfrm>
              <a:off x="3727678" y="2610030"/>
              <a:ext cx="3120943" cy="526557"/>
              <a:chOff x="3727678" y="2145070"/>
              <a:chExt cx="3120943" cy="526557"/>
            </a:xfrm>
          </p:grpSpPr>
          <p:sp>
            <p:nvSpPr>
              <p:cNvPr id="476" name="모서리가 둥근 직사각형 155">
                <a:extLst>
                  <a:ext uri="{FF2B5EF4-FFF2-40B4-BE49-F238E27FC236}">
                    <a16:creationId xmlns:a16="http://schemas.microsoft.com/office/drawing/2014/main" id="{882E6007-D901-D9F7-A7A4-64F36C472AA6}"/>
                  </a:ext>
                </a:extLst>
              </p:cNvPr>
              <p:cNvSpPr/>
              <p:nvPr/>
            </p:nvSpPr>
            <p:spPr>
              <a:xfrm>
                <a:off x="3727678" y="2493152"/>
                <a:ext cx="3120943" cy="178475"/>
              </a:xfrm>
              <a:prstGeom prst="roundRect">
                <a:avLst>
                  <a:gd name="adj" fmla="val 50000"/>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800" dirty="0">
                    <a:solidFill>
                      <a:prstClr val="black">
                        <a:lumMod val="85000"/>
                        <a:lumOff val="15000"/>
                      </a:prstClr>
                    </a:solidFill>
                    <a:latin typeface="SamsungOne-400" panose="020B0503030303020204" charset="0"/>
                    <a:ea typeface="SamsungOne-700" panose="020B0803030303020204" pitchFamily="34" charset="0"/>
                  </a:rPr>
                  <a:t>Di động</a:t>
                </a:r>
              </a:p>
            </p:txBody>
          </p:sp>
          <p:grpSp>
            <p:nvGrpSpPr>
              <p:cNvPr id="477" name="그룹 154">
                <a:extLst>
                  <a:ext uri="{FF2B5EF4-FFF2-40B4-BE49-F238E27FC236}">
                    <a16:creationId xmlns:a16="http://schemas.microsoft.com/office/drawing/2014/main" id="{07FE23CE-18E6-06B0-A5D9-26D98C82E4DE}"/>
                  </a:ext>
                </a:extLst>
              </p:cNvPr>
              <p:cNvGrpSpPr/>
              <p:nvPr/>
            </p:nvGrpSpPr>
            <p:grpSpPr>
              <a:xfrm>
                <a:off x="3811697" y="2145070"/>
                <a:ext cx="2929827" cy="370880"/>
                <a:chOff x="3811697" y="2145070"/>
                <a:chExt cx="2929827" cy="370880"/>
              </a:xfrm>
            </p:grpSpPr>
            <p:grpSp>
              <p:nvGrpSpPr>
                <p:cNvPr id="478" name="그룹 13">
                  <a:extLst>
                    <a:ext uri="{FF2B5EF4-FFF2-40B4-BE49-F238E27FC236}">
                      <a16:creationId xmlns:a16="http://schemas.microsoft.com/office/drawing/2014/main" id="{E8D8A660-4273-A4E6-6B52-C3528CDD5B17}"/>
                    </a:ext>
                  </a:extLst>
                </p:cNvPr>
                <p:cNvGrpSpPr/>
                <p:nvPr/>
              </p:nvGrpSpPr>
              <p:grpSpPr>
                <a:xfrm>
                  <a:off x="3811697" y="2145070"/>
                  <a:ext cx="562528" cy="370880"/>
                  <a:chOff x="5755722" y="1698625"/>
                  <a:chExt cx="562528" cy="370880"/>
                </a:xfrm>
              </p:grpSpPr>
              <p:sp>
                <p:nvSpPr>
                  <p:cNvPr id="495" name="모서리가 둥근 직사각형 133">
                    <a:extLst>
                      <a:ext uri="{FF2B5EF4-FFF2-40B4-BE49-F238E27FC236}">
                        <a16:creationId xmlns:a16="http://schemas.microsoft.com/office/drawing/2014/main" id="{2D35BB51-AA2D-DAFC-4574-E4D382ED7BD6}"/>
                      </a:ext>
                    </a:extLst>
                  </p:cNvPr>
                  <p:cNvSpPr/>
                  <p:nvPr/>
                </p:nvSpPr>
                <p:spPr>
                  <a:xfrm>
                    <a:off x="5755722" y="1698625"/>
                    <a:ext cx="562528" cy="37088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endParaRPr lang="en-US" altLang="ko-KR" sz="800" dirty="0">
                      <a:solidFill>
                        <a:prstClr val="black">
                          <a:lumMod val="85000"/>
                          <a:lumOff val="15000"/>
                        </a:prstClr>
                      </a:solidFill>
                      <a:latin typeface="SamsungOne-700" panose="020B0803030303020204" pitchFamily="34" charset="0"/>
                      <a:ea typeface="SamsungOne-700" panose="020B0803030303020204" pitchFamily="34" charset="0"/>
                    </a:endParaRPr>
                  </a:p>
                </p:txBody>
              </p:sp>
              <p:grpSp>
                <p:nvGrpSpPr>
                  <p:cNvPr id="496" name="그룹 12">
                    <a:extLst>
                      <a:ext uri="{FF2B5EF4-FFF2-40B4-BE49-F238E27FC236}">
                        <a16:creationId xmlns:a16="http://schemas.microsoft.com/office/drawing/2014/main" id="{EF53BFD2-3577-0CBE-CCEC-4D21E65B8C29}"/>
                      </a:ext>
                    </a:extLst>
                  </p:cNvPr>
                  <p:cNvGrpSpPr/>
                  <p:nvPr/>
                </p:nvGrpSpPr>
                <p:grpSpPr>
                  <a:xfrm>
                    <a:off x="5804814" y="1783241"/>
                    <a:ext cx="464345" cy="241936"/>
                    <a:chOff x="5804813" y="1799484"/>
                    <a:chExt cx="464345" cy="241936"/>
                  </a:xfrm>
                </p:grpSpPr>
                <p:sp>
                  <p:nvSpPr>
                    <p:cNvPr id="497" name="모서리가 둥근 직사각형 134">
                      <a:extLst>
                        <a:ext uri="{FF2B5EF4-FFF2-40B4-BE49-F238E27FC236}">
                          <a16:creationId xmlns:a16="http://schemas.microsoft.com/office/drawing/2014/main" id="{49CD30FA-6AB5-8A7D-70EC-E237B7AAA955}"/>
                        </a:ext>
                      </a:extLst>
                    </p:cNvPr>
                    <p:cNvSpPr/>
                    <p:nvPr/>
                  </p:nvSpPr>
                  <p:spPr>
                    <a:xfrm>
                      <a:off x="5804813" y="1916958"/>
                      <a:ext cx="464345" cy="1244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black">
                              <a:lumMod val="85000"/>
                              <a:lumOff val="15000"/>
                            </a:prstClr>
                          </a:solidFill>
                          <a:latin typeface="SamsungOne-400" panose="020B0503030303020204" charset="0"/>
                          <a:ea typeface="SamsungOne-700" panose="020B0803030303020204" pitchFamily="34" charset="0"/>
                        </a:rPr>
                        <a:t>Tạo dữ liệu</a:t>
                      </a:r>
                    </a:p>
                  </p:txBody>
                </p:sp>
                <p:sp>
                  <p:nvSpPr>
                    <p:cNvPr id="498" name="모서리가 둥근 직사각형 135">
                      <a:extLst>
                        <a:ext uri="{FF2B5EF4-FFF2-40B4-BE49-F238E27FC236}">
                          <a16:creationId xmlns:a16="http://schemas.microsoft.com/office/drawing/2014/main" id="{8F38E9E9-DEE2-AE64-8E79-E6AA23250ADD}"/>
                        </a:ext>
                      </a:extLst>
                    </p:cNvPr>
                    <p:cNvSpPr/>
                    <p:nvPr/>
                  </p:nvSpPr>
                  <p:spPr>
                    <a:xfrm>
                      <a:off x="5804813" y="1799484"/>
                      <a:ext cx="464345" cy="1244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prstClr val="black">
                              <a:lumMod val="85000"/>
                              <a:lumOff val="15000"/>
                            </a:prstClr>
                          </a:solidFill>
                          <a:latin typeface="SamsungOne-400" panose="020B0503030303020204" charset="0"/>
                          <a:ea typeface="SamsungOne-700" panose="020B0803030303020204" pitchFamily="34" charset="0"/>
                        </a:rPr>
                        <a:t>IoT</a:t>
                      </a:r>
                    </a:p>
                  </p:txBody>
                </p:sp>
              </p:grpSp>
            </p:grpSp>
            <p:grpSp>
              <p:nvGrpSpPr>
                <p:cNvPr id="479" name="그룹 136">
                  <a:extLst>
                    <a:ext uri="{FF2B5EF4-FFF2-40B4-BE49-F238E27FC236}">
                      <a16:creationId xmlns:a16="http://schemas.microsoft.com/office/drawing/2014/main" id="{628673AE-B840-9DF7-9392-3C3E694D0EA9}"/>
                    </a:ext>
                  </a:extLst>
                </p:cNvPr>
                <p:cNvGrpSpPr/>
                <p:nvPr/>
              </p:nvGrpSpPr>
              <p:grpSpPr>
                <a:xfrm>
                  <a:off x="4608486" y="2145070"/>
                  <a:ext cx="562528" cy="370880"/>
                  <a:chOff x="5755722" y="1698625"/>
                  <a:chExt cx="562528" cy="370880"/>
                </a:xfrm>
              </p:grpSpPr>
              <p:sp>
                <p:nvSpPr>
                  <p:cNvPr id="491" name="모서리가 둥근 직사각형 137">
                    <a:extLst>
                      <a:ext uri="{FF2B5EF4-FFF2-40B4-BE49-F238E27FC236}">
                        <a16:creationId xmlns:a16="http://schemas.microsoft.com/office/drawing/2014/main" id="{97FFF59D-5590-E888-4F02-FDAA542EDAC6}"/>
                      </a:ext>
                    </a:extLst>
                  </p:cNvPr>
                  <p:cNvSpPr/>
                  <p:nvPr/>
                </p:nvSpPr>
                <p:spPr>
                  <a:xfrm>
                    <a:off x="5755722" y="1698625"/>
                    <a:ext cx="562528" cy="37088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endParaRPr lang="en-US" altLang="ko-KR" sz="800" dirty="0">
                      <a:solidFill>
                        <a:prstClr val="black">
                          <a:lumMod val="85000"/>
                          <a:lumOff val="15000"/>
                        </a:prstClr>
                      </a:solidFill>
                      <a:latin typeface="SamsungOne-700" panose="020B0803030303020204" pitchFamily="34" charset="0"/>
                      <a:ea typeface="SamsungOne-700" panose="020B0803030303020204" pitchFamily="34" charset="0"/>
                    </a:endParaRPr>
                  </a:p>
                </p:txBody>
              </p:sp>
              <p:grpSp>
                <p:nvGrpSpPr>
                  <p:cNvPr id="492" name="그룹 138">
                    <a:extLst>
                      <a:ext uri="{FF2B5EF4-FFF2-40B4-BE49-F238E27FC236}">
                        <a16:creationId xmlns:a16="http://schemas.microsoft.com/office/drawing/2014/main" id="{9E7C569F-3EAD-3660-943C-938E37FBB040}"/>
                      </a:ext>
                    </a:extLst>
                  </p:cNvPr>
                  <p:cNvGrpSpPr/>
                  <p:nvPr/>
                </p:nvGrpSpPr>
                <p:grpSpPr>
                  <a:xfrm>
                    <a:off x="5804814" y="1783241"/>
                    <a:ext cx="464345" cy="241936"/>
                    <a:chOff x="5804813" y="1799484"/>
                    <a:chExt cx="464345" cy="241936"/>
                  </a:xfrm>
                </p:grpSpPr>
                <p:sp>
                  <p:nvSpPr>
                    <p:cNvPr id="493" name="모서리가 둥근 직사각형 139">
                      <a:extLst>
                        <a:ext uri="{FF2B5EF4-FFF2-40B4-BE49-F238E27FC236}">
                          <a16:creationId xmlns:a16="http://schemas.microsoft.com/office/drawing/2014/main" id="{90857627-1062-B56C-8C95-EC299789D6BF}"/>
                        </a:ext>
                      </a:extLst>
                    </p:cNvPr>
                    <p:cNvSpPr/>
                    <p:nvPr/>
                  </p:nvSpPr>
                  <p:spPr>
                    <a:xfrm>
                      <a:off x="5804813" y="1916958"/>
                      <a:ext cx="464345" cy="1244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black">
                              <a:lumMod val="85000"/>
                              <a:lumOff val="15000"/>
                            </a:prstClr>
                          </a:solidFill>
                          <a:latin typeface="SamsungOne-400" panose="020B0503030303020204" charset="0"/>
                          <a:ea typeface="SamsungOne-700" panose="020B0803030303020204" pitchFamily="34" charset="0"/>
                        </a:rPr>
                        <a:t>Lưu dữ liệu</a:t>
                      </a:r>
                    </a:p>
                  </p:txBody>
                </p:sp>
                <p:sp>
                  <p:nvSpPr>
                    <p:cNvPr id="494" name="모서리가 둥근 직사각형 140">
                      <a:extLst>
                        <a:ext uri="{FF2B5EF4-FFF2-40B4-BE49-F238E27FC236}">
                          <a16:creationId xmlns:a16="http://schemas.microsoft.com/office/drawing/2014/main" id="{E42E51BE-6D23-2B0C-8609-0BA83FB61C72}"/>
                        </a:ext>
                      </a:extLst>
                    </p:cNvPr>
                    <p:cNvSpPr/>
                    <p:nvPr/>
                  </p:nvSpPr>
                  <p:spPr>
                    <a:xfrm>
                      <a:off x="5804813" y="1799484"/>
                      <a:ext cx="464345" cy="1244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prstClr val="black">
                              <a:lumMod val="85000"/>
                              <a:lumOff val="15000"/>
                            </a:prstClr>
                          </a:solidFill>
                          <a:latin typeface="SamsungOne-400" panose="020B0503030303020204" charset="0"/>
                          <a:ea typeface="SamsungOne-700" panose="020B0803030303020204" pitchFamily="34" charset="0"/>
                        </a:rPr>
                        <a:t>Đám mây</a:t>
                      </a:r>
                    </a:p>
                  </p:txBody>
                </p:sp>
              </p:grpSp>
            </p:grpSp>
            <p:grpSp>
              <p:nvGrpSpPr>
                <p:cNvPr id="480" name="그룹 141">
                  <a:extLst>
                    <a:ext uri="{FF2B5EF4-FFF2-40B4-BE49-F238E27FC236}">
                      <a16:creationId xmlns:a16="http://schemas.microsoft.com/office/drawing/2014/main" id="{F64CE3A0-9CAC-D494-CF21-8D2A0AC47BA3}"/>
                    </a:ext>
                  </a:extLst>
                </p:cNvPr>
                <p:cNvGrpSpPr/>
                <p:nvPr/>
              </p:nvGrpSpPr>
              <p:grpSpPr>
                <a:xfrm>
                  <a:off x="5403666" y="2145070"/>
                  <a:ext cx="562528" cy="370880"/>
                  <a:chOff x="5755722" y="1698625"/>
                  <a:chExt cx="562528" cy="370880"/>
                </a:xfrm>
              </p:grpSpPr>
              <p:sp>
                <p:nvSpPr>
                  <p:cNvPr id="487" name="모서리가 둥근 직사각형 142">
                    <a:extLst>
                      <a:ext uri="{FF2B5EF4-FFF2-40B4-BE49-F238E27FC236}">
                        <a16:creationId xmlns:a16="http://schemas.microsoft.com/office/drawing/2014/main" id="{3157201D-75E1-E1B2-2FF5-F2D84078C03C}"/>
                      </a:ext>
                    </a:extLst>
                  </p:cNvPr>
                  <p:cNvSpPr/>
                  <p:nvPr/>
                </p:nvSpPr>
                <p:spPr>
                  <a:xfrm>
                    <a:off x="5755722" y="1698625"/>
                    <a:ext cx="562528" cy="37088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endParaRPr lang="en-US" altLang="ko-KR" sz="800" dirty="0">
                      <a:solidFill>
                        <a:prstClr val="black">
                          <a:lumMod val="85000"/>
                          <a:lumOff val="15000"/>
                        </a:prstClr>
                      </a:solidFill>
                      <a:latin typeface="SamsungOne-700" panose="020B0803030303020204" pitchFamily="34" charset="0"/>
                      <a:ea typeface="SamsungOne-700" panose="020B0803030303020204" pitchFamily="34" charset="0"/>
                    </a:endParaRPr>
                  </a:p>
                </p:txBody>
              </p:sp>
              <p:grpSp>
                <p:nvGrpSpPr>
                  <p:cNvPr id="488" name="그룹 143">
                    <a:extLst>
                      <a:ext uri="{FF2B5EF4-FFF2-40B4-BE49-F238E27FC236}">
                        <a16:creationId xmlns:a16="http://schemas.microsoft.com/office/drawing/2014/main" id="{A57E28FD-CF4A-4D0F-17D1-264680DFE527}"/>
                      </a:ext>
                    </a:extLst>
                  </p:cNvPr>
                  <p:cNvGrpSpPr/>
                  <p:nvPr/>
                </p:nvGrpSpPr>
                <p:grpSpPr>
                  <a:xfrm>
                    <a:off x="5781492" y="1783241"/>
                    <a:ext cx="510990" cy="241936"/>
                    <a:chOff x="5781491" y="1799484"/>
                    <a:chExt cx="510990" cy="241936"/>
                  </a:xfrm>
                </p:grpSpPr>
                <p:sp>
                  <p:nvSpPr>
                    <p:cNvPr id="489" name="모서리가 둥근 직사각형 144">
                      <a:extLst>
                        <a:ext uri="{FF2B5EF4-FFF2-40B4-BE49-F238E27FC236}">
                          <a16:creationId xmlns:a16="http://schemas.microsoft.com/office/drawing/2014/main" id="{8063B884-4C6F-173E-6709-509C81B7C4D7}"/>
                        </a:ext>
                      </a:extLst>
                    </p:cNvPr>
                    <p:cNvSpPr/>
                    <p:nvPr/>
                  </p:nvSpPr>
                  <p:spPr>
                    <a:xfrm>
                      <a:off x="5804813" y="1916958"/>
                      <a:ext cx="464345" cy="1244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400" dirty="0">
                          <a:solidFill>
                            <a:prstClr val="black">
                              <a:lumMod val="85000"/>
                              <a:lumOff val="15000"/>
                            </a:prstClr>
                          </a:solidFill>
                          <a:latin typeface="SamsungOne-400" panose="020B0503030303020204" charset="0"/>
                          <a:ea typeface="SamsungOne-700" panose="020B0803030303020204" pitchFamily="34" charset="0"/>
                        </a:rPr>
                        <a:t>Phân tích dữ liệu</a:t>
                      </a:r>
                    </a:p>
                  </p:txBody>
                </p:sp>
                <p:sp>
                  <p:nvSpPr>
                    <p:cNvPr id="490" name="모서리가 둥근 직사각형 145">
                      <a:extLst>
                        <a:ext uri="{FF2B5EF4-FFF2-40B4-BE49-F238E27FC236}">
                          <a16:creationId xmlns:a16="http://schemas.microsoft.com/office/drawing/2014/main" id="{0DB4D2AE-5924-AD13-03CC-A54896798D51}"/>
                        </a:ext>
                      </a:extLst>
                    </p:cNvPr>
                    <p:cNvSpPr/>
                    <p:nvPr/>
                  </p:nvSpPr>
                  <p:spPr>
                    <a:xfrm>
                      <a:off x="5781491" y="1799484"/>
                      <a:ext cx="510990" cy="1244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prstClr val="black">
                              <a:lumMod val="85000"/>
                              <a:lumOff val="15000"/>
                            </a:prstClr>
                          </a:solidFill>
                          <a:latin typeface="SamsungOne-400" panose="020B0503030303020204" charset="0"/>
                          <a:ea typeface="SamsungOne-700" panose="020B0803030303020204" pitchFamily="34" charset="0"/>
                        </a:rPr>
                        <a:t>Big Data</a:t>
                      </a:r>
                    </a:p>
                  </p:txBody>
                </p:sp>
              </p:grpSp>
            </p:grpSp>
            <p:grpSp>
              <p:nvGrpSpPr>
                <p:cNvPr id="481" name="그룹 146">
                  <a:extLst>
                    <a:ext uri="{FF2B5EF4-FFF2-40B4-BE49-F238E27FC236}">
                      <a16:creationId xmlns:a16="http://schemas.microsoft.com/office/drawing/2014/main" id="{0E226C35-9DF7-100A-F3F9-5822701924FB}"/>
                    </a:ext>
                  </a:extLst>
                </p:cNvPr>
                <p:cNvGrpSpPr/>
                <p:nvPr/>
              </p:nvGrpSpPr>
              <p:grpSpPr>
                <a:xfrm>
                  <a:off x="6178996" y="2145070"/>
                  <a:ext cx="562528" cy="370880"/>
                  <a:chOff x="5755722" y="1698625"/>
                  <a:chExt cx="562528" cy="370880"/>
                </a:xfrm>
              </p:grpSpPr>
              <p:sp>
                <p:nvSpPr>
                  <p:cNvPr id="485" name="모서리가 둥근 직사각형 147">
                    <a:extLst>
                      <a:ext uri="{FF2B5EF4-FFF2-40B4-BE49-F238E27FC236}">
                        <a16:creationId xmlns:a16="http://schemas.microsoft.com/office/drawing/2014/main" id="{89348A7B-80A9-DA14-53D1-5BA45BEB5C4B}"/>
                      </a:ext>
                    </a:extLst>
                  </p:cNvPr>
                  <p:cNvSpPr/>
                  <p:nvPr/>
                </p:nvSpPr>
                <p:spPr>
                  <a:xfrm>
                    <a:off x="5755722" y="1698625"/>
                    <a:ext cx="562528" cy="370880"/>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endParaRPr lang="en-US" altLang="ko-KR" sz="8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486" name="모서리가 둥근 직사각형 150">
                    <a:extLst>
                      <a:ext uri="{FF2B5EF4-FFF2-40B4-BE49-F238E27FC236}">
                        <a16:creationId xmlns:a16="http://schemas.microsoft.com/office/drawing/2014/main" id="{D207C722-A6D0-0E11-F6B4-6C79A61E7B06}"/>
                      </a:ext>
                    </a:extLst>
                  </p:cNvPr>
                  <p:cNvSpPr/>
                  <p:nvPr/>
                </p:nvSpPr>
                <p:spPr>
                  <a:xfrm>
                    <a:off x="5781492" y="1821834"/>
                    <a:ext cx="510990" cy="1244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prstClr val="black">
                            <a:lumMod val="85000"/>
                            <a:lumOff val="15000"/>
                          </a:prstClr>
                        </a:solidFill>
                        <a:latin typeface="SamsungOne-400" panose="020B0503030303020204" charset="0"/>
                        <a:ea typeface="SamsungOne-700" panose="020B0803030303020204" pitchFamily="34" charset="0"/>
                      </a:rPr>
                      <a:t>Dịch vụ</a:t>
                    </a:r>
                  </a:p>
                </p:txBody>
              </p:sp>
            </p:grpSp>
            <p:sp>
              <p:nvSpPr>
                <p:cNvPr id="482" name="화살표: 아래쪽 6">
                  <a:extLst>
                    <a:ext uri="{FF2B5EF4-FFF2-40B4-BE49-F238E27FC236}">
                      <a16:creationId xmlns:a16="http://schemas.microsoft.com/office/drawing/2014/main" id="{A50EE653-F6F8-4FFB-8E01-0FD70EE4BA96}"/>
                    </a:ext>
                  </a:extLst>
                </p:cNvPr>
                <p:cNvSpPr/>
                <p:nvPr/>
              </p:nvSpPr>
              <p:spPr>
                <a:xfrm rot="16200000">
                  <a:off x="4448042" y="2232227"/>
                  <a:ext cx="96574" cy="196568"/>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483" name="화살표: 아래쪽 6">
                  <a:extLst>
                    <a:ext uri="{FF2B5EF4-FFF2-40B4-BE49-F238E27FC236}">
                      <a16:creationId xmlns:a16="http://schemas.microsoft.com/office/drawing/2014/main" id="{7031FEA2-3799-C22F-2F8A-456BFE19A9D9}"/>
                    </a:ext>
                  </a:extLst>
                </p:cNvPr>
                <p:cNvSpPr/>
                <p:nvPr/>
              </p:nvSpPr>
              <p:spPr>
                <a:xfrm rot="16200000">
                  <a:off x="5239100" y="2232227"/>
                  <a:ext cx="96574" cy="196568"/>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484" name="화살표: 아래쪽 6">
                  <a:extLst>
                    <a:ext uri="{FF2B5EF4-FFF2-40B4-BE49-F238E27FC236}">
                      <a16:creationId xmlns:a16="http://schemas.microsoft.com/office/drawing/2014/main" id="{70746257-C891-B027-6542-AA45002F8F73}"/>
                    </a:ext>
                  </a:extLst>
                </p:cNvPr>
                <p:cNvSpPr/>
                <p:nvPr/>
              </p:nvSpPr>
              <p:spPr>
                <a:xfrm rot="16200000">
                  <a:off x="6018602" y="2232227"/>
                  <a:ext cx="96574" cy="196568"/>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grpSp>
        </p:grpSp>
        <p:sp>
          <p:nvSpPr>
            <p:cNvPr id="470" name="덧셈 기호 157">
              <a:extLst>
                <a:ext uri="{FF2B5EF4-FFF2-40B4-BE49-F238E27FC236}">
                  <a16:creationId xmlns:a16="http://schemas.microsoft.com/office/drawing/2014/main" id="{45802404-6AFC-086E-BCB7-7A13288BD5E4}"/>
                </a:ext>
              </a:extLst>
            </p:cNvPr>
            <p:cNvSpPr/>
            <p:nvPr/>
          </p:nvSpPr>
          <p:spPr>
            <a:xfrm>
              <a:off x="6877714" y="2754897"/>
              <a:ext cx="236823" cy="236823"/>
            </a:xfrm>
            <a:prstGeom prst="mathPlus">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pic>
          <p:nvPicPr>
            <p:cNvPr id="471" name="Picture 2" descr="인공지능에 대한 이미지 검색결과">
              <a:extLst>
                <a:ext uri="{FF2B5EF4-FFF2-40B4-BE49-F238E27FC236}">
                  <a16:creationId xmlns:a16="http://schemas.microsoft.com/office/drawing/2014/main" id="{0F6E0EC9-8C9F-1BCF-C150-79CCE48D699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121" b="18652"/>
            <a:stretch/>
          </p:blipFill>
          <p:spPr bwMode="auto">
            <a:xfrm>
              <a:off x="7959427" y="2984231"/>
              <a:ext cx="635702" cy="18682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72" name="그룹 161">
              <a:extLst>
                <a:ext uri="{FF2B5EF4-FFF2-40B4-BE49-F238E27FC236}">
                  <a16:creationId xmlns:a16="http://schemas.microsoft.com/office/drawing/2014/main" id="{46C7AB45-13A5-897B-E825-F69305F3F05B}"/>
                </a:ext>
              </a:extLst>
            </p:cNvPr>
            <p:cNvGrpSpPr/>
            <p:nvPr/>
          </p:nvGrpSpPr>
          <p:grpSpPr>
            <a:xfrm>
              <a:off x="7233935" y="2587823"/>
              <a:ext cx="611015" cy="596060"/>
              <a:chOff x="7233935" y="2562975"/>
              <a:chExt cx="611015" cy="596060"/>
            </a:xfrm>
          </p:grpSpPr>
          <p:pic>
            <p:nvPicPr>
              <p:cNvPr id="474" name="Picture 4" descr="인공지능에 대한 이미지 검색결과">
                <a:extLst>
                  <a:ext uri="{FF2B5EF4-FFF2-40B4-BE49-F238E27FC236}">
                    <a16:creationId xmlns:a16="http://schemas.microsoft.com/office/drawing/2014/main" id="{2FE808DA-996F-0B7F-F0F2-420E08E3377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4871" b="15664"/>
              <a:stretch/>
            </p:blipFill>
            <p:spPr bwMode="auto">
              <a:xfrm>
                <a:off x="7233935" y="2963771"/>
                <a:ext cx="611015" cy="19526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5" name="Picture 6" descr="인공지능에 대한 이미지 검색결과">
                <a:extLst>
                  <a:ext uri="{FF2B5EF4-FFF2-40B4-BE49-F238E27FC236}">
                    <a16:creationId xmlns:a16="http://schemas.microsoft.com/office/drawing/2014/main" id="{F55C247D-09D8-44BA-D23B-2C7A4A23209B}"/>
                  </a:ext>
                </a:extLst>
              </p:cNvPr>
              <p:cNvPicPr>
                <a:picLocks noChangeAspect="1" noChangeArrowheads="1"/>
              </p:cNvPicPr>
              <p:nvPr/>
            </p:nvPicPr>
            <p:blipFill>
              <a:blip r:embed="rId7" cstate="print">
                <a:clrChange>
                  <a:clrFrom>
                    <a:srgbClr val="E8E8EA"/>
                  </a:clrFrom>
                  <a:clrTo>
                    <a:srgbClr val="E8E8EA">
                      <a:alpha val="0"/>
                    </a:srgbClr>
                  </a:clrTo>
                </a:clrChange>
                <a:extLst>
                  <a:ext uri="{28A0092B-C50C-407E-A947-70E740481C1C}">
                    <a14:useLocalDpi xmlns:a14="http://schemas.microsoft.com/office/drawing/2010/main" val="0"/>
                  </a:ext>
                </a:extLst>
              </a:blip>
              <a:stretch>
                <a:fillRect/>
              </a:stretch>
            </p:blipFill>
            <p:spPr bwMode="auto">
              <a:xfrm>
                <a:off x="7274079" y="2562975"/>
                <a:ext cx="484744" cy="381259"/>
              </a:xfrm>
              <a:prstGeom prst="rect">
                <a:avLst/>
              </a:prstGeom>
              <a:noFill/>
              <a:extLst>
                <a:ext uri="{909E8E84-426E-40DD-AFC4-6F175D3DCCD1}">
                  <a14:hiddenFill xmlns:a14="http://schemas.microsoft.com/office/drawing/2010/main">
                    <a:solidFill>
                      <a:srgbClr val="FFFFFF"/>
                    </a:solidFill>
                  </a14:hiddenFill>
                </a:ext>
              </a:extLst>
            </p:spPr>
          </p:pic>
        </p:grpSp>
        <p:sp>
          <p:nvSpPr>
            <p:cNvPr id="473" name="모서리가 둥근 직사각형 162">
              <a:extLst>
                <a:ext uri="{FF2B5EF4-FFF2-40B4-BE49-F238E27FC236}">
                  <a16:creationId xmlns:a16="http://schemas.microsoft.com/office/drawing/2014/main" id="{FEA88684-43B5-03C2-C31C-DF080A9B1480}"/>
                </a:ext>
              </a:extLst>
            </p:cNvPr>
            <p:cNvSpPr/>
            <p:nvPr/>
          </p:nvSpPr>
          <p:spPr>
            <a:xfrm>
              <a:off x="7706136" y="2647634"/>
              <a:ext cx="1299236" cy="3244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sp3d>
            </a:bodyPr>
            <a:lstStyle/>
            <a:p>
              <a:pPr algn="ctr" defTabSz="457063"/>
              <a:r>
                <a:rPr lang="vi-VN" sz="900" dirty="0">
                  <a:solidFill>
                    <a:prstClr val="black">
                      <a:lumMod val="85000"/>
                      <a:lumOff val="15000"/>
                    </a:prstClr>
                  </a:solidFill>
                  <a:latin typeface="SamsungOne-400" panose="020B0503030303020204" charset="0"/>
                  <a:ea typeface="SamsungOne-700" panose="020B0803030303020204" pitchFamily="34" charset="0"/>
                </a:rPr>
                <a:t>Trí tuệ nhân tạo</a:t>
              </a:r>
            </a:p>
            <a:p>
              <a:pPr algn="ctr" defTabSz="457063"/>
              <a:r>
                <a:rPr lang="vi-VN" sz="800" dirty="0">
                  <a:solidFill>
                    <a:prstClr val="black">
                      <a:lumMod val="85000"/>
                      <a:lumOff val="15000"/>
                    </a:prstClr>
                  </a:solidFill>
                  <a:latin typeface="SamsungOne-400" panose="020B0503030303020204" charset="0"/>
                  <a:ea typeface="SamsungOne-400" panose="020B0503030303020204" pitchFamily="34" charset="0"/>
                </a:rPr>
                <a:t>(Phân tích)</a:t>
              </a:r>
            </a:p>
          </p:txBody>
        </p:sp>
      </p:grpSp>
    </p:spTree>
    <p:extLst>
      <p:ext uri="{BB962C8B-B14F-4D97-AF65-F5344CB8AC3E}">
        <p14:creationId xmlns:p14="http://schemas.microsoft.com/office/powerpoint/2010/main" val="325500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그룹 63"/>
          <p:cNvGrpSpPr/>
          <p:nvPr/>
        </p:nvGrpSpPr>
        <p:grpSpPr>
          <a:xfrm>
            <a:off x="416128" y="444866"/>
            <a:ext cx="9051872" cy="553998"/>
            <a:chOff x="416128" y="444866"/>
            <a:chExt cx="9051872" cy="553998"/>
          </a:xfrm>
        </p:grpSpPr>
        <p:sp>
          <p:nvSpPr>
            <p:cNvPr id="65" name="직사각형 64">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Môi trường IoT</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78" name="직사각형 77">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53" name="직사각형 52">
            <a:extLst>
              <a:ext uri="{FF2B5EF4-FFF2-40B4-BE49-F238E27FC236}">
                <a16:creationId xmlns:a16="http://schemas.microsoft.com/office/drawing/2014/main" id="{72B8861C-748A-41B6-B854-3B7978E0B6E8}"/>
              </a:ext>
            </a:extLst>
          </p:cNvPr>
          <p:cNvSpPr/>
          <p:nvPr/>
        </p:nvSpPr>
        <p:spPr>
          <a:xfrm>
            <a:off x="524251" y="1519335"/>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Dịch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vụ</a:t>
            </a:r>
            <a:r>
              <a:rPr kumimoji="1" lang="en-US" altLang="ko-KR" sz="1400" dirty="0">
                <a:solidFill>
                  <a:schemeClr val="tx1"/>
                </a:solidFill>
                <a:latin typeface="SamsungOne-400" panose="020B0503030303020204" pitchFamily="34" charset="0"/>
                <a:ea typeface="SamsungOne-400" panose="020B0503030303020204" pitchFamily="34" charset="0"/>
              </a:rPr>
              <a:t> IoT</a:t>
            </a:r>
          </a:p>
        </p:txBody>
      </p:sp>
      <p:sp>
        <p:nvSpPr>
          <p:cNvPr id="2" name="사각형: 둥근 모서리 12">
            <a:extLst>
              <a:ext uri="{FF2B5EF4-FFF2-40B4-BE49-F238E27FC236}">
                <a16:creationId xmlns:a16="http://schemas.microsoft.com/office/drawing/2014/main" id="{407B153F-C5F5-AA50-885A-9817427A91A4}"/>
              </a:ext>
            </a:extLst>
          </p:cNvPr>
          <p:cNvSpPr/>
          <p:nvPr/>
        </p:nvSpPr>
        <p:spPr>
          <a:xfrm>
            <a:off x="707165" y="2241932"/>
            <a:ext cx="8632847" cy="1884889"/>
          </a:xfrm>
          <a:prstGeom prst="roundRect">
            <a:avLst>
              <a:gd name="adj" fmla="val 5811"/>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sp>
        <p:nvSpPr>
          <p:cNvPr id="5" name="사각형: 둥근 모서리 20">
            <a:extLst>
              <a:ext uri="{FF2B5EF4-FFF2-40B4-BE49-F238E27FC236}">
                <a16:creationId xmlns:a16="http://schemas.microsoft.com/office/drawing/2014/main" id="{BF2A1186-5DD5-96C7-5FC9-EA0124997E17}"/>
              </a:ext>
            </a:extLst>
          </p:cNvPr>
          <p:cNvSpPr/>
          <p:nvPr/>
        </p:nvSpPr>
        <p:spPr>
          <a:xfrm>
            <a:off x="707165" y="4172170"/>
            <a:ext cx="8632847" cy="1884889"/>
          </a:xfrm>
          <a:prstGeom prst="roundRect">
            <a:avLst>
              <a:gd name="adj" fmla="val 5811"/>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a:solidFill>
                <a:prstClr val="white"/>
              </a:solidFill>
              <a:latin typeface="Calibri" panose="020F0502020204030204"/>
              <a:ea typeface="맑은 고딕" panose="020B0503020000020004" pitchFamily="50" charset="-127"/>
            </a:endParaRPr>
          </a:p>
        </p:txBody>
      </p:sp>
      <p:pic>
        <p:nvPicPr>
          <p:cNvPr id="6" name="Picture 2" descr="ì¡ì¶ìì´í° ì¼ë¬ì¤í¸ì ëí ì´ë¯¸ì§ ê²ìê²°ê³¼">
            <a:extLst>
              <a:ext uri="{FF2B5EF4-FFF2-40B4-BE49-F238E27FC236}">
                <a16:creationId xmlns:a16="http://schemas.microsoft.com/office/drawing/2014/main" id="{0E509C94-FF49-63AD-A84A-ED264CD82A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1715" y="3368466"/>
            <a:ext cx="1893437" cy="6125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ì¡ì¶ìì´í° ì¼ë¬ì¤í¸ì ëí ì´ë¯¸ì§ ê²ìê²°ê³¼">
            <a:extLst>
              <a:ext uri="{FF2B5EF4-FFF2-40B4-BE49-F238E27FC236}">
                <a16:creationId xmlns:a16="http://schemas.microsoft.com/office/drawing/2014/main" id="{8779CF97-7F16-91C2-CE53-1288E75D3B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1713" y="2531572"/>
            <a:ext cx="913833" cy="8272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ì¼ì ì¼ë¬ì¤í¸ì ëí ì´ë¯¸ì§ ê²ìê²°ê³¼">
            <a:extLst>
              <a:ext uri="{FF2B5EF4-FFF2-40B4-BE49-F238E27FC236}">
                <a16:creationId xmlns:a16="http://schemas.microsoft.com/office/drawing/2014/main" id="{2EF04B5F-7992-FBF3-707B-38F82384E09E}"/>
              </a:ext>
            </a:extLst>
          </p:cNvPr>
          <p:cNvPicPr>
            <a:picLocks noChangeAspect="1" noChangeArrowheads="1"/>
          </p:cNvPicPr>
          <p:nvPr/>
        </p:nvPicPr>
        <p:blipFill rotWithShape="1">
          <a:blip r:embed="rId6">
            <a:clrChange>
              <a:clrFrom>
                <a:srgbClr val="F7F7F7"/>
              </a:clrFrom>
              <a:clrTo>
                <a:srgbClr val="F7F7F7">
                  <a:alpha val="0"/>
                </a:srgbClr>
              </a:clrTo>
            </a:clrChange>
            <a:extLst>
              <a:ext uri="{28A0092B-C50C-407E-A947-70E740481C1C}">
                <a14:useLocalDpi xmlns:a14="http://schemas.microsoft.com/office/drawing/2010/main" val="0"/>
              </a:ext>
            </a:extLst>
          </a:blip>
          <a:srcRect l="23902" t="26595" r="23519" b="30414"/>
          <a:stretch/>
        </p:blipFill>
        <p:spPr bwMode="auto">
          <a:xfrm>
            <a:off x="4713729" y="3554723"/>
            <a:ext cx="625099" cy="550421"/>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47">
            <a:extLst>
              <a:ext uri="{FF2B5EF4-FFF2-40B4-BE49-F238E27FC236}">
                <a16:creationId xmlns:a16="http://schemas.microsoft.com/office/drawing/2014/main" id="{2EA6B27C-2061-3568-C14E-0FB702E80A0F}"/>
              </a:ext>
            </a:extLst>
          </p:cNvPr>
          <p:cNvPicPr>
            <a:picLocks noChangeAspect="1"/>
          </p:cNvPicPr>
          <p:nvPr/>
        </p:nvPicPr>
        <p:blipFill rotWithShape="1">
          <a:blip r:embed="rId7"/>
          <a:srcRect l="6976" t="11115" r="14905" b="8655"/>
          <a:stretch/>
        </p:blipFill>
        <p:spPr>
          <a:xfrm>
            <a:off x="5395577" y="3543264"/>
            <a:ext cx="576077" cy="542751"/>
          </a:xfrm>
          <a:prstGeom prst="rect">
            <a:avLst/>
          </a:prstGeom>
        </p:spPr>
      </p:pic>
      <p:sp>
        <p:nvSpPr>
          <p:cNvPr id="10" name="TextBox 9">
            <a:extLst>
              <a:ext uri="{FF2B5EF4-FFF2-40B4-BE49-F238E27FC236}">
                <a16:creationId xmlns:a16="http://schemas.microsoft.com/office/drawing/2014/main" id="{D7B1D5E8-6838-D8E8-4221-E1EACFBE446E}"/>
              </a:ext>
            </a:extLst>
          </p:cNvPr>
          <p:cNvSpPr txBox="1"/>
          <p:nvPr/>
        </p:nvSpPr>
        <p:spPr>
          <a:xfrm>
            <a:off x="753640" y="3030537"/>
            <a:ext cx="1312603" cy="307777"/>
          </a:xfrm>
          <a:prstGeom prst="rect">
            <a:avLst/>
          </a:prstGeom>
          <a:noFill/>
        </p:spPr>
        <p:txBody>
          <a:bodyPr wrap="none" rtlCol="0">
            <a:spAutoFit/>
            <a:scene3d>
              <a:camera prst="orthographicFront"/>
              <a:lightRig rig="threePt" dir="t"/>
            </a:scene3d>
            <a:sp3d>
              <a:bevelT w="0" h="6350"/>
            </a:sp3d>
          </a:bodyPr>
          <a:lstStyle/>
          <a:p>
            <a:pPr algn="ctr" defTabSz="457063"/>
            <a:r>
              <a:rPr lang="vi-VN" sz="1400" dirty="0">
                <a:solidFill>
                  <a:prstClr val="black">
                    <a:lumMod val="85000"/>
                    <a:lumOff val="15000"/>
                  </a:prstClr>
                </a:solidFill>
                <a:latin typeface="SamsungOne-400" panose="020B0503030303020204" charset="0"/>
                <a:ea typeface="SamsungOne-700" panose="020B0803030303020204" pitchFamily="34" charset="0"/>
              </a:rPr>
              <a:t>Bộ truyền động</a:t>
            </a:r>
          </a:p>
        </p:txBody>
      </p:sp>
      <p:sp>
        <p:nvSpPr>
          <p:cNvPr id="11" name="TextBox 10">
            <a:extLst>
              <a:ext uri="{FF2B5EF4-FFF2-40B4-BE49-F238E27FC236}">
                <a16:creationId xmlns:a16="http://schemas.microsoft.com/office/drawing/2014/main" id="{1BA574C9-CE3A-B69F-B25F-F4CACE7CDCD9}"/>
              </a:ext>
            </a:extLst>
          </p:cNvPr>
          <p:cNvSpPr txBox="1"/>
          <p:nvPr/>
        </p:nvSpPr>
        <p:spPr>
          <a:xfrm>
            <a:off x="4042188" y="3591213"/>
            <a:ext cx="910827" cy="307777"/>
          </a:xfrm>
          <a:prstGeom prst="rect">
            <a:avLst/>
          </a:prstGeom>
          <a:noFill/>
        </p:spPr>
        <p:txBody>
          <a:bodyPr wrap="none" rtlCol="0">
            <a:spAutoFit/>
            <a:scene3d>
              <a:camera prst="orthographicFront"/>
              <a:lightRig rig="threePt" dir="t"/>
            </a:scene3d>
            <a:sp3d>
              <a:bevelT w="0" h="6350"/>
            </a:sp3d>
          </a:bodyPr>
          <a:lstStyle/>
          <a:p>
            <a:pPr algn="ctr" defTabSz="457063"/>
            <a:r>
              <a:rPr lang="vi-VN" sz="1400" dirty="0">
                <a:solidFill>
                  <a:prstClr val="black">
                    <a:lumMod val="85000"/>
                    <a:lumOff val="15000"/>
                  </a:prstClr>
                </a:solidFill>
                <a:latin typeface="SamsungOne-400" panose="020B0503030303020204" charset="0"/>
                <a:ea typeface="SamsungOne-700" panose="020B0803030303020204" pitchFamily="34" charset="0"/>
              </a:rPr>
              <a:t>Cảm biến</a:t>
            </a:r>
          </a:p>
        </p:txBody>
      </p:sp>
      <p:grpSp>
        <p:nvGrpSpPr>
          <p:cNvPr id="12" name="그룹 22">
            <a:extLst>
              <a:ext uri="{FF2B5EF4-FFF2-40B4-BE49-F238E27FC236}">
                <a16:creationId xmlns:a16="http://schemas.microsoft.com/office/drawing/2014/main" id="{843CC7F0-2E0D-545E-909B-B8B46F4EB844}"/>
              </a:ext>
            </a:extLst>
          </p:cNvPr>
          <p:cNvGrpSpPr/>
          <p:nvPr/>
        </p:nvGrpSpPr>
        <p:grpSpPr>
          <a:xfrm>
            <a:off x="7129972" y="2303526"/>
            <a:ext cx="974253" cy="1264517"/>
            <a:chOff x="7132258" y="2303165"/>
            <a:chExt cx="974565" cy="1264922"/>
          </a:xfrm>
        </p:grpSpPr>
        <p:pic>
          <p:nvPicPr>
            <p:cNvPr id="13" name="Picture 2" descr="ê´ë ¨ ì´ë¯¸ì§">
              <a:extLst>
                <a:ext uri="{FF2B5EF4-FFF2-40B4-BE49-F238E27FC236}">
                  <a16:creationId xmlns:a16="http://schemas.microsoft.com/office/drawing/2014/main" id="{8E8E7268-BA9D-DBC2-F54F-8ACA1872A964}"/>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28747" t="20230" r="26721" b="21971"/>
            <a:stretch/>
          </p:blipFill>
          <p:spPr bwMode="auto">
            <a:xfrm>
              <a:off x="7132258" y="2303165"/>
              <a:ext cx="974565" cy="1264922"/>
            </a:xfrm>
            <a:prstGeom prst="rect">
              <a:avLst/>
            </a:prstGeom>
            <a:noFill/>
            <a:extLst>
              <a:ext uri="{909E8E84-426E-40DD-AFC4-6F175D3DCCD1}">
                <a14:hiddenFill xmlns:a14="http://schemas.microsoft.com/office/drawing/2010/main">
                  <a:solidFill>
                    <a:srgbClr val="FFFFFF"/>
                  </a:solidFill>
                </a14:hiddenFill>
              </a:ext>
            </a:extLst>
          </p:spPr>
        </p:pic>
        <p:sp>
          <p:nvSpPr>
            <p:cNvPr id="15" name="모서리가 둥근 직사각형 51">
              <a:extLst>
                <a:ext uri="{FF2B5EF4-FFF2-40B4-BE49-F238E27FC236}">
                  <a16:creationId xmlns:a16="http://schemas.microsoft.com/office/drawing/2014/main" id="{A8976744-C9EA-D109-712A-B0BC2F9A5E05}"/>
                </a:ext>
              </a:extLst>
            </p:cNvPr>
            <p:cNvSpPr/>
            <p:nvPr/>
          </p:nvSpPr>
          <p:spPr>
            <a:xfrm>
              <a:off x="7189778" y="2820169"/>
              <a:ext cx="822715" cy="260970"/>
            </a:xfrm>
            <a:prstGeom prst="roundRect">
              <a:avLst>
                <a:gd name="adj" fmla="val 50000"/>
              </a:avLst>
            </a:prstGeom>
            <a:solidFill>
              <a:srgbClr val="234C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r>
                <a:rPr lang="vi-VN" sz="1200" dirty="0">
                  <a:solidFill>
                    <a:prstClr val="white"/>
                  </a:solidFill>
                  <a:latin typeface="SamsungOne-400" panose="020B0503030303020204" charset="0"/>
                  <a:ea typeface="SamsungOne-700" panose="020B0803030303020204" pitchFamily="34" charset="0"/>
                </a:rPr>
                <a:t>Internet</a:t>
              </a:r>
            </a:p>
          </p:txBody>
        </p:sp>
      </p:grpSp>
      <p:sp>
        <p:nvSpPr>
          <p:cNvPr id="16" name="TextBox 15">
            <a:extLst>
              <a:ext uri="{FF2B5EF4-FFF2-40B4-BE49-F238E27FC236}">
                <a16:creationId xmlns:a16="http://schemas.microsoft.com/office/drawing/2014/main" id="{E5390A1B-9B5E-42D8-819C-F2B0105EF819}"/>
              </a:ext>
            </a:extLst>
          </p:cNvPr>
          <p:cNvSpPr txBox="1"/>
          <p:nvPr/>
        </p:nvSpPr>
        <p:spPr>
          <a:xfrm>
            <a:off x="8000655" y="3030537"/>
            <a:ext cx="1242648" cy="307777"/>
          </a:xfrm>
          <a:prstGeom prst="rect">
            <a:avLst/>
          </a:prstGeom>
          <a:noFill/>
        </p:spPr>
        <p:txBody>
          <a:bodyPr wrap="none" rtlCol="0">
            <a:spAutoFit/>
            <a:scene3d>
              <a:camera prst="orthographicFront"/>
              <a:lightRig rig="threePt" dir="t"/>
            </a:scene3d>
            <a:sp3d>
              <a:bevelT w="0" h="6350"/>
            </a:sp3d>
          </a:bodyPr>
          <a:lstStyle/>
          <a:p>
            <a:pPr algn="ctr" defTabSz="457063"/>
            <a:r>
              <a:rPr lang="vi-VN" sz="1400" dirty="0">
                <a:solidFill>
                  <a:prstClr val="black">
                    <a:lumMod val="85000"/>
                    <a:lumOff val="15000"/>
                  </a:prstClr>
                </a:solidFill>
                <a:latin typeface="SamsungOne-400" panose="020B0503030303020204" charset="0"/>
                <a:ea typeface="SamsungOne-700" panose="020B0803030303020204" pitchFamily="34" charset="0"/>
              </a:rPr>
              <a:t>Bộ điều khiển</a:t>
            </a:r>
          </a:p>
        </p:txBody>
      </p:sp>
      <p:pic>
        <p:nvPicPr>
          <p:cNvPr id="17" name="Picture 2" descr="ì¤ë§í¸í©í ë¦¬ ì»¨í¸ë¡¤ë¬ ì¼ë¬ì¤í¸ì ëí ì´ë¯¸ì§ ê²ìê²°ê³¼">
            <a:extLst>
              <a:ext uri="{FF2B5EF4-FFF2-40B4-BE49-F238E27FC236}">
                <a16:creationId xmlns:a16="http://schemas.microsoft.com/office/drawing/2014/main" id="{45D8C921-2EE5-7B73-B0A0-659A9CF3A97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3993" y="3609914"/>
            <a:ext cx="1040097" cy="37327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32EE49C-C5DE-CC37-6FF0-58A75ABE3F38}"/>
              </a:ext>
            </a:extLst>
          </p:cNvPr>
          <p:cNvSpPr txBox="1"/>
          <p:nvPr/>
        </p:nvSpPr>
        <p:spPr>
          <a:xfrm>
            <a:off x="4314099" y="2297312"/>
            <a:ext cx="1418978" cy="523220"/>
          </a:xfrm>
          <a:prstGeom prst="rect">
            <a:avLst/>
          </a:prstGeom>
          <a:noFill/>
        </p:spPr>
        <p:txBody>
          <a:bodyPr wrap="none" rtlCol="0">
            <a:spAutoFit/>
            <a:scene3d>
              <a:camera prst="orthographicFront"/>
              <a:lightRig rig="threePt" dir="t"/>
            </a:scene3d>
            <a:sp3d>
              <a:bevelT w="0" h="6350"/>
            </a:sp3d>
          </a:bodyPr>
          <a:lstStyle/>
          <a:p>
            <a:pPr algn="ctr" defTabSz="457063"/>
            <a:r>
              <a:rPr lang="vi-VN" sz="1400" dirty="0">
                <a:solidFill>
                  <a:srgbClr val="0033CC"/>
                </a:solidFill>
                <a:latin typeface="SamsungOne-400" panose="020B0503030303020204" charset="0"/>
                <a:ea typeface="SamsungOne-700" panose="020B0803030303020204" pitchFamily="34" charset="0"/>
              </a:rPr>
              <a:t>Đối tượng vật lý</a:t>
            </a:r>
          </a:p>
          <a:p>
            <a:pPr algn="ctr" defTabSz="457063"/>
            <a:r>
              <a:rPr lang="vi-VN" sz="1400" dirty="0">
                <a:solidFill>
                  <a:srgbClr val="0033CC"/>
                </a:solidFill>
                <a:latin typeface="SamsungOne-400" panose="020B0503030303020204" charset="0"/>
                <a:ea typeface="SamsungOne-700" panose="020B0803030303020204" pitchFamily="34" charset="0"/>
              </a:rPr>
              <a:t>(đối tượng)</a:t>
            </a:r>
          </a:p>
        </p:txBody>
      </p:sp>
      <p:pic>
        <p:nvPicPr>
          <p:cNvPr id="19" name="그래픽 8" descr="전구 및 기어 ">
            <a:extLst>
              <a:ext uri="{FF2B5EF4-FFF2-40B4-BE49-F238E27FC236}">
                <a16:creationId xmlns:a16="http://schemas.microsoft.com/office/drawing/2014/main" id="{5F777AD4-30EF-931B-8BDB-83829037895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59176" y="2793396"/>
            <a:ext cx="541522" cy="541522"/>
          </a:xfrm>
          <a:prstGeom prst="rect">
            <a:avLst/>
          </a:prstGeom>
        </p:spPr>
      </p:pic>
      <p:pic>
        <p:nvPicPr>
          <p:cNvPr id="20" name="그래픽 14" descr="전구">
            <a:extLst>
              <a:ext uri="{FF2B5EF4-FFF2-40B4-BE49-F238E27FC236}">
                <a16:creationId xmlns:a16="http://schemas.microsoft.com/office/drawing/2014/main" id="{755CA35C-20DE-C82D-3FB9-F3A1600BD10C}"/>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79080" y="4893134"/>
            <a:ext cx="914107" cy="914107"/>
          </a:xfrm>
          <a:prstGeom prst="rect">
            <a:avLst/>
          </a:prstGeom>
        </p:spPr>
      </p:pic>
      <p:sp>
        <p:nvSpPr>
          <p:cNvPr id="21" name="TextBox 20">
            <a:extLst>
              <a:ext uri="{FF2B5EF4-FFF2-40B4-BE49-F238E27FC236}">
                <a16:creationId xmlns:a16="http://schemas.microsoft.com/office/drawing/2014/main" id="{BE0EAF90-10F7-C188-4C03-A8D6583CFB25}"/>
              </a:ext>
            </a:extLst>
          </p:cNvPr>
          <p:cNvSpPr txBox="1"/>
          <p:nvPr/>
        </p:nvSpPr>
        <p:spPr>
          <a:xfrm>
            <a:off x="1143785" y="5085005"/>
            <a:ext cx="1529095" cy="523052"/>
          </a:xfrm>
          <a:prstGeom prst="rect">
            <a:avLst/>
          </a:prstGeom>
          <a:noFill/>
        </p:spPr>
        <p:txBody>
          <a:bodyPr wrap="none" rtlCol="0">
            <a:spAutoFit/>
            <a:scene3d>
              <a:camera prst="orthographicFront"/>
              <a:lightRig rig="threePt" dir="t"/>
            </a:scene3d>
            <a:sp3d>
              <a:bevelT w="0" h="6350"/>
            </a:sp3d>
          </a:bodyPr>
          <a:lstStyle>
            <a:defPPr>
              <a:defRPr lang="en-US"/>
            </a:defPPr>
            <a:lvl1pPr algn="ctr">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pPr defTabSz="457063"/>
            <a:r>
              <a:rPr lang="vi-VN">
                <a:solidFill>
                  <a:prstClr val="black">
                    <a:lumMod val="85000"/>
                    <a:lumOff val="15000"/>
                  </a:prstClr>
                </a:solidFill>
              </a:rPr>
              <a:t>Đèn LED phát ra </a:t>
            </a:r>
          </a:p>
          <a:p>
            <a:pPr defTabSz="457063"/>
            <a:r>
              <a:rPr lang="vi-VN">
                <a:solidFill>
                  <a:prstClr val="black">
                    <a:lumMod val="85000"/>
                    <a:lumOff val="15000"/>
                  </a:prstClr>
                </a:solidFill>
              </a:rPr>
              <a:t>ánh sáng huyền ảo</a:t>
            </a:r>
          </a:p>
        </p:txBody>
      </p:sp>
      <p:sp>
        <p:nvSpPr>
          <p:cNvPr id="22" name="TextBox 21">
            <a:extLst>
              <a:ext uri="{FF2B5EF4-FFF2-40B4-BE49-F238E27FC236}">
                <a16:creationId xmlns:a16="http://schemas.microsoft.com/office/drawing/2014/main" id="{CD950771-08B4-253B-F968-D9D6F4880F87}"/>
              </a:ext>
            </a:extLst>
          </p:cNvPr>
          <p:cNvSpPr txBox="1"/>
          <p:nvPr/>
        </p:nvSpPr>
        <p:spPr>
          <a:xfrm>
            <a:off x="845428" y="4299708"/>
            <a:ext cx="1502334" cy="307777"/>
          </a:xfrm>
          <a:prstGeom prst="rect">
            <a:avLst/>
          </a:prstGeom>
          <a:noFill/>
        </p:spPr>
        <p:txBody>
          <a:bodyPr wrap="none" rtlCol="0">
            <a:spAutoFit/>
            <a:scene3d>
              <a:camera prst="orthographicFront"/>
              <a:lightRig rig="threePt" dir="t"/>
            </a:scene3d>
            <a:sp3d>
              <a:bevelT w="0" h="6350"/>
            </a:sp3d>
          </a:bodyPr>
          <a:lstStyle/>
          <a:p>
            <a:pPr defTabSz="457063"/>
            <a:r>
              <a:rPr lang="vi-VN" sz="1200" dirty="0">
                <a:solidFill>
                  <a:prstClr val="black">
                    <a:lumMod val="85000"/>
                    <a:lumOff val="15000"/>
                  </a:prstClr>
                </a:solidFill>
                <a:latin typeface="SamsungOne-400" panose="020B0503030303020204" charset="0"/>
                <a:ea typeface="SamsungOne-400" panose="020B0503030303020204" pitchFamily="34" charset="0"/>
              </a:rPr>
              <a:t>VD) </a:t>
            </a:r>
            <a:r>
              <a:rPr lang="vi-VN" sz="1400" dirty="0">
                <a:solidFill>
                  <a:prstClr val="black">
                    <a:lumMod val="85000"/>
                    <a:lumOff val="15000"/>
                  </a:prstClr>
                </a:solidFill>
                <a:latin typeface="SamsungOne-400" panose="020B0503030303020204" charset="0"/>
                <a:ea typeface="SamsungOne-400" panose="020B0503030303020204" pitchFamily="34" charset="0"/>
              </a:rPr>
              <a:t>ô thông minh</a:t>
            </a:r>
          </a:p>
        </p:txBody>
      </p:sp>
      <p:sp>
        <p:nvSpPr>
          <p:cNvPr id="24" name="TextBox 23">
            <a:extLst>
              <a:ext uri="{FF2B5EF4-FFF2-40B4-BE49-F238E27FC236}">
                <a16:creationId xmlns:a16="http://schemas.microsoft.com/office/drawing/2014/main" id="{DA78E4B3-0AF9-132F-C700-D3CC38521B9A}"/>
              </a:ext>
            </a:extLst>
          </p:cNvPr>
          <p:cNvSpPr txBox="1"/>
          <p:nvPr/>
        </p:nvSpPr>
        <p:spPr>
          <a:xfrm>
            <a:off x="4600111" y="5442390"/>
            <a:ext cx="1881076" cy="430887"/>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pPr defTabSz="457063"/>
            <a:r>
              <a:rPr lang="vi-VN" sz="1100" dirty="0">
                <a:solidFill>
                  <a:prstClr val="black">
                    <a:lumMod val="85000"/>
                    <a:lumOff val="15000"/>
                  </a:prstClr>
                </a:solidFill>
              </a:rPr>
              <a:t>Cảm biến phát hiện </a:t>
            </a:r>
          </a:p>
          <a:p>
            <a:pPr defTabSz="457063"/>
            <a:r>
              <a:rPr lang="vi-VN" sz="1100" dirty="0">
                <a:solidFill>
                  <a:prstClr val="black">
                    <a:lumMod val="85000"/>
                    <a:lumOff val="15000"/>
                  </a:prstClr>
                </a:solidFill>
              </a:rPr>
              <a:t>chuyển động của con người</a:t>
            </a:r>
          </a:p>
        </p:txBody>
      </p:sp>
      <p:pic>
        <p:nvPicPr>
          <p:cNvPr id="25" name="그래픽 19" descr="걷기">
            <a:extLst>
              <a:ext uri="{FF2B5EF4-FFF2-40B4-BE49-F238E27FC236}">
                <a16:creationId xmlns:a16="http://schemas.microsoft.com/office/drawing/2014/main" id="{EC8B2156-8C81-D279-C3E0-1BF111865B8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95373" y="5259127"/>
            <a:ext cx="701732" cy="701732"/>
          </a:xfrm>
          <a:prstGeom prst="rect">
            <a:avLst/>
          </a:prstGeom>
        </p:spPr>
      </p:pic>
      <p:sp>
        <p:nvSpPr>
          <p:cNvPr id="26" name="TextBox 25">
            <a:extLst>
              <a:ext uri="{FF2B5EF4-FFF2-40B4-BE49-F238E27FC236}">
                <a16:creationId xmlns:a16="http://schemas.microsoft.com/office/drawing/2014/main" id="{5E24EB14-CD71-4726-7313-EAF190FDD549}"/>
              </a:ext>
            </a:extLst>
          </p:cNvPr>
          <p:cNvSpPr txBox="1"/>
          <p:nvPr/>
        </p:nvSpPr>
        <p:spPr>
          <a:xfrm>
            <a:off x="7198465" y="5097964"/>
            <a:ext cx="1781624" cy="769441"/>
          </a:xfrm>
          <a:prstGeom prst="rect">
            <a:avLst/>
          </a:prstGeom>
          <a:noFill/>
        </p:spPr>
        <p:txBody>
          <a:bodyPr wrap="square" rtlCol="0">
            <a:spAutoFit/>
            <a:scene3d>
              <a:camera prst="orthographicFront"/>
              <a:lightRig rig="threePt" dir="t"/>
            </a:scene3d>
            <a:sp3d>
              <a:bevelT w="0" h="6350"/>
            </a:sp3d>
          </a:bodyPr>
          <a:lstStyle/>
          <a:p>
            <a:pPr defTabSz="457063"/>
            <a:r>
              <a:rPr lang="vi-VN" sz="1100" dirty="0">
                <a:solidFill>
                  <a:prstClr val="black">
                    <a:lumMod val="85000"/>
                    <a:lumOff val="15000"/>
                  </a:prstClr>
                </a:solidFill>
                <a:latin typeface="SamsungOne-400" panose="020B0503030303020204" charset="0"/>
                <a:ea typeface="SamsungOne-400" panose="020B0503030303020204" pitchFamily="34" charset="0"/>
              </a:rPr>
              <a:t>Bộ điều khiển nối mạng và điều khiển thông tin của cảm biến và hoạt động của bộ truyền động</a:t>
            </a:r>
          </a:p>
        </p:txBody>
      </p:sp>
      <p:pic>
        <p:nvPicPr>
          <p:cNvPr id="27" name="그래픽 24" descr="손목시계">
            <a:extLst>
              <a:ext uri="{FF2B5EF4-FFF2-40B4-BE49-F238E27FC236}">
                <a16:creationId xmlns:a16="http://schemas.microsoft.com/office/drawing/2014/main" id="{AB6113D7-BA02-9B80-AD1C-B03CF7F1A72A}"/>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138785" y="4360328"/>
            <a:ext cx="598745" cy="598745"/>
          </a:xfrm>
          <a:prstGeom prst="rect">
            <a:avLst/>
          </a:prstGeom>
        </p:spPr>
      </p:pic>
      <p:pic>
        <p:nvPicPr>
          <p:cNvPr id="28" name="그래픽 28" descr="저울">
            <a:extLst>
              <a:ext uri="{FF2B5EF4-FFF2-40B4-BE49-F238E27FC236}">
                <a16:creationId xmlns:a16="http://schemas.microsoft.com/office/drawing/2014/main" id="{991F0026-9381-292E-36B9-C954B209995A}"/>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9275" y="4241145"/>
            <a:ext cx="388625" cy="388625"/>
          </a:xfrm>
          <a:prstGeom prst="rect">
            <a:avLst/>
          </a:prstGeom>
        </p:spPr>
      </p:pic>
      <p:pic>
        <p:nvPicPr>
          <p:cNvPr id="29" name="그래픽 31" descr="클라우드 동기화">
            <a:extLst>
              <a:ext uri="{FF2B5EF4-FFF2-40B4-BE49-F238E27FC236}">
                <a16:creationId xmlns:a16="http://schemas.microsoft.com/office/drawing/2014/main" id="{A82FB93A-7F6D-41EB-F272-E5C63DFDE777}"/>
              </a:ext>
            </a:extLst>
          </p:cNvPr>
          <p:cNvPicPr>
            <a:picLocks noChangeAspect="1"/>
          </p:cNvPicPr>
          <p:nvPr/>
        </p:nvPicPr>
        <p:blipFill>
          <a:blip r:embed="rId20" cstate="hq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121567" y="4245887"/>
            <a:ext cx="914107" cy="914107"/>
          </a:xfrm>
          <a:prstGeom prst="rect">
            <a:avLst/>
          </a:prstGeom>
        </p:spPr>
      </p:pic>
      <p:pic>
        <p:nvPicPr>
          <p:cNvPr id="30" name="그래픽 33" descr="웹 캠">
            <a:extLst>
              <a:ext uri="{FF2B5EF4-FFF2-40B4-BE49-F238E27FC236}">
                <a16:creationId xmlns:a16="http://schemas.microsoft.com/office/drawing/2014/main" id="{279A8931-2FCA-D45A-FF4F-BEFC2DCB8D65}"/>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67075" y="4610004"/>
            <a:ext cx="513027" cy="513027"/>
          </a:xfrm>
          <a:prstGeom prst="rect">
            <a:avLst/>
          </a:prstGeom>
        </p:spPr>
      </p:pic>
      <p:pic>
        <p:nvPicPr>
          <p:cNvPr id="31" name="그래픽 35" descr="파라솔">
            <a:extLst>
              <a:ext uri="{FF2B5EF4-FFF2-40B4-BE49-F238E27FC236}">
                <a16:creationId xmlns:a16="http://schemas.microsoft.com/office/drawing/2014/main" id="{8B78ECDB-93E8-5563-A8BE-5B6CE230BDF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38646" y="4344960"/>
            <a:ext cx="598744" cy="598744"/>
          </a:xfrm>
          <a:prstGeom prst="rect">
            <a:avLst/>
          </a:prstGeom>
        </p:spPr>
      </p:pic>
      <p:sp>
        <p:nvSpPr>
          <p:cNvPr id="32" name="TextBox 31">
            <a:extLst>
              <a:ext uri="{FF2B5EF4-FFF2-40B4-BE49-F238E27FC236}">
                <a16:creationId xmlns:a16="http://schemas.microsoft.com/office/drawing/2014/main" id="{8A3609D6-48CC-970A-6AED-CED2CDE5ACA9}"/>
              </a:ext>
            </a:extLst>
          </p:cNvPr>
          <p:cNvSpPr txBox="1"/>
          <p:nvPr/>
        </p:nvSpPr>
        <p:spPr>
          <a:xfrm>
            <a:off x="5173389" y="4966143"/>
            <a:ext cx="682981" cy="307678"/>
          </a:xfrm>
          <a:prstGeom prst="rect">
            <a:avLst/>
          </a:prstGeom>
          <a:noFill/>
        </p:spPr>
        <p:txBody>
          <a:bodyPr wrap="none" rtlCol="0">
            <a:spAutoFit/>
            <a:scene3d>
              <a:camera prst="orthographicFront"/>
              <a:lightRig rig="threePt" dir="t"/>
            </a:scene3d>
            <a:sp3d>
              <a:bevelT w="0" h="6350"/>
            </a:sp3d>
          </a:bodyPr>
          <a:lstStyle>
            <a:defPPr>
              <a:defRPr lang="en-US"/>
            </a:defPPr>
            <a:lvl1pPr algn="ctr">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pPr defTabSz="457063"/>
            <a:r>
              <a:rPr lang="vi-VN">
                <a:solidFill>
                  <a:prstClr val="black">
                    <a:lumMod val="85000"/>
                    <a:lumOff val="15000"/>
                  </a:prstClr>
                </a:solidFill>
              </a:rPr>
              <a:t>đối tượng</a:t>
            </a:r>
          </a:p>
        </p:txBody>
      </p:sp>
      <p:pic>
        <p:nvPicPr>
          <p:cNvPr id="33" name="Picture 2" descr="ì¤ë§í¸í©í ë¦¬ ì»¨í¸ë¡¤ë¬ ì¼ë¬ì¤í¸ì ëí ì´ë¯¸ì§ ê²ìê²°ê³¼">
            <a:extLst>
              <a:ext uri="{FF2B5EF4-FFF2-40B4-BE49-F238E27FC236}">
                <a16:creationId xmlns:a16="http://schemas.microsoft.com/office/drawing/2014/main" id="{830093FD-15AF-C945-5573-2B2C86B580C9}"/>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r="50732" b="4862"/>
          <a:stretch/>
        </p:blipFill>
        <p:spPr bwMode="auto">
          <a:xfrm>
            <a:off x="6632587" y="5173613"/>
            <a:ext cx="512438" cy="355132"/>
          </a:xfrm>
          <a:prstGeom prst="rect">
            <a:avLst/>
          </a:prstGeom>
          <a:noFill/>
          <a:extLst>
            <a:ext uri="{909E8E84-426E-40DD-AFC4-6F175D3DCCD1}">
              <a14:hiddenFill xmlns:a14="http://schemas.microsoft.com/office/drawing/2010/main">
                <a:solidFill>
                  <a:srgbClr val="FFFFFF"/>
                </a:solidFill>
              </a14:hiddenFill>
            </a:ext>
          </a:extLst>
        </p:spPr>
      </p:pic>
      <p:sp>
        <p:nvSpPr>
          <p:cNvPr id="34" name="직사각형 83">
            <a:extLst>
              <a:ext uri="{FF2B5EF4-FFF2-40B4-BE49-F238E27FC236}">
                <a16:creationId xmlns:a16="http://schemas.microsoft.com/office/drawing/2014/main" id="{0BFBDDFB-CDED-CEBB-531E-60B4A48E4451}"/>
              </a:ext>
            </a:extLst>
          </p:cNvPr>
          <p:cNvSpPr/>
          <p:nvPr/>
        </p:nvSpPr>
        <p:spPr>
          <a:xfrm>
            <a:off x="8089277" y="4629446"/>
            <a:ext cx="844832" cy="307678"/>
          </a:xfrm>
          <a:prstGeom prst="rect">
            <a:avLst/>
          </a:prstGeom>
          <a:noFill/>
        </p:spPr>
        <p:txBody>
          <a:bodyPr wrap="none" rtlCol="0">
            <a:spAutoFit/>
            <a:scene3d>
              <a:camera prst="orthographicFront"/>
              <a:lightRig rig="threePt" dir="t"/>
            </a:scene3d>
            <a:sp3d>
              <a:bevelT w="0" h="6350"/>
            </a:sp3d>
          </a:bodyPr>
          <a:lstStyle/>
          <a:p>
            <a:pPr algn="ctr" defTabSz="457063"/>
            <a:r>
              <a:rPr lang="vi-VN" sz="1400" dirty="0">
                <a:solidFill>
                  <a:prstClr val="black">
                    <a:lumMod val="85000"/>
                    <a:lumOff val="15000"/>
                  </a:prstClr>
                </a:solidFill>
                <a:latin typeface="SamsungOne-400" panose="020B0503030303020204" charset="0"/>
                <a:ea typeface="SamsungOne-700" panose="020B0803030303020204" pitchFamily="34" charset="0"/>
              </a:rPr>
              <a:t>Internet</a:t>
            </a:r>
          </a:p>
        </p:txBody>
      </p:sp>
      <p:cxnSp>
        <p:nvCxnSpPr>
          <p:cNvPr id="35" name="직선 화살표 연결선 13">
            <a:extLst>
              <a:ext uri="{FF2B5EF4-FFF2-40B4-BE49-F238E27FC236}">
                <a16:creationId xmlns:a16="http://schemas.microsoft.com/office/drawing/2014/main" id="{54973F26-A3F4-C046-E207-14F600797BBE}"/>
              </a:ext>
            </a:extLst>
          </p:cNvPr>
          <p:cNvCxnSpPr/>
          <p:nvPr/>
        </p:nvCxnSpPr>
        <p:spPr>
          <a:xfrm>
            <a:off x="5023588" y="3324845"/>
            <a:ext cx="0" cy="285358"/>
          </a:xfrm>
          <a:prstGeom prst="straightConnector1">
            <a:avLst/>
          </a:prstGeom>
          <a:ln w="28575">
            <a:solidFill>
              <a:srgbClr val="0033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84">
            <a:extLst>
              <a:ext uri="{FF2B5EF4-FFF2-40B4-BE49-F238E27FC236}">
                <a16:creationId xmlns:a16="http://schemas.microsoft.com/office/drawing/2014/main" id="{58AF07A0-D965-2C04-7C9B-82BA659A6670}"/>
              </a:ext>
            </a:extLst>
          </p:cNvPr>
          <p:cNvCxnSpPr/>
          <p:nvPr/>
        </p:nvCxnSpPr>
        <p:spPr>
          <a:xfrm flipH="1">
            <a:off x="2833731" y="3053871"/>
            <a:ext cx="1836992" cy="0"/>
          </a:xfrm>
          <a:prstGeom prst="straightConnector1">
            <a:avLst/>
          </a:prstGeom>
          <a:ln w="28575">
            <a:solidFill>
              <a:srgbClr val="0033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85">
            <a:extLst>
              <a:ext uri="{FF2B5EF4-FFF2-40B4-BE49-F238E27FC236}">
                <a16:creationId xmlns:a16="http://schemas.microsoft.com/office/drawing/2014/main" id="{532C45C9-E0EC-E6C3-08AE-0962C14DEEC3}"/>
              </a:ext>
            </a:extLst>
          </p:cNvPr>
          <p:cNvCxnSpPr/>
          <p:nvPr/>
        </p:nvCxnSpPr>
        <p:spPr>
          <a:xfrm flipH="1">
            <a:off x="5393232" y="3053871"/>
            <a:ext cx="1576833" cy="0"/>
          </a:xfrm>
          <a:prstGeom prst="straightConnector1">
            <a:avLst/>
          </a:prstGeom>
          <a:ln w="28575">
            <a:solidFill>
              <a:srgbClr val="0033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86">
            <a:extLst>
              <a:ext uri="{FF2B5EF4-FFF2-40B4-BE49-F238E27FC236}">
                <a16:creationId xmlns:a16="http://schemas.microsoft.com/office/drawing/2014/main" id="{CBE6DD89-A11F-F2C0-0B8B-9DC11A389CC5}"/>
              </a:ext>
            </a:extLst>
          </p:cNvPr>
          <p:cNvCxnSpPr/>
          <p:nvPr/>
        </p:nvCxnSpPr>
        <p:spPr>
          <a:xfrm flipH="1" flipV="1">
            <a:off x="5393232" y="3183370"/>
            <a:ext cx="1294983" cy="397981"/>
          </a:xfrm>
          <a:prstGeom prst="straightConnector1">
            <a:avLst/>
          </a:prstGeom>
          <a:ln w="28575">
            <a:solidFill>
              <a:srgbClr val="0033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87">
            <a:extLst>
              <a:ext uri="{FF2B5EF4-FFF2-40B4-BE49-F238E27FC236}">
                <a16:creationId xmlns:a16="http://schemas.microsoft.com/office/drawing/2014/main" id="{19C7A283-ADE8-3227-3593-8E622E927A75}"/>
              </a:ext>
            </a:extLst>
          </p:cNvPr>
          <p:cNvCxnSpPr/>
          <p:nvPr/>
        </p:nvCxnSpPr>
        <p:spPr>
          <a:xfrm flipH="1">
            <a:off x="5748345" y="4726859"/>
            <a:ext cx="1254059" cy="0"/>
          </a:xfrm>
          <a:prstGeom prst="straightConnector1">
            <a:avLst/>
          </a:prstGeom>
          <a:ln w="28575">
            <a:solidFill>
              <a:srgbClr val="0033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88">
            <a:extLst>
              <a:ext uri="{FF2B5EF4-FFF2-40B4-BE49-F238E27FC236}">
                <a16:creationId xmlns:a16="http://schemas.microsoft.com/office/drawing/2014/main" id="{54140968-BD5F-C336-A222-D294D3C2D9C0}"/>
              </a:ext>
            </a:extLst>
          </p:cNvPr>
          <p:cNvCxnSpPr/>
          <p:nvPr/>
        </p:nvCxnSpPr>
        <p:spPr>
          <a:xfrm flipH="1" flipV="1">
            <a:off x="5748345" y="4856359"/>
            <a:ext cx="822876" cy="327554"/>
          </a:xfrm>
          <a:prstGeom prst="straightConnector1">
            <a:avLst/>
          </a:prstGeom>
          <a:ln w="28575">
            <a:solidFill>
              <a:srgbClr val="0033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91">
            <a:extLst>
              <a:ext uri="{FF2B5EF4-FFF2-40B4-BE49-F238E27FC236}">
                <a16:creationId xmlns:a16="http://schemas.microsoft.com/office/drawing/2014/main" id="{05C3809B-C6D4-1201-5F2D-EC97701DF09A}"/>
              </a:ext>
            </a:extLst>
          </p:cNvPr>
          <p:cNvCxnSpPr/>
          <p:nvPr/>
        </p:nvCxnSpPr>
        <p:spPr>
          <a:xfrm flipV="1">
            <a:off x="3329770" y="4856359"/>
            <a:ext cx="822876" cy="327554"/>
          </a:xfrm>
          <a:prstGeom prst="straightConnector1">
            <a:avLst/>
          </a:prstGeom>
          <a:ln w="28575">
            <a:solidFill>
              <a:srgbClr val="0033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93">
            <a:extLst>
              <a:ext uri="{FF2B5EF4-FFF2-40B4-BE49-F238E27FC236}">
                <a16:creationId xmlns:a16="http://schemas.microsoft.com/office/drawing/2014/main" id="{338CA81E-5C02-9E44-BF0B-6B0BE40B5756}"/>
              </a:ext>
            </a:extLst>
          </p:cNvPr>
          <p:cNvCxnSpPr/>
          <p:nvPr/>
        </p:nvCxnSpPr>
        <p:spPr>
          <a:xfrm>
            <a:off x="5023588" y="5143537"/>
            <a:ext cx="0" cy="285358"/>
          </a:xfrm>
          <a:prstGeom prst="straightConnector1">
            <a:avLst/>
          </a:prstGeom>
          <a:ln w="28575">
            <a:solidFill>
              <a:srgbClr val="0033CC"/>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360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사각형: 둥근 모서리 61">
            <a:extLst>
              <a:ext uri="{FF2B5EF4-FFF2-40B4-BE49-F238E27FC236}">
                <a16:creationId xmlns:a16="http://schemas.microsoft.com/office/drawing/2014/main" id="{40BECEB9-5AF9-4E40-990B-F7DBEE126C5A}"/>
              </a:ext>
            </a:extLst>
          </p:cNvPr>
          <p:cNvSpPr/>
          <p:nvPr/>
        </p:nvSpPr>
        <p:spPr>
          <a:xfrm>
            <a:off x="8478873" y="6119448"/>
            <a:ext cx="976111" cy="21639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algn="ctr">
              <a:defRPr/>
            </a:pPr>
            <a:r>
              <a:rPr lang="en-US" altLang="ko-KR" sz="1000" b="1" dirty="0">
                <a:solidFill>
                  <a:schemeClr val="bg1"/>
                </a:solidFill>
                <a:latin typeface="SamsungOne-400" panose="020B0503030303020204" pitchFamily="34" charset="0"/>
              </a:rPr>
              <a:t>source: Influxis</a:t>
            </a:r>
          </a:p>
        </p:txBody>
      </p:sp>
      <p:grpSp>
        <p:nvGrpSpPr>
          <p:cNvPr id="48" name="그룹 47"/>
          <p:cNvGrpSpPr/>
          <p:nvPr/>
        </p:nvGrpSpPr>
        <p:grpSpPr>
          <a:xfrm>
            <a:off x="416128" y="444866"/>
            <a:ext cx="9051872" cy="553998"/>
            <a:chOff x="416128" y="444866"/>
            <a:chExt cx="9051872" cy="553998"/>
          </a:xfrm>
        </p:grpSpPr>
        <p:sp>
          <p:nvSpPr>
            <p:cNvPr id="63" name="직사각형 62">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Môi trường IoT</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64" name="직사각형 63">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65" name="직사각형 6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defRPr/>
            </a:pPr>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Sự phát triển của IoT theo môi trường thông minh</a:t>
            </a:r>
          </a:p>
        </p:txBody>
      </p:sp>
      <p:grpSp>
        <p:nvGrpSpPr>
          <p:cNvPr id="4" name="그룹 13">
            <a:extLst>
              <a:ext uri="{FF2B5EF4-FFF2-40B4-BE49-F238E27FC236}">
                <a16:creationId xmlns:a16="http://schemas.microsoft.com/office/drawing/2014/main" id="{C0C2EA9D-73D6-E656-6F6C-6B2A23EC153E}"/>
              </a:ext>
            </a:extLst>
          </p:cNvPr>
          <p:cNvGrpSpPr/>
          <p:nvPr/>
        </p:nvGrpSpPr>
        <p:grpSpPr>
          <a:xfrm>
            <a:off x="599468" y="2289629"/>
            <a:ext cx="8808161" cy="3243871"/>
            <a:chOff x="599660" y="2289263"/>
            <a:chExt cx="8810985" cy="3244911"/>
          </a:xfrm>
        </p:grpSpPr>
        <p:sp>
          <p:nvSpPr>
            <p:cNvPr id="5" name="모서리가 둥근 직사각형 2">
              <a:extLst>
                <a:ext uri="{FF2B5EF4-FFF2-40B4-BE49-F238E27FC236}">
                  <a16:creationId xmlns:a16="http://schemas.microsoft.com/office/drawing/2014/main" id="{98FB1B1A-5C6D-5A82-DFE2-4EE044DBC8F6}"/>
                </a:ext>
              </a:extLst>
            </p:cNvPr>
            <p:cNvSpPr/>
            <p:nvPr/>
          </p:nvSpPr>
          <p:spPr>
            <a:xfrm>
              <a:off x="2007145" y="2957715"/>
              <a:ext cx="5898237" cy="1925743"/>
            </a:xfrm>
            <a:prstGeom prst="roundRect">
              <a:avLst>
                <a:gd name="adj" fmla="val 50000"/>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defTabSz="457063">
                <a:defRPr/>
              </a:pPr>
              <a:endParaRPr lang="ko-KR" altLang="en-US" sz="1799">
                <a:solidFill>
                  <a:srgbClr val="0033CC"/>
                </a:solidFill>
                <a:latin typeface="SamsungOne-700" panose="020B0803030303020204" pitchFamily="34" charset="0"/>
                <a:ea typeface="SamsungOne-700" panose="020B0803030303020204" pitchFamily="34" charset="0"/>
              </a:endParaRPr>
            </a:p>
          </p:txBody>
        </p:sp>
        <p:sp>
          <p:nvSpPr>
            <p:cNvPr id="6" name="타원 196">
              <a:extLst>
                <a:ext uri="{FF2B5EF4-FFF2-40B4-BE49-F238E27FC236}">
                  <a16:creationId xmlns:a16="http://schemas.microsoft.com/office/drawing/2014/main" id="{09959778-2814-FD9B-8708-4E2A298C7E35}"/>
                </a:ext>
              </a:extLst>
            </p:cNvPr>
            <p:cNvSpPr/>
            <p:nvPr/>
          </p:nvSpPr>
          <p:spPr>
            <a:xfrm>
              <a:off x="4204191" y="3242620"/>
              <a:ext cx="1504144" cy="844196"/>
            </a:xfrm>
            <a:custGeom>
              <a:avLst/>
              <a:gdLst/>
              <a:ahLst/>
              <a:cxnLst/>
              <a:rect l="l" t="t" r="r" b="b"/>
              <a:pathLst>
                <a:path w="1196204" h="671581">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flip="none" rotWithShape="1">
              <a:gsLst>
                <a:gs pos="100000">
                  <a:schemeClr val="bg1"/>
                </a:gs>
                <a:gs pos="0">
                  <a:schemeClr val="bg1">
                    <a:lumMod val="8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063">
                <a:defRPr/>
              </a:pPr>
              <a:endParaRPr lang="ko-KR" altLang="en-US" sz="1423">
                <a:solidFill>
                  <a:prstClr val="white"/>
                </a:solidFill>
                <a:latin typeface="Calibri" panose="020F0502020204030204"/>
                <a:ea typeface="맑은 고딕" panose="020B0503020000020004" pitchFamily="50" charset="-127"/>
              </a:endParaRPr>
            </a:p>
          </p:txBody>
        </p:sp>
        <p:sp>
          <p:nvSpPr>
            <p:cNvPr id="12" name="TextBox 11">
              <a:extLst>
                <a:ext uri="{FF2B5EF4-FFF2-40B4-BE49-F238E27FC236}">
                  <a16:creationId xmlns:a16="http://schemas.microsoft.com/office/drawing/2014/main" id="{42B95638-3E4D-E8A0-951F-F60DDF5973B7}"/>
                </a:ext>
              </a:extLst>
            </p:cNvPr>
            <p:cNvSpPr txBox="1"/>
            <p:nvPr/>
          </p:nvSpPr>
          <p:spPr>
            <a:xfrm>
              <a:off x="708945" y="2617751"/>
              <a:ext cx="1665867"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vi-VN" sz="1050" dirty="0">
                  <a:solidFill>
                    <a:prstClr val="black">
                      <a:lumMod val="75000"/>
                      <a:lumOff val="25000"/>
                    </a:prstClr>
                  </a:solidFill>
                  <a:latin typeface="SamsungOne-400" panose="020B0503030303020204" charset="0"/>
                  <a:ea typeface="SamsungOne-400" panose="020B0503030303020204" pitchFamily="34" charset="0"/>
                </a:rPr>
                <a:t>Xe, tài sản, con người và vật nuôi</a:t>
              </a:r>
            </a:p>
            <a:p>
              <a:pPr algn="ctr" defTabSz="457063">
                <a:defRPr/>
              </a:pPr>
              <a:r>
                <a:rPr lang="vi-VN" sz="1050" dirty="0">
                  <a:solidFill>
                    <a:prstClr val="black">
                      <a:lumMod val="75000"/>
                      <a:lumOff val="25000"/>
                    </a:prstClr>
                  </a:solidFill>
                  <a:latin typeface="SamsungOne-400" panose="020B0503030303020204" charset="0"/>
                  <a:ea typeface="SamsungOne-400" panose="020B0503030303020204" pitchFamily="34" charset="0"/>
                </a:rPr>
                <a:t>Theo dõi và kiểm soát</a:t>
              </a:r>
            </a:p>
          </p:txBody>
        </p:sp>
        <p:sp>
          <p:nvSpPr>
            <p:cNvPr id="13" name="TextBox 12">
              <a:extLst>
                <a:ext uri="{FF2B5EF4-FFF2-40B4-BE49-F238E27FC236}">
                  <a16:creationId xmlns:a16="http://schemas.microsoft.com/office/drawing/2014/main" id="{3B5A6C8A-CEB1-6A05-317A-0F43E861CF4B}"/>
                </a:ext>
              </a:extLst>
            </p:cNvPr>
            <p:cNvSpPr txBox="1"/>
            <p:nvPr/>
          </p:nvSpPr>
          <p:spPr>
            <a:xfrm>
              <a:off x="599660" y="3791393"/>
              <a:ext cx="925686"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vi-VN" sz="1050" dirty="0">
                  <a:solidFill>
                    <a:prstClr val="black">
                      <a:lumMod val="75000"/>
                      <a:lumOff val="25000"/>
                    </a:prstClr>
                  </a:solidFill>
                  <a:latin typeface="SamsungOne-400" panose="020B0503030303020204" charset="0"/>
                  <a:ea typeface="SamsungOne-400" panose="020B0503030303020204" pitchFamily="34" charset="0"/>
                </a:rPr>
                <a:t>Di động nhúng</a:t>
              </a:r>
            </a:p>
          </p:txBody>
        </p:sp>
        <p:sp>
          <p:nvSpPr>
            <p:cNvPr id="15" name="TextBox 14">
              <a:extLst>
                <a:ext uri="{FF2B5EF4-FFF2-40B4-BE49-F238E27FC236}">
                  <a16:creationId xmlns:a16="http://schemas.microsoft.com/office/drawing/2014/main" id="{1F501D80-A3F4-50C1-3280-19C5550EF29E}"/>
                </a:ext>
              </a:extLst>
            </p:cNvPr>
            <p:cNvSpPr txBox="1"/>
            <p:nvPr/>
          </p:nvSpPr>
          <p:spPr>
            <a:xfrm>
              <a:off x="1006268" y="4825910"/>
              <a:ext cx="1071221"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vi-VN" sz="1050" dirty="0">
                  <a:solidFill>
                    <a:prstClr val="black">
                      <a:lumMod val="75000"/>
                      <a:lumOff val="25000"/>
                    </a:prstClr>
                  </a:solidFill>
                  <a:latin typeface="SamsungOne-400" panose="020B0503030303020204" charset="0"/>
                  <a:ea typeface="SamsungOne-400" panose="020B0503030303020204" pitchFamily="34" charset="0"/>
                </a:rPr>
                <a:t>M2M &amp; mạng cảm biến không dây</a:t>
              </a:r>
            </a:p>
          </p:txBody>
        </p:sp>
        <p:sp>
          <p:nvSpPr>
            <p:cNvPr id="16" name="TextBox 15">
              <a:extLst>
                <a:ext uri="{FF2B5EF4-FFF2-40B4-BE49-F238E27FC236}">
                  <a16:creationId xmlns:a16="http://schemas.microsoft.com/office/drawing/2014/main" id="{87961843-24C4-CF3D-DCE3-4F5632A3FFFA}"/>
                </a:ext>
              </a:extLst>
            </p:cNvPr>
            <p:cNvSpPr txBox="1"/>
            <p:nvPr/>
          </p:nvSpPr>
          <p:spPr>
            <a:xfrm>
              <a:off x="3900472" y="5276152"/>
              <a:ext cx="584678"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vi-VN" sz="1050" dirty="0">
                  <a:solidFill>
                    <a:prstClr val="black">
                      <a:lumMod val="75000"/>
                      <a:lumOff val="25000"/>
                    </a:prstClr>
                  </a:solidFill>
                  <a:latin typeface="SamsungOne-400" panose="020B0503030303020204" charset="0"/>
                  <a:ea typeface="SamsungOne-400" panose="020B0503030303020204" pitchFamily="34" charset="0"/>
                </a:rPr>
                <a:t>Vạn vật thường nhật</a:t>
              </a:r>
            </a:p>
          </p:txBody>
        </p:sp>
        <p:sp>
          <p:nvSpPr>
            <p:cNvPr id="17" name="TextBox 16">
              <a:extLst>
                <a:ext uri="{FF2B5EF4-FFF2-40B4-BE49-F238E27FC236}">
                  <a16:creationId xmlns:a16="http://schemas.microsoft.com/office/drawing/2014/main" id="{B58A8EE9-DBEB-F3E5-3E21-B581E554B833}"/>
                </a:ext>
              </a:extLst>
            </p:cNvPr>
            <p:cNvSpPr txBox="1"/>
            <p:nvPr/>
          </p:nvSpPr>
          <p:spPr>
            <a:xfrm>
              <a:off x="5287842" y="5276152"/>
              <a:ext cx="914304"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vi-VN" sz="1050" dirty="0">
                  <a:solidFill>
                    <a:prstClr val="black">
                      <a:lumMod val="75000"/>
                      <a:lumOff val="25000"/>
                    </a:prstClr>
                  </a:solidFill>
                  <a:latin typeface="SamsungOne-400" panose="020B0503030303020204" charset="0"/>
                  <a:ea typeface="SamsungOne-400" panose="020B0503030303020204" pitchFamily="34" charset="0"/>
                </a:rPr>
                <a:t>Nhà và thành phố thông minh</a:t>
              </a:r>
            </a:p>
          </p:txBody>
        </p:sp>
        <p:sp>
          <p:nvSpPr>
            <p:cNvPr id="18" name="TextBox 17">
              <a:extLst>
                <a:ext uri="{FF2B5EF4-FFF2-40B4-BE49-F238E27FC236}">
                  <a16:creationId xmlns:a16="http://schemas.microsoft.com/office/drawing/2014/main" id="{213B9036-2159-CB41-3F27-13DDA778136D}"/>
                </a:ext>
              </a:extLst>
            </p:cNvPr>
            <p:cNvSpPr txBox="1"/>
            <p:nvPr/>
          </p:nvSpPr>
          <p:spPr>
            <a:xfrm>
              <a:off x="7746996" y="4825910"/>
              <a:ext cx="912321"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vi-VN" sz="1050" dirty="0">
                  <a:solidFill>
                    <a:prstClr val="black">
                      <a:lumMod val="75000"/>
                      <a:lumOff val="25000"/>
                    </a:prstClr>
                  </a:solidFill>
                  <a:latin typeface="SamsungOne-400" panose="020B0503030303020204" charset="0"/>
                  <a:ea typeface="SamsungOne-400" panose="020B0503030303020204" pitchFamily="34" charset="0"/>
                </a:rPr>
                <a:t>Điều trị từ xa và chăm sóc sức khỏe</a:t>
              </a:r>
            </a:p>
          </p:txBody>
        </p:sp>
        <p:sp>
          <p:nvSpPr>
            <p:cNvPr id="19" name="TextBox 18">
              <a:extLst>
                <a:ext uri="{FF2B5EF4-FFF2-40B4-BE49-F238E27FC236}">
                  <a16:creationId xmlns:a16="http://schemas.microsoft.com/office/drawing/2014/main" id="{2CD8E044-C87F-5C11-B67C-874F9D41D94D}"/>
                </a:ext>
              </a:extLst>
            </p:cNvPr>
            <p:cNvSpPr txBox="1"/>
            <p:nvPr/>
          </p:nvSpPr>
          <p:spPr>
            <a:xfrm>
              <a:off x="8316837" y="3784392"/>
              <a:ext cx="1093808"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vi-VN" sz="1050" dirty="0">
                  <a:solidFill>
                    <a:prstClr val="black">
                      <a:lumMod val="75000"/>
                      <a:lumOff val="25000"/>
                    </a:prstClr>
                  </a:solidFill>
                  <a:latin typeface="SamsungOne-400" panose="020B0503030303020204" charset="0"/>
                  <a:ea typeface="SamsungOne-400" panose="020B0503030303020204" pitchFamily="34" charset="0"/>
                </a:rPr>
                <a:t>Quản lí toà nhà</a:t>
              </a:r>
            </a:p>
          </p:txBody>
        </p:sp>
        <p:sp>
          <p:nvSpPr>
            <p:cNvPr id="20" name="TextBox 19">
              <a:extLst>
                <a:ext uri="{FF2B5EF4-FFF2-40B4-BE49-F238E27FC236}">
                  <a16:creationId xmlns:a16="http://schemas.microsoft.com/office/drawing/2014/main" id="{5542A392-FDD4-1061-815E-7DA3CA4A3C3F}"/>
                </a:ext>
              </a:extLst>
            </p:cNvPr>
            <p:cNvSpPr txBox="1"/>
            <p:nvPr/>
          </p:nvSpPr>
          <p:spPr>
            <a:xfrm>
              <a:off x="7597151" y="2617751"/>
              <a:ext cx="952354"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vi-VN" sz="1050" dirty="0">
                  <a:solidFill>
                    <a:prstClr val="black">
                      <a:lumMod val="75000"/>
                      <a:lumOff val="25000"/>
                    </a:prstClr>
                  </a:solidFill>
                  <a:latin typeface="SamsungOne-400" panose="020B0503030303020204" charset="0"/>
                  <a:ea typeface="SamsungOne-400" panose="020B0503030303020204" pitchFamily="34" charset="0"/>
                </a:rPr>
                <a:t>An ninh và giám sát</a:t>
              </a:r>
            </a:p>
          </p:txBody>
        </p:sp>
        <p:sp>
          <p:nvSpPr>
            <p:cNvPr id="21" name="TextBox 20">
              <a:extLst>
                <a:ext uri="{FF2B5EF4-FFF2-40B4-BE49-F238E27FC236}">
                  <a16:creationId xmlns:a16="http://schemas.microsoft.com/office/drawing/2014/main" id="{D763749F-3201-E404-2781-C9202C501512}"/>
                </a:ext>
              </a:extLst>
            </p:cNvPr>
            <p:cNvSpPr txBox="1"/>
            <p:nvPr/>
          </p:nvSpPr>
          <p:spPr>
            <a:xfrm>
              <a:off x="5268817" y="2289263"/>
              <a:ext cx="952354"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vi-VN" sz="1050" dirty="0">
                  <a:solidFill>
                    <a:prstClr val="black">
                      <a:lumMod val="75000"/>
                      <a:lumOff val="25000"/>
                    </a:prstClr>
                  </a:solidFill>
                  <a:latin typeface="SamsungOne-400" panose="020B0503030303020204" charset="0"/>
                  <a:ea typeface="SamsungOne-400" panose="020B0503030303020204" pitchFamily="34" charset="0"/>
                </a:rPr>
                <a:t>Tiêu thụ năng lượng</a:t>
              </a:r>
            </a:p>
          </p:txBody>
        </p:sp>
        <p:sp>
          <p:nvSpPr>
            <p:cNvPr id="22" name="TextBox 21">
              <a:extLst>
                <a:ext uri="{FF2B5EF4-FFF2-40B4-BE49-F238E27FC236}">
                  <a16:creationId xmlns:a16="http://schemas.microsoft.com/office/drawing/2014/main" id="{5F7FA01A-B804-CFED-4766-DACE15565C4C}"/>
                </a:ext>
              </a:extLst>
            </p:cNvPr>
            <p:cNvSpPr txBox="1"/>
            <p:nvPr/>
          </p:nvSpPr>
          <p:spPr>
            <a:xfrm>
              <a:off x="3716634" y="2289263"/>
              <a:ext cx="952354"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vi-VN" sz="1050" dirty="0">
                  <a:solidFill>
                    <a:prstClr val="black">
                      <a:lumMod val="75000"/>
                      <a:lumOff val="25000"/>
                    </a:prstClr>
                  </a:solidFill>
                  <a:latin typeface="SamsungOne-400" panose="020B0503030303020204" charset="0"/>
                  <a:ea typeface="SamsungOne-400" panose="020B0503030303020204" pitchFamily="34" charset="0"/>
                </a:rPr>
                <a:t>Tự động hóa nông nghiệp</a:t>
              </a:r>
            </a:p>
          </p:txBody>
        </p:sp>
        <p:sp>
          <p:nvSpPr>
            <p:cNvPr id="23" name="TextBox 22">
              <a:extLst>
                <a:ext uri="{FF2B5EF4-FFF2-40B4-BE49-F238E27FC236}">
                  <a16:creationId xmlns:a16="http://schemas.microsoft.com/office/drawing/2014/main" id="{26C2625A-D641-14E4-88D2-73B19E67089B}"/>
                </a:ext>
              </a:extLst>
            </p:cNvPr>
            <p:cNvSpPr txBox="1"/>
            <p:nvPr/>
          </p:nvSpPr>
          <p:spPr>
            <a:xfrm>
              <a:off x="4385751" y="3643883"/>
              <a:ext cx="1141025" cy="258022"/>
            </a:xfrm>
            <a:prstGeom prst="rect">
              <a:avLst/>
            </a:prstGeom>
            <a:noFill/>
          </p:spPr>
          <p:txBody>
            <a:bodyPr wrap="square" lIns="0" tIns="0" rIns="0" bIns="0" rtlCol="0" anchor="ctr">
              <a:noAutofit/>
              <a:scene3d>
                <a:camera prst="orthographicFront"/>
                <a:lightRig rig="threePt" dir="t"/>
              </a:scene3d>
              <a:sp3d>
                <a:bevelT w="0" h="6350"/>
              </a:sp3d>
            </a:bodyPr>
            <a:lstStyle/>
            <a:p>
              <a:pPr algn="ctr" defTabSz="457063">
                <a:defRPr/>
              </a:pPr>
              <a:r>
                <a:rPr lang="vi-VN" sz="1600" dirty="0">
                  <a:solidFill>
                    <a:prstClr val="black">
                      <a:lumMod val="75000"/>
                      <a:lumOff val="25000"/>
                    </a:prstClr>
                  </a:solidFill>
                  <a:latin typeface="SamsungOne-400" panose="020B0503030303020204" charset="0"/>
                  <a:ea typeface="SamsungOne-700" panose="020B0803030303020204" pitchFamily="34" charset="0"/>
                </a:rPr>
                <a:t>Internet Vạn Vật</a:t>
              </a:r>
            </a:p>
          </p:txBody>
        </p:sp>
        <p:sp>
          <p:nvSpPr>
            <p:cNvPr id="24" name="TextBox 23">
              <a:extLst>
                <a:ext uri="{FF2B5EF4-FFF2-40B4-BE49-F238E27FC236}">
                  <a16:creationId xmlns:a16="http://schemas.microsoft.com/office/drawing/2014/main" id="{D01A0BF9-B618-5984-BF6D-9BA0359BB670}"/>
                </a:ext>
              </a:extLst>
            </p:cNvPr>
            <p:cNvSpPr txBox="1"/>
            <p:nvPr/>
          </p:nvSpPr>
          <p:spPr>
            <a:xfrm>
              <a:off x="3471301" y="4215743"/>
              <a:ext cx="1141025" cy="25802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defRPr sz="1600">
                  <a:solidFill>
                    <a:schemeClr val="tx1">
                      <a:lumMod val="75000"/>
                      <a:lumOff val="25000"/>
                    </a:schemeClr>
                  </a:solidFill>
                  <a:latin typeface="SamsungOne-700" panose="020B0803030303020204" pitchFamily="34" charset="0"/>
                  <a:ea typeface="SamsungOne-700" panose="020B0803030303020204" pitchFamily="34" charset="0"/>
                </a:defRPr>
              </a:lvl1pPr>
            </a:lstStyle>
            <a:p>
              <a:pPr defTabSz="457063">
                <a:defRPr/>
              </a:pPr>
              <a:r>
                <a:rPr lang="vi-VN" sz="1200">
                  <a:solidFill>
                    <a:srgbClr val="FF0000"/>
                  </a:solidFill>
                </a:rPr>
                <a:t>Vạn vật </a:t>
              </a:r>
              <a:r>
                <a:rPr lang="vi-VN" sz="1200"/>
                <a:t>thường nhật </a:t>
              </a:r>
              <a:r>
                <a:rPr lang="vi-VN" sz="1200">
                  <a:solidFill>
                    <a:prstClr val="black">
                      <a:lumMod val="75000"/>
                      <a:lumOff val="25000"/>
                    </a:prstClr>
                  </a:solidFill>
                </a:rPr>
                <a:t>được</a:t>
              </a:r>
              <a:r>
                <a:rPr lang="vi-VN" sz="1200"/>
                <a:t> </a:t>
              </a:r>
              <a:r>
                <a:rPr lang="vi-VN" sz="1200">
                  <a:solidFill>
                    <a:srgbClr val="FF0000"/>
                  </a:solidFill>
                </a:rPr>
                <a:t>kết nối</a:t>
              </a:r>
            </a:p>
          </p:txBody>
        </p:sp>
        <p:sp>
          <p:nvSpPr>
            <p:cNvPr id="26" name="TextBox 25">
              <a:extLst>
                <a:ext uri="{FF2B5EF4-FFF2-40B4-BE49-F238E27FC236}">
                  <a16:creationId xmlns:a16="http://schemas.microsoft.com/office/drawing/2014/main" id="{5283B76D-0C13-E10D-97E1-8D1B9417180C}"/>
                </a:ext>
              </a:extLst>
            </p:cNvPr>
            <p:cNvSpPr txBox="1"/>
            <p:nvPr/>
          </p:nvSpPr>
          <p:spPr>
            <a:xfrm>
              <a:off x="5209794" y="4215743"/>
              <a:ext cx="1141025" cy="258022"/>
            </a:xfrm>
            <a:prstGeom prst="rect">
              <a:avLst/>
            </a:prstGeom>
            <a:noFill/>
          </p:spPr>
          <p:txBody>
            <a:bodyPr wrap="square" lIns="0" tIns="0" rIns="0" bIns="0" rtlCol="0" anchor="ctr">
              <a:noAutofit/>
              <a:scene3d>
                <a:camera prst="orthographicFront"/>
                <a:lightRig rig="threePt" dir="t"/>
              </a:scene3d>
              <a:sp3d>
                <a:bevelT w="0" h="6350"/>
              </a:sp3d>
            </a:bodyPr>
            <a:lstStyle>
              <a:defPPr>
                <a:defRPr lang="en-US"/>
              </a:defPPr>
              <a:lvl1pPr algn="ctr">
                <a:defRPr sz="1600">
                  <a:solidFill>
                    <a:schemeClr val="tx1">
                      <a:lumMod val="75000"/>
                      <a:lumOff val="25000"/>
                    </a:schemeClr>
                  </a:solidFill>
                  <a:latin typeface="SamsungOne-700" panose="020B0803030303020204" pitchFamily="34" charset="0"/>
                  <a:ea typeface="SamsungOne-700" panose="020B0803030303020204" pitchFamily="34" charset="0"/>
                </a:defRPr>
              </a:lvl1pPr>
            </a:lstStyle>
            <a:p>
              <a:pPr defTabSz="457063">
                <a:defRPr/>
              </a:pPr>
              <a:r>
                <a:rPr lang="vi-VN" sz="1200">
                  <a:solidFill>
                    <a:prstClr val="black">
                      <a:lumMod val="75000"/>
                      <a:lumOff val="25000"/>
                    </a:prstClr>
                  </a:solidFill>
                </a:rPr>
                <a:t>Vì một ngày mai</a:t>
              </a:r>
              <a:r>
                <a:rPr lang="vi-VN" sz="1200"/>
                <a:t> </a:t>
              </a:r>
              <a:r>
                <a:rPr lang="vi-VN" sz="1200">
                  <a:solidFill>
                    <a:srgbClr val="FF0000"/>
                  </a:solidFill>
                </a:rPr>
                <a:t>thông minh hơn</a:t>
              </a:r>
            </a:p>
          </p:txBody>
        </p:sp>
        <p:grpSp>
          <p:nvGrpSpPr>
            <p:cNvPr id="27" name="그룹 9">
              <a:extLst>
                <a:ext uri="{FF2B5EF4-FFF2-40B4-BE49-F238E27FC236}">
                  <a16:creationId xmlns:a16="http://schemas.microsoft.com/office/drawing/2014/main" id="{38357CE6-831A-54E6-850D-BE0C92B552CA}"/>
                </a:ext>
              </a:extLst>
            </p:cNvPr>
            <p:cNvGrpSpPr/>
            <p:nvPr/>
          </p:nvGrpSpPr>
          <p:grpSpPr>
            <a:xfrm rot="2700000">
              <a:off x="4769586" y="4149918"/>
              <a:ext cx="407106" cy="406756"/>
              <a:chOff x="9747435" y="59082"/>
              <a:chExt cx="1852614" cy="1851024"/>
            </a:xfrm>
            <a:solidFill>
              <a:srgbClr val="0033CC"/>
            </a:solidFill>
          </p:grpSpPr>
          <p:sp>
            <p:nvSpPr>
              <p:cNvPr id="73" name="Freeform 5">
                <a:extLst>
                  <a:ext uri="{FF2B5EF4-FFF2-40B4-BE49-F238E27FC236}">
                    <a16:creationId xmlns:a16="http://schemas.microsoft.com/office/drawing/2014/main" id="{8BF74AB8-B1DD-A48F-9C60-62550F4E756B}"/>
                  </a:ext>
                </a:extLst>
              </p:cNvPr>
              <p:cNvSpPr>
                <a:spLocks noEditPoints="1"/>
              </p:cNvSpPr>
              <p:nvPr/>
            </p:nvSpPr>
            <p:spPr bwMode="auto">
              <a:xfrm>
                <a:off x="10547538" y="59082"/>
                <a:ext cx="1052511" cy="1050925"/>
              </a:xfrm>
              <a:custGeom>
                <a:avLst/>
                <a:gdLst>
                  <a:gd name="T0" fmla="*/ 1202 w 1325"/>
                  <a:gd name="T1" fmla="*/ 6 h 1324"/>
                  <a:gd name="T2" fmla="*/ 1172 w 1325"/>
                  <a:gd name="T3" fmla="*/ 0 h 1324"/>
                  <a:gd name="T4" fmla="*/ 861 w 1325"/>
                  <a:gd name="T5" fmla="*/ 302 h 1324"/>
                  <a:gd name="T6" fmla="*/ 833 w 1325"/>
                  <a:gd name="T7" fmla="*/ 283 h 1324"/>
                  <a:gd name="T8" fmla="*/ 791 w 1325"/>
                  <a:gd name="T9" fmla="*/ 271 h 1324"/>
                  <a:gd name="T10" fmla="*/ 747 w 1325"/>
                  <a:gd name="T11" fmla="*/ 276 h 1324"/>
                  <a:gd name="T12" fmla="*/ 708 w 1325"/>
                  <a:gd name="T13" fmla="*/ 296 h 1324"/>
                  <a:gd name="T14" fmla="*/ 664 w 1325"/>
                  <a:gd name="T15" fmla="*/ 319 h 1324"/>
                  <a:gd name="T16" fmla="*/ 577 w 1325"/>
                  <a:gd name="T17" fmla="*/ 267 h 1324"/>
                  <a:gd name="T18" fmla="*/ 508 w 1325"/>
                  <a:gd name="T19" fmla="*/ 247 h 1324"/>
                  <a:gd name="T20" fmla="*/ 463 w 1325"/>
                  <a:gd name="T21" fmla="*/ 245 h 1324"/>
                  <a:gd name="T22" fmla="*/ 402 w 1325"/>
                  <a:gd name="T23" fmla="*/ 251 h 1324"/>
                  <a:gd name="T24" fmla="*/ 344 w 1325"/>
                  <a:gd name="T25" fmla="*/ 268 h 1324"/>
                  <a:gd name="T26" fmla="*/ 290 w 1325"/>
                  <a:gd name="T27" fmla="*/ 296 h 1324"/>
                  <a:gd name="T28" fmla="*/ 243 w 1325"/>
                  <a:gd name="T29" fmla="*/ 336 h 1324"/>
                  <a:gd name="T30" fmla="*/ 3 w 1325"/>
                  <a:gd name="T31" fmla="*/ 580 h 1324"/>
                  <a:gd name="T32" fmla="*/ 1 w 1325"/>
                  <a:gd name="T33" fmla="*/ 603 h 1324"/>
                  <a:gd name="T34" fmla="*/ 702 w 1325"/>
                  <a:gd name="T35" fmla="*/ 1312 h 1324"/>
                  <a:gd name="T36" fmla="*/ 721 w 1325"/>
                  <a:gd name="T37" fmla="*/ 1324 h 1324"/>
                  <a:gd name="T38" fmla="*/ 744 w 1325"/>
                  <a:gd name="T39" fmla="*/ 1322 h 1324"/>
                  <a:gd name="T40" fmla="*/ 989 w 1325"/>
                  <a:gd name="T41" fmla="*/ 1080 h 1324"/>
                  <a:gd name="T42" fmla="*/ 1028 w 1325"/>
                  <a:gd name="T43" fmla="*/ 1033 h 1324"/>
                  <a:gd name="T44" fmla="*/ 1056 w 1325"/>
                  <a:gd name="T45" fmla="*/ 980 h 1324"/>
                  <a:gd name="T46" fmla="*/ 1073 w 1325"/>
                  <a:gd name="T47" fmla="*/ 924 h 1324"/>
                  <a:gd name="T48" fmla="*/ 1079 w 1325"/>
                  <a:gd name="T49" fmla="*/ 836 h 1324"/>
                  <a:gd name="T50" fmla="*/ 1069 w 1325"/>
                  <a:gd name="T51" fmla="*/ 779 h 1324"/>
                  <a:gd name="T52" fmla="*/ 1047 w 1325"/>
                  <a:gd name="T53" fmla="*/ 723 h 1324"/>
                  <a:gd name="T54" fmla="*/ 1016 w 1325"/>
                  <a:gd name="T55" fmla="*/ 672 h 1324"/>
                  <a:gd name="T56" fmla="*/ 1020 w 1325"/>
                  <a:gd name="T57" fmla="*/ 624 h 1324"/>
                  <a:gd name="T58" fmla="*/ 1045 w 1325"/>
                  <a:gd name="T59" fmla="*/ 587 h 1324"/>
                  <a:gd name="T60" fmla="*/ 1054 w 1325"/>
                  <a:gd name="T61" fmla="*/ 545 h 1324"/>
                  <a:gd name="T62" fmla="*/ 1046 w 1325"/>
                  <a:gd name="T63" fmla="*/ 501 h 1324"/>
                  <a:gd name="T64" fmla="*/ 1022 w 1325"/>
                  <a:gd name="T65" fmla="*/ 463 h 1324"/>
                  <a:gd name="T66" fmla="*/ 1323 w 1325"/>
                  <a:gd name="T67" fmla="*/ 158 h 1324"/>
                  <a:gd name="T68" fmla="*/ 1323 w 1325"/>
                  <a:gd name="T69" fmla="*/ 130 h 1324"/>
                  <a:gd name="T70" fmla="*/ 754 w 1325"/>
                  <a:gd name="T71" fmla="*/ 359 h 1324"/>
                  <a:gd name="T72" fmla="*/ 775 w 1325"/>
                  <a:gd name="T73" fmla="*/ 349 h 1324"/>
                  <a:gd name="T74" fmla="*/ 803 w 1325"/>
                  <a:gd name="T75" fmla="*/ 354 h 1324"/>
                  <a:gd name="T76" fmla="*/ 940 w 1325"/>
                  <a:gd name="T77" fmla="*/ 490 h 1324"/>
                  <a:gd name="T78" fmla="*/ 965 w 1325"/>
                  <a:gd name="T79" fmla="*/ 515 h 1324"/>
                  <a:gd name="T80" fmla="*/ 976 w 1325"/>
                  <a:gd name="T81" fmla="*/ 542 h 1324"/>
                  <a:gd name="T82" fmla="*/ 965 w 1325"/>
                  <a:gd name="T83" fmla="*/ 570 h 1324"/>
                  <a:gd name="T84" fmla="*/ 754 w 1325"/>
                  <a:gd name="T85" fmla="*/ 359 h 1324"/>
                  <a:gd name="T86" fmla="*/ 664 w 1325"/>
                  <a:gd name="T87" fmla="*/ 605 h 1324"/>
                  <a:gd name="T88" fmla="*/ 641 w 1325"/>
                  <a:gd name="T89" fmla="*/ 607 h 1324"/>
                  <a:gd name="T90" fmla="*/ 516 w 1325"/>
                  <a:gd name="T91" fmla="*/ 490 h 1324"/>
                  <a:gd name="T92" fmla="*/ 498 w 1325"/>
                  <a:gd name="T93" fmla="*/ 477 h 1324"/>
                  <a:gd name="T94" fmla="*/ 463 w 1325"/>
                  <a:gd name="T95" fmla="*/ 468 h 1324"/>
                  <a:gd name="T96" fmla="*/ 429 w 1325"/>
                  <a:gd name="T97" fmla="*/ 477 h 1324"/>
                  <a:gd name="T98" fmla="*/ 305 w 1325"/>
                  <a:gd name="T99" fmla="*/ 596 h 1324"/>
                  <a:gd name="T100" fmla="*/ 285 w 1325"/>
                  <a:gd name="T101" fmla="*/ 607 h 1324"/>
                  <a:gd name="T102" fmla="*/ 256 w 1325"/>
                  <a:gd name="T103" fmla="*/ 602 h 1324"/>
                  <a:gd name="T104" fmla="*/ 241 w 1325"/>
                  <a:gd name="T105" fmla="*/ 583 h 1324"/>
                  <a:gd name="T106" fmla="*/ 241 w 1325"/>
                  <a:gd name="T107" fmla="*/ 554 h 1324"/>
                  <a:gd name="T108" fmla="*/ 356 w 1325"/>
                  <a:gd name="T109" fmla="*/ 435 h 1324"/>
                  <a:gd name="T110" fmla="*/ 406 w 1325"/>
                  <a:gd name="T111" fmla="*/ 402 h 1324"/>
                  <a:gd name="T112" fmla="*/ 463 w 1325"/>
                  <a:gd name="T113" fmla="*/ 391 h 1324"/>
                  <a:gd name="T114" fmla="*/ 520 w 1325"/>
                  <a:gd name="T115" fmla="*/ 402 h 1324"/>
                  <a:gd name="T116" fmla="*/ 571 w 1325"/>
                  <a:gd name="T117" fmla="*/ 435 h 1324"/>
                  <a:gd name="T118" fmla="*/ 686 w 1325"/>
                  <a:gd name="T119" fmla="*/ 554 h 1324"/>
                  <a:gd name="T120" fmla="*/ 686 w 1325"/>
                  <a:gd name="T121" fmla="*/ 583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5" h="1324">
                    <a:moveTo>
                      <a:pt x="1314" y="116"/>
                    </a:moveTo>
                    <a:lnTo>
                      <a:pt x="1208" y="10"/>
                    </a:lnTo>
                    <a:lnTo>
                      <a:pt x="1208" y="10"/>
                    </a:lnTo>
                    <a:lnTo>
                      <a:pt x="1202" y="6"/>
                    </a:lnTo>
                    <a:lnTo>
                      <a:pt x="1195" y="2"/>
                    </a:lnTo>
                    <a:lnTo>
                      <a:pt x="1187" y="0"/>
                    </a:lnTo>
                    <a:lnTo>
                      <a:pt x="1180" y="0"/>
                    </a:lnTo>
                    <a:lnTo>
                      <a:pt x="1172" y="0"/>
                    </a:lnTo>
                    <a:lnTo>
                      <a:pt x="1165" y="2"/>
                    </a:lnTo>
                    <a:lnTo>
                      <a:pt x="1159" y="6"/>
                    </a:lnTo>
                    <a:lnTo>
                      <a:pt x="1153" y="10"/>
                    </a:lnTo>
                    <a:lnTo>
                      <a:pt x="861" y="302"/>
                    </a:lnTo>
                    <a:lnTo>
                      <a:pt x="861" y="302"/>
                    </a:lnTo>
                    <a:lnTo>
                      <a:pt x="852" y="294"/>
                    </a:lnTo>
                    <a:lnTo>
                      <a:pt x="843" y="288"/>
                    </a:lnTo>
                    <a:lnTo>
                      <a:pt x="833" y="283"/>
                    </a:lnTo>
                    <a:lnTo>
                      <a:pt x="822" y="278"/>
                    </a:lnTo>
                    <a:lnTo>
                      <a:pt x="812" y="275"/>
                    </a:lnTo>
                    <a:lnTo>
                      <a:pt x="802" y="272"/>
                    </a:lnTo>
                    <a:lnTo>
                      <a:pt x="791" y="271"/>
                    </a:lnTo>
                    <a:lnTo>
                      <a:pt x="780" y="270"/>
                    </a:lnTo>
                    <a:lnTo>
                      <a:pt x="769" y="271"/>
                    </a:lnTo>
                    <a:lnTo>
                      <a:pt x="759" y="272"/>
                    </a:lnTo>
                    <a:lnTo>
                      <a:pt x="747" y="276"/>
                    </a:lnTo>
                    <a:lnTo>
                      <a:pt x="737" y="279"/>
                    </a:lnTo>
                    <a:lnTo>
                      <a:pt x="727" y="284"/>
                    </a:lnTo>
                    <a:lnTo>
                      <a:pt x="718" y="289"/>
                    </a:lnTo>
                    <a:lnTo>
                      <a:pt x="708" y="296"/>
                    </a:lnTo>
                    <a:lnTo>
                      <a:pt x="699" y="304"/>
                    </a:lnTo>
                    <a:lnTo>
                      <a:pt x="675" y="328"/>
                    </a:lnTo>
                    <a:lnTo>
                      <a:pt x="675" y="328"/>
                    </a:lnTo>
                    <a:lnTo>
                      <a:pt x="664" y="319"/>
                    </a:lnTo>
                    <a:lnTo>
                      <a:pt x="653" y="309"/>
                    </a:lnTo>
                    <a:lnTo>
                      <a:pt x="629" y="293"/>
                    </a:lnTo>
                    <a:lnTo>
                      <a:pt x="604" y="278"/>
                    </a:lnTo>
                    <a:lnTo>
                      <a:pt x="577" y="267"/>
                    </a:lnTo>
                    <a:lnTo>
                      <a:pt x="550" y="256"/>
                    </a:lnTo>
                    <a:lnTo>
                      <a:pt x="536" y="253"/>
                    </a:lnTo>
                    <a:lnTo>
                      <a:pt x="522" y="249"/>
                    </a:lnTo>
                    <a:lnTo>
                      <a:pt x="508" y="247"/>
                    </a:lnTo>
                    <a:lnTo>
                      <a:pt x="493" y="246"/>
                    </a:lnTo>
                    <a:lnTo>
                      <a:pt x="478" y="245"/>
                    </a:lnTo>
                    <a:lnTo>
                      <a:pt x="463" y="245"/>
                    </a:lnTo>
                    <a:lnTo>
                      <a:pt x="463" y="245"/>
                    </a:lnTo>
                    <a:lnTo>
                      <a:pt x="447" y="245"/>
                    </a:lnTo>
                    <a:lnTo>
                      <a:pt x="433" y="246"/>
                    </a:lnTo>
                    <a:lnTo>
                      <a:pt x="417" y="248"/>
                    </a:lnTo>
                    <a:lnTo>
                      <a:pt x="402" y="251"/>
                    </a:lnTo>
                    <a:lnTo>
                      <a:pt x="387" y="254"/>
                    </a:lnTo>
                    <a:lnTo>
                      <a:pt x="372" y="257"/>
                    </a:lnTo>
                    <a:lnTo>
                      <a:pt x="359" y="262"/>
                    </a:lnTo>
                    <a:lnTo>
                      <a:pt x="344" y="268"/>
                    </a:lnTo>
                    <a:lnTo>
                      <a:pt x="330" y="275"/>
                    </a:lnTo>
                    <a:lnTo>
                      <a:pt x="316" y="281"/>
                    </a:lnTo>
                    <a:lnTo>
                      <a:pt x="304" y="288"/>
                    </a:lnTo>
                    <a:lnTo>
                      <a:pt x="290" y="296"/>
                    </a:lnTo>
                    <a:lnTo>
                      <a:pt x="279" y="305"/>
                    </a:lnTo>
                    <a:lnTo>
                      <a:pt x="266" y="314"/>
                    </a:lnTo>
                    <a:lnTo>
                      <a:pt x="255" y="325"/>
                    </a:lnTo>
                    <a:lnTo>
                      <a:pt x="243" y="336"/>
                    </a:lnTo>
                    <a:lnTo>
                      <a:pt x="11" y="567"/>
                    </a:lnTo>
                    <a:lnTo>
                      <a:pt x="11" y="567"/>
                    </a:lnTo>
                    <a:lnTo>
                      <a:pt x="6" y="574"/>
                    </a:lnTo>
                    <a:lnTo>
                      <a:pt x="3" y="580"/>
                    </a:lnTo>
                    <a:lnTo>
                      <a:pt x="1" y="588"/>
                    </a:lnTo>
                    <a:lnTo>
                      <a:pt x="0" y="595"/>
                    </a:lnTo>
                    <a:lnTo>
                      <a:pt x="0" y="595"/>
                    </a:lnTo>
                    <a:lnTo>
                      <a:pt x="1" y="603"/>
                    </a:lnTo>
                    <a:lnTo>
                      <a:pt x="3" y="611"/>
                    </a:lnTo>
                    <a:lnTo>
                      <a:pt x="6" y="616"/>
                    </a:lnTo>
                    <a:lnTo>
                      <a:pt x="11" y="623"/>
                    </a:lnTo>
                    <a:lnTo>
                      <a:pt x="702" y="1312"/>
                    </a:lnTo>
                    <a:lnTo>
                      <a:pt x="702" y="1312"/>
                    </a:lnTo>
                    <a:lnTo>
                      <a:pt x="707" y="1318"/>
                    </a:lnTo>
                    <a:lnTo>
                      <a:pt x="714" y="1322"/>
                    </a:lnTo>
                    <a:lnTo>
                      <a:pt x="721" y="1324"/>
                    </a:lnTo>
                    <a:lnTo>
                      <a:pt x="729" y="1324"/>
                    </a:lnTo>
                    <a:lnTo>
                      <a:pt x="729" y="1324"/>
                    </a:lnTo>
                    <a:lnTo>
                      <a:pt x="736" y="1324"/>
                    </a:lnTo>
                    <a:lnTo>
                      <a:pt x="744" y="1322"/>
                    </a:lnTo>
                    <a:lnTo>
                      <a:pt x="751" y="1318"/>
                    </a:lnTo>
                    <a:lnTo>
                      <a:pt x="756" y="1312"/>
                    </a:lnTo>
                    <a:lnTo>
                      <a:pt x="989" y="1080"/>
                    </a:lnTo>
                    <a:lnTo>
                      <a:pt x="989" y="1080"/>
                    </a:lnTo>
                    <a:lnTo>
                      <a:pt x="999" y="1069"/>
                    </a:lnTo>
                    <a:lnTo>
                      <a:pt x="1009" y="1057"/>
                    </a:lnTo>
                    <a:lnTo>
                      <a:pt x="1018" y="1046"/>
                    </a:lnTo>
                    <a:lnTo>
                      <a:pt x="1028" y="1033"/>
                    </a:lnTo>
                    <a:lnTo>
                      <a:pt x="1036" y="1020"/>
                    </a:lnTo>
                    <a:lnTo>
                      <a:pt x="1042" y="1007"/>
                    </a:lnTo>
                    <a:lnTo>
                      <a:pt x="1049" y="993"/>
                    </a:lnTo>
                    <a:lnTo>
                      <a:pt x="1056" y="980"/>
                    </a:lnTo>
                    <a:lnTo>
                      <a:pt x="1061" y="966"/>
                    </a:lnTo>
                    <a:lnTo>
                      <a:pt x="1065" y="952"/>
                    </a:lnTo>
                    <a:lnTo>
                      <a:pt x="1070" y="938"/>
                    </a:lnTo>
                    <a:lnTo>
                      <a:pt x="1073" y="924"/>
                    </a:lnTo>
                    <a:lnTo>
                      <a:pt x="1075" y="909"/>
                    </a:lnTo>
                    <a:lnTo>
                      <a:pt x="1078" y="895"/>
                    </a:lnTo>
                    <a:lnTo>
                      <a:pt x="1079" y="866"/>
                    </a:lnTo>
                    <a:lnTo>
                      <a:pt x="1079" y="836"/>
                    </a:lnTo>
                    <a:lnTo>
                      <a:pt x="1077" y="823"/>
                    </a:lnTo>
                    <a:lnTo>
                      <a:pt x="1074" y="808"/>
                    </a:lnTo>
                    <a:lnTo>
                      <a:pt x="1072" y="793"/>
                    </a:lnTo>
                    <a:lnTo>
                      <a:pt x="1069" y="779"/>
                    </a:lnTo>
                    <a:lnTo>
                      <a:pt x="1064" y="764"/>
                    </a:lnTo>
                    <a:lnTo>
                      <a:pt x="1059" y="751"/>
                    </a:lnTo>
                    <a:lnTo>
                      <a:pt x="1054" y="737"/>
                    </a:lnTo>
                    <a:lnTo>
                      <a:pt x="1047" y="723"/>
                    </a:lnTo>
                    <a:lnTo>
                      <a:pt x="1040" y="710"/>
                    </a:lnTo>
                    <a:lnTo>
                      <a:pt x="1033" y="697"/>
                    </a:lnTo>
                    <a:lnTo>
                      <a:pt x="1024" y="685"/>
                    </a:lnTo>
                    <a:lnTo>
                      <a:pt x="1016" y="672"/>
                    </a:lnTo>
                    <a:lnTo>
                      <a:pt x="1006" y="661"/>
                    </a:lnTo>
                    <a:lnTo>
                      <a:pt x="996" y="648"/>
                    </a:lnTo>
                    <a:lnTo>
                      <a:pt x="1020" y="624"/>
                    </a:lnTo>
                    <a:lnTo>
                      <a:pt x="1020" y="624"/>
                    </a:lnTo>
                    <a:lnTo>
                      <a:pt x="1028" y="616"/>
                    </a:lnTo>
                    <a:lnTo>
                      <a:pt x="1034" y="607"/>
                    </a:lnTo>
                    <a:lnTo>
                      <a:pt x="1040" y="597"/>
                    </a:lnTo>
                    <a:lnTo>
                      <a:pt x="1045" y="587"/>
                    </a:lnTo>
                    <a:lnTo>
                      <a:pt x="1049" y="576"/>
                    </a:lnTo>
                    <a:lnTo>
                      <a:pt x="1051" y="566"/>
                    </a:lnTo>
                    <a:lnTo>
                      <a:pt x="1053" y="555"/>
                    </a:lnTo>
                    <a:lnTo>
                      <a:pt x="1054" y="545"/>
                    </a:lnTo>
                    <a:lnTo>
                      <a:pt x="1054" y="533"/>
                    </a:lnTo>
                    <a:lnTo>
                      <a:pt x="1051" y="523"/>
                    </a:lnTo>
                    <a:lnTo>
                      <a:pt x="1049" y="512"/>
                    </a:lnTo>
                    <a:lnTo>
                      <a:pt x="1046" y="501"/>
                    </a:lnTo>
                    <a:lnTo>
                      <a:pt x="1041" y="491"/>
                    </a:lnTo>
                    <a:lnTo>
                      <a:pt x="1037" y="481"/>
                    </a:lnTo>
                    <a:lnTo>
                      <a:pt x="1030" y="472"/>
                    </a:lnTo>
                    <a:lnTo>
                      <a:pt x="1022" y="463"/>
                    </a:lnTo>
                    <a:lnTo>
                      <a:pt x="1314" y="172"/>
                    </a:lnTo>
                    <a:lnTo>
                      <a:pt x="1314" y="172"/>
                    </a:lnTo>
                    <a:lnTo>
                      <a:pt x="1318" y="165"/>
                    </a:lnTo>
                    <a:lnTo>
                      <a:pt x="1323" y="158"/>
                    </a:lnTo>
                    <a:lnTo>
                      <a:pt x="1324" y="152"/>
                    </a:lnTo>
                    <a:lnTo>
                      <a:pt x="1325" y="145"/>
                    </a:lnTo>
                    <a:lnTo>
                      <a:pt x="1324" y="137"/>
                    </a:lnTo>
                    <a:lnTo>
                      <a:pt x="1323" y="130"/>
                    </a:lnTo>
                    <a:lnTo>
                      <a:pt x="1318" y="123"/>
                    </a:lnTo>
                    <a:lnTo>
                      <a:pt x="1314" y="116"/>
                    </a:lnTo>
                    <a:lnTo>
                      <a:pt x="1314" y="116"/>
                    </a:lnTo>
                    <a:close/>
                    <a:moveTo>
                      <a:pt x="754" y="359"/>
                    </a:moveTo>
                    <a:lnTo>
                      <a:pt x="754" y="359"/>
                    </a:lnTo>
                    <a:lnTo>
                      <a:pt x="761" y="354"/>
                    </a:lnTo>
                    <a:lnTo>
                      <a:pt x="767" y="351"/>
                    </a:lnTo>
                    <a:lnTo>
                      <a:pt x="775" y="349"/>
                    </a:lnTo>
                    <a:lnTo>
                      <a:pt x="781" y="347"/>
                    </a:lnTo>
                    <a:lnTo>
                      <a:pt x="789" y="349"/>
                    </a:lnTo>
                    <a:lnTo>
                      <a:pt x="796" y="351"/>
                    </a:lnTo>
                    <a:lnTo>
                      <a:pt x="803" y="354"/>
                    </a:lnTo>
                    <a:lnTo>
                      <a:pt x="809" y="359"/>
                    </a:lnTo>
                    <a:lnTo>
                      <a:pt x="834" y="384"/>
                    </a:lnTo>
                    <a:lnTo>
                      <a:pt x="834" y="384"/>
                    </a:lnTo>
                    <a:lnTo>
                      <a:pt x="940" y="490"/>
                    </a:lnTo>
                    <a:lnTo>
                      <a:pt x="940" y="490"/>
                    </a:lnTo>
                    <a:lnTo>
                      <a:pt x="940" y="490"/>
                    </a:lnTo>
                    <a:lnTo>
                      <a:pt x="965" y="515"/>
                    </a:lnTo>
                    <a:lnTo>
                      <a:pt x="965" y="515"/>
                    </a:lnTo>
                    <a:lnTo>
                      <a:pt x="969" y="521"/>
                    </a:lnTo>
                    <a:lnTo>
                      <a:pt x="973" y="527"/>
                    </a:lnTo>
                    <a:lnTo>
                      <a:pt x="975" y="534"/>
                    </a:lnTo>
                    <a:lnTo>
                      <a:pt x="976" y="542"/>
                    </a:lnTo>
                    <a:lnTo>
                      <a:pt x="975" y="549"/>
                    </a:lnTo>
                    <a:lnTo>
                      <a:pt x="973" y="557"/>
                    </a:lnTo>
                    <a:lnTo>
                      <a:pt x="969" y="564"/>
                    </a:lnTo>
                    <a:lnTo>
                      <a:pt x="965" y="570"/>
                    </a:lnTo>
                    <a:lnTo>
                      <a:pt x="941" y="594"/>
                    </a:lnTo>
                    <a:lnTo>
                      <a:pt x="875" y="527"/>
                    </a:lnTo>
                    <a:lnTo>
                      <a:pt x="730" y="383"/>
                    </a:lnTo>
                    <a:lnTo>
                      <a:pt x="754" y="359"/>
                    </a:lnTo>
                    <a:close/>
                    <a:moveTo>
                      <a:pt x="677" y="596"/>
                    </a:moveTo>
                    <a:lnTo>
                      <a:pt x="677" y="596"/>
                    </a:lnTo>
                    <a:lnTo>
                      <a:pt x="671" y="602"/>
                    </a:lnTo>
                    <a:lnTo>
                      <a:pt x="664" y="605"/>
                    </a:lnTo>
                    <a:lnTo>
                      <a:pt x="656" y="607"/>
                    </a:lnTo>
                    <a:lnTo>
                      <a:pt x="649" y="607"/>
                    </a:lnTo>
                    <a:lnTo>
                      <a:pt x="649" y="607"/>
                    </a:lnTo>
                    <a:lnTo>
                      <a:pt x="641" y="607"/>
                    </a:lnTo>
                    <a:lnTo>
                      <a:pt x="634" y="605"/>
                    </a:lnTo>
                    <a:lnTo>
                      <a:pt x="628" y="602"/>
                    </a:lnTo>
                    <a:lnTo>
                      <a:pt x="622" y="596"/>
                    </a:lnTo>
                    <a:lnTo>
                      <a:pt x="516" y="490"/>
                    </a:lnTo>
                    <a:lnTo>
                      <a:pt x="516" y="490"/>
                    </a:lnTo>
                    <a:lnTo>
                      <a:pt x="510" y="485"/>
                    </a:lnTo>
                    <a:lnTo>
                      <a:pt x="503" y="481"/>
                    </a:lnTo>
                    <a:lnTo>
                      <a:pt x="498" y="477"/>
                    </a:lnTo>
                    <a:lnTo>
                      <a:pt x="491" y="474"/>
                    </a:lnTo>
                    <a:lnTo>
                      <a:pt x="484" y="472"/>
                    </a:lnTo>
                    <a:lnTo>
                      <a:pt x="477" y="469"/>
                    </a:lnTo>
                    <a:lnTo>
                      <a:pt x="463" y="468"/>
                    </a:lnTo>
                    <a:lnTo>
                      <a:pt x="450" y="469"/>
                    </a:lnTo>
                    <a:lnTo>
                      <a:pt x="442" y="472"/>
                    </a:lnTo>
                    <a:lnTo>
                      <a:pt x="436" y="474"/>
                    </a:lnTo>
                    <a:lnTo>
                      <a:pt x="429" y="477"/>
                    </a:lnTo>
                    <a:lnTo>
                      <a:pt x="422" y="481"/>
                    </a:lnTo>
                    <a:lnTo>
                      <a:pt x="417" y="485"/>
                    </a:lnTo>
                    <a:lnTo>
                      <a:pt x="411" y="490"/>
                    </a:lnTo>
                    <a:lnTo>
                      <a:pt x="305" y="596"/>
                    </a:lnTo>
                    <a:lnTo>
                      <a:pt x="305" y="596"/>
                    </a:lnTo>
                    <a:lnTo>
                      <a:pt x="299" y="602"/>
                    </a:lnTo>
                    <a:lnTo>
                      <a:pt x="292" y="605"/>
                    </a:lnTo>
                    <a:lnTo>
                      <a:pt x="285" y="607"/>
                    </a:lnTo>
                    <a:lnTo>
                      <a:pt x="278" y="607"/>
                    </a:lnTo>
                    <a:lnTo>
                      <a:pt x="270" y="607"/>
                    </a:lnTo>
                    <a:lnTo>
                      <a:pt x="263" y="605"/>
                    </a:lnTo>
                    <a:lnTo>
                      <a:pt x="256" y="602"/>
                    </a:lnTo>
                    <a:lnTo>
                      <a:pt x="250" y="596"/>
                    </a:lnTo>
                    <a:lnTo>
                      <a:pt x="250" y="596"/>
                    </a:lnTo>
                    <a:lnTo>
                      <a:pt x="245" y="590"/>
                    </a:lnTo>
                    <a:lnTo>
                      <a:pt x="241" y="583"/>
                    </a:lnTo>
                    <a:lnTo>
                      <a:pt x="239" y="576"/>
                    </a:lnTo>
                    <a:lnTo>
                      <a:pt x="239" y="568"/>
                    </a:lnTo>
                    <a:lnTo>
                      <a:pt x="239" y="562"/>
                    </a:lnTo>
                    <a:lnTo>
                      <a:pt x="241" y="554"/>
                    </a:lnTo>
                    <a:lnTo>
                      <a:pt x="245" y="547"/>
                    </a:lnTo>
                    <a:lnTo>
                      <a:pt x="250" y="541"/>
                    </a:lnTo>
                    <a:lnTo>
                      <a:pt x="356" y="435"/>
                    </a:lnTo>
                    <a:lnTo>
                      <a:pt x="356" y="435"/>
                    </a:lnTo>
                    <a:lnTo>
                      <a:pt x="368" y="425"/>
                    </a:lnTo>
                    <a:lnTo>
                      <a:pt x="380" y="416"/>
                    </a:lnTo>
                    <a:lnTo>
                      <a:pt x="393" y="408"/>
                    </a:lnTo>
                    <a:lnTo>
                      <a:pt x="406" y="402"/>
                    </a:lnTo>
                    <a:lnTo>
                      <a:pt x="420" y="396"/>
                    </a:lnTo>
                    <a:lnTo>
                      <a:pt x="434" y="393"/>
                    </a:lnTo>
                    <a:lnTo>
                      <a:pt x="449" y="392"/>
                    </a:lnTo>
                    <a:lnTo>
                      <a:pt x="463" y="391"/>
                    </a:lnTo>
                    <a:lnTo>
                      <a:pt x="478" y="392"/>
                    </a:lnTo>
                    <a:lnTo>
                      <a:pt x="492" y="393"/>
                    </a:lnTo>
                    <a:lnTo>
                      <a:pt x="507" y="396"/>
                    </a:lnTo>
                    <a:lnTo>
                      <a:pt x="520" y="402"/>
                    </a:lnTo>
                    <a:lnTo>
                      <a:pt x="534" y="408"/>
                    </a:lnTo>
                    <a:lnTo>
                      <a:pt x="547" y="416"/>
                    </a:lnTo>
                    <a:lnTo>
                      <a:pt x="559" y="425"/>
                    </a:lnTo>
                    <a:lnTo>
                      <a:pt x="571" y="435"/>
                    </a:lnTo>
                    <a:lnTo>
                      <a:pt x="677" y="541"/>
                    </a:lnTo>
                    <a:lnTo>
                      <a:pt x="677" y="541"/>
                    </a:lnTo>
                    <a:lnTo>
                      <a:pt x="681" y="547"/>
                    </a:lnTo>
                    <a:lnTo>
                      <a:pt x="686" y="554"/>
                    </a:lnTo>
                    <a:lnTo>
                      <a:pt x="687" y="562"/>
                    </a:lnTo>
                    <a:lnTo>
                      <a:pt x="688" y="568"/>
                    </a:lnTo>
                    <a:lnTo>
                      <a:pt x="687" y="576"/>
                    </a:lnTo>
                    <a:lnTo>
                      <a:pt x="686" y="583"/>
                    </a:lnTo>
                    <a:lnTo>
                      <a:pt x="681" y="590"/>
                    </a:lnTo>
                    <a:lnTo>
                      <a:pt x="677" y="596"/>
                    </a:lnTo>
                    <a:lnTo>
                      <a:pt x="677" y="5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5" rIns="91411" bIns="45705" numCol="1" anchor="t" anchorCtr="0" compatLnSpc="1">
                <a:prstTxWarp prst="textNoShape">
                  <a:avLst/>
                </a:prstTxWarp>
              </a:bodyPr>
              <a:lstStyle/>
              <a:p>
                <a:pPr defTabSz="457063">
                  <a:defRPr/>
                </a:pPr>
                <a:endParaRPr lang="ko-KR" altLang="en-US" sz="1799">
                  <a:solidFill>
                    <a:srgbClr val="0033CC"/>
                  </a:solidFill>
                  <a:latin typeface="Calibri" panose="020F0502020204030204"/>
                  <a:ea typeface="맑은 고딕" panose="020B0503020000020004" pitchFamily="50" charset="-127"/>
                </a:endParaRPr>
              </a:p>
            </p:txBody>
          </p:sp>
          <p:sp>
            <p:nvSpPr>
              <p:cNvPr id="74" name="Freeform 6">
                <a:extLst>
                  <a:ext uri="{FF2B5EF4-FFF2-40B4-BE49-F238E27FC236}">
                    <a16:creationId xmlns:a16="http://schemas.microsoft.com/office/drawing/2014/main" id="{D9A696FB-EE17-E96A-93D7-FDE3A7B0592D}"/>
                  </a:ext>
                </a:extLst>
              </p:cNvPr>
              <p:cNvSpPr>
                <a:spLocks noEditPoints="1"/>
              </p:cNvSpPr>
              <p:nvPr/>
            </p:nvSpPr>
            <p:spPr bwMode="auto">
              <a:xfrm>
                <a:off x="9747435" y="694082"/>
                <a:ext cx="1216026" cy="1216024"/>
              </a:xfrm>
              <a:custGeom>
                <a:avLst/>
                <a:gdLst>
                  <a:gd name="T0" fmla="*/ 1136 w 1533"/>
                  <a:gd name="T1" fmla="*/ 184 h 1531"/>
                  <a:gd name="T2" fmla="*/ 1161 w 1533"/>
                  <a:gd name="T3" fmla="*/ 124 h 1531"/>
                  <a:gd name="T4" fmla="*/ 1153 w 1533"/>
                  <a:gd name="T5" fmla="*/ 69 h 1531"/>
                  <a:gd name="T6" fmla="*/ 1120 w 1533"/>
                  <a:gd name="T7" fmla="*/ 25 h 1531"/>
                  <a:gd name="T8" fmla="*/ 1059 w 1533"/>
                  <a:gd name="T9" fmla="*/ 0 h 1531"/>
                  <a:gd name="T10" fmla="*/ 994 w 1533"/>
                  <a:gd name="T11" fmla="*/ 12 h 1531"/>
                  <a:gd name="T12" fmla="*/ 677 w 1533"/>
                  <a:gd name="T13" fmla="*/ 165 h 1531"/>
                  <a:gd name="T14" fmla="*/ 635 w 1533"/>
                  <a:gd name="T15" fmla="*/ 156 h 1531"/>
                  <a:gd name="T16" fmla="*/ 316 w 1533"/>
                  <a:gd name="T17" fmla="*/ 473 h 1531"/>
                  <a:gd name="T18" fmla="*/ 269 w 1533"/>
                  <a:gd name="T19" fmla="*/ 550 h 1531"/>
                  <a:gd name="T20" fmla="*/ 247 w 1533"/>
                  <a:gd name="T21" fmla="*/ 636 h 1531"/>
                  <a:gd name="T22" fmla="*/ 256 w 1533"/>
                  <a:gd name="T23" fmla="*/ 752 h 1531"/>
                  <a:gd name="T24" fmla="*/ 292 w 1533"/>
                  <a:gd name="T25" fmla="*/ 833 h 1531"/>
                  <a:gd name="T26" fmla="*/ 305 w 1533"/>
                  <a:gd name="T27" fmla="*/ 906 h 1531"/>
                  <a:gd name="T28" fmla="*/ 274 w 1533"/>
                  <a:gd name="T29" fmla="*/ 965 h 1531"/>
                  <a:gd name="T30" fmla="*/ 279 w 1533"/>
                  <a:gd name="T31" fmla="*/ 1030 h 1531"/>
                  <a:gd name="T32" fmla="*/ 11 w 1533"/>
                  <a:gd name="T33" fmla="*/ 1359 h 1531"/>
                  <a:gd name="T34" fmla="*/ 3 w 1533"/>
                  <a:gd name="T35" fmla="*/ 1401 h 1531"/>
                  <a:gd name="T36" fmla="*/ 130 w 1533"/>
                  <a:gd name="T37" fmla="*/ 1529 h 1531"/>
                  <a:gd name="T38" fmla="*/ 166 w 1533"/>
                  <a:gd name="T39" fmla="*/ 1524 h 1531"/>
                  <a:gd name="T40" fmla="*/ 491 w 1533"/>
                  <a:gd name="T41" fmla="*/ 1247 h 1531"/>
                  <a:gd name="T42" fmla="*/ 544 w 1533"/>
                  <a:gd name="T43" fmla="*/ 1260 h 1531"/>
                  <a:gd name="T44" fmla="*/ 607 w 1533"/>
                  <a:gd name="T45" fmla="*/ 1240 h 1531"/>
                  <a:gd name="T46" fmla="*/ 696 w 1533"/>
                  <a:gd name="T47" fmla="*/ 1238 h 1531"/>
                  <a:gd name="T48" fmla="*/ 817 w 1533"/>
                  <a:gd name="T49" fmla="*/ 1283 h 1531"/>
                  <a:gd name="T50" fmla="*/ 892 w 1533"/>
                  <a:gd name="T51" fmla="*/ 1285 h 1531"/>
                  <a:gd name="T52" fmla="*/ 981 w 1533"/>
                  <a:gd name="T53" fmla="*/ 1262 h 1531"/>
                  <a:gd name="T54" fmla="*/ 1059 w 1533"/>
                  <a:gd name="T55" fmla="*/ 1215 h 1531"/>
                  <a:gd name="T56" fmla="*/ 1376 w 1533"/>
                  <a:gd name="T57" fmla="*/ 896 h 1531"/>
                  <a:gd name="T58" fmla="*/ 1368 w 1533"/>
                  <a:gd name="T59" fmla="*/ 854 h 1531"/>
                  <a:gd name="T60" fmla="*/ 1520 w 1533"/>
                  <a:gd name="T61" fmla="*/ 538 h 1531"/>
                  <a:gd name="T62" fmla="*/ 1533 w 1533"/>
                  <a:gd name="T63" fmla="*/ 473 h 1531"/>
                  <a:gd name="T64" fmla="*/ 1508 w 1533"/>
                  <a:gd name="T65" fmla="*/ 412 h 1531"/>
                  <a:gd name="T66" fmla="*/ 1462 w 1533"/>
                  <a:gd name="T67" fmla="*/ 378 h 1531"/>
                  <a:gd name="T68" fmla="*/ 1397 w 1533"/>
                  <a:gd name="T69" fmla="*/ 372 h 1531"/>
                  <a:gd name="T70" fmla="*/ 1339 w 1533"/>
                  <a:gd name="T71" fmla="*/ 403 h 1531"/>
                  <a:gd name="T72" fmla="*/ 1040 w 1533"/>
                  <a:gd name="T73" fmla="*/ 77 h 1531"/>
                  <a:gd name="T74" fmla="*/ 1074 w 1533"/>
                  <a:gd name="T75" fmla="*/ 88 h 1531"/>
                  <a:gd name="T76" fmla="*/ 1083 w 1533"/>
                  <a:gd name="T77" fmla="*/ 119 h 1531"/>
                  <a:gd name="T78" fmla="*/ 1022 w 1533"/>
                  <a:gd name="T79" fmla="*/ 86 h 1531"/>
                  <a:gd name="T80" fmla="*/ 544 w 1533"/>
                  <a:gd name="T81" fmla="*/ 1182 h 1531"/>
                  <a:gd name="T82" fmla="*/ 491 w 1533"/>
                  <a:gd name="T83" fmla="*/ 1146 h 1531"/>
                  <a:gd name="T84" fmla="*/ 356 w 1533"/>
                  <a:gd name="T85" fmla="*/ 1009 h 1531"/>
                  <a:gd name="T86" fmla="*/ 356 w 1533"/>
                  <a:gd name="T87" fmla="*/ 967 h 1531"/>
                  <a:gd name="T88" fmla="*/ 1154 w 1533"/>
                  <a:gd name="T89" fmla="*/ 910 h 1531"/>
                  <a:gd name="T90" fmla="*/ 915 w 1533"/>
                  <a:gd name="T91" fmla="*/ 1133 h 1531"/>
                  <a:gd name="T92" fmla="*/ 409 w 1533"/>
                  <a:gd name="T93" fmla="*/ 645 h 1531"/>
                  <a:gd name="T94" fmla="*/ 399 w 1533"/>
                  <a:gd name="T95" fmla="*/ 609 h 1531"/>
                  <a:gd name="T96" fmla="*/ 628 w 1533"/>
                  <a:gd name="T97" fmla="*/ 372 h 1531"/>
                  <a:gd name="T98" fmla="*/ 671 w 1533"/>
                  <a:gd name="T99" fmla="*/ 372 h 1531"/>
                  <a:gd name="T100" fmla="*/ 1166 w 1533"/>
                  <a:gd name="T101" fmla="*/ 875 h 1531"/>
                  <a:gd name="T102" fmla="*/ 1154 w 1533"/>
                  <a:gd name="T103" fmla="*/ 910 h 1531"/>
                  <a:gd name="T104" fmla="*/ 1399 w 1533"/>
                  <a:gd name="T105" fmla="*/ 454 h 1531"/>
                  <a:gd name="T106" fmla="*/ 1439 w 1533"/>
                  <a:gd name="T107" fmla="*/ 454 h 1531"/>
                  <a:gd name="T108" fmla="*/ 1455 w 1533"/>
                  <a:gd name="T109" fmla="*/ 484 h 1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3" h="1531">
                    <a:moveTo>
                      <a:pt x="1339" y="403"/>
                    </a:moveTo>
                    <a:lnTo>
                      <a:pt x="1127" y="615"/>
                    </a:lnTo>
                    <a:lnTo>
                      <a:pt x="916" y="404"/>
                    </a:lnTo>
                    <a:lnTo>
                      <a:pt x="1128" y="194"/>
                    </a:lnTo>
                    <a:lnTo>
                      <a:pt x="1128" y="194"/>
                    </a:lnTo>
                    <a:lnTo>
                      <a:pt x="1136" y="184"/>
                    </a:lnTo>
                    <a:lnTo>
                      <a:pt x="1142" y="175"/>
                    </a:lnTo>
                    <a:lnTo>
                      <a:pt x="1149" y="166"/>
                    </a:lnTo>
                    <a:lnTo>
                      <a:pt x="1153" y="156"/>
                    </a:lnTo>
                    <a:lnTo>
                      <a:pt x="1157" y="146"/>
                    </a:lnTo>
                    <a:lnTo>
                      <a:pt x="1159" y="135"/>
                    </a:lnTo>
                    <a:lnTo>
                      <a:pt x="1161" y="124"/>
                    </a:lnTo>
                    <a:lnTo>
                      <a:pt x="1161" y="113"/>
                    </a:lnTo>
                    <a:lnTo>
                      <a:pt x="1161" y="113"/>
                    </a:lnTo>
                    <a:lnTo>
                      <a:pt x="1161" y="101"/>
                    </a:lnTo>
                    <a:lnTo>
                      <a:pt x="1159" y="90"/>
                    </a:lnTo>
                    <a:lnTo>
                      <a:pt x="1157" y="80"/>
                    </a:lnTo>
                    <a:lnTo>
                      <a:pt x="1153" y="69"/>
                    </a:lnTo>
                    <a:lnTo>
                      <a:pt x="1148" y="59"/>
                    </a:lnTo>
                    <a:lnTo>
                      <a:pt x="1142" y="49"/>
                    </a:lnTo>
                    <a:lnTo>
                      <a:pt x="1136" y="41"/>
                    </a:lnTo>
                    <a:lnTo>
                      <a:pt x="1128" y="32"/>
                    </a:lnTo>
                    <a:lnTo>
                      <a:pt x="1128" y="32"/>
                    </a:lnTo>
                    <a:lnTo>
                      <a:pt x="1120" y="25"/>
                    </a:lnTo>
                    <a:lnTo>
                      <a:pt x="1111" y="18"/>
                    </a:lnTo>
                    <a:lnTo>
                      <a:pt x="1101" y="12"/>
                    </a:lnTo>
                    <a:lnTo>
                      <a:pt x="1091" y="8"/>
                    </a:lnTo>
                    <a:lnTo>
                      <a:pt x="1080" y="4"/>
                    </a:lnTo>
                    <a:lnTo>
                      <a:pt x="1070" y="2"/>
                    </a:lnTo>
                    <a:lnTo>
                      <a:pt x="1059" y="0"/>
                    </a:lnTo>
                    <a:lnTo>
                      <a:pt x="1047" y="0"/>
                    </a:lnTo>
                    <a:lnTo>
                      <a:pt x="1036" y="0"/>
                    </a:lnTo>
                    <a:lnTo>
                      <a:pt x="1026" y="2"/>
                    </a:lnTo>
                    <a:lnTo>
                      <a:pt x="1014" y="4"/>
                    </a:lnTo>
                    <a:lnTo>
                      <a:pt x="1004" y="8"/>
                    </a:lnTo>
                    <a:lnTo>
                      <a:pt x="994" y="12"/>
                    </a:lnTo>
                    <a:lnTo>
                      <a:pt x="985" y="18"/>
                    </a:lnTo>
                    <a:lnTo>
                      <a:pt x="976" y="25"/>
                    </a:lnTo>
                    <a:lnTo>
                      <a:pt x="966" y="32"/>
                    </a:lnTo>
                    <a:lnTo>
                      <a:pt x="756" y="244"/>
                    </a:lnTo>
                    <a:lnTo>
                      <a:pt x="677" y="165"/>
                    </a:lnTo>
                    <a:lnTo>
                      <a:pt x="677" y="165"/>
                    </a:lnTo>
                    <a:lnTo>
                      <a:pt x="671" y="159"/>
                    </a:lnTo>
                    <a:lnTo>
                      <a:pt x="664" y="156"/>
                    </a:lnTo>
                    <a:lnTo>
                      <a:pt x="656" y="155"/>
                    </a:lnTo>
                    <a:lnTo>
                      <a:pt x="650" y="154"/>
                    </a:lnTo>
                    <a:lnTo>
                      <a:pt x="642" y="155"/>
                    </a:lnTo>
                    <a:lnTo>
                      <a:pt x="635" y="156"/>
                    </a:lnTo>
                    <a:lnTo>
                      <a:pt x="628" y="159"/>
                    </a:lnTo>
                    <a:lnTo>
                      <a:pt x="622" y="165"/>
                    </a:lnTo>
                    <a:lnTo>
                      <a:pt x="336" y="450"/>
                    </a:lnTo>
                    <a:lnTo>
                      <a:pt x="336" y="450"/>
                    </a:lnTo>
                    <a:lnTo>
                      <a:pt x="326" y="461"/>
                    </a:lnTo>
                    <a:lnTo>
                      <a:pt x="316" y="473"/>
                    </a:lnTo>
                    <a:lnTo>
                      <a:pt x="307" y="485"/>
                    </a:lnTo>
                    <a:lnTo>
                      <a:pt x="297" y="498"/>
                    </a:lnTo>
                    <a:lnTo>
                      <a:pt x="289" y="510"/>
                    </a:lnTo>
                    <a:lnTo>
                      <a:pt x="283" y="524"/>
                    </a:lnTo>
                    <a:lnTo>
                      <a:pt x="276" y="536"/>
                    </a:lnTo>
                    <a:lnTo>
                      <a:pt x="269" y="550"/>
                    </a:lnTo>
                    <a:lnTo>
                      <a:pt x="264" y="564"/>
                    </a:lnTo>
                    <a:lnTo>
                      <a:pt x="260" y="579"/>
                    </a:lnTo>
                    <a:lnTo>
                      <a:pt x="255" y="592"/>
                    </a:lnTo>
                    <a:lnTo>
                      <a:pt x="252" y="607"/>
                    </a:lnTo>
                    <a:lnTo>
                      <a:pt x="250" y="621"/>
                    </a:lnTo>
                    <a:lnTo>
                      <a:pt x="247" y="636"/>
                    </a:lnTo>
                    <a:lnTo>
                      <a:pt x="246" y="665"/>
                    </a:lnTo>
                    <a:lnTo>
                      <a:pt x="247" y="694"/>
                    </a:lnTo>
                    <a:lnTo>
                      <a:pt x="248" y="708"/>
                    </a:lnTo>
                    <a:lnTo>
                      <a:pt x="251" y="723"/>
                    </a:lnTo>
                    <a:lnTo>
                      <a:pt x="253" y="737"/>
                    </a:lnTo>
                    <a:lnTo>
                      <a:pt x="256" y="752"/>
                    </a:lnTo>
                    <a:lnTo>
                      <a:pt x="261" y="765"/>
                    </a:lnTo>
                    <a:lnTo>
                      <a:pt x="266" y="779"/>
                    </a:lnTo>
                    <a:lnTo>
                      <a:pt x="271" y="793"/>
                    </a:lnTo>
                    <a:lnTo>
                      <a:pt x="278" y="806"/>
                    </a:lnTo>
                    <a:lnTo>
                      <a:pt x="285" y="820"/>
                    </a:lnTo>
                    <a:lnTo>
                      <a:pt x="292" y="833"/>
                    </a:lnTo>
                    <a:lnTo>
                      <a:pt x="301" y="845"/>
                    </a:lnTo>
                    <a:lnTo>
                      <a:pt x="309" y="858"/>
                    </a:lnTo>
                    <a:lnTo>
                      <a:pt x="319" y="870"/>
                    </a:lnTo>
                    <a:lnTo>
                      <a:pt x="329" y="882"/>
                    </a:lnTo>
                    <a:lnTo>
                      <a:pt x="305" y="906"/>
                    </a:lnTo>
                    <a:lnTo>
                      <a:pt x="305" y="906"/>
                    </a:lnTo>
                    <a:lnTo>
                      <a:pt x="297" y="915"/>
                    </a:lnTo>
                    <a:lnTo>
                      <a:pt x="291" y="924"/>
                    </a:lnTo>
                    <a:lnTo>
                      <a:pt x="285" y="933"/>
                    </a:lnTo>
                    <a:lnTo>
                      <a:pt x="280" y="943"/>
                    </a:lnTo>
                    <a:lnTo>
                      <a:pt x="277" y="953"/>
                    </a:lnTo>
                    <a:lnTo>
                      <a:pt x="274" y="965"/>
                    </a:lnTo>
                    <a:lnTo>
                      <a:pt x="272" y="975"/>
                    </a:lnTo>
                    <a:lnTo>
                      <a:pt x="271" y="986"/>
                    </a:lnTo>
                    <a:lnTo>
                      <a:pt x="271" y="997"/>
                    </a:lnTo>
                    <a:lnTo>
                      <a:pt x="274" y="1008"/>
                    </a:lnTo>
                    <a:lnTo>
                      <a:pt x="276" y="1018"/>
                    </a:lnTo>
                    <a:lnTo>
                      <a:pt x="279" y="1030"/>
                    </a:lnTo>
                    <a:lnTo>
                      <a:pt x="284" y="1040"/>
                    </a:lnTo>
                    <a:lnTo>
                      <a:pt x="288" y="1049"/>
                    </a:lnTo>
                    <a:lnTo>
                      <a:pt x="295" y="1058"/>
                    </a:lnTo>
                    <a:lnTo>
                      <a:pt x="303" y="1067"/>
                    </a:lnTo>
                    <a:lnTo>
                      <a:pt x="11" y="1359"/>
                    </a:lnTo>
                    <a:lnTo>
                      <a:pt x="11" y="1359"/>
                    </a:lnTo>
                    <a:lnTo>
                      <a:pt x="7" y="1365"/>
                    </a:lnTo>
                    <a:lnTo>
                      <a:pt x="3" y="1372"/>
                    </a:lnTo>
                    <a:lnTo>
                      <a:pt x="1" y="1378"/>
                    </a:lnTo>
                    <a:lnTo>
                      <a:pt x="0" y="1386"/>
                    </a:lnTo>
                    <a:lnTo>
                      <a:pt x="1" y="1393"/>
                    </a:lnTo>
                    <a:lnTo>
                      <a:pt x="3" y="1401"/>
                    </a:lnTo>
                    <a:lnTo>
                      <a:pt x="7" y="1408"/>
                    </a:lnTo>
                    <a:lnTo>
                      <a:pt x="11" y="1414"/>
                    </a:lnTo>
                    <a:lnTo>
                      <a:pt x="117" y="1520"/>
                    </a:lnTo>
                    <a:lnTo>
                      <a:pt x="117" y="1520"/>
                    </a:lnTo>
                    <a:lnTo>
                      <a:pt x="123" y="1524"/>
                    </a:lnTo>
                    <a:lnTo>
                      <a:pt x="130" y="1529"/>
                    </a:lnTo>
                    <a:lnTo>
                      <a:pt x="138" y="1531"/>
                    </a:lnTo>
                    <a:lnTo>
                      <a:pt x="145" y="1531"/>
                    </a:lnTo>
                    <a:lnTo>
                      <a:pt x="145" y="1531"/>
                    </a:lnTo>
                    <a:lnTo>
                      <a:pt x="153" y="1531"/>
                    </a:lnTo>
                    <a:lnTo>
                      <a:pt x="160" y="1529"/>
                    </a:lnTo>
                    <a:lnTo>
                      <a:pt x="166" y="1524"/>
                    </a:lnTo>
                    <a:lnTo>
                      <a:pt x="172" y="1520"/>
                    </a:lnTo>
                    <a:lnTo>
                      <a:pt x="464" y="1229"/>
                    </a:lnTo>
                    <a:lnTo>
                      <a:pt x="464" y="1229"/>
                    </a:lnTo>
                    <a:lnTo>
                      <a:pt x="473" y="1236"/>
                    </a:lnTo>
                    <a:lnTo>
                      <a:pt x="482" y="1243"/>
                    </a:lnTo>
                    <a:lnTo>
                      <a:pt x="491" y="1247"/>
                    </a:lnTo>
                    <a:lnTo>
                      <a:pt x="501" y="1252"/>
                    </a:lnTo>
                    <a:lnTo>
                      <a:pt x="512" y="1255"/>
                    </a:lnTo>
                    <a:lnTo>
                      <a:pt x="522" y="1259"/>
                    </a:lnTo>
                    <a:lnTo>
                      <a:pt x="532" y="1260"/>
                    </a:lnTo>
                    <a:lnTo>
                      <a:pt x="544" y="1260"/>
                    </a:lnTo>
                    <a:lnTo>
                      <a:pt x="544" y="1260"/>
                    </a:lnTo>
                    <a:lnTo>
                      <a:pt x="554" y="1260"/>
                    </a:lnTo>
                    <a:lnTo>
                      <a:pt x="565" y="1258"/>
                    </a:lnTo>
                    <a:lnTo>
                      <a:pt x="577" y="1255"/>
                    </a:lnTo>
                    <a:lnTo>
                      <a:pt x="587" y="1252"/>
                    </a:lnTo>
                    <a:lnTo>
                      <a:pt x="597" y="1247"/>
                    </a:lnTo>
                    <a:lnTo>
                      <a:pt x="607" y="1240"/>
                    </a:lnTo>
                    <a:lnTo>
                      <a:pt x="617" y="1234"/>
                    </a:lnTo>
                    <a:lnTo>
                      <a:pt x="626" y="1226"/>
                    </a:lnTo>
                    <a:lnTo>
                      <a:pt x="650" y="1202"/>
                    </a:lnTo>
                    <a:lnTo>
                      <a:pt x="650" y="1202"/>
                    </a:lnTo>
                    <a:lnTo>
                      <a:pt x="672" y="1221"/>
                    </a:lnTo>
                    <a:lnTo>
                      <a:pt x="696" y="1238"/>
                    </a:lnTo>
                    <a:lnTo>
                      <a:pt x="721" y="1252"/>
                    </a:lnTo>
                    <a:lnTo>
                      <a:pt x="748" y="1264"/>
                    </a:lnTo>
                    <a:lnTo>
                      <a:pt x="775" y="1274"/>
                    </a:lnTo>
                    <a:lnTo>
                      <a:pt x="789" y="1277"/>
                    </a:lnTo>
                    <a:lnTo>
                      <a:pt x="803" y="1280"/>
                    </a:lnTo>
                    <a:lnTo>
                      <a:pt x="817" y="1283"/>
                    </a:lnTo>
                    <a:lnTo>
                      <a:pt x="832" y="1285"/>
                    </a:lnTo>
                    <a:lnTo>
                      <a:pt x="847" y="1286"/>
                    </a:lnTo>
                    <a:lnTo>
                      <a:pt x="862" y="1286"/>
                    </a:lnTo>
                    <a:lnTo>
                      <a:pt x="862" y="1286"/>
                    </a:lnTo>
                    <a:lnTo>
                      <a:pt x="878" y="1285"/>
                    </a:lnTo>
                    <a:lnTo>
                      <a:pt x="892" y="1285"/>
                    </a:lnTo>
                    <a:lnTo>
                      <a:pt x="908" y="1283"/>
                    </a:lnTo>
                    <a:lnTo>
                      <a:pt x="923" y="1280"/>
                    </a:lnTo>
                    <a:lnTo>
                      <a:pt x="938" y="1277"/>
                    </a:lnTo>
                    <a:lnTo>
                      <a:pt x="953" y="1272"/>
                    </a:lnTo>
                    <a:lnTo>
                      <a:pt x="966" y="1268"/>
                    </a:lnTo>
                    <a:lnTo>
                      <a:pt x="981" y="1262"/>
                    </a:lnTo>
                    <a:lnTo>
                      <a:pt x="995" y="1256"/>
                    </a:lnTo>
                    <a:lnTo>
                      <a:pt x="1009" y="1250"/>
                    </a:lnTo>
                    <a:lnTo>
                      <a:pt x="1021" y="1242"/>
                    </a:lnTo>
                    <a:lnTo>
                      <a:pt x="1035" y="1234"/>
                    </a:lnTo>
                    <a:lnTo>
                      <a:pt x="1046" y="1225"/>
                    </a:lnTo>
                    <a:lnTo>
                      <a:pt x="1059" y="1215"/>
                    </a:lnTo>
                    <a:lnTo>
                      <a:pt x="1070" y="1205"/>
                    </a:lnTo>
                    <a:lnTo>
                      <a:pt x="1082" y="1195"/>
                    </a:lnTo>
                    <a:lnTo>
                      <a:pt x="1368" y="910"/>
                    </a:lnTo>
                    <a:lnTo>
                      <a:pt x="1368" y="910"/>
                    </a:lnTo>
                    <a:lnTo>
                      <a:pt x="1372" y="903"/>
                    </a:lnTo>
                    <a:lnTo>
                      <a:pt x="1376" y="896"/>
                    </a:lnTo>
                    <a:lnTo>
                      <a:pt x="1378" y="890"/>
                    </a:lnTo>
                    <a:lnTo>
                      <a:pt x="1379" y="882"/>
                    </a:lnTo>
                    <a:lnTo>
                      <a:pt x="1378" y="875"/>
                    </a:lnTo>
                    <a:lnTo>
                      <a:pt x="1376" y="868"/>
                    </a:lnTo>
                    <a:lnTo>
                      <a:pt x="1372" y="861"/>
                    </a:lnTo>
                    <a:lnTo>
                      <a:pt x="1368" y="854"/>
                    </a:lnTo>
                    <a:lnTo>
                      <a:pt x="1288" y="776"/>
                    </a:lnTo>
                    <a:lnTo>
                      <a:pt x="1500" y="565"/>
                    </a:lnTo>
                    <a:lnTo>
                      <a:pt x="1500" y="565"/>
                    </a:lnTo>
                    <a:lnTo>
                      <a:pt x="1508" y="556"/>
                    </a:lnTo>
                    <a:lnTo>
                      <a:pt x="1515" y="547"/>
                    </a:lnTo>
                    <a:lnTo>
                      <a:pt x="1520" y="538"/>
                    </a:lnTo>
                    <a:lnTo>
                      <a:pt x="1525" y="527"/>
                    </a:lnTo>
                    <a:lnTo>
                      <a:pt x="1528" y="517"/>
                    </a:lnTo>
                    <a:lnTo>
                      <a:pt x="1531" y="506"/>
                    </a:lnTo>
                    <a:lnTo>
                      <a:pt x="1533" y="495"/>
                    </a:lnTo>
                    <a:lnTo>
                      <a:pt x="1533" y="484"/>
                    </a:lnTo>
                    <a:lnTo>
                      <a:pt x="1533" y="473"/>
                    </a:lnTo>
                    <a:lnTo>
                      <a:pt x="1531" y="462"/>
                    </a:lnTo>
                    <a:lnTo>
                      <a:pt x="1528" y="452"/>
                    </a:lnTo>
                    <a:lnTo>
                      <a:pt x="1525" y="441"/>
                    </a:lnTo>
                    <a:lnTo>
                      <a:pt x="1520" y="432"/>
                    </a:lnTo>
                    <a:lnTo>
                      <a:pt x="1515" y="421"/>
                    </a:lnTo>
                    <a:lnTo>
                      <a:pt x="1508" y="412"/>
                    </a:lnTo>
                    <a:lnTo>
                      <a:pt x="1500" y="403"/>
                    </a:lnTo>
                    <a:lnTo>
                      <a:pt x="1500" y="403"/>
                    </a:lnTo>
                    <a:lnTo>
                      <a:pt x="1491" y="395"/>
                    </a:lnTo>
                    <a:lnTo>
                      <a:pt x="1482" y="389"/>
                    </a:lnTo>
                    <a:lnTo>
                      <a:pt x="1472" y="383"/>
                    </a:lnTo>
                    <a:lnTo>
                      <a:pt x="1462" y="378"/>
                    </a:lnTo>
                    <a:lnTo>
                      <a:pt x="1452" y="375"/>
                    </a:lnTo>
                    <a:lnTo>
                      <a:pt x="1441" y="372"/>
                    </a:lnTo>
                    <a:lnTo>
                      <a:pt x="1430" y="370"/>
                    </a:lnTo>
                    <a:lnTo>
                      <a:pt x="1419" y="370"/>
                    </a:lnTo>
                    <a:lnTo>
                      <a:pt x="1409" y="370"/>
                    </a:lnTo>
                    <a:lnTo>
                      <a:pt x="1397" y="372"/>
                    </a:lnTo>
                    <a:lnTo>
                      <a:pt x="1387" y="375"/>
                    </a:lnTo>
                    <a:lnTo>
                      <a:pt x="1377" y="378"/>
                    </a:lnTo>
                    <a:lnTo>
                      <a:pt x="1366" y="383"/>
                    </a:lnTo>
                    <a:lnTo>
                      <a:pt x="1356" y="388"/>
                    </a:lnTo>
                    <a:lnTo>
                      <a:pt x="1347" y="395"/>
                    </a:lnTo>
                    <a:lnTo>
                      <a:pt x="1339" y="403"/>
                    </a:lnTo>
                    <a:lnTo>
                      <a:pt x="1339" y="403"/>
                    </a:lnTo>
                    <a:close/>
                    <a:moveTo>
                      <a:pt x="1022" y="86"/>
                    </a:moveTo>
                    <a:lnTo>
                      <a:pt x="1022" y="86"/>
                    </a:lnTo>
                    <a:lnTo>
                      <a:pt x="1028" y="83"/>
                    </a:lnTo>
                    <a:lnTo>
                      <a:pt x="1034" y="80"/>
                    </a:lnTo>
                    <a:lnTo>
                      <a:pt x="1040" y="77"/>
                    </a:lnTo>
                    <a:lnTo>
                      <a:pt x="1047" y="76"/>
                    </a:lnTo>
                    <a:lnTo>
                      <a:pt x="1054" y="77"/>
                    </a:lnTo>
                    <a:lnTo>
                      <a:pt x="1061" y="80"/>
                    </a:lnTo>
                    <a:lnTo>
                      <a:pt x="1068" y="83"/>
                    </a:lnTo>
                    <a:lnTo>
                      <a:pt x="1074" y="88"/>
                    </a:lnTo>
                    <a:lnTo>
                      <a:pt x="1074" y="88"/>
                    </a:lnTo>
                    <a:lnTo>
                      <a:pt x="1078" y="92"/>
                    </a:lnTo>
                    <a:lnTo>
                      <a:pt x="1082" y="99"/>
                    </a:lnTo>
                    <a:lnTo>
                      <a:pt x="1083" y="106"/>
                    </a:lnTo>
                    <a:lnTo>
                      <a:pt x="1084" y="113"/>
                    </a:lnTo>
                    <a:lnTo>
                      <a:pt x="1084" y="113"/>
                    </a:lnTo>
                    <a:lnTo>
                      <a:pt x="1083" y="119"/>
                    </a:lnTo>
                    <a:lnTo>
                      <a:pt x="1082" y="126"/>
                    </a:lnTo>
                    <a:lnTo>
                      <a:pt x="1078" y="133"/>
                    </a:lnTo>
                    <a:lnTo>
                      <a:pt x="1074" y="138"/>
                    </a:lnTo>
                    <a:lnTo>
                      <a:pt x="862" y="350"/>
                    </a:lnTo>
                    <a:lnTo>
                      <a:pt x="810" y="298"/>
                    </a:lnTo>
                    <a:lnTo>
                      <a:pt x="1022" y="86"/>
                    </a:lnTo>
                    <a:close/>
                    <a:moveTo>
                      <a:pt x="571" y="1171"/>
                    </a:moveTo>
                    <a:lnTo>
                      <a:pt x="571" y="1171"/>
                    </a:lnTo>
                    <a:lnTo>
                      <a:pt x="564" y="1176"/>
                    </a:lnTo>
                    <a:lnTo>
                      <a:pt x="558" y="1180"/>
                    </a:lnTo>
                    <a:lnTo>
                      <a:pt x="550" y="1181"/>
                    </a:lnTo>
                    <a:lnTo>
                      <a:pt x="544" y="1182"/>
                    </a:lnTo>
                    <a:lnTo>
                      <a:pt x="536" y="1181"/>
                    </a:lnTo>
                    <a:lnTo>
                      <a:pt x="529" y="1180"/>
                    </a:lnTo>
                    <a:lnTo>
                      <a:pt x="522" y="1176"/>
                    </a:lnTo>
                    <a:lnTo>
                      <a:pt x="516" y="1171"/>
                    </a:lnTo>
                    <a:lnTo>
                      <a:pt x="491" y="1146"/>
                    </a:lnTo>
                    <a:lnTo>
                      <a:pt x="491" y="1146"/>
                    </a:lnTo>
                    <a:lnTo>
                      <a:pt x="491" y="1146"/>
                    </a:lnTo>
                    <a:lnTo>
                      <a:pt x="385" y="1040"/>
                    </a:lnTo>
                    <a:lnTo>
                      <a:pt x="385" y="1040"/>
                    </a:lnTo>
                    <a:lnTo>
                      <a:pt x="360" y="1016"/>
                    </a:lnTo>
                    <a:lnTo>
                      <a:pt x="360" y="1016"/>
                    </a:lnTo>
                    <a:lnTo>
                      <a:pt x="356" y="1009"/>
                    </a:lnTo>
                    <a:lnTo>
                      <a:pt x="352" y="1002"/>
                    </a:lnTo>
                    <a:lnTo>
                      <a:pt x="350" y="996"/>
                    </a:lnTo>
                    <a:lnTo>
                      <a:pt x="349" y="989"/>
                    </a:lnTo>
                    <a:lnTo>
                      <a:pt x="350" y="981"/>
                    </a:lnTo>
                    <a:lnTo>
                      <a:pt x="352" y="974"/>
                    </a:lnTo>
                    <a:lnTo>
                      <a:pt x="356" y="967"/>
                    </a:lnTo>
                    <a:lnTo>
                      <a:pt x="360" y="960"/>
                    </a:lnTo>
                    <a:lnTo>
                      <a:pt x="384" y="937"/>
                    </a:lnTo>
                    <a:lnTo>
                      <a:pt x="450" y="1004"/>
                    </a:lnTo>
                    <a:lnTo>
                      <a:pt x="595" y="1147"/>
                    </a:lnTo>
                    <a:lnTo>
                      <a:pt x="571" y="1171"/>
                    </a:lnTo>
                    <a:close/>
                    <a:moveTo>
                      <a:pt x="1154" y="910"/>
                    </a:moveTo>
                    <a:lnTo>
                      <a:pt x="942" y="1122"/>
                    </a:lnTo>
                    <a:lnTo>
                      <a:pt x="942" y="1122"/>
                    </a:lnTo>
                    <a:lnTo>
                      <a:pt x="937" y="1127"/>
                    </a:lnTo>
                    <a:lnTo>
                      <a:pt x="930" y="1130"/>
                    </a:lnTo>
                    <a:lnTo>
                      <a:pt x="922" y="1132"/>
                    </a:lnTo>
                    <a:lnTo>
                      <a:pt x="915" y="1133"/>
                    </a:lnTo>
                    <a:lnTo>
                      <a:pt x="915" y="1133"/>
                    </a:lnTo>
                    <a:lnTo>
                      <a:pt x="907" y="1132"/>
                    </a:lnTo>
                    <a:lnTo>
                      <a:pt x="900" y="1130"/>
                    </a:lnTo>
                    <a:lnTo>
                      <a:pt x="893" y="1127"/>
                    </a:lnTo>
                    <a:lnTo>
                      <a:pt x="888" y="1122"/>
                    </a:lnTo>
                    <a:lnTo>
                      <a:pt x="409" y="645"/>
                    </a:lnTo>
                    <a:lnTo>
                      <a:pt x="409" y="645"/>
                    </a:lnTo>
                    <a:lnTo>
                      <a:pt x="405" y="638"/>
                    </a:lnTo>
                    <a:lnTo>
                      <a:pt x="401" y="631"/>
                    </a:lnTo>
                    <a:lnTo>
                      <a:pt x="399" y="624"/>
                    </a:lnTo>
                    <a:lnTo>
                      <a:pt x="398" y="616"/>
                    </a:lnTo>
                    <a:lnTo>
                      <a:pt x="399" y="609"/>
                    </a:lnTo>
                    <a:lnTo>
                      <a:pt x="401" y="603"/>
                    </a:lnTo>
                    <a:lnTo>
                      <a:pt x="405" y="596"/>
                    </a:lnTo>
                    <a:lnTo>
                      <a:pt x="409" y="589"/>
                    </a:lnTo>
                    <a:lnTo>
                      <a:pt x="622" y="377"/>
                    </a:lnTo>
                    <a:lnTo>
                      <a:pt x="622" y="377"/>
                    </a:lnTo>
                    <a:lnTo>
                      <a:pt x="628" y="372"/>
                    </a:lnTo>
                    <a:lnTo>
                      <a:pt x="635" y="369"/>
                    </a:lnTo>
                    <a:lnTo>
                      <a:pt x="642" y="367"/>
                    </a:lnTo>
                    <a:lnTo>
                      <a:pt x="650" y="366"/>
                    </a:lnTo>
                    <a:lnTo>
                      <a:pt x="656" y="367"/>
                    </a:lnTo>
                    <a:lnTo>
                      <a:pt x="664" y="369"/>
                    </a:lnTo>
                    <a:lnTo>
                      <a:pt x="671" y="372"/>
                    </a:lnTo>
                    <a:lnTo>
                      <a:pt x="677" y="377"/>
                    </a:lnTo>
                    <a:lnTo>
                      <a:pt x="1154" y="854"/>
                    </a:lnTo>
                    <a:lnTo>
                      <a:pt x="1154" y="854"/>
                    </a:lnTo>
                    <a:lnTo>
                      <a:pt x="1160" y="861"/>
                    </a:lnTo>
                    <a:lnTo>
                      <a:pt x="1164" y="868"/>
                    </a:lnTo>
                    <a:lnTo>
                      <a:pt x="1166" y="875"/>
                    </a:lnTo>
                    <a:lnTo>
                      <a:pt x="1166" y="882"/>
                    </a:lnTo>
                    <a:lnTo>
                      <a:pt x="1166" y="890"/>
                    </a:lnTo>
                    <a:lnTo>
                      <a:pt x="1164" y="896"/>
                    </a:lnTo>
                    <a:lnTo>
                      <a:pt x="1160" y="903"/>
                    </a:lnTo>
                    <a:lnTo>
                      <a:pt x="1154" y="910"/>
                    </a:lnTo>
                    <a:lnTo>
                      <a:pt x="1154" y="910"/>
                    </a:lnTo>
                    <a:close/>
                    <a:moveTo>
                      <a:pt x="1445" y="509"/>
                    </a:moveTo>
                    <a:lnTo>
                      <a:pt x="1233" y="721"/>
                    </a:lnTo>
                    <a:lnTo>
                      <a:pt x="1182" y="670"/>
                    </a:lnTo>
                    <a:lnTo>
                      <a:pt x="1394" y="459"/>
                    </a:lnTo>
                    <a:lnTo>
                      <a:pt x="1394" y="459"/>
                    </a:lnTo>
                    <a:lnTo>
                      <a:pt x="1399" y="454"/>
                    </a:lnTo>
                    <a:lnTo>
                      <a:pt x="1405" y="451"/>
                    </a:lnTo>
                    <a:lnTo>
                      <a:pt x="1412" y="449"/>
                    </a:lnTo>
                    <a:lnTo>
                      <a:pt x="1419" y="449"/>
                    </a:lnTo>
                    <a:lnTo>
                      <a:pt x="1426" y="449"/>
                    </a:lnTo>
                    <a:lnTo>
                      <a:pt x="1433" y="451"/>
                    </a:lnTo>
                    <a:lnTo>
                      <a:pt x="1439" y="454"/>
                    </a:lnTo>
                    <a:lnTo>
                      <a:pt x="1445" y="459"/>
                    </a:lnTo>
                    <a:lnTo>
                      <a:pt x="1445" y="459"/>
                    </a:lnTo>
                    <a:lnTo>
                      <a:pt x="1450" y="465"/>
                    </a:lnTo>
                    <a:lnTo>
                      <a:pt x="1453" y="470"/>
                    </a:lnTo>
                    <a:lnTo>
                      <a:pt x="1454" y="477"/>
                    </a:lnTo>
                    <a:lnTo>
                      <a:pt x="1455" y="484"/>
                    </a:lnTo>
                    <a:lnTo>
                      <a:pt x="1454" y="491"/>
                    </a:lnTo>
                    <a:lnTo>
                      <a:pt x="1453" y="498"/>
                    </a:lnTo>
                    <a:lnTo>
                      <a:pt x="1450" y="505"/>
                    </a:lnTo>
                    <a:lnTo>
                      <a:pt x="1445" y="509"/>
                    </a:lnTo>
                    <a:lnTo>
                      <a:pt x="1445" y="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5" rIns="91411" bIns="45705" numCol="1" anchor="t" anchorCtr="0" compatLnSpc="1">
                <a:prstTxWarp prst="textNoShape">
                  <a:avLst/>
                </a:prstTxWarp>
              </a:bodyPr>
              <a:lstStyle/>
              <a:p>
                <a:pPr defTabSz="457063">
                  <a:defRPr/>
                </a:pPr>
                <a:endParaRPr lang="ko-KR" altLang="en-US" sz="1799">
                  <a:solidFill>
                    <a:srgbClr val="0033CC"/>
                  </a:solidFill>
                  <a:latin typeface="Calibri" panose="020F0502020204030204"/>
                  <a:ea typeface="맑은 고딕" panose="020B0503020000020004" pitchFamily="50" charset="-127"/>
                </a:endParaRPr>
              </a:p>
            </p:txBody>
          </p:sp>
          <p:sp>
            <p:nvSpPr>
              <p:cNvPr id="75" name="Freeform 7">
                <a:extLst>
                  <a:ext uri="{FF2B5EF4-FFF2-40B4-BE49-F238E27FC236}">
                    <a16:creationId xmlns:a16="http://schemas.microsoft.com/office/drawing/2014/main" id="{54399F4F-CB32-BE44-7453-9CE36C08F93A}"/>
                  </a:ext>
                </a:extLst>
              </p:cNvPr>
              <p:cNvSpPr>
                <a:spLocks noEditPoints="1"/>
              </p:cNvSpPr>
              <p:nvPr/>
            </p:nvSpPr>
            <p:spPr bwMode="auto">
              <a:xfrm>
                <a:off x="10060517" y="1136650"/>
                <a:ext cx="460375" cy="460375"/>
              </a:xfrm>
              <a:custGeom>
                <a:avLst/>
                <a:gdLst>
                  <a:gd name="T0" fmla="*/ 0 w 580"/>
                  <a:gd name="T1" fmla="*/ 157 h 580"/>
                  <a:gd name="T2" fmla="*/ 423 w 580"/>
                  <a:gd name="T3" fmla="*/ 580 h 580"/>
                  <a:gd name="T4" fmla="*/ 580 w 580"/>
                  <a:gd name="T5" fmla="*/ 423 h 580"/>
                  <a:gd name="T6" fmla="*/ 158 w 580"/>
                  <a:gd name="T7" fmla="*/ 0 h 580"/>
                  <a:gd name="T8" fmla="*/ 0 w 580"/>
                  <a:gd name="T9" fmla="*/ 157 h 580"/>
                  <a:gd name="T10" fmla="*/ 183 w 580"/>
                  <a:gd name="T11" fmla="*/ 183 h 580"/>
                  <a:gd name="T12" fmla="*/ 183 w 580"/>
                  <a:gd name="T13" fmla="*/ 183 h 580"/>
                  <a:gd name="T14" fmla="*/ 190 w 580"/>
                  <a:gd name="T15" fmla="*/ 179 h 580"/>
                  <a:gd name="T16" fmla="*/ 196 w 580"/>
                  <a:gd name="T17" fmla="*/ 174 h 580"/>
                  <a:gd name="T18" fmla="*/ 203 w 580"/>
                  <a:gd name="T19" fmla="*/ 173 h 580"/>
                  <a:gd name="T20" fmla="*/ 210 w 580"/>
                  <a:gd name="T21" fmla="*/ 172 h 580"/>
                  <a:gd name="T22" fmla="*/ 218 w 580"/>
                  <a:gd name="T23" fmla="*/ 173 h 580"/>
                  <a:gd name="T24" fmla="*/ 225 w 580"/>
                  <a:gd name="T25" fmla="*/ 174 h 580"/>
                  <a:gd name="T26" fmla="*/ 232 w 580"/>
                  <a:gd name="T27" fmla="*/ 179 h 580"/>
                  <a:gd name="T28" fmla="*/ 239 w 580"/>
                  <a:gd name="T29" fmla="*/ 183 h 580"/>
                  <a:gd name="T30" fmla="*/ 397 w 580"/>
                  <a:gd name="T31" fmla="*/ 343 h 580"/>
                  <a:gd name="T32" fmla="*/ 397 w 580"/>
                  <a:gd name="T33" fmla="*/ 343 h 580"/>
                  <a:gd name="T34" fmla="*/ 403 w 580"/>
                  <a:gd name="T35" fmla="*/ 349 h 580"/>
                  <a:gd name="T36" fmla="*/ 406 w 580"/>
                  <a:gd name="T37" fmla="*/ 355 h 580"/>
                  <a:gd name="T38" fmla="*/ 408 w 580"/>
                  <a:gd name="T39" fmla="*/ 362 h 580"/>
                  <a:gd name="T40" fmla="*/ 408 w 580"/>
                  <a:gd name="T41" fmla="*/ 370 h 580"/>
                  <a:gd name="T42" fmla="*/ 408 w 580"/>
                  <a:gd name="T43" fmla="*/ 377 h 580"/>
                  <a:gd name="T44" fmla="*/ 406 w 580"/>
                  <a:gd name="T45" fmla="*/ 385 h 580"/>
                  <a:gd name="T46" fmla="*/ 403 w 580"/>
                  <a:gd name="T47" fmla="*/ 392 h 580"/>
                  <a:gd name="T48" fmla="*/ 397 w 580"/>
                  <a:gd name="T49" fmla="*/ 398 h 580"/>
                  <a:gd name="T50" fmla="*/ 397 w 580"/>
                  <a:gd name="T51" fmla="*/ 398 h 580"/>
                  <a:gd name="T52" fmla="*/ 391 w 580"/>
                  <a:gd name="T53" fmla="*/ 402 h 580"/>
                  <a:gd name="T54" fmla="*/ 384 w 580"/>
                  <a:gd name="T55" fmla="*/ 406 h 580"/>
                  <a:gd name="T56" fmla="*/ 378 w 580"/>
                  <a:gd name="T57" fmla="*/ 408 h 580"/>
                  <a:gd name="T58" fmla="*/ 370 w 580"/>
                  <a:gd name="T59" fmla="*/ 409 h 580"/>
                  <a:gd name="T60" fmla="*/ 370 w 580"/>
                  <a:gd name="T61" fmla="*/ 409 h 580"/>
                  <a:gd name="T62" fmla="*/ 363 w 580"/>
                  <a:gd name="T63" fmla="*/ 408 h 580"/>
                  <a:gd name="T64" fmla="*/ 355 w 580"/>
                  <a:gd name="T65" fmla="*/ 406 h 580"/>
                  <a:gd name="T66" fmla="*/ 348 w 580"/>
                  <a:gd name="T67" fmla="*/ 402 h 580"/>
                  <a:gd name="T68" fmla="*/ 342 w 580"/>
                  <a:gd name="T69" fmla="*/ 398 h 580"/>
                  <a:gd name="T70" fmla="*/ 183 w 580"/>
                  <a:gd name="T71" fmla="*/ 238 h 580"/>
                  <a:gd name="T72" fmla="*/ 183 w 580"/>
                  <a:gd name="T73" fmla="*/ 238 h 580"/>
                  <a:gd name="T74" fmla="*/ 178 w 580"/>
                  <a:gd name="T75" fmla="*/ 232 h 580"/>
                  <a:gd name="T76" fmla="*/ 175 w 580"/>
                  <a:gd name="T77" fmla="*/ 226 h 580"/>
                  <a:gd name="T78" fmla="*/ 172 w 580"/>
                  <a:gd name="T79" fmla="*/ 219 h 580"/>
                  <a:gd name="T80" fmla="*/ 171 w 580"/>
                  <a:gd name="T81" fmla="*/ 211 h 580"/>
                  <a:gd name="T82" fmla="*/ 172 w 580"/>
                  <a:gd name="T83" fmla="*/ 204 h 580"/>
                  <a:gd name="T84" fmla="*/ 175 w 580"/>
                  <a:gd name="T85" fmla="*/ 196 h 580"/>
                  <a:gd name="T86" fmla="*/ 178 w 580"/>
                  <a:gd name="T87" fmla="*/ 189 h 580"/>
                  <a:gd name="T88" fmla="*/ 183 w 580"/>
                  <a:gd name="T89" fmla="*/ 183 h 580"/>
                  <a:gd name="T90" fmla="*/ 183 w 580"/>
                  <a:gd name="T91" fmla="*/ 183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0" h="580">
                    <a:moveTo>
                      <a:pt x="0" y="157"/>
                    </a:moveTo>
                    <a:lnTo>
                      <a:pt x="423" y="580"/>
                    </a:lnTo>
                    <a:lnTo>
                      <a:pt x="580" y="423"/>
                    </a:lnTo>
                    <a:lnTo>
                      <a:pt x="158" y="0"/>
                    </a:lnTo>
                    <a:lnTo>
                      <a:pt x="0" y="157"/>
                    </a:lnTo>
                    <a:close/>
                    <a:moveTo>
                      <a:pt x="183" y="183"/>
                    </a:moveTo>
                    <a:lnTo>
                      <a:pt x="183" y="183"/>
                    </a:lnTo>
                    <a:lnTo>
                      <a:pt x="190" y="179"/>
                    </a:lnTo>
                    <a:lnTo>
                      <a:pt x="196" y="174"/>
                    </a:lnTo>
                    <a:lnTo>
                      <a:pt x="203" y="173"/>
                    </a:lnTo>
                    <a:lnTo>
                      <a:pt x="210" y="172"/>
                    </a:lnTo>
                    <a:lnTo>
                      <a:pt x="218" y="173"/>
                    </a:lnTo>
                    <a:lnTo>
                      <a:pt x="225" y="174"/>
                    </a:lnTo>
                    <a:lnTo>
                      <a:pt x="232" y="179"/>
                    </a:lnTo>
                    <a:lnTo>
                      <a:pt x="239" y="183"/>
                    </a:lnTo>
                    <a:lnTo>
                      <a:pt x="397" y="343"/>
                    </a:lnTo>
                    <a:lnTo>
                      <a:pt x="397" y="343"/>
                    </a:lnTo>
                    <a:lnTo>
                      <a:pt x="403" y="349"/>
                    </a:lnTo>
                    <a:lnTo>
                      <a:pt x="406" y="355"/>
                    </a:lnTo>
                    <a:lnTo>
                      <a:pt x="408" y="362"/>
                    </a:lnTo>
                    <a:lnTo>
                      <a:pt x="408" y="370"/>
                    </a:lnTo>
                    <a:lnTo>
                      <a:pt x="408" y="377"/>
                    </a:lnTo>
                    <a:lnTo>
                      <a:pt x="406" y="385"/>
                    </a:lnTo>
                    <a:lnTo>
                      <a:pt x="403" y="392"/>
                    </a:lnTo>
                    <a:lnTo>
                      <a:pt x="397" y="398"/>
                    </a:lnTo>
                    <a:lnTo>
                      <a:pt x="397" y="398"/>
                    </a:lnTo>
                    <a:lnTo>
                      <a:pt x="391" y="402"/>
                    </a:lnTo>
                    <a:lnTo>
                      <a:pt x="384" y="406"/>
                    </a:lnTo>
                    <a:lnTo>
                      <a:pt x="378" y="408"/>
                    </a:lnTo>
                    <a:lnTo>
                      <a:pt x="370" y="409"/>
                    </a:lnTo>
                    <a:lnTo>
                      <a:pt x="370" y="409"/>
                    </a:lnTo>
                    <a:lnTo>
                      <a:pt x="363" y="408"/>
                    </a:lnTo>
                    <a:lnTo>
                      <a:pt x="355" y="406"/>
                    </a:lnTo>
                    <a:lnTo>
                      <a:pt x="348" y="402"/>
                    </a:lnTo>
                    <a:lnTo>
                      <a:pt x="342" y="398"/>
                    </a:lnTo>
                    <a:lnTo>
                      <a:pt x="183" y="238"/>
                    </a:lnTo>
                    <a:lnTo>
                      <a:pt x="183" y="238"/>
                    </a:lnTo>
                    <a:lnTo>
                      <a:pt x="178" y="232"/>
                    </a:lnTo>
                    <a:lnTo>
                      <a:pt x="175" y="226"/>
                    </a:lnTo>
                    <a:lnTo>
                      <a:pt x="172" y="219"/>
                    </a:lnTo>
                    <a:lnTo>
                      <a:pt x="171" y="211"/>
                    </a:lnTo>
                    <a:lnTo>
                      <a:pt x="172" y="204"/>
                    </a:lnTo>
                    <a:lnTo>
                      <a:pt x="175" y="196"/>
                    </a:lnTo>
                    <a:lnTo>
                      <a:pt x="178" y="189"/>
                    </a:lnTo>
                    <a:lnTo>
                      <a:pt x="183" y="183"/>
                    </a:lnTo>
                    <a:lnTo>
                      <a:pt x="183"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5" rIns="91411" bIns="45705" numCol="1" anchor="t" anchorCtr="0" compatLnSpc="1">
                <a:prstTxWarp prst="textNoShape">
                  <a:avLst/>
                </a:prstTxWarp>
              </a:bodyPr>
              <a:lstStyle/>
              <a:p>
                <a:pPr defTabSz="457063">
                  <a:defRPr/>
                </a:pPr>
                <a:endParaRPr lang="ko-KR" altLang="en-US" sz="1799">
                  <a:solidFill>
                    <a:srgbClr val="0033CC"/>
                  </a:solidFill>
                  <a:latin typeface="Calibri" panose="020F0502020204030204"/>
                  <a:ea typeface="맑은 고딕" panose="020B0503020000020004" pitchFamily="50" charset="-127"/>
                </a:endParaRPr>
              </a:p>
            </p:txBody>
          </p:sp>
        </p:grpSp>
        <p:sp>
          <p:nvSpPr>
            <p:cNvPr id="28" name="모서리가 둥근 직사각형 10">
              <a:extLst>
                <a:ext uri="{FF2B5EF4-FFF2-40B4-BE49-F238E27FC236}">
                  <a16:creationId xmlns:a16="http://schemas.microsoft.com/office/drawing/2014/main" id="{090E3F53-413A-ACD5-6068-9F96CE9D1FE9}"/>
                </a:ext>
              </a:extLst>
            </p:cNvPr>
            <p:cNvSpPr/>
            <p:nvPr/>
          </p:nvSpPr>
          <p:spPr>
            <a:xfrm>
              <a:off x="2229353" y="2811151"/>
              <a:ext cx="977658" cy="582650"/>
            </a:xfrm>
            <a:prstGeom prst="roundRect">
              <a:avLst>
                <a:gd name="adj" fmla="val 50000"/>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29" name="모서리가 둥근 직사각형 66">
              <a:extLst>
                <a:ext uri="{FF2B5EF4-FFF2-40B4-BE49-F238E27FC236}">
                  <a16:creationId xmlns:a16="http://schemas.microsoft.com/office/drawing/2014/main" id="{FD1A4297-9E71-51EB-EEE2-6911A8EDAE1F}"/>
                </a:ext>
              </a:extLst>
            </p:cNvPr>
            <p:cNvSpPr/>
            <p:nvPr/>
          </p:nvSpPr>
          <p:spPr>
            <a:xfrm>
              <a:off x="3717907" y="2641049"/>
              <a:ext cx="977658" cy="582650"/>
            </a:xfrm>
            <a:prstGeom prst="roundRect">
              <a:avLst>
                <a:gd name="adj" fmla="val 50000"/>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30" name="모서리가 둥근 직사각형 67">
              <a:extLst>
                <a:ext uri="{FF2B5EF4-FFF2-40B4-BE49-F238E27FC236}">
                  <a16:creationId xmlns:a16="http://schemas.microsoft.com/office/drawing/2014/main" id="{71855766-B043-6808-8DA0-48BC5FBF4771}"/>
                </a:ext>
              </a:extLst>
            </p:cNvPr>
            <p:cNvSpPr/>
            <p:nvPr/>
          </p:nvSpPr>
          <p:spPr>
            <a:xfrm>
              <a:off x="5206461" y="2641049"/>
              <a:ext cx="977658" cy="582650"/>
            </a:xfrm>
            <a:prstGeom prst="roundRect">
              <a:avLst>
                <a:gd name="adj" fmla="val 50000"/>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31" name="모서리가 둥근 직사각형 68">
              <a:extLst>
                <a:ext uri="{FF2B5EF4-FFF2-40B4-BE49-F238E27FC236}">
                  <a16:creationId xmlns:a16="http://schemas.microsoft.com/office/drawing/2014/main" id="{59E1087A-79CA-578C-50D6-5D3667949A22}"/>
                </a:ext>
              </a:extLst>
            </p:cNvPr>
            <p:cNvSpPr/>
            <p:nvPr/>
          </p:nvSpPr>
          <p:spPr>
            <a:xfrm>
              <a:off x="6695016" y="2811151"/>
              <a:ext cx="977658" cy="582650"/>
            </a:xfrm>
            <a:prstGeom prst="roundRect">
              <a:avLst>
                <a:gd name="adj" fmla="val 50000"/>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32" name="모서리가 둥근 직사각형 69">
              <a:extLst>
                <a:ext uri="{FF2B5EF4-FFF2-40B4-BE49-F238E27FC236}">
                  <a16:creationId xmlns:a16="http://schemas.microsoft.com/office/drawing/2014/main" id="{50CE1210-1004-F614-B0D1-11A672955B10}"/>
                </a:ext>
              </a:extLst>
            </p:cNvPr>
            <p:cNvSpPr/>
            <p:nvPr/>
          </p:nvSpPr>
          <p:spPr>
            <a:xfrm>
              <a:off x="1467353" y="3629261"/>
              <a:ext cx="977658" cy="582650"/>
            </a:xfrm>
            <a:prstGeom prst="roundRect">
              <a:avLst>
                <a:gd name="adj" fmla="val 50000"/>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33" name="모서리가 둥근 직사각형 70">
              <a:extLst>
                <a:ext uri="{FF2B5EF4-FFF2-40B4-BE49-F238E27FC236}">
                  <a16:creationId xmlns:a16="http://schemas.microsoft.com/office/drawing/2014/main" id="{9324A0C9-EECE-520E-7D0F-18F470B3C3D4}"/>
                </a:ext>
              </a:extLst>
            </p:cNvPr>
            <p:cNvSpPr/>
            <p:nvPr/>
          </p:nvSpPr>
          <p:spPr>
            <a:xfrm>
              <a:off x="7391903" y="3629261"/>
              <a:ext cx="977658" cy="582650"/>
            </a:xfrm>
            <a:prstGeom prst="roundRect">
              <a:avLst>
                <a:gd name="adj" fmla="val 50000"/>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34" name="모서리가 둥근 직사각형 77">
              <a:extLst>
                <a:ext uri="{FF2B5EF4-FFF2-40B4-BE49-F238E27FC236}">
                  <a16:creationId xmlns:a16="http://schemas.microsoft.com/office/drawing/2014/main" id="{06B20B33-9D74-BCDA-48D7-4B6951BB16C5}"/>
                </a:ext>
              </a:extLst>
            </p:cNvPr>
            <p:cNvSpPr/>
            <p:nvPr/>
          </p:nvSpPr>
          <p:spPr>
            <a:xfrm>
              <a:off x="2229353" y="4582374"/>
              <a:ext cx="977658" cy="582650"/>
            </a:xfrm>
            <a:prstGeom prst="roundRect">
              <a:avLst>
                <a:gd name="adj" fmla="val 50000"/>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35" name="모서리가 둥근 직사각형 78">
              <a:extLst>
                <a:ext uri="{FF2B5EF4-FFF2-40B4-BE49-F238E27FC236}">
                  <a16:creationId xmlns:a16="http://schemas.microsoft.com/office/drawing/2014/main" id="{277F99A7-45AD-7DBA-D5F6-F184559F0B66}"/>
                </a:ext>
              </a:extLst>
            </p:cNvPr>
            <p:cNvSpPr/>
            <p:nvPr/>
          </p:nvSpPr>
          <p:spPr>
            <a:xfrm>
              <a:off x="3717907" y="4622249"/>
              <a:ext cx="977658" cy="582650"/>
            </a:xfrm>
            <a:prstGeom prst="roundRect">
              <a:avLst>
                <a:gd name="adj" fmla="val 50000"/>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36" name="모서리가 둥근 직사각형 79">
              <a:extLst>
                <a:ext uri="{FF2B5EF4-FFF2-40B4-BE49-F238E27FC236}">
                  <a16:creationId xmlns:a16="http://schemas.microsoft.com/office/drawing/2014/main" id="{337AD132-BE3C-2E22-85D0-24B5AF75C86E}"/>
                </a:ext>
              </a:extLst>
            </p:cNvPr>
            <p:cNvSpPr/>
            <p:nvPr/>
          </p:nvSpPr>
          <p:spPr>
            <a:xfrm>
              <a:off x="5206461" y="4622249"/>
              <a:ext cx="977658" cy="582650"/>
            </a:xfrm>
            <a:prstGeom prst="roundRect">
              <a:avLst>
                <a:gd name="adj" fmla="val 50000"/>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37" name="모서리가 둥근 직사각형 80">
              <a:extLst>
                <a:ext uri="{FF2B5EF4-FFF2-40B4-BE49-F238E27FC236}">
                  <a16:creationId xmlns:a16="http://schemas.microsoft.com/office/drawing/2014/main" id="{72FA215F-697F-54D4-C811-E35A3C2BC18F}"/>
                </a:ext>
              </a:extLst>
            </p:cNvPr>
            <p:cNvSpPr/>
            <p:nvPr/>
          </p:nvSpPr>
          <p:spPr>
            <a:xfrm>
              <a:off x="6695016" y="4582374"/>
              <a:ext cx="977658" cy="582650"/>
            </a:xfrm>
            <a:prstGeom prst="roundRect">
              <a:avLst>
                <a:gd name="adj" fmla="val 50000"/>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ko-KR" altLang="en-US" sz="1799">
                <a:solidFill>
                  <a:prstClr val="white"/>
                </a:solidFill>
                <a:latin typeface="Calibri" panose="020F0502020204030204"/>
                <a:ea typeface="맑은 고딕" panose="020B0503020000020004" pitchFamily="50" charset="-127"/>
              </a:endParaRPr>
            </a:p>
          </p:txBody>
        </p:sp>
        <p:sp>
          <p:nvSpPr>
            <p:cNvPr id="38" name="object 8">
              <a:extLst>
                <a:ext uri="{FF2B5EF4-FFF2-40B4-BE49-F238E27FC236}">
                  <a16:creationId xmlns:a16="http://schemas.microsoft.com/office/drawing/2014/main" id="{33679820-AF8F-C218-F3E7-3F583ADFF539}"/>
                </a:ext>
              </a:extLst>
            </p:cNvPr>
            <p:cNvSpPr/>
            <p:nvPr/>
          </p:nvSpPr>
          <p:spPr>
            <a:xfrm>
              <a:off x="2229353" y="2928962"/>
              <a:ext cx="966429" cy="301050"/>
            </a:xfrm>
            <a:prstGeom prst="rect">
              <a:avLst/>
            </a:prstGeom>
            <a:blipFill>
              <a:blip r:embed="rId3" cstate="print"/>
              <a:srcRect/>
              <a:stretch>
                <a:fillRect t="1" r="-1656" b="-61586"/>
              </a:stretch>
            </a:blipFill>
          </p:spPr>
          <p:txBody>
            <a:bodyPr wrap="square" lIns="0" tIns="0" rIns="0" bIns="0" rtlCol="0">
              <a:noAutofit/>
            </a:bodyPr>
            <a:lstStyle/>
            <a:p>
              <a:pPr defTabSz="914126" latinLnBrk="1">
                <a:defRPr/>
              </a:pPr>
              <a:endParaRPr sz="1799">
                <a:solidFill>
                  <a:srgbClr val="000000"/>
                </a:solidFill>
                <a:latin typeface="KoPub돋움체 Bold" panose="02020603020101020101" pitchFamily="18" charset="-127"/>
                <a:ea typeface="KoPub돋움체 Bold" panose="02020603020101020101" pitchFamily="18" charset="-127"/>
              </a:endParaRPr>
            </a:p>
          </p:txBody>
        </p:sp>
        <p:sp>
          <p:nvSpPr>
            <p:cNvPr id="39" name="object 9">
              <a:extLst>
                <a:ext uri="{FF2B5EF4-FFF2-40B4-BE49-F238E27FC236}">
                  <a16:creationId xmlns:a16="http://schemas.microsoft.com/office/drawing/2014/main" id="{966D0829-4213-6BC0-B1D8-0BCB083BBB84}"/>
                </a:ext>
              </a:extLst>
            </p:cNvPr>
            <p:cNvSpPr/>
            <p:nvPr/>
          </p:nvSpPr>
          <p:spPr>
            <a:xfrm>
              <a:off x="3828611" y="2708789"/>
              <a:ext cx="804566" cy="348423"/>
            </a:xfrm>
            <a:prstGeom prst="rect">
              <a:avLst/>
            </a:prstGeom>
            <a:blipFill>
              <a:blip r:embed="rId4" cstate="print"/>
              <a:srcRect/>
              <a:stretch>
                <a:fillRect r="-567" b="-48458"/>
              </a:stretch>
            </a:blipFill>
          </p:spPr>
          <p:txBody>
            <a:bodyPr wrap="square" lIns="0" tIns="0" rIns="0" bIns="0" rtlCol="0">
              <a:noAutofit/>
            </a:bodyPr>
            <a:lstStyle/>
            <a:p>
              <a:pPr defTabSz="914126" latinLnBrk="1">
                <a:defRPr/>
              </a:pPr>
              <a:endParaRPr sz="1799">
                <a:solidFill>
                  <a:srgbClr val="000000"/>
                </a:solidFill>
                <a:latin typeface="KoPub돋움체 Bold" panose="02020603020101020101" pitchFamily="18" charset="-127"/>
                <a:ea typeface="KoPub돋움체 Bold" panose="02020603020101020101" pitchFamily="18" charset="-127"/>
              </a:endParaRPr>
            </a:p>
          </p:txBody>
        </p:sp>
        <p:sp>
          <p:nvSpPr>
            <p:cNvPr id="40" name="object 10">
              <a:extLst>
                <a:ext uri="{FF2B5EF4-FFF2-40B4-BE49-F238E27FC236}">
                  <a16:creationId xmlns:a16="http://schemas.microsoft.com/office/drawing/2014/main" id="{F11FAF94-F2C2-8CEF-040C-E6224E16AB53}"/>
                </a:ext>
              </a:extLst>
            </p:cNvPr>
            <p:cNvSpPr/>
            <p:nvPr/>
          </p:nvSpPr>
          <p:spPr>
            <a:xfrm>
              <a:off x="5382383" y="2638113"/>
              <a:ext cx="529300" cy="492352"/>
            </a:xfrm>
            <a:prstGeom prst="rect">
              <a:avLst/>
            </a:prstGeom>
            <a:blipFill>
              <a:blip r:embed="rId5" cstate="print"/>
              <a:srcRect/>
              <a:stretch>
                <a:fillRect r="-45282" b="-31532"/>
              </a:stretch>
            </a:blipFill>
          </p:spPr>
          <p:txBody>
            <a:bodyPr wrap="square" lIns="0" tIns="0" rIns="0" bIns="0" rtlCol="0">
              <a:noAutofit/>
            </a:bodyPr>
            <a:lstStyle/>
            <a:p>
              <a:pPr defTabSz="914126" latinLnBrk="1">
                <a:defRPr/>
              </a:pPr>
              <a:endParaRPr sz="1799">
                <a:solidFill>
                  <a:srgbClr val="000000"/>
                </a:solidFill>
                <a:latin typeface="KoPub돋움체 Bold" panose="02020603020101020101" pitchFamily="18" charset="-127"/>
                <a:ea typeface="KoPub돋움체 Bold" panose="02020603020101020101" pitchFamily="18" charset="-127"/>
              </a:endParaRPr>
            </a:p>
          </p:txBody>
        </p:sp>
        <p:sp>
          <p:nvSpPr>
            <p:cNvPr id="41" name="object 11">
              <a:extLst>
                <a:ext uri="{FF2B5EF4-FFF2-40B4-BE49-F238E27FC236}">
                  <a16:creationId xmlns:a16="http://schemas.microsoft.com/office/drawing/2014/main" id="{A39CD93A-6599-45C3-2080-6A6E0D90E560}"/>
                </a:ext>
              </a:extLst>
            </p:cNvPr>
            <p:cNvSpPr/>
            <p:nvPr/>
          </p:nvSpPr>
          <p:spPr>
            <a:xfrm>
              <a:off x="6959787" y="2771522"/>
              <a:ext cx="543692" cy="542339"/>
            </a:xfrm>
            <a:prstGeom prst="rect">
              <a:avLst/>
            </a:prstGeom>
            <a:blipFill>
              <a:blip r:embed="rId6" cstate="print"/>
              <a:srcRect/>
              <a:stretch>
                <a:fillRect l="1" r="-1532" b="-66706"/>
              </a:stretch>
            </a:blipFill>
          </p:spPr>
          <p:txBody>
            <a:bodyPr wrap="square" lIns="0" tIns="0" rIns="0" bIns="0" rtlCol="0">
              <a:noAutofit/>
            </a:bodyPr>
            <a:lstStyle/>
            <a:p>
              <a:pPr defTabSz="914126" latinLnBrk="1">
                <a:defRPr/>
              </a:pPr>
              <a:endParaRPr sz="1799">
                <a:solidFill>
                  <a:srgbClr val="000000"/>
                </a:solidFill>
                <a:latin typeface="KoPub돋움체 Bold" panose="02020603020101020101" pitchFamily="18" charset="-127"/>
                <a:ea typeface="KoPub돋움체 Bold" panose="02020603020101020101" pitchFamily="18" charset="-127"/>
              </a:endParaRPr>
            </a:p>
          </p:txBody>
        </p:sp>
        <p:sp>
          <p:nvSpPr>
            <p:cNvPr id="42" name="object 12">
              <a:extLst>
                <a:ext uri="{FF2B5EF4-FFF2-40B4-BE49-F238E27FC236}">
                  <a16:creationId xmlns:a16="http://schemas.microsoft.com/office/drawing/2014/main" id="{1645BAB7-0E3F-D184-012F-8D18878FBCCA}"/>
                </a:ext>
              </a:extLst>
            </p:cNvPr>
            <p:cNvSpPr/>
            <p:nvPr/>
          </p:nvSpPr>
          <p:spPr>
            <a:xfrm>
              <a:off x="7491336" y="3691762"/>
              <a:ext cx="776220" cy="424879"/>
            </a:xfrm>
            <a:prstGeom prst="rect">
              <a:avLst/>
            </a:prstGeom>
            <a:blipFill>
              <a:blip r:embed="rId7" cstate="print"/>
              <a:srcRect/>
              <a:stretch>
                <a:fillRect l="2" t="-1" r="-4027" b="-39812"/>
              </a:stretch>
            </a:blipFill>
          </p:spPr>
          <p:txBody>
            <a:bodyPr wrap="square" lIns="0" tIns="0" rIns="0" bIns="0" rtlCol="0">
              <a:noAutofit/>
            </a:bodyPr>
            <a:lstStyle/>
            <a:p>
              <a:pPr defTabSz="914126" latinLnBrk="1">
                <a:defRPr/>
              </a:pPr>
              <a:endParaRPr sz="1799">
                <a:solidFill>
                  <a:srgbClr val="000000"/>
                </a:solidFill>
                <a:latin typeface="KoPub돋움체 Bold" panose="02020603020101020101" pitchFamily="18" charset="-127"/>
                <a:ea typeface="KoPub돋움체 Bold" panose="02020603020101020101" pitchFamily="18" charset="-127"/>
              </a:endParaRPr>
            </a:p>
          </p:txBody>
        </p:sp>
        <p:sp>
          <p:nvSpPr>
            <p:cNvPr id="43" name="object 17">
              <a:extLst>
                <a:ext uri="{FF2B5EF4-FFF2-40B4-BE49-F238E27FC236}">
                  <a16:creationId xmlns:a16="http://schemas.microsoft.com/office/drawing/2014/main" id="{525AC33B-9A47-930E-0B13-00803CBE4242}"/>
                </a:ext>
              </a:extLst>
            </p:cNvPr>
            <p:cNvSpPr/>
            <p:nvPr/>
          </p:nvSpPr>
          <p:spPr>
            <a:xfrm>
              <a:off x="6764665" y="4637838"/>
              <a:ext cx="886348" cy="455863"/>
            </a:xfrm>
            <a:prstGeom prst="rect">
              <a:avLst/>
            </a:prstGeom>
            <a:blipFill>
              <a:blip r:embed="rId8" cstate="print"/>
              <a:srcRect/>
              <a:stretch>
                <a:fillRect l="-1" r="-1872" b="-39779"/>
              </a:stretch>
            </a:blipFill>
          </p:spPr>
          <p:txBody>
            <a:bodyPr wrap="square" lIns="0" tIns="0" rIns="0" bIns="0" rtlCol="0">
              <a:noAutofit/>
            </a:bodyPr>
            <a:lstStyle/>
            <a:p>
              <a:pPr defTabSz="914126" latinLnBrk="1">
                <a:defRPr/>
              </a:pPr>
              <a:endParaRPr sz="1799">
                <a:solidFill>
                  <a:srgbClr val="000000"/>
                </a:solidFill>
                <a:latin typeface="KoPub돋움체 Bold" panose="02020603020101020101" pitchFamily="18" charset="-127"/>
                <a:ea typeface="KoPub돋움체 Bold" panose="02020603020101020101" pitchFamily="18" charset="-127"/>
              </a:endParaRPr>
            </a:p>
          </p:txBody>
        </p:sp>
        <p:sp>
          <p:nvSpPr>
            <p:cNvPr id="45" name="object 16">
              <a:extLst>
                <a:ext uri="{FF2B5EF4-FFF2-40B4-BE49-F238E27FC236}">
                  <a16:creationId xmlns:a16="http://schemas.microsoft.com/office/drawing/2014/main" id="{27FC8FC7-3376-D6F0-5D36-6CAA5C373059}"/>
                </a:ext>
              </a:extLst>
            </p:cNvPr>
            <p:cNvSpPr/>
            <p:nvPr/>
          </p:nvSpPr>
          <p:spPr>
            <a:xfrm>
              <a:off x="5326252" y="4663533"/>
              <a:ext cx="794369" cy="415327"/>
            </a:xfrm>
            <a:prstGeom prst="rect">
              <a:avLst/>
            </a:prstGeom>
            <a:blipFill>
              <a:blip r:embed="rId9" cstate="print"/>
              <a:srcRect/>
              <a:stretch>
                <a:fillRect r="-1536" b="-36791"/>
              </a:stretch>
            </a:blipFill>
          </p:spPr>
          <p:txBody>
            <a:bodyPr wrap="square" lIns="0" tIns="0" rIns="0" bIns="0" rtlCol="0">
              <a:noAutofit/>
            </a:bodyPr>
            <a:lstStyle/>
            <a:p>
              <a:pPr defTabSz="914126" latinLnBrk="1">
                <a:defRPr/>
              </a:pPr>
              <a:endParaRPr sz="1799" dirty="0">
                <a:solidFill>
                  <a:srgbClr val="000000"/>
                </a:solidFill>
                <a:latin typeface="KoPub돋움체 Bold" panose="02020603020101020101" pitchFamily="18" charset="-127"/>
                <a:ea typeface="KoPub돋움체 Bold" panose="02020603020101020101" pitchFamily="18" charset="-127"/>
              </a:endParaRPr>
            </a:p>
          </p:txBody>
        </p:sp>
        <p:sp>
          <p:nvSpPr>
            <p:cNvPr id="46" name="object 15">
              <a:extLst>
                <a:ext uri="{FF2B5EF4-FFF2-40B4-BE49-F238E27FC236}">
                  <a16:creationId xmlns:a16="http://schemas.microsoft.com/office/drawing/2014/main" id="{264D7B26-F515-3CBB-A6AF-3916B51537B8}"/>
                </a:ext>
              </a:extLst>
            </p:cNvPr>
            <p:cNvSpPr/>
            <p:nvPr/>
          </p:nvSpPr>
          <p:spPr>
            <a:xfrm>
              <a:off x="3908505" y="4710361"/>
              <a:ext cx="605220" cy="408585"/>
            </a:xfrm>
            <a:prstGeom prst="rect">
              <a:avLst/>
            </a:prstGeom>
            <a:blipFill>
              <a:blip r:embed="rId10" cstate="print"/>
              <a:srcRect/>
              <a:stretch>
                <a:fillRect l="-1" r="-10870" b="-33740"/>
              </a:stretch>
            </a:blipFill>
          </p:spPr>
          <p:txBody>
            <a:bodyPr wrap="square" lIns="0" tIns="0" rIns="0" bIns="0" rtlCol="0">
              <a:noAutofit/>
            </a:bodyPr>
            <a:lstStyle/>
            <a:p>
              <a:pPr defTabSz="914126" latinLnBrk="1">
                <a:defRPr/>
              </a:pPr>
              <a:endParaRPr sz="1799" dirty="0">
                <a:solidFill>
                  <a:srgbClr val="000000"/>
                </a:solidFill>
                <a:latin typeface="KoPub돋움체 Bold" panose="02020603020101020101" pitchFamily="18" charset="-127"/>
                <a:ea typeface="KoPub돋움체 Bold" panose="02020603020101020101" pitchFamily="18" charset="-127"/>
              </a:endParaRPr>
            </a:p>
          </p:txBody>
        </p:sp>
        <p:sp>
          <p:nvSpPr>
            <p:cNvPr id="61" name="object 14">
              <a:extLst>
                <a:ext uri="{FF2B5EF4-FFF2-40B4-BE49-F238E27FC236}">
                  <a16:creationId xmlns:a16="http://schemas.microsoft.com/office/drawing/2014/main" id="{75E6C090-5F1B-2B31-6E7C-DCA765BD2071}"/>
                </a:ext>
              </a:extLst>
            </p:cNvPr>
            <p:cNvSpPr/>
            <p:nvPr/>
          </p:nvSpPr>
          <p:spPr>
            <a:xfrm>
              <a:off x="2237801" y="4593674"/>
              <a:ext cx="960645" cy="474382"/>
            </a:xfrm>
            <a:prstGeom prst="rect">
              <a:avLst/>
            </a:prstGeom>
            <a:blipFill>
              <a:blip r:embed="rId11" cstate="print"/>
              <a:srcRect/>
              <a:stretch>
                <a:fillRect r="-13492" b="-60416"/>
              </a:stretch>
            </a:blipFill>
          </p:spPr>
          <p:txBody>
            <a:bodyPr wrap="square" lIns="0" tIns="0" rIns="0" bIns="0" rtlCol="0">
              <a:noAutofit/>
            </a:bodyPr>
            <a:lstStyle/>
            <a:p>
              <a:pPr defTabSz="914126" latinLnBrk="1">
                <a:defRPr/>
              </a:pPr>
              <a:endParaRPr sz="1799">
                <a:solidFill>
                  <a:srgbClr val="000000"/>
                </a:solidFill>
                <a:latin typeface="KoPub돋움체 Bold" panose="02020603020101020101" pitchFamily="18" charset="-127"/>
                <a:ea typeface="KoPub돋움체 Bold" panose="02020603020101020101" pitchFamily="18" charset="-127"/>
              </a:endParaRPr>
            </a:p>
          </p:txBody>
        </p:sp>
        <p:sp>
          <p:nvSpPr>
            <p:cNvPr id="72" name="object 13">
              <a:extLst>
                <a:ext uri="{FF2B5EF4-FFF2-40B4-BE49-F238E27FC236}">
                  <a16:creationId xmlns:a16="http://schemas.microsoft.com/office/drawing/2014/main" id="{386D5BE5-E485-218F-46F8-EBFFD3357B01}"/>
                </a:ext>
              </a:extLst>
            </p:cNvPr>
            <p:cNvSpPr/>
            <p:nvPr/>
          </p:nvSpPr>
          <p:spPr>
            <a:xfrm>
              <a:off x="1613303" y="3687430"/>
              <a:ext cx="665580" cy="461198"/>
            </a:xfrm>
            <a:prstGeom prst="rect">
              <a:avLst/>
            </a:prstGeom>
            <a:blipFill>
              <a:blip r:embed="rId12" cstate="print"/>
              <a:srcRect/>
              <a:stretch>
                <a:fillRect l="-2" r="-73141"/>
              </a:stretch>
            </a:blipFill>
          </p:spPr>
          <p:txBody>
            <a:bodyPr wrap="square" lIns="0" tIns="0" rIns="0" bIns="0" rtlCol="0">
              <a:noAutofit/>
            </a:bodyPr>
            <a:lstStyle/>
            <a:p>
              <a:pPr defTabSz="914126" latinLnBrk="1">
                <a:defRPr/>
              </a:pPr>
              <a:endParaRPr sz="1799">
                <a:solidFill>
                  <a:srgbClr val="000000"/>
                </a:solidFill>
                <a:latin typeface="KoPub돋움체 Bold" panose="02020603020101020101" pitchFamily="18" charset="-127"/>
                <a:ea typeface="KoPub돋움체 Bold" panose="02020603020101020101" pitchFamily="18" charset="-127"/>
              </a:endParaRPr>
            </a:p>
          </p:txBody>
        </p:sp>
      </p:grpSp>
      <p:sp>
        <p:nvSpPr>
          <p:cNvPr id="91" name="object 27">
            <a:extLst>
              <a:ext uri="{FF2B5EF4-FFF2-40B4-BE49-F238E27FC236}">
                <a16:creationId xmlns:a16="http://schemas.microsoft.com/office/drawing/2014/main" id="{EEC931D7-A837-6699-C118-E157B076E4AE}"/>
              </a:ext>
            </a:extLst>
          </p:cNvPr>
          <p:cNvSpPr txBox="1"/>
          <p:nvPr/>
        </p:nvSpPr>
        <p:spPr>
          <a:xfrm>
            <a:off x="1956027" y="5757844"/>
            <a:ext cx="5975696"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ctr" defTabSz="914400" latinLnBrk="1">
              <a:defRPr sz="3400">
                <a:solidFill>
                  <a:srgbClr val="193EB0"/>
                </a:solidFill>
                <a:latin typeface="SamsungOne-700" panose="020B0803030303020204" pitchFamily="34" charset="0"/>
                <a:ea typeface="SamsungOne-700" panose="020B0803030303020204" pitchFamily="34" charset="0"/>
                <a:cs typeface="Samsung Sharp Sans" pitchFamily="2" charset="0"/>
              </a:defRPr>
            </a:lvl1pPr>
            <a:lvl2pPr defTabSz="914400" latinLnBrk="1">
              <a:defRPr>
                <a:solidFill>
                  <a:schemeClr val="lt1"/>
                </a:solidFill>
              </a:defRPr>
            </a:lvl2pPr>
            <a:lvl3pPr defTabSz="914400" latinLnBrk="1">
              <a:defRPr>
                <a:solidFill>
                  <a:schemeClr val="lt1"/>
                </a:solidFill>
              </a:defRPr>
            </a:lvl3pPr>
            <a:lvl4pPr defTabSz="914400" latinLnBrk="1">
              <a:defRPr>
                <a:solidFill>
                  <a:schemeClr val="lt1"/>
                </a:solidFill>
              </a:defRPr>
            </a:lvl4pPr>
            <a:lvl5pPr defTabSz="914400" latinLnBrk="1">
              <a:defRPr>
                <a:solidFill>
                  <a:schemeClr val="lt1"/>
                </a:solidFill>
              </a:defRPr>
            </a:lvl5pPr>
            <a:lvl6pPr defTabSz="914400" latinLnBrk="1">
              <a:defRPr>
                <a:solidFill>
                  <a:schemeClr val="lt1"/>
                </a:solidFill>
              </a:defRPr>
            </a:lvl6pPr>
            <a:lvl7pPr defTabSz="914400" latinLnBrk="1">
              <a:defRPr>
                <a:solidFill>
                  <a:schemeClr val="lt1"/>
                </a:solidFill>
              </a:defRPr>
            </a:lvl7pPr>
            <a:lvl8pPr defTabSz="914400" latinLnBrk="1">
              <a:defRPr>
                <a:solidFill>
                  <a:schemeClr val="lt1"/>
                </a:solidFill>
              </a:defRPr>
            </a:lvl8pPr>
            <a:lvl9pPr defTabSz="914400" latinLnBrk="1">
              <a:defRPr>
                <a:solidFill>
                  <a:schemeClr val="lt1"/>
                </a:solidFill>
              </a:defRPr>
            </a:lvl9pPr>
          </a:lstStyle>
          <a:p>
            <a:pPr defTabSz="914126">
              <a:defRPr/>
            </a:pPr>
            <a:r>
              <a:rPr lang="vi-VN" sz="1999" b="1" dirty="0">
                <a:cs typeface="iCiel Samsung Sharp Sans Regular" pitchFamily="2" charset="77"/>
              </a:rPr>
              <a:t>Cảm biến và vận hành </a:t>
            </a:r>
            <a:r>
              <a:rPr lang="vi-VN" sz="1999" b="1" dirty="0">
                <a:cs typeface="iCiel Samsung Sharp Sans Regular" pitchFamily="2" charset="77"/>
                <a:sym typeface="Wingdings" panose="05000000000000000000" pitchFamily="2" charset="2"/>
              </a:rPr>
              <a:t>→</a:t>
            </a:r>
            <a:r>
              <a:rPr lang="vi-VN" sz="1999" b="1" dirty="0">
                <a:cs typeface="iCiel Samsung Sharp Sans Regular" pitchFamily="2" charset="77"/>
              </a:rPr>
              <a:t> </a:t>
            </a:r>
            <a:r>
              <a:rPr lang="vi-VN" sz="1999" b="1" dirty="0">
                <a:latin typeface="SamsungOne-400" panose="020B0503030303020204" charset="0"/>
                <a:ea typeface="SamsungOne-400" panose="020B0503030303020204" pitchFamily="34" charset="0"/>
                <a:cs typeface="iCiel Samsung Sharp Sans Regular" pitchFamily="2" charset="77"/>
              </a:rPr>
              <a:t>Môi trường thông minh </a:t>
            </a:r>
          </a:p>
        </p:txBody>
      </p:sp>
    </p:spTree>
    <p:extLst>
      <p:ext uri="{BB962C8B-B14F-4D97-AF65-F5344CB8AC3E}">
        <p14:creationId xmlns:p14="http://schemas.microsoft.com/office/powerpoint/2010/main" val="90907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mạng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nghiệp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4.0</a:t>
            </a: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7" name="직사각형 26">
            <a:extLst>
              <a:ext uri="{FF2B5EF4-FFF2-40B4-BE49-F238E27FC236}">
                <a16:creationId xmlns:a16="http://schemas.microsoft.com/office/drawing/2014/main" id="{A723081D-DCA1-49DA-BB70-16D9367DD572}"/>
              </a:ext>
            </a:extLst>
          </p:cNvPr>
          <p:cNvSpPr/>
          <p:nvPr/>
        </p:nvSpPr>
        <p:spPr>
          <a:xfrm>
            <a:off x="8294915" y="480778"/>
            <a:ext cx="1173086"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56" name="직사각형 55">
            <a:extLst>
              <a:ext uri="{FF2B5EF4-FFF2-40B4-BE49-F238E27FC236}">
                <a16:creationId xmlns:a16="http://schemas.microsoft.com/office/drawing/2014/main" id="{1AD99377-9115-41E0-AB61-52AA34D3A7D6}"/>
              </a:ext>
            </a:extLst>
          </p:cNvPr>
          <p:cNvSpPr/>
          <p:nvPr/>
        </p:nvSpPr>
        <p:spPr>
          <a:xfrm>
            <a:off x="118974" y="1395278"/>
            <a:ext cx="10038303"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1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Thay đổi của người tiêu dùng → Thay đổi mô hình </a:t>
            </a:r>
            <a:r>
              <a:rPr lang="vi-VN" altLang="ko-KR" sz="2100" b="1" kern="0">
                <a:solidFill>
                  <a:srgbClr val="0C0C0C"/>
                </a:solidFill>
                <a:latin typeface="iCiel Samsung Sharp Sans Regular" pitchFamily="2" charset="77"/>
                <a:ea typeface="iCiel Samsung Sharp Sans Regular" pitchFamily="2" charset="77"/>
                <a:cs typeface="iCiel Samsung Sharp Sans Regular" pitchFamily="2" charset="77"/>
                <a:sym typeface="Arial"/>
              </a:rPr>
              <a:t>trong ngành công nghiệp/</a:t>
            </a:r>
            <a:r>
              <a:rPr lang="vi-VN" altLang="ko-KR" sz="2100"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kinh doanh</a:t>
            </a:r>
            <a:endParaRPr lang="ko-KR" altLang="en-US" sz="2100" b="1" kern="0" dirty="0">
              <a:solidFill>
                <a:srgbClr val="0C0C0C"/>
              </a:solidFill>
              <a:latin typeface="iCiel Samsung Sharp Sans Regular" pitchFamily="2" charset="77"/>
              <a:cs typeface="iCiel Samsung Sharp Sans Regular" pitchFamily="2" charset="77"/>
              <a:sym typeface="Arial"/>
            </a:endParaRPr>
          </a:p>
        </p:txBody>
      </p:sp>
      <p:sp>
        <p:nvSpPr>
          <p:cNvPr id="57" name="직사각형 56">
            <a:extLst>
              <a:ext uri="{FF2B5EF4-FFF2-40B4-BE49-F238E27FC236}">
                <a16:creationId xmlns:a16="http://schemas.microsoft.com/office/drawing/2014/main" id="{B1C30624-8223-451A-AD16-5AA3F41803ED}"/>
              </a:ext>
            </a:extLst>
          </p:cNvPr>
          <p:cNvSpPr/>
          <p:nvPr/>
        </p:nvSpPr>
        <p:spPr>
          <a:xfrm>
            <a:off x="580388" y="1877216"/>
            <a:ext cx="8887612"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600"/>
              </a:spcAft>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Thay</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đổi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chuỗi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giá</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trị</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khách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hàng</a:t>
            </a:r>
            <a:r>
              <a:rPr kumimoji="1" lang="en-US" altLang="ko-KR" sz="1400" dirty="0">
                <a:solidFill>
                  <a:schemeClr val="tx1"/>
                </a:solidFill>
                <a:latin typeface="SamsungOne-400" panose="020B0503030303020204" pitchFamily="34" charset="0"/>
                <a:ea typeface="SamsungOne-400" panose="020B0503030303020204" pitchFamily="34" charset="0"/>
              </a:rPr>
              <a:t> → </a:t>
            </a:r>
            <a:r>
              <a:rPr kumimoji="1" lang="en-US" altLang="ko-KR" sz="1400" dirty="0" err="1">
                <a:solidFill>
                  <a:schemeClr val="tx1"/>
                </a:solidFill>
                <a:latin typeface="SamsungOne-400" panose="020B0503030303020204" pitchFamily="34" charset="0"/>
                <a:ea typeface="SamsungOne-400" panose="020B0503030303020204" pitchFamily="34" charset="0"/>
              </a:rPr>
              <a:t>Thay</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đổi</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mô</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hình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tiêu</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dùng</a:t>
            </a:r>
            <a:r>
              <a:rPr kumimoji="1" lang="en-US" altLang="ko-KR" sz="1400" dirty="0">
                <a:solidFill>
                  <a:schemeClr val="tx1"/>
                </a:solidFill>
                <a:latin typeface="SamsungOne-400" panose="020B0503030303020204" pitchFamily="34" charset="0"/>
                <a:ea typeface="SamsungOne-400" panose="020B0503030303020204" pitchFamily="34" charset="0"/>
              </a:rPr>
              <a:t>/</a:t>
            </a:r>
            <a:r>
              <a:rPr kumimoji="1" lang="en-US" altLang="ko-KR" sz="1400" dirty="0" err="1">
                <a:solidFill>
                  <a:schemeClr val="tx1"/>
                </a:solidFill>
                <a:latin typeface="SamsungOne-400" panose="020B0503030303020204" pitchFamily="34" charset="0"/>
                <a:ea typeface="SamsungOne-400" panose="020B0503030303020204" pitchFamily="34" charset="0"/>
              </a:rPr>
              <a:t>sử</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dụng</a:t>
            </a:r>
            <a:endParaRPr kumimoji="1" lang="vi-VN" altLang="ko-KR" sz="1400" dirty="0">
              <a:solidFill>
                <a:schemeClr val="tx1"/>
              </a:solidFill>
              <a:latin typeface="SamsungOne-400" panose="020B0503030303020204" pitchFamily="34" charset="0"/>
              <a:ea typeface="SamsungOne-400" panose="020B0503030303020204" pitchFamily="34" charset="0"/>
            </a:endParaRPr>
          </a:p>
          <a:p>
            <a:pPr marL="115888" indent="-115888" fontAlgn="base">
              <a:spcBef>
                <a:spcPct val="0"/>
              </a:spcBef>
              <a:spcAft>
                <a:spcPts val="600"/>
              </a:spcAft>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Nhà sản xuất/Nhà cung cấp → Chuyển mô hình kinh doanh sang lấy người tiêu dùng/người dùng làm trung tâm</a:t>
            </a:r>
          </a:p>
          <a:p>
            <a:pPr marL="115888" indent="-115888" fontAlgn="base">
              <a:spcBef>
                <a:spcPct val="0"/>
              </a:spcBef>
              <a:spcAft>
                <a:spcPts val="600"/>
              </a:spcAft>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Sản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xuất</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loạt</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Sản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xuất</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hiệu</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quả</a:t>
            </a:r>
            <a:r>
              <a:rPr kumimoji="1" lang="en-US" altLang="ko-KR" sz="1400" dirty="0">
                <a:solidFill>
                  <a:schemeClr val="tx1"/>
                </a:solidFill>
                <a:latin typeface="SamsungOne-400" panose="020B0503030303020204" pitchFamily="34" charset="0"/>
                <a:ea typeface="SamsungOne-400" panose="020B0503030303020204" pitchFamily="34" charset="0"/>
              </a:rPr>
              <a:t> → </a:t>
            </a:r>
            <a:r>
              <a:rPr kumimoji="1" lang="en-US" altLang="ko-KR" sz="1400" dirty="0" err="1">
                <a:solidFill>
                  <a:schemeClr val="tx1"/>
                </a:solidFill>
                <a:latin typeface="SamsungOne-400" panose="020B0503030303020204" pitchFamily="34" charset="0"/>
                <a:ea typeface="SamsungOne-400" panose="020B0503030303020204" pitchFamily="34" charset="0"/>
              </a:rPr>
              <a:t>Cung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cấp</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tùy</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chỉnh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hàng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loạt</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và</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đề</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xuất</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giá</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trị</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mới</a:t>
            </a:r>
            <a:endParaRPr kumimoji="1" lang="ko-KR" altLang="en-US" sz="1400" dirty="0">
              <a:solidFill>
                <a:schemeClr val="tx1"/>
              </a:solidFill>
              <a:latin typeface="SamsungOne-400" panose="020B0503030303020204" pitchFamily="34" charset="0"/>
            </a:endParaRPr>
          </a:p>
        </p:txBody>
      </p:sp>
      <p:grpSp>
        <p:nvGrpSpPr>
          <p:cNvPr id="2" name="그룹 1"/>
          <p:cNvGrpSpPr/>
          <p:nvPr/>
        </p:nvGrpSpPr>
        <p:grpSpPr>
          <a:xfrm>
            <a:off x="515576" y="2850574"/>
            <a:ext cx="8809146" cy="3588042"/>
            <a:chOff x="538823" y="2935815"/>
            <a:chExt cx="8809146" cy="3588042"/>
          </a:xfrm>
        </p:grpSpPr>
        <p:grpSp>
          <p:nvGrpSpPr>
            <p:cNvPr id="6" name="Group 5"/>
            <p:cNvGrpSpPr/>
            <p:nvPr/>
          </p:nvGrpSpPr>
          <p:grpSpPr>
            <a:xfrm>
              <a:off x="538823" y="2935815"/>
              <a:ext cx="4522123" cy="3373545"/>
              <a:chOff x="538823" y="2935815"/>
              <a:chExt cx="4522123" cy="3373545"/>
            </a:xfrm>
          </p:grpSpPr>
          <p:sp>
            <p:nvSpPr>
              <p:cNvPr id="60" name="직사각형 59">
                <a:extLst>
                  <a:ext uri="{FF2B5EF4-FFF2-40B4-BE49-F238E27FC236}">
                    <a16:creationId xmlns:a16="http://schemas.microsoft.com/office/drawing/2014/main" id="{20D0A62A-9CD2-4EB2-B858-A9C9A09C927E}"/>
                  </a:ext>
                </a:extLst>
              </p:cNvPr>
              <p:cNvSpPr/>
              <p:nvPr/>
            </p:nvSpPr>
            <p:spPr>
              <a:xfrm>
                <a:off x="538823" y="3181008"/>
                <a:ext cx="4522123" cy="312835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sp>
            <p:nvSpPr>
              <p:cNvPr id="62" name="TextBox 61">
                <a:extLst>
                  <a:ext uri="{FF2B5EF4-FFF2-40B4-BE49-F238E27FC236}">
                    <a16:creationId xmlns:a16="http://schemas.microsoft.com/office/drawing/2014/main" id="{8028A76A-A7FD-4F12-8A71-810A800E7A88}"/>
                  </a:ext>
                </a:extLst>
              </p:cNvPr>
              <p:cNvSpPr txBox="1"/>
              <p:nvPr/>
            </p:nvSpPr>
            <p:spPr>
              <a:xfrm>
                <a:off x="1812138" y="4561312"/>
                <a:ext cx="2122971" cy="292388"/>
              </a:xfrm>
              <a:prstGeom prst="rect">
                <a:avLst/>
              </a:prstGeom>
              <a:noFill/>
            </p:spPr>
            <p:txBody>
              <a:bodyPr wrap="square">
                <a:spAutoFit/>
              </a:bodyPr>
              <a:lstStyle/>
              <a:p>
                <a:pPr algn="ctr"/>
                <a:r>
                  <a:rPr lang="vi-VN" altLang="ko-KR" sz="1300" dirty="0">
                    <a:latin typeface="SamsungOne-400" panose="020B0503030303020204" pitchFamily="34" charset="0"/>
                    <a:ea typeface="SamsungOne-400" panose="020B0503030303020204" pitchFamily="34" charset="0"/>
                  </a:rPr>
                  <a:t>Ngoại tuyến</a:t>
                </a:r>
                <a:r>
                  <a:rPr lang="en-US" altLang="ko-KR" sz="1300" dirty="0">
                    <a:latin typeface="SamsungOne-400" panose="020B0503030303020204" pitchFamily="34" charset="0"/>
                    <a:ea typeface="SamsungOne-400" panose="020B0503030303020204" pitchFamily="34" charset="0"/>
                  </a:rPr>
                  <a:t> </a:t>
                </a:r>
                <a:r>
                  <a:rPr lang="en-US" altLang="ko-KR" sz="1300" b="1" dirty="0">
                    <a:latin typeface="SamsungOne-400" panose="020B0503030303020204" pitchFamily="34" charset="0"/>
                    <a:ea typeface="SamsungOne-400" panose="020B0503030303020204" pitchFamily="34" charset="0"/>
                    <a:sym typeface="Wingdings" panose="05000000000000000000" pitchFamily="2" charset="2"/>
                  </a:rPr>
                  <a:t>→</a:t>
                </a:r>
                <a:r>
                  <a:rPr lang="en-US" altLang="ko-KR" sz="1300" dirty="0">
                    <a:latin typeface="SamsungOne-400" panose="020B0503030303020204" pitchFamily="34" charset="0"/>
                    <a:ea typeface="SamsungOne-400" panose="020B0503030303020204" pitchFamily="34" charset="0"/>
                    <a:sym typeface="Wingdings" panose="05000000000000000000" pitchFamily="2" charset="2"/>
                  </a:rPr>
                  <a:t> </a:t>
                </a:r>
                <a:r>
                  <a:rPr lang="vi-VN" altLang="ko-KR" sz="1300" dirty="0">
                    <a:latin typeface="SamsungOne-400" panose="020B0503030303020204" pitchFamily="34" charset="0"/>
                    <a:ea typeface="SamsungOne-400" panose="020B0503030303020204" pitchFamily="34" charset="0"/>
                    <a:sym typeface="Wingdings" panose="05000000000000000000" pitchFamily="2" charset="2"/>
                  </a:rPr>
                  <a:t>Trực tuyến</a:t>
                </a:r>
                <a:endParaRPr lang="en-US" altLang="ko-KR" sz="1300" dirty="0">
                  <a:latin typeface="SamsungOne-400" panose="020B0503030303020204" pitchFamily="34" charset="0"/>
                  <a:ea typeface="SamsungOne-400" panose="020B0503030303020204" pitchFamily="34" charset="0"/>
                </a:endParaRPr>
              </a:p>
            </p:txBody>
          </p:sp>
          <p:sp>
            <p:nvSpPr>
              <p:cNvPr id="63" name="TextBox 62">
                <a:extLst>
                  <a:ext uri="{FF2B5EF4-FFF2-40B4-BE49-F238E27FC236}">
                    <a16:creationId xmlns:a16="http://schemas.microsoft.com/office/drawing/2014/main" id="{78441552-ADF5-4CEF-BF9C-6CFCB1D64956}"/>
                  </a:ext>
                </a:extLst>
              </p:cNvPr>
              <p:cNvSpPr txBox="1"/>
              <p:nvPr/>
            </p:nvSpPr>
            <p:spPr>
              <a:xfrm>
                <a:off x="1111971" y="5997445"/>
                <a:ext cx="3523304" cy="292388"/>
              </a:xfrm>
              <a:prstGeom prst="rect">
                <a:avLst/>
              </a:prstGeom>
              <a:noFill/>
            </p:spPr>
            <p:txBody>
              <a:bodyPr wrap="square">
                <a:spAutoFit/>
              </a:bodyPr>
              <a:lstStyle/>
              <a:p>
                <a:pPr algn="ctr"/>
                <a:r>
                  <a:rPr lang="vi-VN" altLang="ko-KR" sz="1300" dirty="0">
                    <a:latin typeface="SamsungOne-400" panose="020B0503030303020204" pitchFamily="34" charset="0"/>
                    <a:ea typeface="SamsungOne-400" panose="020B0503030303020204" pitchFamily="34" charset="0"/>
                  </a:rPr>
                  <a:t>Vượt ra ngoài kết nối các thiết bị di động</a:t>
                </a:r>
                <a:endParaRPr lang="en-US" altLang="ko-KR" sz="1300" dirty="0">
                  <a:latin typeface="SamsungOne-400" panose="020B0503030303020204" pitchFamily="34" charset="0"/>
                  <a:ea typeface="SamsungOne-400" panose="020B0503030303020204" pitchFamily="34" charset="0"/>
                </a:endParaRPr>
              </a:p>
            </p:txBody>
          </p:sp>
          <p:sp>
            <p:nvSpPr>
              <p:cNvPr id="64" name="화살표: 오른쪽 63">
                <a:extLst>
                  <a:ext uri="{FF2B5EF4-FFF2-40B4-BE49-F238E27FC236}">
                    <a16:creationId xmlns:a16="http://schemas.microsoft.com/office/drawing/2014/main" id="{81182BA8-2D4E-479C-8683-C2E333666E41}"/>
                  </a:ext>
                </a:extLst>
              </p:cNvPr>
              <p:cNvSpPr/>
              <p:nvPr/>
            </p:nvSpPr>
            <p:spPr>
              <a:xfrm>
                <a:off x="2814789" y="3938913"/>
                <a:ext cx="216024" cy="216024"/>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화살표: 오른쪽 64">
                <a:extLst>
                  <a:ext uri="{FF2B5EF4-FFF2-40B4-BE49-F238E27FC236}">
                    <a16:creationId xmlns:a16="http://schemas.microsoft.com/office/drawing/2014/main" id="{E320AB0C-1BDC-4ABC-8D77-EA75F6723C88}"/>
                  </a:ext>
                </a:extLst>
              </p:cNvPr>
              <p:cNvSpPr/>
              <p:nvPr/>
            </p:nvSpPr>
            <p:spPr>
              <a:xfrm>
                <a:off x="2792244" y="5325202"/>
                <a:ext cx="216024" cy="216024"/>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1" name="그림 70" descr="텍스트, 사람, 시장이(가) 표시된 사진&#10;&#10;자동 생성된 설명">
                <a:extLst>
                  <a:ext uri="{FF2B5EF4-FFF2-40B4-BE49-F238E27FC236}">
                    <a16:creationId xmlns:a16="http://schemas.microsoft.com/office/drawing/2014/main" id="{33BD9623-BE4B-4A04-822D-038DD8D2C4EC}"/>
                  </a:ext>
                </a:extLst>
              </p:cNvPr>
              <p:cNvPicPr>
                <a:picLocks noChangeAspect="1"/>
              </p:cNvPicPr>
              <p:nvPr/>
            </p:nvPicPr>
            <p:blipFill rotWithShape="1">
              <a:blip r:embed="rId4"/>
              <a:srcRect r="5998"/>
              <a:stretch/>
            </p:blipFill>
            <p:spPr>
              <a:xfrm>
                <a:off x="1299691" y="3561609"/>
                <a:ext cx="1438887" cy="1010690"/>
              </a:xfrm>
              <a:prstGeom prst="rect">
                <a:avLst/>
              </a:prstGeom>
              <a:ln w="6350">
                <a:solidFill>
                  <a:schemeClr val="tx1">
                    <a:lumMod val="50000"/>
                    <a:lumOff val="50000"/>
                  </a:schemeClr>
                </a:solidFill>
              </a:ln>
            </p:spPr>
          </p:pic>
          <p:pic>
            <p:nvPicPr>
              <p:cNvPr id="72" name="그림 71" descr="텍스트, 사람, 전자기기이(가) 표시된 사진&#10;&#10;자동 생성된 설명">
                <a:extLst>
                  <a:ext uri="{FF2B5EF4-FFF2-40B4-BE49-F238E27FC236}">
                    <a16:creationId xmlns:a16="http://schemas.microsoft.com/office/drawing/2014/main" id="{78FB900A-9912-4790-8745-2533BA05763D}"/>
                  </a:ext>
                </a:extLst>
              </p:cNvPr>
              <p:cNvPicPr>
                <a:picLocks noChangeAspect="1"/>
              </p:cNvPicPr>
              <p:nvPr/>
            </p:nvPicPr>
            <p:blipFill rotWithShape="1">
              <a:blip r:embed="rId5"/>
              <a:srcRect r="13289"/>
              <a:stretch/>
            </p:blipFill>
            <p:spPr>
              <a:xfrm>
                <a:off x="3070383" y="3560495"/>
                <a:ext cx="1291734" cy="997790"/>
              </a:xfrm>
              <a:prstGeom prst="rect">
                <a:avLst/>
              </a:prstGeom>
              <a:ln w="6350">
                <a:solidFill>
                  <a:schemeClr val="tx1">
                    <a:lumMod val="50000"/>
                    <a:lumOff val="50000"/>
                  </a:schemeClr>
                </a:solidFill>
              </a:ln>
            </p:spPr>
          </p:pic>
          <p:pic>
            <p:nvPicPr>
              <p:cNvPr id="73" name="그림 72" descr="텍스트, 사람, 휴대폰, 전자기기이(가) 표시된 사진&#10;&#10;자동 생성된 설명">
                <a:extLst>
                  <a:ext uri="{FF2B5EF4-FFF2-40B4-BE49-F238E27FC236}">
                    <a16:creationId xmlns:a16="http://schemas.microsoft.com/office/drawing/2014/main" id="{D8B1E661-B6C5-42E0-9FD1-52C23C8C5444}"/>
                  </a:ext>
                </a:extLst>
              </p:cNvPr>
              <p:cNvPicPr>
                <a:picLocks noChangeAspect="1"/>
              </p:cNvPicPr>
              <p:nvPr/>
            </p:nvPicPr>
            <p:blipFill rotWithShape="1">
              <a:blip r:embed="rId6"/>
              <a:srcRect r="6628"/>
              <a:stretch/>
            </p:blipFill>
            <p:spPr>
              <a:xfrm>
                <a:off x="1312473" y="4951119"/>
                <a:ext cx="1426105" cy="1046326"/>
              </a:xfrm>
              <a:prstGeom prst="rect">
                <a:avLst/>
              </a:prstGeom>
              <a:ln w="6350">
                <a:solidFill>
                  <a:schemeClr val="tx1">
                    <a:lumMod val="50000"/>
                    <a:lumOff val="50000"/>
                  </a:schemeClr>
                </a:solidFill>
              </a:ln>
            </p:spPr>
          </p:pic>
          <p:pic>
            <p:nvPicPr>
              <p:cNvPr id="74" name="그림 73">
                <a:extLst>
                  <a:ext uri="{FF2B5EF4-FFF2-40B4-BE49-F238E27FC236}">
                    <a16:creationId xmlns:a16="http://schemas.microsoft.com/office/drawing/2014/main" id="{51894500-428C-4A78-A3FA-B0B53BC590D5}"/>
                  </a:ext>
                </a:extLst>
              </p:cNvPr>
              <p:cNvPicPr>
                <a:picLocks noChangeAspect="1"/>
              </p:cNvPicPr>
              <p:nvPr/>
            </p:nvPicPr>
            <p:blipFill rotWithShape="1">
              <a:blip r:embed="rId7"/>
              <a:srcRect l="7627" r="10331"/>
              <a:stretch/>
            </p:blipFill>
            <p:spPr>
              <a:xfrm>
                <a:off x="3061933" y="4942172"/>
                <a:ext cx="1300183" cy="1055273"/>
              </a:xfrm>
              <a:prstGeom prst="rect">
                <a:avLst/>
              </a:prstGeom>
              <a:ln w="6350">
                <a:solidFill>
                  <a:schemeClr val="tx1">
                    <a:lumMod val="50000"/>
                    <a:lumOff val="50000"/>
                  </a:schemeClr>
                </a:solidFill>
              </a:ln>
            </p:spPr>
          </p:pic>
          <p:sp>
            <p:nvSpPr>
              <p:cNvPr id="61" name="TextBox 60">
                <a:extLst>
                  <a:ext uri="{FF2B5EF4-FFF2-40B4-BE49-F238E27FC236}">
                    <a16:creationId xmlns:a16="http://schemas.microsoft.com/office/drawing/2014/main" id="{C24B748C-4C6C-4407-B58E-EBE39951F06C}"/>
                  </a:ext>
                </a:extLst>
              </p:cNvPr>
              <p:cNvSpPr txBox="1"/>
              <p:nvPr/>
            </p:nvSpPr>
            <p:spPr>
              <a:xfrm>
                <a:off x="945361" y="2935815"/>
                <a:ext cx="3699872" cy="492443"/>
              </a:xfrm>
              <a:prstGeom prst="rect">
                <a:avLst/>
              </a:prstGeom>
              <a:solidFill>
                <a:schemeClr val="bg1"/>
              </a:solidFill>
            </p:spPr>
            <p:txBody>
              <a:bodyPr wrap="square" lIns="0" rIns="0">
                <a:spAutoFit/>
              </a:bodyPr>
              <a:lstStyle/>
              <a:p>
                <a:pPr algn="ctr"/>
                <a:r>
                  <a:rPr lang="en-US" altLang="ko-KR" sz="1300" b="1" dirty="0" err="1">
                    <a:solidFill>
                      <a:srgbClr val="1429A0"/>
                    </a:solidFill>
                    <a:latin typeface="SamsungOne-400" panose="020B0503030303020204" pitchFamily="34" charset="0"/>
                    <a:ea typeface="SamsungOne-400" panose="020B0503030303020204" pitchFamily="34" charset="0"/>
                  </a:rPr>
                  <a:t>Thay</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đổi</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về</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mô</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hình</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sử</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dụng</a:t>
                </a:r>
                <a:r>
                  <a:rPr lang="en-US" altLang="ko-KR" sz="1300" b="1" dirty="0">
                    <a:solidFill>
                      <a:srgbClr val="1429A0"/>
                    </a:solidFill>
                    <a:latin typeface="SamsungOne-400" panose="020B0503030303020204" pitchFamily="34" charset="0"/>
                    <a:ea typeface="SamsungOne-400" panose="020B0503030303020204" pitchFamily="34" charset="0"/>
                  </a:rPr>
                  <a:t>/</a:t>
                </a:r>
                <a:r>
                  <a:rPr lang="en-US" altLang="ko-KR" sz="1300" b="1" dirty="0" err="1">
                    <a:solidFill>
                      <a:srgbClr val="1429A0"/>
                    </a:solidFill>
                    <a:latin typeface="SamsungOne-400" panose="020B0503030303020204" pitchFamily="34" charset="0"/>
                    <a:ea typeface="SamsungOne-400" panose="020B0503030303020204" pitchFamily="34" charset="0"/>
                  </a:rPr>
                  <a:t>tiêu</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dùng</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của</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khách</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hàng</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Ngoại</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tuyến</a:t>
                </a:r>
                <a:r>
                  <a:rPr lang="en-US" altLang="ko-KR" sz="1300" b="1" dirty="0">
                    <a:solidFill>
                      <a:srgbClr val="1429A0"/>
                    </a:solidFill>
                    <a:latin typeface="SamsungOne-400" panose="020B0503030303020204" pitchFamily="34" charset="0"/>
                    <a:ea typeface="SamsungOne-400" panose="020B0503030303020204" pitchFamily="34" charset="0"/>
                  </a:rPr>
                  <a:t> → </a:t>
                </a:r>
                <a:r>
                  <a:rPr lang="en-US" altLang="ko-KR" sz="1300" b="1" dirty="0" err="1">
                    <a:solidFill>
                      <a:srgbClr val="1429A0"/>
                    </a:solidFill>
                    <a:latin typeface="SamsungOne-400" panose="020B0503030303020204" pitchFamily="34" charset="0"/>
                    <a:ea typeface="SamsungOne-400" panose="020B0503030303020204" pitchFamily="34" charset="0"/>
                  </a:rPr>
                  <a:t>Trực</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tuyến</a:t>
                </a:r>
                <a:endParaRPr lang="ko-KR" altLang="en-US" sz="1300" b="1" dirty="0">
                  <a:solidFill>
                    <a:srgbClr val="1429A0"/>
                  </a:solidFill>
                  <a:latin typeface="SamsungOne-400" panose="020B0503030303020204" pitchFamily="34" charset="0"/>
                  <a:ea typeface="맑은 고딕" panose="020B0503020000020004" pitchFamily="50" charset="-127"/>
                </a:endParaRPr>
              </a:p>
            </p:txBody>
          </p:sp>
        </p:grpSp>
        <p:grpSp>
          <p:nvGrpSpPr>
            <p:cNvPr id="4" name="Group 3"/>
            <p:cNvGrpSpPr/>
            <p:nvPr/>
          </p:nvGrpSpPr>
          <p:grpSpPr>
            <a:xfrm>
              <a:off x="5161373" y="2935815"/>
              <a:ext cx="4186596" cy="3588042"/>
              <a:chOff x="5161373" y="2935815"/>
              <a:chExt cx="4186596" cy="3588042"/>
            </a:xfrm>
          </p:grpSpPr>
          <p:sp>
            <p:nvSpPr>
              <p:cNvPr id="58" name="직사각형 57">
                <a:extLst>
                  <a:ext uri="{FF2B5EF4-FFF2-40B4-BE49-F238E27FC236}">
                    <a16:creationId xmlns:a16="http://schemas.microsoft.com/office/drawing/2014/main" id="{3ADD5802-BFC0-45AC-A523-032C71031952}"/>
                  </a:ext>
                </a:extLst>
              </p:cNvPr>
              <p:cNvSpPr/>
              <p:nvPr/>
            </p:nvSpPr>
            <p:spPr>
              <a:xfrm>
                <a:off x="5161373" y="3181007"/>
                <a:ext cx="4186596" cy="3128353"/>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sp>
            <p:nvSpPr>
              <p:cNvPr id="67" name="TextBox 66">
                <a:extLst>
                  <a:ext uri="{FF2B5EF4-FFF2-40B4-BE49-F238E27FC236}">
                    <a16:creationId xmlns:a16="http://schemas.microsoft.com/office/drawing/2014/main" id="{9AD05E8D-90C1-4F30-9DB9-45BE7A562340}"/>
                  </a:ext>
                </a:extLst>
              </p:cNvPr>
              <p:cNvSpPr txBox="1"/>
              <p:nvPr/>
            </p:nvSpPr>
            <p:spPr>
              <a:xfrm>
                <a:off x="5673788" y="6031414"/>
                <a:ext cx="3127185" cy="492443"/>
              </a:xfrm>
              <a:prstGeom prst="rect">
                <a:avLst/>
              </a:prstGeom>
              <a:noFill/>
            </p:spPr>
            <p:txBody>
              <a:bodyPr wrap="square" rtlCol="0">
                <a:spAutoFit/>
              </a:bodyPr>
              <a:lstStyle/>
              <a:p>
                <a:pPr algn="ctr"/>
                <a:r>
                  <a:rPr lang="en-US" altLang="ko-KR" sz="1300" dirty="0" err="1">
                    <a:latin typeface="SamsungOne-400" panose="020B0503030303020204" pitchFamily="34" charset="0"/>
                    <a:ea typeface="SamsungOne-400" panose="020B0503030303020204" pitchFamily="34" charset="0"/>
                  </a:rPr>
                  <a:t>Để</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sở</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hữu</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chiếc</a:t>
                </a:r>
                <a:r>
                  <a:rPr lang="en-US" altLang="ko-KR" sz="1300" dirty="0">
                    <a:latin typeface="SamsungOne-400" panose="020B0503030303020204" pitchFamily="34" charset="0"/>
                    <a:ea typeface="SamsungOne-400" panose="020B0503030303020204" pitchFamily="34" charset="0"/>
                  </a:rPr>
                  <a:t> ô </a:t>
                </a:r>
                <a:r>
                  <a:rPr lang="en-US" altLang="ko-KR" sz="1300" dirty="0" err="1">
                    <a:latin typeface="SamsungOne-400" panose="020B0503030303020204" pitchFamily="34" charset="0"/>
                    <a:ea typeface="SamsungOne-400" panose="020B0503030303020204" pitchFamily="34" charset="0"/>
                  </a:rPr>
                  <a:t>tô</a:t>
                </a:r>
                <a:r>
                  <a:rPr lang="en-US" altLang="ko-KR" sz="1300" dirty="0">
                    <a:latin typeface="SamsungOne-400" panose="020B0503030303020204" pitchFamily="34" charset="0"/>
                    <a:ea typeface="SamsungOne-400" panose="020B0503030303020204" pitchFamily="34" charset="0"/>
                  </a:rPr>
                  <a:t> → </a:t>
                </a:r>
                <a:r>
                  <a:rPr lang="en-US" altLang="ko-KR" sz="1300" dirty="0" err="1">
                    <a:latin typeface="SamsungOne-400" panose="020B0503030303020204" pitchFamily="34" charset="0"/>
                    <a:ea typeface="SamsungOne-400" panose="020B0503030303020204" pitchFamily="34" charset="0"/>
                  </a:rPr>
                  <a:t>Để</a:t>
                </a:r>
                <a:r>
                  <a:rPr lang="en-US" altLang="ko-KR" sz="1300" dirty="0">
                    <a:latin typeface="SamsungOne-400" panose="020B0503030303020204" pitchFamily="34" charset="0"/>
                    <a:ea typeface="SamsungOne-400" panose="020B0503030303020204" pitchFamily="34" charset="0"/>
                  </a:rPr>
                  <a:t> chia </a:t>
                </a:r>
                <a:r>
                  <a:rPr lang="en-US" altLang="ko-KR" sz="1300" dirty="0" err="1">
                    <a:latin typeface="SamsungOne-400" panose="020B0503030303020204" pitchFamily="34" charset="0"/>
                    <a:ea typeface="SamsungOne-400" panose="020B0503030303020204" pitchFamily="34" charset="0"/>
                  </a:rPr>
                  <a:t>sẻ</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chiếc</a:t>
                </a:r>
                <a:r>
                  <a:rPr lang="en-US" altLang="ko-KR" sz="1300" dirty="0">
                    <a:latin typeface="SamsungOne-400" panose="020B0503030303020204" pitchFamily="34" charset="0"/>
                    <a:ea typeface="SamsungOne-400" panose="020B0503030303020204" pitchFamily="34" charset="0"/>
                  </a:rPr>
                  <a:t> ô </a:t>
                </a:r>
                <a:r>
                  <a:rPr lang="en-US" altLang="ko-KR" sz="1300" dirty="0" err="1">
                    <a:latin typeface="SamsungOne-400" panose="020B0503030303020204" pitchFamily="34" charset="0"/>
                    <a:ea typeface="SamsungOne-400" panose="020B0503030303020204" pitchFamily="34" charset="0"/>
                  </a:rPr>
                  <a:t>tô</a:t>
                </a:r>
                <a:endParaRPr lang="ko-KR" altLang="en-US" sz="1300" dirty="0">
                  <a:latin typeface="SamsungOne-400" panose="020B0503030303020204" pitchFamily="34" charset="0"/>
                </a:endParaRPr>
              </a:p>
            </p:txBody>
          </p:sp>
          <p:sp>
            <p:nvSpPr>
              <p:cNvPr id="68" name="TextBox 67">
                <a:extLst>
                  <a:ext uri="{FF2B5EF4-FFF2-40B4-BE49-F238E27FC236}">
                    <a16:creationId xmlns:a16="http://schemas.microsoft.com/office/drawing/2014/main" id="{A90A303F-9A4B-4EBE-BEAF-D11FD4F68699}"/>
                  </a:ext>
                </a:extLst>
              </p:cNvPr>
              <p:cNvSpPr txBox="1"/>
              <p:nvPr/>
            </p:nvSpPr>
            <p:spPr>
              <a:xfrm>
                <a:off x="5673788" y="4561311"/>
                <a:ext cx="3127186" cy="292388"/>
              </a:xfrm>
              <a:prstGeom prst="rect">
                <a:avLst/>
              </a:prstGeom>
              <a:noFill/>
            </p:spPr>
            <p:txBody>
              <a:bodyPr wrap="square" rtlCol="0">
                <a:spAutoFit/>
              </a:bodyPr>
              <a:lstStyle/>
              <a:p>
                <a:pPr algn="ctr"/>
                <a:r>
                  <a:rPr lang="en-US" altLang="ko-KR" sz="1300" dirty="0" err="1">
                    <a:latin typeface="SamsungOne-400" panose="020B0503030303020204" pitchFamily="34" charset="0"/>
                    <a:ea typeface="SamsungOne-400" panose="020B0503030303020204" pitchFamily="34" charset="0"/>
                  </a:rPr>
                  <a:t>Sở</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hữu</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nội</a:t>
                </a:r>
                <a:r>
                  <a:rPr lang="en-US" altLang="ko-KR" sz="1300" dirty="0">
                    <a:latin typeface="SamsungOne-400" panose="020B0503030303020204" pitchFamily="34" charset="0"/>
                    <a:ea typeface="SamsungOne-400" panose="020B0503030303020204" pitchFamily="34" charset="0"/>
                  </a:rPr>
                  <a:t> dung → </a:t>
                </a:r>
                <a:r>
                  <a:rPr lang="en-US" altLang="ko-KR" sz="1300" dirty="0" err="1">
                    <a:latin typeface="SamsungOne-400" panose="020B0503030303020204" pitchFamily="34" charset="0"/>
                    <a:ea typeface="SamsungOne-400" panose="020B0503030303020204" pitchFamily="34" charset="0"/>
                  </a:rPr>
                  <a:t>Sử</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dụng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nội</a:t>
                </a:r>
                <a:r>
                  <a:rPr lang="en-US" altLang="ko-KR" sz="1300" dirty="0">
                    <a:latin typeface="SamsungOne-400" panose="020B0503030303020204" pitchFamily="34" charset="0"/>
                    <a:ea typeface="SamsungOne-400" panose="020B0503030303020204" pitchFamily="34" charset="0"/>
                  </a:rPr>
                  <a:t> dung</a:t>
                </a:r>
                <a:endParaRPr lang="ko-KR" altLang="en-US" sz="1300" dirty="0">
                  <a:latin typeface="SamsungOne-400" panose="020B0503030303020204" pitchFamily="34" charset="0"/>
                </a:endParaRPr>
              </a:p>
            </p:txBody>
          </p:sp>
          <p:sp>
            <p:nvSpPr>
              <p:cNvPr id="69" name="화살표: 오른쪽 68">
                <a:extLst>
                  <a:ext uri="{FF2B5EF4-FFF2-40B4-BE49-F238E27FC236}">
                    <a16:creationId xmlns:a16="http://schemas.microsoft.com/office/drawing/2014/main" id="{A56C8842-86B3-4926-AC73-E86DF73A064F}"/>
                  </a:ext>
                </a:extLst>
              </p:cNvPr>
              <p:cNvSpPr/>
              <p:nvPr/>
            </p:nvSpPr>
            <p:spPr>
              <a:xfrm>
                <a:off x="7122809" y="3935961"/>
                <a:ext cx="216024" cy="216024"/>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화살표: 오른쪽 69">
                <a:extLst>
                  <a:ext uri="{FF2B5EF4-FFF2-40B4-BE49-F238E27FC236}">
                    <a16:creationId xmlns:a16="http://schemas.microsoft.com/office/drawing/2014/main" id="{0EA2777D-C339-4D42-8BF8-B61AC5838F22}"/>
                  </a:ext>
                </a:extLst>
              </p:cNvPr>
              <p:cNvSpPr/>
              <p:nvPr/>
            </p:nvSpPr>
            <p:spPr>
              <a:xfrm>
                <a:off x="7111836" y="5369576"/>
                <a:ext cx="216024" cy="216024"/>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5" name="그림 74" descr="사람, 의류이(가) 표시된 사진&#10;&#10;자동 생성된 설명">
                <a:extLst>
                  <a:ext uri="{FF2B5EF4-FFF2-40B4-BE49-F238E27FC236}">
                    <a16:creationId xmlns:a16="http://schemas.microsoft.com/office/drawing/2014/main" id="{0D942A53-312F-4A9C-B971-62689ED9E53E}"/>
                  </a:ext>
                </a:extLst>
              </p:cNvPr>
              <p:cNvPicPr>
                <a:picLocks noChangeAspect="1"/>
              </p:cNvPicPr>
              <p:nvPr/>
            </p:nvPicPr>
            <p:blipFill rotWithShape="1">
              <a:blip r:embed="rId8"/>
              <a:srcRect l="12428" r="8817"/>
              <a:stretch/>
            </p:blipFill>
            <p:spPr>
              <a:xfrm>
                <a:off x="7402418" y="3556833"/>
                <a:ext cx="1398555" cy="1004479"/>
              </a:xfrm>
              <a:prstGeom prst="rect">
                <a:avLst/>
              </a:prstGeom>
              <a:ln w="6350">
                <a:solidFill>
                  <a:schemeClr val="tx1">
                    <a:lumMod val="50000"/>
                    <a:lumOff val="50000"/>
                  </a:schemeClr>
                </a:solidFill>
              </a:ln>
            </p:spPr>
          </p:pic>
          <p:pic>
            <p:nvPicPr>
              <p:cNvPr id="76" name="그림 75" descr="목재의, 스피커, 기어이(가) 표시된 사진&#10;&#10;자동 생성된 설명">
                <a:extLst>
                  <a:ext uri="{FF2B5EF4-FFF2-40B4-BE49-F238E27FC236}">
                    <a16:creationId xmlns:a16="http://schemas.microsoft.com/office/drawing/2014/main" id="{0A4C9765-56B3-4211-A462-06F506F5C7F4}"/>
                  </a:ext>
                </a:extLst>
              </p:cNvPr>
              <p:cNvPicPr>
                <a:picLocks noChangeAspect="1"/>
              </p:cNvPicPr>
              <p:nvPr/>
            </p:nvPicPr>
            <p:blipFill rotWithShape="1">
              <a:blip r:embed="rId9"/>
              <a:srcRect l="465" r="14220"/>
              <a:stretch/>
            </p:blipFill>
            <p:spPr>
              <a:xfrm>
                <a:off x="5673788" y="3554558"/>
                <a:ext cx="1357460" cy="1008225"/>
              </a:xfrm>
              <a:prstGeom prst="rect">
                <a:avLst/>
              </a:prstGeom>
              <a:ln w="6350">
                <a:solidFill>
                  <a:schemeClr val="tx1">
                    <a:lumMod val="50000"/>
                    <a:lumOff val="50000"/>
                  </a:schemeClr>
                </a:solidFill>
              </a:ln>
            </p:spPr>
          </p:pic>
          <p:pic>
            <p:nvPicPr>
              <p:cNvPr id="77" name="그림 76" descr="운송, 자동차이(가) 표시된 사진&#10;&#10;자동 생성된 설명">
                <a:extLst>
                  <a:ext uri="{FF2B5EF4-FFF2-40B4-BE49-F238E27FC236}">
                    <a16:creationId xmlns:a16="http://schemas.microsoft.com/office/drawing/2014/main" id="{CE5E7BEF-0B2E-4C72-94F3-B64FF1B6CD8D}"/>
                  </a:ext>
                </a:extLst>
              </p:cNvPr>
              <p:cNvPicPr>
                <a:picLocks noChangeAspect="1"/>
              </p:cNvPicPr>
              <p:nvPr/>
            </p:nvPicPr>
            <p:blipFill rotWithShape="1">
              <a:blip r:embed="rId10"/>
              <a:srcRect r="7660"/>
              <a:stretch/>
            </p:blipFill>
            <p:spPr>
              <a:xfrm>
                <a:off x="5673788" y="4942172"/>
                <a:ext cx="1363711" cy="1114455"/>
              </a:xfrm>
              <a:prstGeom prst="rect">
                <a:avLst/>
              </a:prstGeom>
              <a:ln w="6350">
                <a:solidFill>
                  <a:schemeClr val="tx1">
                    <a:lumMod val="50000"/>
                    <a:lumOff val="50000"/>
                  </a:schemeClr>
                </a:solidFill>
              </a:ln>
            </p:spPr>
          </p:pic>
          <p:pic>
            <p:nvPicPr>
              <p:cNvPr id="78" name="그림 77" descr="사람, 실내이(가) 표시된 사진&#10;&#10;자동 생성된 설명">
                <a:extLst>
                  <a:ext uri="{FF2B5EF4-FFF2-40B4-BE49-F238E27FC236}">
                    <a16:creationId xmlns:a16="http://schemas.microsoft.com/office/drawing/2014/main" id="{03A9892C-C79F-4698-AAD1-6A6778E7F7BB}"/>
                  </a:ext>
                </a:extLst>
              </p:cNvPr>
              <p:cNvPicPr>
                <a:picLocks noChangeAspect="1"/>
              </p:cNvPicPr>
              <p:nvPr/>
            </p:nvPicPr>
            <p:blipFill rotWithShape="1">
              <a:blip r:embed="rId11"/>
              <a:srcRect l="8291" r="5732"/>
              <a:stretch/>
            </p:blipFill>
            <p:spPr>
              <a:xfrm>
                <a:off x="7387018" y="4942172"/>
                <a:ext cx="1414021" cy="1091274"/>
              </a:xfrm>
              <a:prstGeom prst="rect">
                <a:avLst/>
              </a:prstGeom>
              <a:ln w="6350">
                <a:solidFill>
                  <a:schemeClr val="tx1">
                    <a:lumMod val="50000"/>
                    <a:lumOff val="50000"/>
                  </a:schemeClr>
                </a:solidFill>
              </a:ln>
            </p:spPr>
          </p:pic>
          <p:sp>
            <p:nvSpPr>
              <p:cNvPr id="79" name="TextBox 78">
                <a:extLst>
                  <a:ext uri="{FF2B5EF4-FFF2-40B4-BE49-F238E27FC236}">
                    <a16:creationId xmlns:a16="http://schemas.microsoft.com/office/drawing/2014/main" id="{98226A89-CE4B-4AFF-8C09-53E850A17B69}"/>
                  </a:ext>
                </a:extLst>
              </p:cNvPr>
              <p:cNvSpPr txBox="1"/>
              <p:nvPr/>
            </p:nvSpPr>
            <p:spPr>
              <a:xfrm>
                <a:off x="5540271" y="2935815"/>
                <a:ext cx="3545303" cy="492443"/>
              </a:xfrm>
              <a:prstGeom prst="rect">
                <a:avLst/>
              </a:prstGeom>
              <a:solidFill>
                <a:schemeClr val="bg1"/>
              </a:solidFill>
            </p:spPr>
            <p:txBody>
              <a:bodyPr wrap="square" lIns="0" rIns="0">
                <a:spAutoFit/>
              </a:bodyPr>
              <a:lstStyle/>
              <a:p>
                <a:pPr algn="ctr">
                  <a:spcBef>
                    <a:spcPts val="600"/>
                  </a:spcBef>
                  <a:spcAft>
                    <a:spcPts val="600"/>
                  </a:spcAft>
                </a:pPr>
                <a:r>
                  <a:rPr lang="en-US" altLang="ko-KR" sz="1300" b="1" dirty="0" err="1">
                    <a:solidFill>
                      <a:srgbClr val="1429A0"/>
                    </a:solidFill>
                    <a:latin typeface="SamsungOne-400" panose="020B0503030303020204" pitchFamily="34" charset="0"/>
                    <a:ea typeface="SamsungOne-400" panose="020B0503030303020204" pitchFamily="34" charset="0"/>
                  </a:rPr>
                  <a:t>Những</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thay</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đổi</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trong</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mô</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hình</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tiêu</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dùng</a:t>
                </a:r>
                <a:r>
                  <a:rPr lang="en-US" altLang="ko-KR" sz="1300" b="1" dirty="0">
                    <a:solidFill>
                      <a:srgbClr val="1429A0"/>
                    </a:solidFill>
                    <a:latin typeface="SamsungOne-400" panose="020B0503030303020204" pitchFamily="34" charset="0"/>
                    <a:ea typeface="SamsungOne-400" panose="020B0503030303020204" pitchFamily="34" charset="0"/>
                  </a:rPr>
                  <a:t>/</a:t>
                </a:r>
                <a:r>
                  <a:rPr lang="en-US" altLang="ko-KR" sz="1300" b="1" dirty="0" err="1">
                    <a:solidFill>
                      <a:srgbClr val="1429A0"/>
                    </a:solidFill>
                    <a:latin typeface="SamsungOne-400" panose="020B0503030303020204" pitchFamily="34" charset="0"/>
                    <a:ea typeface="SamsungOne-400" panose="020B0503030303020204" pitchFamily="34" charset="0"/>
                  </a:rPr>
                  <a:t>sử</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dụng</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của</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khách</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hàng</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Sở</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hữu</a:t>
                </a:r>
                <a:r>
                  <a:rPr lang="en-US" altLang="ko-KR" sz="1300" b="1" dirty="0">
                    <a:solidFill>
                      <a:srgbClr val="1429A0"/>
                    </a:solidFill>
                    <a:latin typeface="SamsungOne-400" panose="020B0503030303020204" pitchFamily="34" charset="0"/>
                    <a:ea typeface="SamsungOne-400" panose="020B0503030303020204" pitchFamily="34" charset="0"/>
                  </a:rPr>
                  <a:t> → </a:t>
                </a:r>
                <a:r>
                  <a:rPr lang="en-US" altLang="ko-KR" sz="1300" b="1" dirty="0" err="1">
                    <a:solidFill>
                      <a:srgbClr val="1429A0"/>
                    </a:solidFill>
                    <a:latin typeface="SamsungOne-400" panose="020B0503030303020204" pitchFamily="34" charset="0"/>
                    <a:ea typeface="SamsungOne-400" panose="020B0503030303020204" pitchFamily="34" charset="0"/>
                  </a:rPr>
                  <a:t>Sử</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dụng</a:t>
                </a:r>
                <a:endParaRPr lang="ko-KR" altLang="en-US" sz="1300" b="1" dirty="0">
                  <a:solidFill>
                    <a:srgbClr val="1429A0"/>
                  </a:solidFill>
                  <a:latin typeface="SamsungOne-400" panose="020B0503030303020204" pitchFamily="34" charset="0"/>
                </a:endParaRPr>
              </a:p>
            </p:txBody>
          </p:sp>
        </p:grpSp>
      </p:grpSp>
    </p:spTree>
    <p:extLst>
      <p:ext uri="{BB962C8B-B14F-4D97-AF65-F5344CB8AC3E}">
        <p14:creationId xmlns:p14="http://schemas.microsoft.com/office/powerpoint/2010/main" val="38562879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Các</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thành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phần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của</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IoT</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3.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2" name="직사각형 11">
            <a:extLst>
              <a:ext uri="{FF2B5EF4-FFF2-40B4-BE49-F238E27FC236}">
                <a16:creationId xmlns:a16="http://schemas.microsoft.com/office/drawing/2014/main" id="{E3CFAEBA-BECB-4196-A06C-C1C0AEE702F2}"/>
              </a:ext>
            </a:extLst>
          </p:cNvPr>
          <p:cNvSpPr/>
          <p:nvPr/>
        </p:nvSpPr>
        <p:spPr>
          <a:xfrm>
            <a:off x="1054112" y="3883135"/>
            <a:ext cx="3740912"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3.1. </a:t>
            </a:r>
            <a:r>
              <a:rPr lang="vi-VN" altLang="ko-KR" dirty="0">
                <a:solidFill>
                  <a:schemeClr val="bg1">
                    <a:lumMod val="65000"/>
                  </a:schemeClr>
                </a:solidFill>
                <a:latin typeface="SamsungOne-400" panose="020B0503030303020204" pitchFamily="34" charset="0"/>
                <a:ea typeface="SamsungOne-400" panose="020B0503030303020204" pitchFamily="34" charset="0"/>
              </a:rPr>
              <a:t>Môi trường IoT</a:t>
            </a: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Cảm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biến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Bộ</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truyền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động</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chemeClr val="bg1">
                    <a:lumMod val="65000"/>
                  </a:schemeClr>
                </a:solidFill>
                <a:latin typeface="SamsungOne-400" panose="020B0503030303020204" pitchFamily="34" charset="0"/>
                <a:ea typeface="SamsungOne-400" panose="020B0503030303020204" pitchFamily="34" charset="0"/>
              </a:rPr>
              <a:t>3.3.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Điện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toán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đám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mây</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267628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416128" y="444866"/>
            <a:ext cx="9051872" cy="553998"/>
            <a:chOff x="416128" y="444866"/>
            <a:chExt cx="9051872" cy="553998"/>
          </a:xfrm>
        </p:grpSpPr>
        <p:sp>
          <p:nvSpPr>
            <p:cNvPr id="12" name="직사각형 11">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4" name="직사각형 13">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biến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nghệ</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nhận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bằng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máy</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9" name="직사각형 18">
            <a:extLst>
              <a:ext uri="{FF2B5EF4-FFF2-40B4-BE49-F238E27FC236}">
                <a16:creationId xmlns:a16="http://schemas.microsoft.com/office/drawing/2014/main" id="{439DCE1C-801F-43E7-9286-D60EB80C9FCA}"/>
              </a:ext>
            </a:extLst>
          </p:cNvPr>
          <p:cNvSpPr/>
          <p:nvPr/>
        </p:nvSpPr>
        <p:spPr>
          <a:xfrm>
            <a:off x="5743500" y="2196727"/>
            <a:ext cx="3640822" cy="3556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Cảm biến là một thiết bị cảm nhận thông tin vật lý, hóa học và sinh học từ đối tượng đo lường và chuyển đổi nó thành tín hiệu điện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0363" indent="-180975" fontAlgn="base">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Cảm biến như một thiết bị đầu vào cung cấp đầu ra (tín hiệu) đối với một đại lượng vật lý cụ thể (đầu vào).</a:t>
            </a:r>
          </a:p>
          <a:p>
            <a:pPr marL="360363" indent="-180975" fontAlgn="base">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Thuật ngữ “thiết bị đầu vào” trong định nghĩa của Cảm biến có nghĩa là nó là một phần của hệ thống lớn hơn cung cấp đầu vào cho hệ thống điều khiển chính (như Bộ xử lý hoặc Bộ vi điều khiển).</a:t>
            </a:r>
          </a:p>
          <a:p>
            <a:pPr marL="360363" indent="-180975" fontAlgn="base">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định nghĩa độc đáo khác về Cảm biến như sau: Nó là một thiết bị chuyển đổi tín hiệu từ một miền năng lượng sang miền điện.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26" indent="-182526"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D882C3BC-4369-4C61-8FF4-C9B5B38B5D71}"/>
              </a:ext>
            </a:extLst>
          </p:cNvPr>
          <p:cNvSpPr/>
          <p:nvPr/>
        </p:nvSpPr>
        <p:spPr>
          <a:xfrm>
            <a:off x="524251" y="1890703"/>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Định nghĩa</a:t>
            </a:r>
          </a:p>
        </p:txBody>
      </p:sp>
      <p:pic>
        <p:nvPicPr>
          <p:cNvPr id="5" name="Picture 4">
            <a:extLst>
              <a:ext uri="{FF2B5EF4-FFF2-40B4-BE49-F238E27FC236}">
                <a16:creationId xmlns:a16="http://schemas.microsoft.com/office/drawing/2014/main" id="{FE63CF64-D606-6674-B046-DF14E7F73315}"/>
              </a:ext>
            </a:extLst>
          </p:cNvPr>
          <p:cNvPicPr>
            <a:picLocks noChangeAspect="1"/>
          </p:cNvPicPr>
          <p:nvPr/>
        </p:nvPicPr>
        <p:blipFill>
          <a:blip r:embed="rId3"/>
          <a:stretch>
            <a:fillRect/>
          </a:stretch>
        </p:blipFill>
        <p:spPr>
          <a:xfrm>
            <a:off x="124802" y="2196727"/>
            <a:ext cx="5247941" cy="3956671"/>
          </a:xfrm>
          <a:prstGeom prst="rect">
            <a:avLst/>
          </a:prstGeom>
        </p:spPr>
      </p:pic>
    </p:spTree>
    <p:extLst>
      <p:ext uri="{BB962C8B-B14F-4D97-AF65-F5344CB8AC3E}">
        <p14:creationId xmlns:p14="http://schemas.microsoft.com/office/powerpoint/2010/main" val="4012261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p:cNvGrpSpPr/>
          <p:nvPr/>
        </p:nvGrpSpPr>
        <p:grpSpPr>
          <a:xfrm>
            <a:off x="416128" y="444866"/>
            <a:ext cx="9051872" cy="553998"/>
            <a:chOff x="416128" y="444866"/>
            <a:chExt cx="9051872" cy="553998"/>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3" name="직사각형 2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5" name="직사각형 24">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biến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 Thu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thập</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dữ</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liệu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nhằm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ứng dụng</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6" name="TextBox 25">
            <a:extLst>
              <a:ext uri="{FF2B5EF4-FFF2-40B4-BE49-F238E27FC236}">
                <a16:creationId xmlns:a16="http://schemas.microsoft.com/office/drawing/2014/main" id="{913C6821-75FD-4DD1-926A-78E3C8A96093}"/>
              </a:ext>
            </a:extLst>
          </p:cNvPr>
          <p:cNvSpPr txBox="1"/>
          <p:nvPr/>
        </p:nvSpPr>
        <p:spPr>
          <a:xfrm>
            <a:off x="5067896" y="1868350"/>
            <a:ext cx="4428529" cy="3298339"/>
          </a:xfrm>
          <a:prstGeom prst="rect">
            <a:avLst/>
          </a:prstGeom>
          <a:noFill/>
        </p:spPr>
        <p:txBody>
          <a:bodyPr wrap="square">
            <a:spAutoFit/>
          </a:bodyPr>
          <a:lstStyle/>
          <a:p>
            <a:pPr marL="182526" indent="-182526" fontAlgn="base">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Cảm biến nhiệt độ: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trong những cảm biến thông dụng và phổ biến nhất là Cảm biến nhiệt độ. Cảm biến nhiệt độ, như tên cho thấy, cảm nhận nhiệt độ, tức là nó đo sự thay đổi của nhiệt độ.</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Cảm biến hồng ngoại (Tia hồng ngoại):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Cảm biến hồng ngoại hoặc Cảm biến hồng ngoại là cảm biến dựa trên ánh sáng được sử dụng trong các ứng dụng khác nhau như Phát hiện vật thể và tiệm cận. Cảm biến hồng ngoại được sử dụng làm cảm biến tiệm cận trong hầu hết các điện thoại di động.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Cảm biến siêu âm: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Cảm biến siêu âm là một thiết bị loại không tiếp xúc có thể được sử dụng để đo khoảng cách cũng như vận tốc của vật thể. Cảm biến siêu âm hoạt động dựa trên các thuộc tính của sóng âm thanh có tần số lớn hơn tần số mà con người có thể nghe được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pic>
        <p:nvPicPr>
          <p:cNvPr id="4" name="Picture 3">
            <a:extLst>
              <a:ext uri="{FF2B5EF4-FFF2-40B4-BE49-F238E27FC236}">
                <a16:creationId xmlns:a16="http://schemas.microsoft.com/office/drawing/2014/main" id="{4A619E69-B058-B9FC-DF4E-7CF9A4669D5B}"/>
              </a:ext>
            </a:extLst>
          </p:cNvPr>
          <p:cNvPicPr>
            <a:picLocks noChangeAspect="1"/>
          </p:cNvPicPr>
          <p:nvPr/>
        </p:nvPicPr>
        <p:blipFill>
          <a:blip r:embed="rId3"/>
          <a:stretch>
            <a:fillRect/>
          </a:stretch>
        </p:blipFill>
        <p:spPr>
          <a:xfrm>
            <a:off x="260699" y="2120670"/>
            <a:ext cx="4807197" cy="266723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p:cNvGrpSpPr/>
          <p:nvPr/>
        </p:nvGrpSpPr>
        <p:grpSpPr>
          <a:xfrm>
            <a:off x="416128" y="444866"/>
            <a:ext cx="9051872" cy="553998"/>
            <a:chOff x="416128" y="444866"/>
            <a:chExt cx="9051872" cy="553998"/>
          </a:xfrm>
        </p:grpSpPr>
        <p:sp>
          <p:nvSpPr>
            <p:cNvPr id="21" name="직사각형 20">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3" name="직사각형 2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5" name="직사각형 24">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biến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 Thu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thập</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dữ</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liệu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nhằm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ứng dụng </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(2/2)</a:t>
            </a:r>
          </a:p>
        </p:txBody>
      </p:sp>
      <p:sp>
        <p:nvSpPr>
          <p:cNvPr id="26" name="TextBox 25">
            <a:extLst>
              <a:ext uri="{FF2B5EF4-FFF2-40B4-BE49-F238E27FC236}">
                <a16:creationId xmlns:a16="http://schemas.microsoft.com/office/drawing/2014/main" id="{913C6821-75FD-4DD1-926A-78E3C8A96093}"/>
              </a:ext>
            </a:extLst>
          </p:cNvPr>
          <p:cNvSpPr txBox="1"/>
          <p:nvPr/>
        </p:nvSpPr>
        <p:spPr>
          <a:xfrm>
            <a:off x="5067896" y="1868350"/>
            <a:ext cx="4428529" cy="1395254"/>
          </a:xfrm>
          <a:prstGeom prst="rect">
            <a:avLst/>
          </a:prstGeom>
          <a:noFill/>
        </p:spPr>
        <p:txBody>
          <a:bodyPr wrap="square">
            <a:spAutoFit/>
          </a:bodyPr>
          <a:lstStyle/>
          <a:p>
            <a:pPr marL="182526" indent="-182526" fontAlgn="base">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Cảm biến con quay hồi chuyển: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Cảm biến con quay hồi chuyển, còn được gọi là cảm biến tốc độ góc hoặc cảm biến vận tốc góc, là thiết bị cảm nhận vận tốc góc.</a:t>
            </a:r>
          </a:p>
          <a:p>
            <a:pPr marL="182526" indent="-182526" fontAlgn="base">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Cảm biến hình ảnh: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Cảm biến hình ảnh hoặc bộ tạo ảnh là cảm biến phát hiện và truyền tải thông tin được sử dụng để tạo hình ảnh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 name="Picture 1">
            <a:extLst>
              <a:ext uri="{FF2B5EF4-FFF2-40B4-BE49-F238E27FC236}">
                <a16:creationId xmlns:a16="http://schemas.microsoft.com/office/drawing/2014/main" id="{444C69F8-B54E-D04D-B8C8-60BABC733966}"/>
              </a:ext>
            </a:extLst>
          </p:cNvPr>
          <p:cNvPicPr>
            <a:picLocks noChangeAspect="1"/>
          </p:cNvPicPr>
          <p:nvPr/>
        </p:nvPicPr>
        <p:blipFill>
          <a:blip r:embed="rId3"/>
          <a:stretch>
            <a:fillRect/>
          </a:stretch>
        </p:blipFill>
        <p:spPr>
          <a:xfrm>
            <a:off x="260699" y="2120670"/>
            <a:ext cx="4807197" cy="2667230"/>
          </a:xfrm>
          <a:prstGeom prst="rect">
            <a:avLst/>
          </a:prstGeom>
        </p:spPr>
      </p:pic>
    </p:spTree>
    <p:extLst>
      <p:ext uri="{BB962C8B-B14F-4D97-AF65-F5344CB8AC3E}">
        <p14:creationId xmlns:p14="http://schemas.microsoft.com/office/powerpoint/2010/main" val="41994637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ABA03381-B943-45B2-B9B3-6B6832B3458E}"/>
              </a:ext>
            </a:extLst>
          </p:cNvPr>
          <p:cNvGrpSpPr/>
          <p:nvPr/>
        </p:nvGrpSpPr>
        <p:grpSpPr>
          <a:xfrm>
            <a:off x="455113" y="1918478"/>
            <a:ext cx="4537075" cy="4102810"/>
            <a:chOff x="455113" y="1918478"/>
            <a:chExt cx="4537075" cy="4102810"/>
          </a:xfrm>
        </p:grpSpPr>
        <p:sp>
          <p:nvSpPr>
            <p:cNvPr id="35" name="모서리가 둥근 직사각형 4">
              <a:extLst>
                <a:ext uri="{FF2B5EF4-FFF2-40B4-BE49-F238E27FC236}">
                  <a16:creationId xmlns:a16="http://schemas.microsoft.com/office/drawing/2014/main" id="{7780BC54-648D-4AAE-84B8-34C55C5F0B90}"/>
                </a:ext>
              </a:extLst>
            </p:cNvPr>
            <p:cNvSpPr/>
            <p:nvPr/>
          </p:nvSpPr>
          <p:spPr>
            <a:xfrm>
              <a:off x="455113" y="1918478"/>
              <a:ext cx="4537075" cy="410281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 name="그룹 3">
              <a:extLst>
                <a:ext uri="{FF2B5EF4-FFF2-40B4-BE49-F238E27FC236}">
                  <a16:creationId xmlns:a16="http://schemas.microsoft.com/office/drawing/2014/main" id="{3547B39E-4EA2-4E29-8DE8-BC354853C369}"/>
                </a:ext>
              </a:extLst>
            </p:cNvPr>
            <p:cNvGrpSpPr/>
            <p:nvPr/>
          </p:nvGrpSpPr>
          <p:grpSpPr>
            <a:xfrm>
              <a:off x="861396" y="2132844"/>
              <a:ext cx="2074797" cy="1323152"/>
              <a:chOff x="839770" y="2218568"/>
              <a:chExt cx="1626931" cy="1037536"/>
            </a:xfrm>
          </p:grpSpPr>
          <p:pic>
            <p:nvPicPr>
              <p:cNvPr id="338946" name="Picture 2" descr="http://www.mechasolution.com/shop/data/goods/1358318751182m0.jpg"/>
              <p:cNvPicPr>
                <a:picLocks noChangeAspect="1" noChangeArrowheads="1"/>
              </p:cNvPicPr>
              <p:nvPr/>
            </p:nvPicPr>
            <p:blipFill>
              <a:blip r:embed="rId3" cstate="print"/>
              <a:srcRect t="10080"/>
              <a:stretch>
                <a:fillRect/>
              </a:stretch>
            </p:blipFill>
            <p:spPr bwMode="auto">
              <a:xfrm>
                <a:off x="1312860" y="2218568"/>
                <a:ext cx="1153841" cy="1037536"/>
              </a:xfrm>
              <a:prstGeom prst="rect">
                <a:avLst/>
              </a:prstGeom>
              <a:noFill/>
            </p:spPr>
          </p:pic>
          <p:pic>
            <p:nvPicPr>
              <p:cNvPr id="338948" name="Picture 4" descr="http://m.easykit.co.kr/web/product/big/easykit2_1056.jpg"/>
              <p:cNvPicPr>
                <a:picLocks noChangeAspect="1" noChangeArrowheads="1"/>
              </p:cNvPicPr>
              <p:nvPr/>
            </p:nvPicPr>
            <p:blipFill>
              <a:blip r:embed="rId4" cstate="print">
                <a:clrChange>
                  <a:clrFrom>
                    <a:srgbClr val="FDF7FB"/>
                  </a:clrFrom>
                  <a:clrTo>
                    <a:srgbClr val="FDF7FB">
                      <a:alpha val="0"/>
                    </a:srgbClr>
                  </a:clrTo>
                </a:clrChange>
              </a:blip>
              <a:srcRect t="10000" r="6250"/>
              <a:stretch>
                <a:fillRect/>
              </a:stretch>
            </p:blipFill>
            <p:spPr bwMode="auto">
              <a:xfrm>
                <a:off x="839770" y="2549199"/>
                <a:ext cx="726909" cy="523375"/>
              </a:xfrm>
              <a:prstGeom prst="rect">
                <a:avLst/>
              </a:prstGeom>
              <a:noFill/>
            </p:spPr>
          </p:pic>
          <p:sp>
            <p:nvSpPr>
              <p:cNvPr id="17" name="직사각형 16"/>
              <p:cNvSpPr/>
              <p:nvPr/>
            </p:nvSpPr>
            <p:spPr>
              <a:xfrm>
                <a:off x="1152222" y="3057740"/>
                <a:ext cx="893712" cy="144804"/>
              </a:xfrm>
              <a:prstGeom prst="rect">
                <a:avLst/>
              </a:prstGeom>
            </p:spPr>
            <p:txBody>
              <a:bodyPr wrap="non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Cảm biến áp suất</a:t>
                </a:r>
              </a:p>
            </p:txBody>
          </p:sp>
        </p:grpSp>
        <p:grpSp>
          <p:nvGrpSpPr>
            <p:cNvPr id="7" name="그룹 6">
              <a:extLst>
                <a:ext uri="{FF2B5EF4-FFF2-40B4-BE49-F238E27FC236}">
                  <a16:creationId xmlns:a16="http://schemas.microsoft.com/office/drawing/2014/main" id="{028F4E3D-1B25-403F-B69E-19484D2A4467}"/>
                </a:ext>
              </a:extLst>
            </p:cNvPr>
            <p:cNvGrpSpPr/>
            <p:nvPr/>
          </p:nvGrpSpPr>
          <p:grpSpPr>
            <a:xfrm>
              <a:off x="745589" y="3653913"/>
              <a:ext cx="1130838" cy="1118339"/>
              <a:chOff x="1137715" y="3339586"/>
              <a:chExt cx="736911" cy="728766"/>
            </a:xfrm>
          </p:grpSpPr>
          <p:pic>
            <p:nvPicPr>
              <p:cNvPr id="338950" name="Picture 6" descr="http://artrobot.co.kr/web/product/medium/BOB-09964_m.jpg"/>
              <p:cNvPicPr>
                <a:picLocks noChangeAspect="1" noChangeArrowheads="1"/>
              </p:cNvPicPr>
              <p:nvPr/>
            </p:nvPicPr>
            <p:blipFill>
              <a:blip r:embed="rId5" cstate="print"/>
              <a:srcRect/>
              <a:stretch>
                <a:fillRect/>
              </a:stretch>
            </p:blipFill>
            <p:spPr bwMode="auto">
              <a:xfrm>
                <a:off x="1157813" y="3339586"/>
                <a:ext cx="659065" cy="494298"/>
              </a:xfrm>
              <a:prstGeom prst="rect">
                <a:avLst/>
              </a:prstGeom>
              <a:noFill/>
            </p:spPr>
          </p:pic>
          <p:sp>
            <p:nvSpPr>
              <p:cNvPr id="19" name="직사각형 18"/>
              <p:cNvSpPr/>
              <p:nvPr/>
            </p:nvSpPr>
            <p:spPr>
              <a:xfrm>
                <a:off x="1137715" y="3827677"/>
                <a:ext cx="736911" cy="240675"/>
              </a:xfrm>
              <a:prstGeom prst="rect">
                <a:avLst/>
              </a:prstGeom>
            </p:spPr>
            <p:txBody>
              <a:bodyPr wrap="squar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Cảm biến âm thanh</a:t>
                </a:r>
              </a:p>
            </p:txBody>
          </p:sp>
        </p:grpSp>
        <p:grpSp>
          <p:nvGrpSpPr>
            <p:cNvPr id="8" name="그룹 7">
              <a:extLst>
                <a:ext uri="{FF2B5EF4-FFF2-40B4-BE49-F238E27FC236}">
                  <a16:creationId xmlns:a16="http://schemas.microsoft.com/office/drawing/2014/main" id="{1A2811AF-09FB-4A58-8797-CA5CA292EA18}"/>
                </a:ext>
              </a:extLst>
            </p:cNvPr>
            <p:cNvGrpSpPr/>
            <p:nvPr/>
          </p:nvGrpSpPr>
          <p:grpSpPr>
            <a:xfrm>
              <a:off x="1799132" y="3667125"/>
              <a:ext cx="1476365" cy="915389"/>
              <a:chOff x="2037257" y="3143250"/>
              <a:chExt cx="1476365" cy="915389"/>
            </a:xfrm>
          </p:grpSpPr>
          <p:pic>
            <p:nvPicPr>
              <p:cNvPr id="338956" name="Picture 12" descr="http://www.vctec.co.kr/web/product/big/vctmall_831.jpg"/>
              <p:cNvPicPr>
                <a:picLocks noChangeAspect="1" noChangeArrowheads="1"/>
              </p:cNvPicPr>
              <p:nvPr/>
            </p:nvPicPr>
            <p:blipFill>
              <a:blip r:embed="rId6" cstate="print"/>
              <a:srcRect/>
              <a:stretch>
                <a:fillRect/>
              </a:stretch>
            </p:blipFill>
            <p:spPr bwMode="auto">
              <a:xfrm>
                <a:off x="2398949" y="3143250"/>
                <a:ext cx="753011" cy="753011"/>
              </a:xfrm>
              <a:prstGeom prst="rect">
                <a:avLst/>
              </a:prstGeom>
              <a:noFill/>
            </p:spPr>
          </p:pic>
          <p:sp>
            <p:nvSpPr>
              <p:cNvPr id="24" name="직사각형 23"/>
              <p:cNvSpPr/>
              <p:nvPr/>
            </p:nvSpPr>
            <p:spPr>
              <a:xfrm>
                <a:off x="2037257" y="3873973"/>
                <a:ext cx="1476365" cy="184666"/>
              </a:xfrm>
              <a:prstGeom prst="rect">
                <a:avLst/>
              </a:prstGeom>
            </p:spPr>
            <p:txBody>
              <a:bodyPr wrap="non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Cảm biến nồng độ cồn</a:t>
                </a:r>
              </a:p>
            </p:txBody>
          </p:sp>
        </p:grpSp>
        <p:grpSp>
          <p:nvGrpSpPr>
            <p:cNvPr id="5" name="그룹 4">
              <a:extLst>
                <a:ext uri="{FF2B5EF4-FFF2-40B4-BE49-F238E27FC236}">
                  <a16:creationId xmlns:a16="http://schemas.microsoft.com/office/drawing/2014/main" id="{A81814A4-C216-4BF7-A19C-FE456F37FD2B}"/>
                </a:ext>
              </a:extLst>
            </p:cNvPr>
            <p:cNvGrpSpPr/>
            <p:nvPr/>
          </p:nvGrpSpPr>
          <p:grpSpPr>
            <a:xfrm>
              <a:off x="3245253" y="2327660"/>
              <a:ext cx="993372" cy="1058697"/>
              <a:chOff x="2397528" y="2270511"/>
              <a:chExt cx="751657" cy="801087"/>
            </a:xfrm>
          </p:grpSpPr>
          <p:pic>
            <p:nvPicPr>
              <p:cNvPr id="27" name="Picture 4" descr="http://intelrealsense.bemyapp.com/images/creative-cam.png"/>
              <p:cNvPicPr>
                <a:picLocks noChangeAspect="1" noChangeArrowheads="1"/>
              </p:cNvPicPr>
              <p:nvPr/>
            </p:nvPicPr>
            <p:blipFill>
              <a:blip r:embed="rId7" cstate="print"/>
              <a:srcRect/>
              <a:stretch>
                <a:fillRect/>
              </a:stretch>
            </p:blipFill>
            <p:spPr bwMode="auto">
              <a:xfrm>
                <a:off x="2397528" y="2270511"/>
                <a:ext cx="751657" cy="621939"/>
              </a:xfrm>
              <a:prstGeom prst="rect">
                <a:avLst/>
              </a:prstGeom>
              <a:noFill/>
            </p:spPr>
          </p:pic>
          <p:sp>
            <p:nvSpPr>
              <p:cNvPr id="29" name="직사각형 28"/>
              <p:cNvSpPr/>
              <p:nvPr/>
            </p:nvSpPr>
            <p:spPr>
              <a:xfrm>
                <a:off x="2453743" y="2931866"/>
                <a:ext cx="639224" cy="139732"/>
              </a:xfrm>
              <a:prstGeom prst="rect">
                <a:avLst/>
              </a:prstGeom>
            </p:spPr>
            <p:txBody>
              <a:bodyPr wrap="non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Cảm biến 3D</a:t>
                </a:r>
              </a:p>
            </p:txBody>
          </p:sp>
        </p:grpSp>
        <p:grpSp>
          <p:nvGrpSpPr>
            <p:cNvPr id="6" name="그룹 5">
              <a:extLst>
                <a:ext uri="{FF2B5EF4-FFF2-40B4-BE49-F238E27FC236}">
                  <a16:creationId xmlns:a16="http://schemas.microsoft.com/office/drawing/2014/main" id="{E65FAF2F-0923-4959-A3C2-1F4813921384}"/>
                </a:ext>
              </a:extLst>
            </p:cNvPr>
            <p:cNvGrpSpPr/>
            <p:nvPr/>
          </p:nvGrpSpPr>
          <p:grpSpPr>
            <a:xfrm>
              <a:off x="3218265" y="3656780"/>
              <a:ext cx="1666753" cy="2192558"/>
              <a:chOff x="3418290" y="2085155"/>
              <a:chExt cx="1666753" cy="2192558"/>
            </a:xfrm>
          </p:grpSpPr>
          <p:sp>
            <p:nvSpPr>
              <p:cNvPr id="31" name="직사각형 30"/>
              <p:cNvSpPr/>
              <p:nvPr/>
            </p:nvSpPr>
            <p:spPr>
              <a:xfrm>
                <a:off x="3509291" y="4093047"/>
                <a:ext cx="1575752" cy="184666"/>
              </a:xfrm>
              <a:prstGeom prst="rect">
                <a:avLst/>
              </a:prstGeom>
            </p:spPr>
            <p:txBody>
              <a:bodyPr wrap="non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Cảm biến đường huyết</a:t>
                </a:r>
              </a:p>
            </p:txBody>
          </p:sp>
          <p:pic>
            <p:nvPicPr>
              <p:cNvPr id="1026" name="Picture 2" descr="오션 블루 정면 좌측 45도 100도 열림">
                <a:extLst>
                  <a:ext uri="{FF2B5EF4-FFF2-40B4-BE49-F238E27FC236}">
                    <a16:creationId xmlns:a16="http://schemas.microsoft.com/office/drawing/2014/main" id="{225A519E-EA4A-4C9A-A633-1D761C9D15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18290" y="2085155"/>
                <a:ext cx="1353044" cy="103753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 name="그룹 29"/>
          <p:cNvGrpSpPr/>
          <p:nvPr/>
        </p:nvGrpSpPr>
        <p:grpSpPr>
          <a:xfrm>
            <a:off x="416128" y="444866"/>
            <a:ext cx="9051872" cy="553998"/>
            <a:chOff x="416128" y="444866"/>
            <a:chExt cx="9051872" cy="553998"/>
          </a:xfrm>
        </p:grpSpPr>
        <p:sp>
          <p:nvSpPr>
            <p:cNvPr id="32" name="직사각형 31">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33" name="직사각형 3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34" name="직사각형 33">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biến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 Thu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thập</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dữ</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liệu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nhằm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ứng dụng </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(1/2)</a:t>
            </a:r>
          </a:p>
        </p:txBody>
      </p:sp>
      <p:sp>
        <p:nvSpPr>
          <p:cNvPr id="28" name="TextBox 27">
            <a:extLst>
              <a:ext uri="{FF2B5EF4-FFF2-40B4-BE49-F238E27FC236}">
                <a16:creationId xmlns:a16="http://schemas.microsoft.com/office/drawing/2014/main" id="{241CBC3D-CDFA-40EF-AFB4-1756C17A486F}"/>
              </a:ext>
            </a:extLst>
          </p:cNvPr>
          <p:cNvSpPr txBox="1"/>
          <p:nvPr/>
        </p:nvSpPr>
        <p:spPr>
          <a:xfrm>
            <a:off x="5067896" y="1868350"/>
            <a:ext cx="4428529" cy="3503523"/>
          </a:xfrm>
          <a:prstGeom prst="rect">
            <a:avLst/>
          </a:prstGeom>
          <a:noFill/>
        </p:spPr>
        <p:txBody>
          <a:bodyPr wrap="square">
            <a:spAutoFit/>
          </a:bodyPr>
          <a:lstStyle/>
          <a:p>
            <a:pPr marL="182526" indent="-182526" fontAlgn="base">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Cảm biến cồn: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Như tên gợi ý, Cảm biến cồn phát hiện cồn. Thông thường, cảm biến rượu được sử dụng trong các thiết bị phân tích hơi thở để xác định xem một người có say hay không. Nhân viên thực thi pháp luật sử dụng máy phân tích hơi thở để bắt thủ phạm say rượu và lái xe.</a:t>
            </a:r>
          </a:p>
          <a:p>
            <a:pPr marL="182526" indent="-182526" fontAlgn="base">
              <a:spcAft>
                <a:spcPts val="800"/>
              </a:spcAft>
              <a:buClr>
                <a:srgbClr val="193EB0"/>
              </a:buClr>
              <a:buFont typeface="SamsungOne 400" panose="020B0503030303020204" pitchFamily="34" charset="0"/>
              <a:buChar char="‣"/>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áp</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lỏng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Cảm biến 3D: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là công nghệ cảm biến độ sâu giúp tăng cường khả năng của máy ảnh để nhận dạng khuôn mặt và đối tượng.</a:t>
            </a:r>
          </a:p>
          <a:p>
            <a:pPr marL="182526" indent="-182526" fontAlgn="base">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Cảm biến âm thanh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Cảm biến âm thanh được định nghĩa là một mô-đun phát hiện sóng âm thanh thông qua cường độ của nó và chuyển đổi nó thành tín hiệu điện.</a:t>
            </a:r>
          </a:p>
          <a:p>
            <a:pPr marL="182526" indent="-182526" fontAlgn="base">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Cảm biến đường huyết: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kính áp tròng được thiết kế để theo dõi lượng đường trong máu.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0" name="Picture 9">
            <a:extLst>
              <a:ext uri="{FF2B5EF4-FFF2-40B4-BE49-F238E27FC236}">
                <a16:creationId xmlns:a16="http://schemas.microsoft.com/office/drawing/2014/main" id="{82BD105B-A46E-34C7-5C58-898C503403F7}"/>
              </a:ext>
            </a:extLst>
          </p:cNvPr>
          <p:cNvPicPr>
            <a:picLocks noChangeAspect="1"/>
          </p:cNvPicPr>
          <p:nvPr/>
        </p:nvPicPr>
        <p:blipFill>
          <a:blip r:embed="rId9"/>
          <a:stretch>
            <a:fillRect/>
          </a:stretch>
        </p:blipFill>
        <p:spPr>
          <a:xfrm>
            <a:off x="3012948" y="4579621"/>
            <a:ext cx="1800883" cy="1085051"/>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416128" y="444866"/>
            <a:ext cx="9051872" cy="553998"/>
            <a:chOff x="416128" y="444866"/>
            <a:chExt cx="9051872" cy="553998"/>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0" name="직사각형 1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pSp>
        <p:nvGrpSpPr>
          <p:cNvPr id="2" name="그룹 1">
            <a:extLst>
              <a:ext uri="{FF2B5EF4-FFF2-40B4-BE49-F238E27FC236}">
                <a16:creationId xmlns:a16="http://schemas.microsoft.com/office/drawing/2014/main" id="{09DDE112-DA80-43B7-93C8-1377D0152E39}"/>
              </a:ext>
            </a:extLst>
          </p:cNvPr>
          <p:cNvGrpSpPr/>
          <p:nvPr/>
        </p:nvGrpSpPr>
        <p:grpSpPr>
          <a:xfrm>
            <a:off x="455114" y="1870853"/>
            <a:ext cx="4507412" cy="4195778"/>
            <a:chOff x="455114" y="1556528"/>
            <a:chExt cx="4507412" cy="4195778"/>
          </a:xfrm>
        </p:grpSpPr>
        <p:sp>
          <p:nvSpPr>
            <p:cNvPr id="23" name="모서리가 둥근 직사각형 4">
              <a:extLst>
                <a:ext uri="{FF2B5EF4-FFF2-40B4-BE49-F238E27FC236}">
                  <a16:creationId xmlns:a16="http://schemas.microsoft.com/office/drawing/2014/main" id="{51A540EF-9D1D-433E-AF57-F1C0F7680C19}"/>
                </a:ext>
              </a:extLst>
            </p:cNvPr>
            <p:cNvSpPr/>
            <p:nvPr/>
          </p:nvSpPr>
          <p:spPr>
            <a:xfrm>
              <a:off x="455114" y="1556528"/>
              <a:ext cx="4507412" cy="41957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 name="Picture 7">
              <a:extLst>
                <a:ext uri="{FF2B5EF4-FFF2-40B4-BE49-F238E27FC236}">
                  <a16:creationId xmlns:a16="http://schemas.microsoft.com/office/drawing/2014/main" id="{A7BBB1CF-DD4D-4D09-BC40-DABBACC73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395" y="3566030"/>
              <a:ext cx="1910610" cy="182611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5BE20CD1-6E8D-43D3-8151-EACE66451698}"/>
                </a:ext>
              </a:extLst>
            </p:cNvPr>
            <p:cNvGrpSpPr/>
            <p:nvPr/>
          </p:nvGrpSpPr>
          <p:grpSpPr>
            <a:xfrm>
              <a:off x="726872" y="1732733"/>
              <a:ext cx="1638393" cy="1926320"/>
              <a:chOff x="726872" y="1732733"/>
              <a:chExt cx="1638393" cy="1926320"/>
            </a:xfrm>
          </p:grpSpPr>
          <p:pic>
            <p:nvPicPr>
              <p:cNvPr id="25" name="Picture 3">
                <a:extLst>
                  <a:ext uri="{FF2B5EF4-FFF2-40B4-BE49-F238E27FC236}">
                    <a16:creationId xmlns:a16="http://schemas.microsoft.com/office/drawing/2014/main" id="{914BF8ED-267A-493F-B7F6-46EAD00DC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72" y="1732733"/>
                <a:ext cx="1638393" cy="1655760"/>
              </a:xfrm>
              <a:prstGeom prst="rect">
                <a:avLst/>
              </a:prstGeom>
              <a:noFill/>
              <a:extLst>
                <a:ext uri="{909E8E84-426E-40DD-AFC4-6F175D3DCCD1}">
                  <a14:hiddenFill xmlns:a14="http://schemas.microsoft.com/office/drawing/2010/main">
                    <a:solidFill>
                      <a:srgbClr val="FFFFFF"/>
                    </a:solidFill>
                  </a14:hiddenFill>
                </a:ext>
              </a:extLst>
            </p:spPr>
          </p:pic>
          <p:sp>
            <p:nvSpPr>
              <p:cNvPr id="28" name="직사각형 27">
                <a:extLst>
                  <a:ext uri="{FF2B5EF4-FFF2-40B4-BE49-F238E27FC236}">
                    <a16:creationId xmlns:a16="http://schemas.microsoft.com/office/drawing/2014/main" id="{F5C45571-353A-4581-87A5-6AAE040179D2}"/>
                  </a:ext>
                </a:extLst>
              </p:cNvPr>
              <p:cNvSpPr/>
              <p:nvPr/>
            </p:nvSpPr>
            <p:spPr>
              <a:xfrm>
                <a:off x="824441" y="3474387"/>
                <a:ext cx="1398124" cy="184666"/>
              </a:xfrm>
              <a:prstGeom prst="rect">
                <a:avLst/>
              </a:prstGeom>
            </p:spPr>
            <p:txBody>
              <a:bodyPr wrap="squar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Cảm biến gia tốc</a:t>
                </a:r>
              </a:p>
            </p:txBody>
          </p:sp>
        </p:grpSp>
        <p:grpSp>
          <p:nvGrpSpPr>
            <p:cNvPr id="5" name="그룹 4">
              <a:extLst>
                <a:ext uri="{FF2B5EF4-FFF2-40B4-BE49-F238E27FC236}">
                  <a16:creationId xmlns:a16="http://schemas.microsoft.com/office/drawing/2014/main" id="{06E0D15B-4482-4D17-8212-9BABEF507367}"/>
                </a:ext>
              </a:extLst>
            </p:cNvPr>
            <p:cNvGrpSpPr/>
            <p:nvPr/>
          </p:nvGrpSpPr>
          <p:grpSpPr>
            <a:xfrm>
              <a:off x="2294711" y="2095501"/>
              <a:ext cx="2515020" cy="1534977"/>
              <a:chOff x="3056711" y="2095501"/>
              <a:chExt cx="2515020" cy="1534977"/>
            </a:xfrm>
          </p:grpSpPr>
          <p:pic>
            <p:nvPicPr>
              <p:cNvPr id="26" name="Picture 5">
                <a:extLst>
                  <a:ext uri="{FF2B5EF4-FFF2-40B4-BE49-F238E27FC236}">
                    <a16:creationId xmlns:a16="http://schemas.microsoft.com/office/drawing/2014/main" id="{6CAF2829-899F-452F-BC41-D396B1A83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6711" y="2095501"/>
                <a:ext cx="2515020" cy="111966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218B1126-28B4-4295-8F27-15E9DE0C3E8A}"/>
                  </a:ext>
                </a:extLst>
              </p:cNvPr>
              <p:cNvSpPr/>
              <p:nvPr/>
            </p:nvSpPr>
            <p:spPr>
              <a:xfrm>
                <a:off x="3405381" y="3445812"/>
                <a:ext cx="1854703" cy="184666"/>
              </a:xfrm>
              <a:prstGeom prst="rect">
                <a:avLst/>
              </a:prstGeom>
            </p:spPr>
            <p:txBody>
              <a:bodyPr wrap="squar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Cảm biến gia tốc tuyến tính</a:t>
                </a:r>
              </a:p>
            </p:txBody>
          </p:sp>
        </p:grpSp>
        <p:sp>
          <p:nvSpPr>
            <p:cNvPr id="30" name="직사각형 29">
              <a:extLst>
                <a:ext uri="{FF2B5EF4-FFF2-40B4-BE49-F238E27FC236}">
                  <a16:creationId xmlns:a16="http://schemas.microsoft.com/office/drawing/2014/main" id="{75D548B3-73A0-4F0A-8A80-1A63C7BBCB29}"/>
                </a:ext>
              </a:extLst>
            </p:cNvPr>
            <p:cNvSpPr/>
            <p:nvPr/>
          </p:nvSpPr>
          <p:spPr>
            <a:xfrm>
              <a:off x="1788909" y="5369862"/>
              <a:ext cx="1947254" cy="184666"/>
            </a:xfrm>
            <a:prstGeom prst="rect">
              <a:avLst/>
            </a:prstGeom>
          </p:spPr>
          <p:txBody>
            <a:bodyPr wrap="squar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Cảm biến áp suất khí quyển</a:t>
              </a:r>
            </a:p>
          </p:txBody>
        </p:sp>
      </p:grpSp>
      <p:sp>
        <p:nvSpPr>
          <p:cNvPr id="31" name="TextBox 30">
            <a:extLst>
              <a:ext uri="{FF2B5EF4-FFF2-40B4-BE49-F238E27FC236}">
                <a16:creationId xmlns:a16="http://schemas.microsoft.com/office/drawing/2014/main" id="{251014ED-495D-4929-AA0F-7B63CB2FFE30}"/>
              </a:ext>
            </a:extLst>
          </p:cNvPr>
          <p:cNvSpPr txBox="1"/>
          <p:nvPr/>
        </p:nvSpPr>
        <p:spPr>
          <a:xfrm>
            <a:off x="5067896" y="1882551"/>
            <a:ext cx="4428529" cy="1897955"/>
          </a:xfrm>
          <a:prstGeom prst="rect">
            <a:avLst/>
          </a:prstGeom>
          <a:noFill/>
        </p:spPr>
        <p:txBody>
          <a:bodyPr wrap="square">
            <a:spAutoFit/>
          </a:bodyPr>
          <a:lstStyle/>
          <a:p>
            <a:pPr marL="182526" indent="-182526" fontAlgn="base">
              <a:spcAft>
                <a:spcPts val="800"/>
              </a:spcAft>
              <a:buClr>
                <a:srgbClr val="193EB0"/>
              </a:buClr>
              <a:buFont typeface="SamsungOne 400" panose="020B0503030303020204" pitchFamily="34" charset="0"/>
              <a:buChar char="‣"/>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gia</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ứng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Cảm biến gia tốc tuyến tính: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Chức năng của gia tốc kế chỉ đơn giản là cảm nhận gia tốc vật lý tuyến tính và cung cấp tín hiệu đầu ra điện tỷ lệ.</a:t>
            </a:r>
          </a:p>
          <a:p>
            <a:pPr marL="182526" indent="-182526" fontAlgn="base">
              <a:spcAft>
                <a:spcPts val="800"/>
              </a:spcAft>
              <a:buClr>
                <a:srgbClr val="193EB0"/>
              </a:buClr>
              <a:buFont typeface="SamsungOne 400" panose="020B0503030303020204" pitchFamily="34" charset="0"/>
              <a:buChar char="‣"/>
            </a:pP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áp</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khí</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quyển</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300" dirty="0">
              <a:solidFill>
                <a:prstClr val="black">
                  <a:lumMod val="85000"/>
                  <a:lumOff val="15000"/>
                </a:prstClr>
              </a:solidFill>
              <a:latin typeface="SamsungOne-400" panose="020B0503030303020204" pitchFamily="34" charset="0"/>
            </a:endParaRPr>
          </a:p>
        </p:txBody>
      </p:sp>
      <p:sp>
        <p:nvSpPr>
          <p:cNvPr id="15" name="직사각형 14">
            <a:extLst>
              <a:ext uri="{FF2B5EF4-FFF2-40B4-BE49-F238E27FC236}">
                <a16:creationId xmlns:a16="http://schemas.microsoft.com/office/drawing/2014/main" id="{62125DFA-AECD-4B07-8824-73AC262BA08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biến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 Thu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thập</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dữ</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liệu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nhằm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thực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hiện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ứng dụng</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843948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D5C6D93F-5CE4-44B7-9412-039D466FFB64}"/>
              </a:ext>
            </a:extLst>
          </p:cNvPr>
          <p:cNvGrpSpPr/>
          <p:nvPr/>
        </p:nvGrpSpPr>
        <p:grpSpPr>
          <a:xfrm>
            <a:off x="559816" y="2493829"/>
            <a:ext cx="8845945" cy="3343540"/>
            <a:chOff x="559816" y="2493829"/>
            <a:chExt cx="8845945" cy="3343540"/>
          </a:xfrm>
        </p:grpSpPr>
        <p:sp>
          <p:nvSpPr>
            <p:cNvPr id="25" name="모서리가 둥근 직사각형 4">
              <a:extLst>
                <a:ext uri="{FF2B5EF4-FFF2-40B4-BE49-F238E27FC236}">
                  <a16:creationId xmlns:a16="http://schemas.microsoft.com/office/drawing/2014/main" id="{D6337EEA-2E29-47F0-886A-87EF635227AE}"/>
                </a:ext>
              </a:extLst>
            </p:cNvPr>
            <p:cNvSpPr/>
            <p:nvPr/>
          </p:nvSpPr>
          <p:spPr>
            <a:xfrm>
              <a:off x="559816" y="2493829"/>
              <a:ext cx="8845945" cy="32768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p>
          </p:txBody>
        </p:sp>
        <p:pic>
          <p:nvPicPr>
            <p:cNvPr id="338952" name="Picture 8" descr="http://artrobot.co.kr/web/product/medium/ROB-09238_m.jpg"/>
            <p:cNvPicPr>
              <a:picLocks noChangeAspect="1" noChangeArrowheads="1"/>
            </p:cNvPicPr>
            <p:nvPr/>
          </p:nvPicPr>
          <p:blipFill>
            <a:blip r:embed="rId3" cstate="print"/>
            <a:srcRect/>
            <a:stretch>
              <a:fillRect/>
            </a:stretch>
          </p:blipFill>
          <p:spPr bwMode="auto">
            <a:xfrm>
              <a:off x="848262" y="2673435"/>
              <a:ext cx="1294239" cy="907302"/>
            </a:xfrm>
            <a:prstGeom prst="rect">
              <a:avLst/>
            </a:prstGeom>
            <a:noFill/>
          </p:spPr>
        </p:pic>
        <p:sp>
          <p:nvSpPr>
            <p:cNvPr id="22" name="직사각형 21"/>
            <p:cNvSpPr/>
            <p:nvPr/>
          </p:nvSpPr>
          <p:spPr>
            <a:xfrm>
              <a:off x="843700" y="3604923"/>
              <a:ext cx="1303364" cy="184666"/>
            </a:xfrm>
            <a:prstGeom prst="rect">
              <a:avLst/>
            </a:prstGeom>
          </p:spPr>
          <p:txBody>
            <a:bodyPr wrap="squar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Động cơ bước</a:t>
              </a:r>
            </a:p>
          </p:txBody>
        </p:sp>
        <p:grpSp>
          <p:nvGrpSpPr>
            <p:cNvPr id="2" name="그룹 1">
              <a:extLst>
                <a:ext uri="{FF2B5EF4-FFF2-40B4-BE49-F238E27FC236}">
                  <a16:creationId xmlns:a16="http://schemas.microsoft.com/office/drawing/2014/main" id="{8D494B47-FF7E-49F4-A310-74E4FB7317BB}"/>
                </a:ext>
              </a:extLst>
            </p:cNvPr>
            <p:cNvGrpSpPr/>
            <p:nvPr/>
          </p:nvGrpSpPr>
          <p:grpSpPr>
            <a:xfrm>
              <a:off x="1491029" y="4033511"/>
              <a:ext cx="3689182" cy="1644465"/>
              <a:chOff x="1491029" y="3966836"/>
              <a:chExt cx="3689182" cy="1644465"/>
            </a:xfrm>
          </p:grpSpPr>
          <p:sp>
            <p:nvSpPr>
              <p:cNvPr id="24" name="직사각형 23"/>
              <p:cNvSpPr/>
              <p:nvPr/>
            </p:nvSpPr>
            <p:spPr>
              <a:xfrm>
                <a:off x="3773771" y="5241969"/>
                <a:ext cx="1406440" cy="369332"/>
              </a:xfrm>
              <a:prstGeom prst="rect">
                <a:avLst/>
              </a:prstGeom>
            </p:spPr>
            <p:txBody>
              <a:bodyPr wrap="square" lIns="0" tIns="0" rIns="0" bIns="0">
                <a:spAutoFit/>
                <a:scene3d>
                  <a:camera prst="orthographicFront"/>
                  <a:lightRig rig="threePt" dir="t"/>
                </a:scene3d>
                <a:sp3d>
                  <a:bevelT w="0" h="6350"/>
                </a:sp3d>
              </a:bodyPr>
              <a:lstStyle/>
              <a:p>
                <a:pP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Động cơ MEMS siêu nhỏ</a:t>
                </a:r>
              </a:p>
            </p:txBody>
          </p:sp>
          <p:pic>
            <p:nvPicPr>
              <p:cNvPr id="338958" name="Picture 14" descr="http://heim.ifi.uio.no/~oddvar/motor.jpg"/>
              <p:cNvPicPr>
                <a:picLocks noChangeAspect="1" noChangeArrowheads="1"/>
              </p:cNvPicPr>
              <p:nvPr/>
            </p:nvPicPr>
            <p:blipFill>
              <a:blip r:embed="rId4" cstate="print"/>
              <a:srcRect/>
              <a:stretch>
                <a:fillRect/>
              </a:stretch>
            </p:blipFill>
            <p:spPr bwMode="auto">
              <a:xfrm>
                <a:off x="1491029" y="3966836"/>
                <a:ext cx="2196801" cy="1566959"/>
              </a:xfrm>
              <a:prstGeom prst="rect">
                <a:avLst/>
              </a:prstGeom>
              <a:noFill/>
            </p:spPr>
          </p:pic>
        </p:grpSp>
        <p:pic>
          <p:nvPicPr>
            <p:cNvPr id="183298" name="Picture 2" descr="http://img.directindustry.com/images_di/photo-g/pneumatic-micro-valve-7038-4206963.jpg"/>
            <p:cNvPicPr>
              <a:picLocks noChangeAspect="1" noChangeArrowheads="1"/>
            </p:cNvPicPr>
            <p:nvPr/>
          </p:nvPicPr>
          <p:blipFill>
            <a:blip r:embed="rId5" cstate="print"/>
            <a:srcRect l="7560" t="30240" r="9281" b="24401"/>
            <a:stretch>
              <a:fillRect/>
            </a:stretch>
          </p:blipFill>
          <p:spPr bwMode="auto">
            <a:xfrm>
              <a:off x="3866570" y="2753079"/>
              <a:ext cx="1873241" cy="955054"/>
            </a:xfrm>
            <a:prstGeom prst="rect">
              <a:avLst/>
            </a:prstGeom>
            <a:noFill/>
          </p:spPr>
        </p:pic>
        <p:sp>
          <p:nvSpPr>
            <p:cNvPr id="9" name="직사각형 8"/>
            <p:cNvSpPr/>
            <p:nvPr/>
          </p:nvSpPr>
          <p:spPr>
            <a:xfrm>
              <a:off x="3704790" y="3684567"/>
              <a:ext cx="2196800" cy="184666"/>
            </a:xfrm>
            <a:prstGeom prst="rect">
              <a:avLst/>
            </a:prstGeom>
          </p:spPr>
          <p:txBody>
            <a:bodyPr wrap="squar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Van khí nén siêu nhỏ</a:t>
              </a:r>
            </a:p>
          </p:txBody>
        </p:sp>
        <p:pic>
          <p:nvPicPr>
            <p:cNvPr id="183306" name="Picture 10" descr="http://img.danawa.com/cms/img/2010/07/06/IMG_0516%20copy_thumb.jpg"/>
            <p:cNvPicPr>
              <a:picLocks noChangeAspect="1" noChangeArrowheads="1"/>
            </p:cNvPicPr>
            <p:nvPr/>
          </p:nvPicPr>
          <p:blipFill>
            <a:blip r:embed="rId6" cstate="print"/>
            <a:srcRect/>
            <a:stretch>
              <a:fillRect/>
            </a:stretch>
          </p:blipFill>
          <p:spPr bwMode="auto">
            <a:xfrm>
              <a:off x="6621215" y="2655566"/>
              <a:ext cx="2450015" cy="1528088"/>
            </a:xfrm>
            <a:prstGeom prst="rect">
              <a:avLst/>
            </a:prstGeom>
            <a:noFill/>
          </p:spPr>
        </p:pic>
        <p:cxnSp>
          <p:nvCxnSpPr>
            <p:cNvPr id="23" name="직선 연결선 22"/>
            <p:cNvCxnSpPr/>
            <p:nvPr/>
          </p:nvCxnSpPr>
          <p:spPr>
            <a:xfrm flipV="1">
              <a:off x="6883800" y="3445133"/>
              <a:ext cx="97414" cy="417559"/>
            </a:xfrm>
            <a:prstGeom prst="line">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30" name="직사각형 29"/>
            <p:cNvSpPr/>
            <p:nvPr/>
          </p:nvSpPr>
          <p:spPr>
            <a:xfrm>
              <a:off x="6105670" y="3887055"/>
              <a:ext cx="1653674" cy="369332"/>
            </a:xfrm>
            <a:prstGeom prst="rect">
              <a:avLst/>
            </a:prstGeom>
          </p:spPr>
          <p:txBody>
            <a:bodyPr wrap="squar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Máy rung điện thoại thông minh</a:t>
              </a:r>
            </a:p>
          </p:txBody>
        </p:sp>
        <p:grpSp>
          <p:nvGrpSpPr>
            <p:cNvPr id="4" name="그룹 3">
              <a:extLst>
                <a:ext uri="{FF2B5EF4-FFF2-40B4-BE49-F238E27FC236}">
                  <a16:creationId xmlns:a16="http://schemas.microsoft.com/office/drawing/2014/main" id="{3112DEFE-14B5-481C-BC2D-6538C06488AA}"/>
                </a:ext>
              </a:extLst>
            </p:cNvPr>
            <p:cNvGrpSpPr/>
            <p:nvPr/>
          </p:nvGrpSpPr>
          <p:grpSpPr>
            <a:xfrm>
              <a:off x="5403890" y="4199775"/>
              <a:ext cx="3266388" cy="1637594"/>
              <a:chOff x="5413415" y="4123575"/>
              <a:chExt cx="3266388" cy="1637594"/>
            </a:xfrm>
          </p:grpSpPr>
          <p:pic>
            <p:nvPicPr>
              <p:cNvPr id="33" name="Picture 6" descr="http://image.auction.co.kr/itemimage/34/dd/87/34dd87e33.jpg"/>
              <p:cNvPicPr>
                <a:picLocks noChangeAspect="1" noChangeArrowheads="1"/>
              </p:cNvPicPr>
              <p:nvPr/>
            </p:nvPicPr>
            <p:blipFill>
              <a:blip r:embed="rId7" cstate="print"/>
              <a:srcRect/>
              <a:stretch>
                <a:fillRect/>
              </a:stretch>
            </p:blipFill>
            <p:spPr bwMode="auto">
              <a:xfrm>
                <a:off x="6481357" y="4161724"/>
                <a:ext cx="1123945" cy="1050560"/>
              </a:xfrm>
              <a:prstGeom prst="rect">
                <a:avLst/>
              </a:prstGeom>
              <a:noFill/>
            </p:spPr>
          </p:pic>
          <p:pic>
            <p:nvPicPr>
              <p:cNvPr id="34" name="Picture 3"/>
              <p:cNvPicPr>
                <a:picLocks noChangeAspect="1" noChangeArrowheads="1"/>
              </p:cNvPicPr>
              <p:nvPr/>
            </p:nvPicPr>
            <p:blipFill>
              <a:blip r:embed="rId8" cstate="print"/>
              <a:srcRect/>
              <a:stretch>
                <a:fillRect/>
              </a:stretch>
            </p:blipFill>
            <p:spPr bwMode="auto">
              <a:xfrm>
                <a:off x="5583099" y="4155316"/>
                <a:ext cx="664149" cy="1019200"/>
              </a:xfrm>
              <a:prstGeom prst="rect">
                <a:avLst/>
              </a:prstGeom>
              <a:noFill/>
              <a:ln w="9525">
                <a:noFill/>
                <a:miter lim="800000"/>
                <a:headEnd/>
                <a:tailEnd/>
              </a:ln>
            </p:spPr>
          </p:pic>
          <p:pic>
            <p:nvPicPr>
              <p:cNvPr id="183310" name="Picture 14" descr="http://www.gobizkorea.com/att/cat/commax/tp_html/img/commax_cat_7_large_img1_2.jpg"/>
              <p:cNvPicPr>
                <a:picLocks noChangeAspect="1" noChangeArrowheads="1"/>
              </p:cNvPicPr>
              <p:nvPr/>
            </p:nvPicPr>
            <p:blipFill>
              <a:blip r:embed="rId9" cstate="print"/>
              <a:srcRect l="26460" r="18731"/>
              <a:stretch>
                <a:fillRect/>
              </a:stretch>
            </p:blipFill>
            <p:spPr bwMode="auto">
              <a:xfrm>
                <a:off x="7877510" y="4123575"/>
                <a:ext cx="652819" cy="1113306"/>
              </a:xfrm>
              <a:prstGeom prst="rect">
                <a:avLst/>
              </a:prstGeom>
              <a:noFill/>
            </p:spPr>
          </p:pic>
          <p:sp>
            <p:nvSpPr>
              <p:cNvPr id="35" name="직사각형 34"/>
              <p:cNvSpPr/>
              <p:nvPr/>
            </p:nvSpPr>
            <p:spPr>
              <a:xfrm>
                <a:off x="5413415" y="5237949"/>
                <a:ext cx="3266388" cy="523220"/>
              </a:xfrm>
              <a:prstGeom prst="rect">
                <a:avLst/>
              </a:prstGeom>
            </p:spPr>
            <p:txBody>
              <a:bodyPr wrap="square" lIns="0" tIns="0" rIns="0" bIns="0">
                <a:spAutoFit/>
                <a:scene3d>
                  <a:camera prst="orthographicFront"/>
                  <a:lightRig rig="threePt" dir="t"/>
                </a:scene3d>
                <a:sp3d>
                  <a:bevelT w="0" h="6350"/>
                </a:sp3d>
              </a:bodyPr>
              <a:lstStyle/>
              <a:p>
                <a:pPr algn="ctr" defTabSz="457063">
                  <a:spcAft>
                    <a:spcPts val="1200"/>
                  </a:spcAft>
                </a:pPr>
                <a:r>
                  <a:rPr lang="vi-VN" sz="1200" dirty="0">
                    <a:solidFill>
                      <a:prstClr val="black">
                        <a:lumMod val="85000"/>
                        <a:lumOff val="15000"/>
                      </a:prstClr>
                    </a:solidFill>
                    <a:latin typeface="SamsungOne-400" panose="020B0503030303020204" charset="0"/>
                    <a:ea typeface="SamsungOne-700" panose="020B0803030303020204" pitchFamily="34" charset="0"/>
                  </a:rPr>
                  <a:t>Đây cũng là một loại bộ truyền động</a:t>
                </a:r>
              </a:p>
              <a:p>
                <a:pPr algn="ctr" defTabSz="457063">
                  <a:spcAft>
                    <a:spcPts val="1200"/>
                  </a:spcAft>
                </a:pPr>
                <a:endParaRPr lang="ko-KR" altLang="en-US" sz="1200" dirty="0">
                  <a:solidFill>
                    <a:prstClr val="black">
                      <a:lumMod val="85000"/>
                      <a:lumOff val="15000"/>
                    </a:prstClr>
                  </a:solidFill>
                  <a:latin typeface="SamsungOne-700" panose="020B0803030303020204" pitchFamily="34" charset="0"/>
                </a:endParaRPr>
              </a:p>
            </p:txBody>
          </p:sp>
        </p:grpSp>
      </p:grpSp>
      <p:grpSp>
        <p:nvGrpSpPr>
          <p:cNvPr id="21" name="그룹 20"/>
          <p:cNvGrpSpPr/>
          <p:nvPr/>
        </p:nvGrpSpPr>
        <p:grpSpPr>
          <a:xfrm>
            <a:off x="416128" y="444866"/>
            <a:ext cx="9051872" cy="553998"/>
            <a:chOff x="416128" y="444866"/>
            <a:chExt cx="9051872" cy="553998"/>
          </a:xfrm>
        </p:grpSpPr>
        <p:sp>
          <p:nvSpPr>
            <p:cNvPr id="26" name="직사각형 25">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27" name="직사각형 26">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8" name="직사각형 27">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Bộ truyền động</a:t>
            </a:r>
          </a:p>
        </p:txBody>
      </p:sp>
      <p:sp>
        <p:nvSpPr>
          <p:cNvPr id="31" name="직사각형 30">
            <a:extLst>
              <a:ext uri="{FF2B5EF4-FFF2-40B4-BE49-F238E27FC236}">
                <a16:creationId xmlns:a16="http://schemas.microsoft.com/office/drawing/2014/main" id="{E2897F45-6106-4AD2-AD89-ED2C58E2622E}"/>
              </a:ext>
            </a:extLst>
          </p:cNvPr>
          <p:cNvSpPr/>
          <p:nvPr/>
        </p:nvSpPr>
        <p:spPr>
          <a:xfrm>
            <a:off x="524251" y="1890703"/>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10"/>
              </a:buBlip>
              <a:defRPr/>
            </a:pPr>
            <a:r>
              <a:rPr kumimoji="1" lang="vi-VN" altLang="ko-KR" sz="1400" dirty="0">
                <a:solidFill>
                  <a:schemeClr val="tx1"/>
                </a:solidFill>
                <a:latin typeface="SamsungOne-400" panose="020B0503030303020204" pitchFamily="34" charset="0"/>
                <a:ea typeface="SamsungOne-400" panose="020B0503030303020204" pitchFamily="34" charset="0"/>
              </a:rPr>
              <a:t>Thiết bị truyền động là một thiết bị làm cho một cái gì đó di chuyển hoặc vận hành. Nó nhận được một nguồn năng lượng và sử dụng nó để di chuyển một cái gì đó.</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416128" y="444866"/>
            <a:ext cx="9051872" cy="553998"/>
            <a:chOff x="416128" y="444866"/>
            <a:chExt cx="9051872" cy="553998"/>
          </a:xfrm>
        </p:grpSpPr>
        <p:sp>
          <p:nvSpPr>
            <p:cNvPr id="11" name="직사각형 10">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3" name="직사각형 12">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Cảm biến</a:t>
            </a:r>
          </a:p>
        </p:txBody>
      </p:sp>
      <p:grpSp>
        <p:nvGrpSpPr>
          <p:cNvPr id="2" name="그룹 1">
            <a:extLst>
              <a:ext uri="{FF2B5EF4-FFF2-40B4-BE49-F238E27FC236}">
                <a16:creationId xmlns:a16="http://schemas.microsoft.com/office/drawing/2014/main" id="{BF98504D-7EF9-48CA-AE26-4A33C4E22389}"/>
              </a:ext>
            </a:extLst>
          </p:cNvPr>
          <p:cNvGrpSpPr/>
          <p:nvPr/>
        </p:nvGrpSpPr>
        <p:grpSpPr>
          <a:xfrm>
            <a:off x="524251" y="1854861"/>
            <a:ext cx="8887612" cy="1482732"/>
            <a:chOff x="524251" y="1890703"/>
            <a:chExt cx="8887612" cy="1482732"/>
          </a:xfrm>
        </p:grpSpPr>
        <p:sp>
          <p:nvSpPr>
            <p:cNvPr id="24" name="직사각형 23">
              <a:extLst>
                <a:ext uri="{FF2B5EF4-FFF2-40B4-BE49-F238E27FC236}">
                  <a16:creationId xmlns:a16="http://schemas.microsoft.com/office/drawing/2014/main" id="{439DCE1C-801F-43E7-9286-D60EB80C9FCA}"/>
                </a:ext>
              </a:extLst>
            </p:cNvPr>
            <p:cNvSpPr/>
            <p:nvPr/>
          </p:nvSpPr>
          <p:spPr>
            <a:xfrm>
              <a:off x="652643" y="2125197"/>
              <a:ext cx="8630827"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Năm 1970, khái niệm về cảm biến vẫn chỉ là một “máy dò” “cảm nhận” một vật chất cụ thể. Tuy nhiên, các cảm biến hiện nay được sản xuất với bộ xử lý trung tâm nhận được tín hiệu phát hiện và đưa ra phán đoán.</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Kể từ những năm 1980, ngành công nghiệp bán dẫn, công nghệ nano và công nghệ điều khiển vi điện tử (MEMS) đã phát triển và giúp những chiếc cảm biến lớn và nặng có thực hiện trên nền silic nhỏ như IC bán dẫn. Nhờ đó, cảm biến đã phát triển và tăng mạnh trên thị trường.</a:t>
              </a:r>
            </a:p>
          </p:txBody>
        </p:sp>
        <p:sp>
          <p:nvSpPr>
            <p:cNvPr id="18" name="직사각형 17">
              <a:extLst>
                <a:ext uri="{FF2B5EF4-FFF2-40B4-BE49-F238E27FC236}">
                  <a16:creationId xmlns:a16="http://schemas.microsoft.com/office/drawing/2014/main" id="{4FCE18FF-B5ED-43D7-B94E-F8B0829AC3F5}"/>
                </a:ext>
              </a:extLst>
            </p:cNvPr>
            <p:cNvSpPr/>
            <p:nvPr/>
          </p:nvSpPr>
          <p:spPr>
            <a:xfrm>
              <a:off x="524251" y="1890703"/>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Tổng quan về cảm biến</a:t>
              </a:r>
            </a:p>
          </p:txBody>
        </p:sp>
      </p:grpSp>
      <p:graphicFrame>
        <p:nvGraphicFramePr>
          <p:cNvPr id="3" name="표 15">
            <a:extLst>
              <a:ext uri="{FF2B5EF4-FFF2-40B4-BE49-F238E27FC236}">
                <a16:creationId xmlns:a16="http://schemas.microsoft.com/office/drawing/2014/main" id="{B36D06C9-E226-4D90-DD71-3B1F4CCA304D}"/>
              </a:ext>
            </a:extLst>
          </p:cNvPr>
          <p:cNvGraphicFramePr>
            <a:graphicFrameLocks noGrp="1"/>
          </p:cNvGraphicFramePr>
          <p:nvPr>
            <p:extLst>
              <p:ext uri="{D42A27DB-BD31-4B8C-83A1-F6EECF244321}">
                <p14:modId xmlns:p14="http://schemas.microsoft.com/office/powerpoint/2010/main" val="3004330291"/>
              </p:ext>
            </p:extLst>
          </p:nvPr>
        </p:nvGraphicFramePr>
        <p:xfrm>
          <a:off x="580388" y="3736089"/>
          <a:ext cx="8887612" cy="2145455"/>
        </p:xfrm>
        <a:graphic>
          <a:graphicData uri="http://schemas.openxmlformats.org/drawingml/2006/table">
            <a:tbl>
              <a:tblPr firstRow="1" bandRow="1">
                <a:tableStyleId>{5C22544A-7EE6-4342-B048-85BDC9FD1C3A}</a:tableStyleId>
              </a:tblPr>
              <a:tblGrid>
                <a:gridCol w="893148">
                  <a:extLst>
                    <a:ext uri="{9D8B030D-6E8A-4147-A177-3AD203B41FA5}">
                      <a16:colId xmlns:a16="http://schemas.microsoft.com/office/drawing/2014/main" val="2893669326"/>
                    </a:ext>
                  </a:extLst>
                </a:gridCol>
                <a:gridCol w="893148">
                  <a:extLst>
                    <a:ext uri="{9D8B030D-6E8A-4147-A177-3AD203B41FA5}">
                      <a16:colId xmlns:a16="http://schemas.microsoft.com/office/drawing/2014/main" val="1624386964"/>
                    </a:ext>
                  </a:extLst>
                </a:gridCol>
                <a:gridCol w="7101316">
                  <a:extLst>
                    <a:ext uri="{9D8B030D-6E8A-4147-A177-3AD203B41FA5}">
                      <a16:colId xmlns:a16="http://schemas.microsoft.com/office/drawing/2014/main" val="2723376963"/>
                    </a:ext>
                  </a:extLst>
                </a:gridCol>
              </a:tblGrid>
              <a:tr h="233663">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loại</a:t>
                      </a: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tính năng</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Giải thích</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424843">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Thế hệ thứ 1</a:t>
                      </a: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Cảm biến riêng rẽ</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Các thành phần cảm biến có chức năng chuyển đổi các đại lượng vật lý như nhiệt độ, áp suất, gia tốc, độ dịch chuyển, v.v. thành tín hiệu điện nằm tách riêng khỏi mạch xử lý tín hiệu để khuếch đại, hiệu chỉnh và bù trừ.</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424843">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Thế hệ thứ 2</a:t>
                      </a: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Cảm biến tích hợp</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Để giảm nhiễu của cảm biến và giảm kích cỡ của cảm biến, cảm biến được tích hợp và sản xuất cùng mạch xử lý tín hiệu. Công nghệ MEMS cũng được ra mắt</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424843">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Thế hệ thứ 3</a:t>
                      </a: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Cảm biến kỹ thuật số</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Với những tiến bộ trong công nghệ CMOS, các mạch digital được tích hợp vào các mạch analog, hiệu chỉnh gia lượng, độ lệch và phi tuyến tính của cảm biến bằng kỹ thuật số và lưu dữ liệu hiệu chuẩn trong bộ nhớ điện tĩnh.</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37263">
                <a:tc>
                  <a:txBody>
                    <a:bodyPr/>
                    <a:lstStyle/>
                    <a:p>
                      <a:pPr marL="0" marR="0" indent="0" algn="ctr"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Thế hệ thứ 4</a:t>
                      </a:r>
                    </a:p>
                  </a:txBody>
                  <a:tcPr marL="71977" marR="71977"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Cảm biến thông minh</a:t>
                      </a:r>
                    </a:p>
                  </a:txBody>
                  <a:tcPr marL="71977" marR="71977"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MCU được nhúng trong cảm biến và khi công nghệ SoC được ứng dụng, hiệu suất của cảm biến được cải thiện bằng cách sử dụng các chức năng điều khiển, phán đoán, lưu trữ, giao tiếp của MCU, v.v., phát triển thành đa cảm biến, cảm biến mạng và cảm biến IoT.</a:t>
                      </a:r>
                    </a:p>
                  </a:txBody>
                  <a:tcPr marL="71977" marR="71977"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1443533"/>
                  </a:ext>
                </a:extLst>
              </a:tr>
            </a:tbl>
          </a:graphicData>
        </a:graphic>
      </p:graphicFrame>
    </p:spTree>
    <p:extLst>
      <p:ext uri="{BB962C8B-B14F-4D97-AF65-F5344CB8AC3E}">
        <p14:creationId xmlns:p14="http://schemas.microsoft.com/office/powerpoint/2010/main" val="31132822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416128" y="444866"/>
            <a:ext cx="9051872" cy="553998"/>
            <a:chOff x="416128" y="444866"/>
            <a:chExt cx="9051872" cy="553998"/>
          </a:xfrm>
        </p:grpSpPr>
        <p:sp>
          <p:nvSpPr>
            <p:cNvPr id="12" name="직사각형 11">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4" name="직사각형 13">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biến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minh</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19" name="그룹 18">
            <a:extLst>
              <a:ext uri="{FF2B5EF4-FFF2-40B4-BE49-F238E27FC236}">
                <a16:creationId xmlns:a16="http://schemas.microsoft.com/office/drawing/2014/main" id="{C6B4CB46-2BEA-4379-90C2-9F1357FC90B8}"/>
              </a:ext>
            </a:extLst>
          </p:cNvPr>
          <p:cNvGrpSpPr/>
          <p:nvPr/>
        </p:nvGrpSpPr>
        <p:grpSpPr>
          <a:xfrm>
            <a:off x="524251" y="1854861"/>
            <a:ext cx="8887612" cy="1082622"/>
            <a:chOff x="524251" y="1890703"/>
            <a:chExt cx="8887612" cy="1082622"/>
          </a:xfrm>
        </p:grpSpPr>
        <p:sp>
          <p:nvSpPr>
            <p:cNvPr id="20" name="직사각형 19">
              <a:extLst>
                <a:ext uri="{FF2B5EF4-FFF2-40B4-BE49-F238E27FC236}">
                  <a16:creationId xmlns:a16="http://schemas.microsoft.com/office/drawing/2014/main" id="{959CAC13-BB67-477B-A4D9-2F426693F463}"/>
                </a:ext>
              </a:extLst>
            </p:cNvPr>
            <p:cNvSpPr/>
            <p:nvPr/>
          </p:nvSpPr>
          <p:spPr>
            <a:xfrm>
              <a:off x="652643" y="2125197"/>
              <a:ext cx="8630827"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Công nghệ cảm biến thông thường được định nghĩa là một máy dò mục tiêu cần đo</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Cảm biến thông minh là sự kết hợp giữa cảm biến và mô-đun xử lý tín hiệu như bộ vi xử lý, và cung cấp các thông tin cần thiết cho người dùng</a:t>
              </a:r>
            </a:p>
          </p:txBody>
        </p:sp>
        <p:sp>
          <p:nvSpPr>
            <p:cNvPr id="21" name="직사각형 20">
              <a:extLst>
                <a:ext uri="{FF2B5EF4-FFF2-40B4-BE49-F238E27FC236}">
                  <a16:creationId xmlns:a16="http://schemas.microsoft.com/office/drawing/2014/main" id="{8474C59B-B31E-4358-AFC4-074A1D6EFBC8}"/>
                </a:ext>
              </a:extLst>
            </p:cNvPr>
            <p:cNvSpPr/>
            <p:nvPr/>
          </p:nvSpPr>
          <p:spPr>
            <a:xfrm>
              <a:off x="524251" y="1890703"/>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Khái niệm và định nghĩa về cảm biến thông minh</a:t>
              </a:r>
            </a:p>
          </p:txBody>
        </p:sp>
      </p:grpSp>
      <p:graphicFrame>
        <p:nvGraphicFramePr>
          <p:cNvPr id="2" name="표 16">
            <a:extLst>
              <a:ext uri="{FF2B5EF4-FFF2-40B4-BE49-F238E27FC236}">
                <a16:creationId xmlns:a16="http://schemas.microsoft.com/office/drawing/2014/main" id="{AE18D6A3-9BDE-D859-6FFE-AF561C26D0A2}"/>
              </a:ext>
            </a:extLst>
          </p:cNvPr>
          <p:cNvGraphicFramePr>
            <a:graphicFrameLocks noGrp="1"/>
          </p:cNvGraphicFramePr>
          <p:nvPr>
            <p:extLst>
              <p:ext uri="{D42A27DB-BD31-4B8C-83A1-F6EECF244321}">
                <p14:modId xmlns:p14="http://schemas.microsoft.com/office/powerpoint/2010/main" val="1864621882"/>
              </p:ext>
            </p:extLst>
          </p:nvPr>
        </p:nvGraphicFramePr>
        <p:xfrm>
          <a:off x="631988" y="3200370"/>
          <a:ext cx="8628062" cy="2539187"/>
        </p:xfrm>
        <a:graphic>
          <a:graphicData uri="http://schemas.openxmlformats.org/drawingml/2006/table">
            <a:tbl>
              <a:tblPr firstRow="1" bandRow="1">
                <a:tableStyleId>{5C22544A-7EE6-4342-B048-85BDC9FD1C3A}</a:tableStyleId>
              </a:tblPr>
              <a:tblGrid>
                <a:gridCol w="4314031">
                  <a:extLst>
                    <a:ext uri="{9D8B030D-6E8A-4147-A177-3AD203B41FA5}">
                      <a16:colId xmlns:a16="http://schemas.microsoft.com/office/drawing/2014/main" val="2893669326"/>
                    </a:ext>
                  </a:extLst>
                </a:gridCol>
                <a:gridCol w="4314031">
                  <a:extLst>
                    <a:ext uri="{9D8B030D-6E8A-4147-A177-3AD203B41FA5}">
                      <a16:colId xmlns:a16="http://schemas.microsoft.com/office/drawing/2014/main" val="2723376963"/>
                    </a:ext>
                  </a:extLst>
                </a:gridCol>
              </a:tblGrid>
              <a:tr h="314929">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Định nghĩa</a:t>
                      </a:r>
                    </a:p>
                  </a:txBody>
                  <a:tcPr marL="64749" marR="64749" marT="17901" marB="17901"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2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Thông tin chi tiết</a:t>
                      </a:r>
                    </a:p>
                  </a:txBody>
                  <a:tcPr marL="64749" marR="64749" marT="17901" marB="17901"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2224258">
                <a:tc>
                  <a:txBody>
                    <a:bodyPr/>
                    <a:lstStyle/>
                    <a:p>
                      <a:pPr marL="88900" marR="0" indent="-8890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Kết hợp các chức năng logic, phán đoán, giao tiếp và lưu trữ thông tin với các cảm biến hiện có để tạo thành các cảm biến hiệu suất cao, chính xác cao, tiện lợi và giá trị cao nhằm xử lý dữ liệu, hiệu chuẩn tự động, tự chẩn đoán và ra quyết định.</a:t>
                      </a:r>
                    </a:p>
                    <a:p>
                      <a:pPr marL="88900" marR="0" indent="-8890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Char char="•"/>
                      </a:pPr>
                      <a:endPar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p>
                      <a:pPr marL="88900" marR="0" indent="-8890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Đặc điểm tốt nhất của cảm biến thông minh là sở hữu bộ vi xử lý tích hợp (bộ xử lý trung tâm) và các chức năng giao tiếp.</a:t>
                      </a:r>
                    </a:p>
                  </a:txBody>
                  <a:tcPr marL="64749" marR="64749" marT="17901" marB="1790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88900" marR="0" indent="-88900" algn="l" defTabSz="914400" rtl="0" eaLnBrk="1" fontAlgn="base" latinLnBrk="0" hangingPunct="1">
                        <a:lnSpc>
                          <a:spcPct val="100000"/>
                        </a:lnSpc>
                        <a:spcBef>
                          <a:spcPts val="0"/>
                        </a:spcBef>
                        <a:spcAft>
                          <a:spcPts val="0"/>
                        </a:spcAft>
                        <a:buClr>
                          <a:schemeClr val="tx1">
                            <a:lumMod val="85000"/>
                            <a:lumOff val="15000"/>
                          </a:schemeClr>
                        </a:buClr>
                        <a:buSzPct val="90000"/>
                        <a:buFont typeface="Arial" panose="020B0604020202020204" pitchFamily="34" charset="0"/>
                        <a:buChar char="•"/>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mn-ea"/>
                          <a:cs typeface="Times New Roman" panose="02020603050405020304" pitchFamily="18" charset="0"/>
                        </a:rPr>
                        <a:t>Với công nghệ vi cơ sử dụng công nghệ bán dẫn đã phát triển nhanh chóng từ những năm 1980, các cấu trúc siêu nhẹ, siêu mảnh và siêu mạnh được thực hiện trên nền silic</a:t>
                      </a:r>
                    </a:p>
                  </a:txBody>
                  <a:tcPr marL="64749" marR="64749" marT="17901" marB="17901"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bl>
          </a:graphicData>
        </a:graphic>
      </p:graphicFrame>
    </p:spTree>
    <p:extLst>
      <p:ext uri="{BB962C8B-B14F-4D97-AF65-F5344CB8AC3E}">
        <p14:creationId xmlns:p14="http://schemas.microsoft.com/office/powerpoint/2010/main" val="1575024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416128" y="444866"/>
            <a:ext cx="9051872" cy="553998"/>
            <a:chOff x="416128" y="444866"/>
            <a:chExt cx="9051872" cy="553998"/>
          </a:xfrm>
        </p:grpSpPr>
        <p:sp>
          <p:nvSpPr>
            <p:cNvPr id="11" name="직사각형 10">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8" name="직사각형 17">
            <a:extLst>
              <a:ext uri="{FF2B5EF4-FFF2-40B4-BE49-F238E27FC236}">
                <a16:creationId xmlns:a16="http://schemas.microsoft.com/office/drawing/2014/main" id="{439DCE1C-801F-43E7-9286-D60EB80C9FCA}"/>
              </a:ext>
            </a:extLst>
          </p:cNvPr>
          <p:cNvSpPr/>
          <p:nvPr/>
        </p:nvSpPr>
        <p:spPr>
          <a:xfrm>
            <a:off x="6200775" y="1768102"/>
            <a:ext cx="3267225" cy="2746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Gồm một cảm biến, một bộ nguồn, một bộ xử lý tín hiệu và một bộ giao tiếp. Cảm biến thông minh là sản phẩm tổng hợp của nhiều công nghệ khác nhau như vật lý, hóa học, kỹ thuật vật liệu, điện - điện tử, và kỹ thuật cơ khí. Cảm biến hóa học không chỉ phát hiện các đại lượng vật lý khác nhau mà còn cả khí, ion và hóa sinh, và đang được nghiên cứu rộng rãi. Ngoài ra, MEMS và công nghệ nano ngày càng phổ biến do có khả năng giảm kích thước, cải thiện độ nhạy và tiêu tốn ít năng lượng cho cảm biến.</a:t>
            </a:r>
          </a:p>
        </p:txBody>
      </p:sp>
      <p:sp>
        <p:nvSpPr>
          <p:cNvPr id="29" name="직사각형 28">
            <a:extLst>
              <a:ext uri="{FF2B5EF4-FFF2-40B4-BE49-F238E27FC236}">
                <a16:creationId xmlns:a16="http://schemas.microsoft.com/office/drawing/2014/main" id="{C07D1AB7-26B2-492E-8387-BA71022F27CA}"/>
              </a:ext>
            </a:extLst>
          </p:cNvPr>
          <p:cNvSpPr/>
          <p:nvPr/>
        </p:nvSpPr>
        <p:spPr>
          <a:xfrm>
            <a:off x="524251" y="141552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Cấu</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trúc</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cảm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biến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thông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minh</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2" name="그림 16">
            <a:extLst>
              <a:ext uri="{FF2B5EF4-FFF2-40B4-BE49-F238E27FC236}">
                <a16:creationId xmlns:a16="http://schemas.microsoft.com/office/drawing/2014/main" id="{894B16F3-BF15-E945-B351-0EDE8D11661C}"/>
              </a:ext>
            </a:extLst>
          </p:cNvPr>
          <p:cNvPicPr>
            <a:picLocks noChangeAspect="1"/>
          </p:cNvPicPr>
          <p:nvPr/>
        </p:nvPicPr>
        <p:blipFill>
          <a:blip r:embed="rId4"/>
          <a:stretch>
            <a:fillRect/>
          </a:stretch>
        </p:blipFill>
        <p:spPr>
          <a:xfrm>
            <a:off x="248890" y="2364472"/>
            <a:ext cx="5644810" cy="2810884"/>
          </a:xfrm>
          <a:prstGeom prst="rect">
            <a:avLst/>
          </a:prstGeom>
        </p:spPr>
      </p:pic>
    </p:spTree>
    <p:extLst>
      <p:ext uri="{BB962C8B-B14F-4D97-AF65-F5344CB8AC3E}">
        <p14:creationId xmlns:p14="http://schemas.microsoft.com/office/powerpoint/2010/main" val="53022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dirty="0">
                <a:solidFill>
                  <a:schemeClr val="bg1"/>
                </a:solidFill>
                <a:latin typeface="SamsungOne-400" panose="020B0503030303020204" charset="0"/>
                <a:ea typeface="SamsungOne-400" panose="020B0503030303020204" charset="0"/>
                <a:cs typeface="Arial" panose="020B0604020202020204" pitchFamily="34" charset="0"/>
              </a:rPr>
              <a:t>1.1. </a:t>
            </a:r>
            <a:r>
              <a:rPr lang="en-US" altLang="ko-KR" dirty="0" err="1">
                <a:solidFill>
                  <a:schemeClr val="bg1"/>
                </a:solidFill>
                <a:latin typeface="SamsungOne-400" panose="020B0503030303020204" charset="0"/>
                <a:ea typeface="SamsungOne-400" panose="020B0503030303020204" charset="0"/>
                <a:cs typeface="Arial" panose="020B0604020202020204" pitchFamily="34" charset="0"/>
              </a:rPr>
              <a:t>Cách</a:t>
            </a:r>
            <a:r>
              <a:rPr lang="en-US" altLang="ko-KR" dirty="0">
                <a:solidFill>
                  <a:schemeClr val="bg1"/>
                </a:solidFill>
                <a:latin typeface="SamsungOne-400" panose="020B0503030303020204" charset="0"/>
                <a:ea typeface="SamsungOne-400" panose="020B0503030303020204" charset="0"/>
                <a:cs typeface="Arial" panose="020B0604020202020204" pitchFamily="34" charset="0"/>
              </a:rPr>
              <a:t> </a:t>
            </a:r>
            <a:r>
              <a:rPr lang="en-US" altLang="ko-KR" dirty="0" err="1">
                <a:solidFill>
                  <a:schemeClr val="bg1"/>
                </a:solidFill>
                <a:latin typeface="SamsungOne-400" panose="020B0503030303020204" charset="0"/>
                <a:ea typeface="SamsungOne-400" panose="020B0503030303020204" charset="0"/>
                <a:cs typeface="Arial" panose="020B0604020202020204" pitchFamily="34" charset="0"/>
              </a:rPr>
              <a:t>mạng</a:t>
            </a:r>
            <a:r>
              <a:rPr lang="en-US" altLang="ko-KR" dirty="0">
                <a:solidFill>
                  <a:schemeClr val="bg1"/>
                </a:solidFill>
                <a:latin typeface="SamsungOne-400" panose="020B0503030303020204" charset="0"/>
                <a:ea typeface="SamsungOne-400" panose="020B0503030303020204" charset="0"/>
                <a:cs typeface="Arial" panose="020B0604020202020204" pitchFamily="34" charset="0"/>
              </a:rPr>
              <a:t> </a:t>
            </a:r>
            <a:r>
              <a:rPr lang="en-US" altLang="ko-KR" dirty="0" err="1">
                <a:solidFill>
                  <a:schemeClr val="bg1"/>
                </a:solidFill>
                <a:latin typeface="SamsungOne-400" panose="020B0503030303020204" charset="0"/>
                <a:ea typeface="SamsungOne-400" panose="020B0503030303020204" charset="0"/>
                <a:cs typeface="Arial" panose="020B0604020202020204" pitchFamily="34" charset="0"/>
              </a:rPr>
              <a:t>công</a:t>
            </a:r>
            <a:r>
              <a:rPr lang="en-US" altLang="ko-KR" dirty="0">
                <a:solidFill>
                  <a:schemeClr val="bg1"/>
                </a:solidFill>
                <a:latin typeface="SamsungOne-400" panose="020B0503030303020204" charset="0"/>
                <a:ea typeface="SamsungOne-400" panose="020B0503030303020204" charset="0"/>
                <a:cs typeface="Arial" panose="020B0604020202020204" pitchFamily="34" charset="0"/>
              </a:rPr>
              <a:t> </a:t>
            </a:r>
            <a:r>
              <a:rPr lang="en-US" altLang="ko-KR" dirty="0" err="1">
                <a:solidFill>
                  <a:schemeClr val="bg1"/>
                </a:solidFill>
                <a:latin typeface="SamsungOne-400" panose="020B0503030303020204" charset="0"/>
                <a:ea typeface="SamsungOne-400" panose="020B0503030303020204" charset="0"/>
                <a:cs typeface="Arial" panose="020B0604020202020204" pitchFamily="34" charset="0"/>
              </a:rPr>
              <a:t>nghiệp</a:t>
            </a:r>
            <a:r>
              <a:rPr lang="en-US" altLang="ko-KR" dirty="0">
                <a:solidFill>
                  <a:schemeClr val="bg1"/>
                </a:solidFill>
                <a:latin typeface="SamsungOne-400" panose="020B0503030303020204" charset="0"/>
                <a:ea typeface="SamsungOne-400" panose="020B0503030303020204" charset="0"/>
                <a:cs typeface="Arial" panose="020B0604020202020204" pitchFamily="34" charset="0"/>
              </a:rPr>
              <a:t> 4.0</a:t>
            </a:r>
          </a:p>
          <a:p>
            <a:pPr defTabSz="457187">
              <a:defRPr/>
            </a:pPr>
            <a:endParaRPr lang="ko-KR" altLang="en-US" b="1" dirty="0">
              <a:solidFill>
                <a:schemeClr val="bg1"/>
              </a:solidFill>
              <a:latin typeface="SamsungOne-400" panose="020B0503030303020204" charset="0"/>
              <a:ea typeface="SamsungSharpSans-Medium" pitchFamily="2" charset="0"/>
              <a:cs typeface="Arial" panose="020B0604020202020204" pitchFamily="34"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334103" y="480779"/>
            <a:ext cx="1133897"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SamsungOne-400" panose="020B0503030303020204" charset="0"/>
                <a:ea typeface="SamsungOne-400" panose="020B0503030303020204" charset="0"/>
                <a:cs typeface="iCiel Samsung Sharp Sans Medium" pitchFamily="2" charset="77"/>
              </a:rPr>
              <a:t>BÀI  </a:t>
            </a:r>
            <a:r>
              <a:rPr lang="en-US" altLang="ko-KR" sz="1600" b="1" dirty="0">
                <a:solidFill>
                  <a:schemeClr val="bg1">
                    <a:lumMod val="85000"/>
                  </a:schemeClr>
                </a:solidFill>
                <a:latin typeface="SamsungOne-400" panose="020B0503030303020204" charset="0"/>
                <a:ea typeface="SamsungOne-400" panose="020B0503030303020204" charset="0"/>
                <a:cs typeface="iCiel Samsung Sharp Sans Bold" pitchFamily="2" charset="77"/>
              </a:rPr>
              <a:t>01</a:t>
            </a:r>
          </a:p>
        </p:txBody>
      </p:sp>
      <p:sp>
        <p:nvSpPr>
          <p:cNvPr id="41" name="직사각형 4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SamsungOne-400" panose="020B0503030303020204" charset="0"/>
                <a:ea typeface="SamsungOne-400" panose="020B0503030303020204" charset="0"/>
                <a:cs typeface="iCiel Samsung Sharp Sans Regular" pitchFamily="2" charset="77"/>
              </a:rPr>
              <a:t>Tác nhân vận hành, Kiến tạo giá trị và Công nghệ</a:t>
            </a:r>
          </a:p>
        </p:txBody>
      </p:sp>
      <p:pic>
        <p:nvPicPr>
          <p:cNvPr id="44" name="그림 139">
            <a:extLst>
              <a:ext uri="{FF2B5EF4-FFF2-40B4-BE49-F238E27FC236}">
                <a16:creationId xmlns:a16="http://schemas.microsoft.com/office/drawing/2014/main" id="{BE627715-1C02-53A6-DB1C-F22BFE849EED}"/>
              </a:ext>
            </a:extLst>
          </p:cNvPr>
          <p:cNvPicPr>
            <a:picLocks noChangeAspect="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rcRect t="18057" b="23344"/>
          <a:stretch/>
        </p:blipFill>
        <p:spPr>
          <a:xfrm>
            <a:off x="3609130" y="5384800"/>
            <a:ext cx="2504044" cy="723900"/>
          </a:xfrm>
          <a:prstGeom prst="rect">
            <a:avLst/>
          </a:prstGeom>
        </p:spPr>
      </p:pic>
      <p:sp>
        <p:nvSpPr>
          <p:cNvPr id="45" name="타원 196">
            <a:extLst>
              <a:ext uri="{FF2B5EF4-FFF2-40B4-BE49-F238E27FC236}">
                <a16:creationId xmlns:a16="http://schemas.microsoft.com/office/drawing/2014/main" id="{17CFFAF1-5252-9C32-E3F5-ED6AB05A6D3B}"/>
              </a:ext>
            </a:extLst>
          </p:cNvPr>
          <p:cNvSpPr/>
          <p:nvPr/>
        </p:nvSpPr>
        <p:spPr>
          <a:xfrm>
            <a:off x="4053465" y="2633127"/>
            <a:ext cx="1568254" cy="794758"/>
          </a:xfrm>
          <a:custGeom>
            <a:avLst/>
            <a:gdLst/>
            <a:ahLst/>
            <a:cxnLst/>
            <a:rect l="l" t="t" r="r" b="b"/>
            <a:pathLst>
              <a:path w="1196204" h="671581">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flip="none" rotWithShape="1">
            <a:gsLst>
              <a:gs pos="100000">
                <a:schemeClr val="bg1"/>
              </a:gs>
              <a:gs pos="0">
                <a:schemeClr val="bg1">
                  <a:lumMod val="8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423">
              <a:latin typeface="SamsungOne-400" panose="020B0503030303020204" charset="0"/>
            </a:endParaRPr>
          </a:p>
        </p:txBody>
      </p:sp>
      <p:sp>
        <p:nvSpPr>
          <p:cNvPr id="46" name="사각형: 둥근 모서리 46">
            <a:extLst>
              <a:ext uri="{FF2B5EF4-FFF2-40B4-BE49-F238E27FC236}">
                <a16:creationId xmlns:a16="http://schemas.microsoft.com/office/drawing/2014/main" id="{00FE7E14-02E7-C7A3-7266-285FBD75D62F}"/>
              </a:ext>
            </a:extLst>
          </p:cNvPr>
          <p:cNvSpPr/>
          <p:nvPr/>
        </p:nvSpPr>
        <p:spPr>
          <a:xfrm>
            <a:off x="6397925" y="3015013"/>
            <a:ext cx="1522494" cy="283292"/>
          </a:xfrm>
          <a:prstGeom prst="roundRect">
            <a:avLst>
              <a:gd name="adj" fmla="val 50000"/>
            </a:avLst>
          </a:prstGeom>
          <a:solidFill>
            <a:srgbClr val="0033CC"/>
          </a:solidFill>
        </p:spPr>
        <p:txBody>
          <a:bodyPr wrap="square" lIns="0" tIns="0" rIns="0" bIns="0" rtlCol="0" anchor="ctr">
            <a:noAutofit/>
          </a:bodyPr>
          <a:lstStyle/>
          <a:p>
            <a:pPr algn="ctr"/>
            <a:r>
              <a:rPr lang="vi-VN" sz="1100">
                <a:solidFill>
                  <a:schemeClr val="bg1"/>
                </a:solidFill>
                <a:latin typeface="SamsungOne-400" panose="020B0503030303020204" charset="0"/>
                <a:ea typeface="SamsungOne-400" panose="020B0503030303020204" charset="0"/>
              </a:rPr>
              <a:t>Công nghệ liên quan</a:t>
            </a:r>
          </a:p>
        </p:txBody>
      </p:sp>
      <p:sp>
        <p:nvSpPr>
          <p:cNvPr id="47" name="직사각형 134">
            <a:extLst>
              <a:ext uri="{FF2B5EF4-FFF2-40B4-BE49-F238E27FC236}">
                <a16:creationId xmlns:a16="http://schemas.microsoft.com/office/drawing/2014/main" id="{A0457C0C-3461-9415-6485-5F1B42F09A86}"/>
              </a:ext>
            </a:extLst>
          </p:cNvPr>
          <p:cNvSpPr/>
          <p:nvPr/>
        </p:nvSpPr>
        <p:spPr>
          <a:xfrm>
            <a:off x="6624571" y="3391545"/>
            <a:ext cx="1249428" cy="1487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85725" lvl="1" indent="-85725">
              <a:spcAft>
                <a:spcPts val="400"/>
              </a:spcAft>
              <a:buClr>
                <a:srgbClr val="193EB0"/>
              </a:buClr>
              <a:buFont typeface="Arial" panose="020B0604020202020204" pitchFamily="34" charset="0"/>
              <a:buChar char="•"/>
            </a:pPr>
            <a:r>
              <a:rPr lang="vi-VN" sz="1000" dirty="0">
                <a:solidFill>
                  <a:prstClr val="black">
                    <a:lumMod val="85000"/>
                    <a:lumOff val="15000"/>
                  </a:prstClr>
                </a:solidFill>
                <a:latin typeface="SamsungOne-400" panose="020B0503030303020204" charset="0"/>
                <a:ea typeface="SamsungOne-400" panose="020B0503030303020204" charset="0"/>
              </a:rPr>
              <a:t>Điện toán đám mây</a:t>
            </a:r>
          </a:p>
          <a:p>
            <a:pPr marL="85725" lvl="1" indent="-85725">
              <a:spcAft>
                <a:spcPts val="400"/>
              </a:spcAft>
              <a:buClr>
                <a:srgbClr val="193EB0"/>
              </a:buClr>
              <a:buFont typeface="Arial" panose="020B0604020202020204" pitchFamily="34" charset="0"/>
              <a:buChar char="•"/>
            </a:pPr>
            <a:r>
              <a:rPr lang="vi-VN" sz="1000" dirty="0">
                <a:solidFill>
                  <a:prstClr val="black">
                    <a:lumMod val="85000"/>
                    <a:lumOff val="15000"/>
                  </a:prstClr>
                </a:solidFill>
                <a:latin typeface="SamsungOne-400" panose="020B0503030303020204" charset="0"/>
                <a:ea typeface="SamsungOne-400" panose="020B0503030303020204" charset="0"/>
              </a:rPr>
              <a:t>Phân tích Big data</a:t>
            </a:r>
          </a:p>
          <a:p>
            <a:pPr marL="85725" lvl="1" indent="-85725">
              <a:spcAft>
                <a:spcPts val="400"/>
              </a:spcAft>
              <a:buClr>
                <a:srgbClr val="193EB0"/>
              </a:buClr>
              <a:buFont typeface="Arial" panose="020B0604020202020204" pitchFamily="34" charset="0"/>
              <a:buChar char="•"/>
            </a:pPr>
            <a:r>
              <a:rPr lang="vi-VN" sz="1000" dirty="0">
                <a:solidFill>
                  <a:prstClr val="black">
                    <a:lumMod val="85000"/>
                    <a:lumOff val="15000"/>
                  </a:prstClr>
                </a:solidFill>
                <a:latin typeface="SamsungOne-400" panose="020B0503030303020204" charset="0"/>
                <a:ea typeface="SamsungOne-400" panose="020B0503030303020204" charset="0"/>
              </a:rPr>
              <a:t>AI (Trí tuệ nhân tạo)</a:t>
            </a:r>
          </a:p>
          <a:p>
            <a:pPr marL="85725" lvl="1" indent="-85725">
              <a:spcAft>
                <a:spcPts val="400"/>
              </a:spcAft>
              <a:buClr>
                <a:srgbClr val="193EB0"/>
              </a:buClr>
              <a:buFont typeface="Arial" panose="020B0604020202020204" pitchFamily="34" charset="0"/>
              <a:buChar char="•"/>
            </a:pPr>
            <a:r>
              <a:rPr lang="vi-VN" sz="1000" dirty="0">
                <a:solidFill>
                  <a:prstClr val="black">
                    <a:lumMod val="85000"/>
                    <a:lumOff val="15000"/>
                  </a:prstClr>
                </a:solidFill>
                <a:latin typeface="SamsungOne-400" panose="020B0503030303020204" charset="0"/>
                <a:ea typeface="SamsungOne-400" panose="020B0503030303020204" charset="0"/>
              </a:rPr>
              <a:t>Máy truyền động, Robot</a:t>
            </a:r>
          </a:p>
          <a:p>
            <a:pPr marL="85725" lvl="1" indent="-85725">
              <a:spcAft>
                <a:spcPts val="400"/>
              </a:spcAft>
              <a:buClr>
                <a:srgbClr val="193EB0"/>
              </a:buClr>
              <a:buFont typeface="Arial" panose="020B0604020202020204" pitchFamily="34" charset="0"/>
              <a:buChar char="•"/>
            </a:pPr>
            <a:r>
              <a:rPr lang="vi-VN" sz="1000" dirty="0">
                <a:solidFill>
                  <a:prstClr val="black">
                    <a:lumMod val="85000"/>
                    <a:lumOff val="15000"/>
                  </a:prstClr>
                </a:solidFill>
                <a:latin typeface="SamsungOne-400" panose="020B0503030303020204" charset="0"/>
                <a:ea typeface="SamsungOne-400" panose="020B0503030303020204" charset="0"/>
              </a:rPr>
              <a:t>Giao diện người dùng</a:t>
            </a:r>
          </a:p>
          <a:p>
            <a:pPr marL="85725" lvl="1" indent="-85725">
              <a:spcAft>
                <a:spcPts val="400"/>
              </a:spcAft>
              <a:buClr>
                <a:srgbClr val="193EB0"/>
              </a:buClr>
              <a:buFont typeface="Arial" panose="020B0604020202020204" pitchFamily="34" charset="0"/>
              <a:buChar char="•"/>
            </a:pPr>
            <a:r>
              <a:rPr lang="vi-VN" sz="1000" dirty="0">
                <a:solidFill>
                  <a:prstClr val="black">
                    <a:lumMod val="85000"/>
                    <a:lumOff val="15000"/>
                  </a:prstClr>
                </a:solidFill>
                <a:latin typeface="SamsungOne-400" panose="020B0503030303020204" charset="0"/>
                <a:ea typeface="SamsungOne-400" panose="020B0503030303020204" charset="0"/>
              </a:rPr>
              <a:t>Cảm biến, cơ sở dữ liệu</a:t>
            </a:r>
          </a:p>
        </p:txBody>
      </p:sp>
      <p:cxnSp>
        <p:nvCxnSpPr>
          <p:cNvPr id="48" name="연결선: 꺾임 49">
            <a:extLst>
              <a:ext uri="{FF2B5EF4-FFF2-40B4-BE49-F238E27FC236}">
                <a16:creationId xmlns:a16="http://schemas.microsoft.com/office/drawing/2014/main" id="{33595DC1-9D3E-3CEC-2795-817606FE7D7C}"/>
              </a:ext>
            </a:extLst>
          </p:cNvPr>
          <p:cNvCxnSpPr>
            <a:cxnSpLocks/>
          </p:cNvCxnSpPr>
          <p:nvPr/>
        </p:nvCxnSpPr>
        <p:spPr>
          <a:xfrm rot="5400000" flipH="1" flipV="1">
            <a:off x="4825235" y="3424263"/>
            <a:ext cx="756000" cy="2880000"/>
          </a:xfrm>
          <a:prstGeom prst="bentConnector3">
            <a:avLst>
              <a:gd name="adj1" fmla="val -28201"/>
            </a:avLst>
          </a:prstGeom>
          <a:ln w="127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49" name="연결선: 꺾임 56">
            <a:extLst>
              <a:ext uri="{FF2B5EF4-FFF2-40B4-BE49-F238E27FC236}">
                <a16:creationId xmlns:a16="http://schemas.microsoft.com/office/drawing/2014/main" id="{BC9E543E-DF71-5668-6288-84CE74558B74}"/>
              </a:ext>
            </a:extLst>
          </p:cNvPr>
          <p:cNvCxnSpPr>
            <a:cxnSpLocks/>
          </p:cNvCxnSpPr>
          <p:nvPr/>
        </p:nvCxnSpPr>
        <p:spPr>
          <a:xfrm rot="10800000" flipV="1">
            <a:off x="6499867" y="4070086"/>
            <a:ext cx="134230" cy="792000"/>
          </a:xfrm>
          <a:prstGeom prst="bentConnector3">
            <a:avLst>
              <a:gd name="adj1" fmla="val 50000"/>
            </a:avLst>
          </a:prstGeom>
          <a:ln w="1270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50" name="직선 연결선 141">
            <a:extLst>
              <a:ext uri="{FF2B5EF4-FFF2-40B4-BE49-F238E27FC236}">
                <a16:creationId xmlns:a16="http://schemas.microsoft.com/office/drawing/2014/main" id="{34181582-DCEB-2176-E406-81D986BA0B35}"/>
              </a:ext>
            </a:extLst>
          </p:cNvPr>
          <p:cNvCxnSpPr>
            <a:cxnSpLocks/>
          </p:cNvCxnSpPr>
          <p:nvPr/>
        </p:nvCxnSpPr>
        <p:spPr>
          <a:xfrm flipH="1">
            <a:off x="5194607" y="3464091"/>
            <a:ext cx="1433393" cy="0"/>
          </a:xfrm>
          <a:prstGeom prst="line">
            <a:avLst/>
          </a:prstGeom>
          <a:ln w="127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51" name="그룹 13">
            <a:extLst>
              <a:ext uri="{FF2B5EF4-FFF2-40B4-BE49-F238E27FC236}">
                <a16:creationId xmlns:a16="http://schemas.microsoft.com/office/drawing/2014/main" id="{29DD419D-362E-116F-F73F-A7DAF20F98E3}"/>
              </a:ext>
            </a:extLst>
          </p:cNvPr>
          <p:cNvGrpSpPr/>
          <p:nvPr/>
        </p:nvGrpSpPr>
        <p:grpSpPr>
          <a:xfrm>
            <a:off x="3237261" y="2940111"/>
            <a:ext cx="3253080" cy="2441845"/>
            <a:chOff x="-3253596" y="2830633"/>
            <a:chExt cx="3253080" cy="2441845"/>
          </a:xfrm>
        </p:grpSpPr>
        <p:sp>
          <p:nvSpPr>
            <p:cNvPr id="52" name="타원 113">
              <a:extLst>
                <a:ext uri="{FF2B5EF4-FFF2-40B4-BE49-F238E27FC236}">
                  <a16:creationId xmlns:a16="http://schemas.microsoft.com/office/drawing/2014/main" id="{51015114-4466-A7F2-6B99-9E3DB0CC4ACD}"/>
                </a:ext>
              </a:extLst>
            </p:cNvPr>
            <p:cNvSpPr/>
            <p:nvPr/>
          </p:nvSpPr>
          <p:spPr>
            <a:xfrm>
              <a:off x="-2465189" y="3460750"/>
              <a:ext cx="1694826" cy="1694826"/>
            </a:xfrm>
            <a:prstGeom prst="ellipse">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endParaRPr lang="en-US" altLang="ko-KR" sz="1200" dirty="0">
                <a:solidFill>
                  <a:schemeClr val="tx1">
                    <a:lumMod val="85000"/>
                    <a:lumOff val="15000"/>
                  </a:schemeClr>
                </a:solidFill>
                <a:latin typeface="SamsungOne-400" panose="020B0503030303020204" charset="0"/>
                <a:ea typeface="SamsungOne-400" panose="020B0503030303020204" charset="0"/>
              </a:endParaRPr>
            </a:p>
          </p:txBody>
        </p:sp>
        <p:sp>
          <p:nvSpPr>
            <p:cNvPr id="53" name="타원 112">
              <a:extLst>
                <a:ext uri="{FF2B5EF4-FFF2-40B4-BE49-F238E27FC236}">
                  <a16:creationId xmlns:a16="http://schemas.microsoft.com/office/drawing/2014/main" id="{D0CB2B54-4A72-54C7-52C6-EF29D761BCD9}"/>
                </a:ext>
              </a:extLst>
            </p:cNvPr>
            <p:cNvSpPr/>
            <p:nvPr/>
          </p:nvSpPr>
          <p:spPr>
            <a:xfrm>
              <a:off x="-2557892" y="3374061"/>
              <a:ext cx="1868204" cy="1868204"/>
            </a:xfrm>
            <a:prstGeom prst="ellipse">
              <a:avLst/>
            </a:prstGeom>
            <a:noFill/>
            <a:ln w="28575">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endParaRPr lang="en-US" altLang="ko-KR" sz="1200" dirty="0">
                <a:solidFill>
                  <a:schemeClr val="tx1">
                    <a:lumMod val="85000"/>
                    <a:lumOff val="15000"/>
                  </a:schemeClr>
                </a:solidFill>
                <a:latin typeface="SamsungOne-400" panose="020B0503030303020204" charset="0"/>
                <a:ea typeface="SamsungOne-400" panose="020B0503030303020204" charset="0"/>
              </a:endParaRPr>
            </a:p>
          </p:txBody>
        </p:sp>
        <p:sp>
          <p:nvSpPr>
            <p:cNvPr id="54" name="타원 108">
              <a:extLst>
                <a:ext uri="{FF2B5EF4-FFF2-40B4-BE49-F238E27FC236}">
                  <a16:creationId xmlns:a16="http://schemas.microsoft.com/office/drawing/2014/main" id="{B4AB0AEC-1C10-C623-9924-9A6F6FCD141F}"/>
                </a:ext>
              </a:extLst>
            </p:cNvPr>
            <p:cNvSpPr/>
            <p:nvPr/>
          </p:nvSpPr>
          <p:spPr>
            <a:xfrm>
              <a:off x="-2125942" y="2830633"/>
              <a:ext cx="1011158" cy="1011158"/>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vi-VN">
                  <a:solidFill>
                    <a:srgbClr val="0033CC"/>
                  </a:solidFill>
                  <a:latin typeface="SamsungOne-400" panose="020B0503030303020204" charset="0"/>
                  <a:ea typeface="SamsungOne-400" panose="020B0503030303020204" charset="0"/>
                </a:rPr>
                <a:t>2</a:t>
              </a:r>
            </a:p>
            <a:p>
              <a:pPr algn="ctr"/>
              <a:r>
                <a:rPr lang="vi-VN" sz="1200">
                  <a:solidFill>
                    <a:schemeClr val="tx1">
                      <a:lumMod val="85000"/>
                      <a:lumOff val="15000"/>
                    </a:schemeClr>
                  </a:solidFill>
                  <a:latin typeface="SamsungOne-400" panose="020B0503030303020204" charset="0"/>
                  <a:ea typeface="SamsungOne-400" panose="020B0503030303020204" charset="0"/>
                </a:rPr>
                <a:t>Phân tích</a:t>
              </a:r>
            </a:p>
            <a:p>
              <a:pPr algn="ctr"/>
              <a:r>
                <a:rPr lang="vi-VN" sz="1200">
                  <a:solidFill>
                    <a:schemeClr val="tx1">
                      <a:lumMod val="85000"/>
                      <a:lumOff val="15000"/>
                    </a:schemeClr>
                  </a:solidFill>
                  <a:latin typeface="SamsungOne-400" panose="020B0503030303020204" charset="0"/>
                  <a:ea typeface="SamsungOne-400" panose="020B0503030303020204" charset="0"/>
                </a:rPr>
                <a:t>dữ liệu</a:t>
              </a:r>
            </a:p>
          </p:txBody>
        </p:sp>
        <p:sp>
          <p:nvSpPr>
            <p:cNvPr id="55" name="타원 110">
              <a:extLst>
                <a:ext uri="{FF2B5EF4-FFF2-40B4-BE49-F238E27FC236}">
                  <a16:creationId xmlns:a16="http://schemas.microsoft.com/office/drawing/2014/main" id="{900B3B50-B8C3-35DC-12E1-06AA1EC14657}"/>
                </a:ext>
              </a:extLst>
            </p:cNvPr>
            <p:cNvSpPr/>
            <p:nvPr/>
          </p:nvSpPr>
          <p:spPr>
            <a:xfrm>
              <a:off x="-3253596" y="4261320"/>
              <a:ext cx="1011158" cy="1011158"/>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vi-VN">
                  <a:solidFill>
                    <a:srgbClr val="0033CC"/>
                  </a:solidFill>
                  <a:latin typeface="SamsungOne-400" panose="020B0503030303020204" charset="0"/>
                  <a:ea typeface="SamsungOne-400" panose="020B0503030303020204" charset="0"/>
                </a:rPr>
                <a:t>1</a:t>
              </a:r>
            </a:p>
            <a:p>
              <a:pPr algn="ctr"/>
              <a:r>
                <a:rPr lang="vi-VN" sz="1200">
                  <a:solidFill>
                    <a:schemeClr val="tx1">
                      <a:lumMod val="85000"/>
                      <a:lumOff val="15000"/>
                    </a:schemeClr>
                  </a:solidFill>
                  <a:latin typeface="SamsungOne-400" panose="020B0503030303020204" charset="0"/>
                  <a:ea typeface="SamsungOne-400" panose="020B0503030303020204" charset="0"/>
                </a:rPr>
                <a:t>Thu thập</a:t>
              </a:r>
            </a:p>
            <a:p>
              <a:pPr algn="ctr"/>
              <a:r>
                <a:rPr lang="vi-VN" sz="1200">
                  <a:solidFill>
                    <a:schemeClr val="tx1">
                      <a:lumMod val="85000"/>
                      <a:lumOff val="15000"/>
                    </a:schemeClr>
                  </a:solidFill>
                  <a:latin typeface="SamsungOne-400" panose="020B0503030303020204" charset="0"/>
                  <a:ea typeface="SamsungOne-400" panose="020B0503030303020204" charset="0"/>
                </a:rPr>
                <a:t>dữ liệu</a:t>
              </a:r>
            </a:p>
          </p:txBody>
        </p:sp>
        <p:sp>
          <p:nvSpPr>
            <p:cNvPr id="56" name="타원 111">
              <a:extLst>
                <a:ext uri="{FF2B5EF4-FFF2-40B4-BE49-F238E27FC236}">
                  <a16:creationId xmlns:a16="http://schemas.microsoft.com/office/drawing/2014/main" id="{1AD796A1-63A7-0D0A-FAD9-1C49FA4F1377}"/>
                </a:ext>
              </a:extLst>
            </p:cNvPr>
            <p:cNvSpPr/>
            <p:nvPr/>
          </p:nvSpPr>
          <p:spPr>
            <a:xfrm>
              <a:off x="-1011674" y="4261320"/>
              <a:ext cx="1011158" cy="1011158"/>
            </a:xfrm>
            <a:prstGeom prst="ellipse">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vi-VN">
                  <a:solidFill>
                    <a:srgbClr val="0033CC"/>
                  </a:solidFill>
                  <a:latin typeface="SamsungOne-400" panose="020B0503030303020204" charset="0"/>
                  <a:ea typeface="SamsungOne-400" panose="020B0503030303020204" charset="0"/>
                </a:rPr>
                <a:t>3</a:t>
              </a:r>
            </a:p>
            <a:p>
              <a:pPr algn="ctr"/>
              <a:r>
                <a:rPr lang="vi-VN" sz="1200">
                  <a:solidFill>
                    <a:schemeClr val="tx1">
                      <a:lumMod val="85000"/>
                      <a:lumOff val="15000"/>
                    </a:schemeClr>
                  </a:solidFill>
                  <a:latin typeface="SamsungOne-400" panose="020B0503030303020204" charset="0"/>
                  <a:ea typeface="SamsungOne-400" panose="020B0503030303020204" charset="0"/>
                </a:rPr>
                <a:t>Ứng dụng</a:t>
              </a:r>
            </a:p>
            <a:p>
              <a:pPr algn="ctr"/>
              <a:r>
                <a:rPr lang="vi-VN" sz="1200">
                  <a:solidFill>
                    <a:schemeClr val="tx1">
                      <a:lumMod val="85000"/>
                      <a:lumOff val="15000"/>
                    </a:schemeClr>
                  </a:solidFill>
                  <a:latin typeface="SamsungOne-400" panose="020B0503030303020204" charset="0"/>
                  <a:ea typeface="SamsungOne-400" panose="020B0503030303020204" charset="0"/>
                </a:rPr>
                <a:t> vào thực tế</a:t>
              </a:r>
            </a:p>
          </p:txBody>
        </p:sp>
        <p:sp>
          <p:nvSpPr>
            <p:cNvPr id="57" name="이등변 삼각형 12">
              <a:extLst>
                <a:ext uri="{FF2B5EF4-FFF2-40B4-BE49-F238E27FC236}">
                  <a16:creationId xmlns:a16="http://schemas.microsoft.com/office/drawing/2014/main" id="{567CE087-5091-F4AF-9D2F-7A4B591064EA}"/>
                </a:ext>
              </a:extLst>
            </p:cNvPr>
            <p:cNvSpPr/>
            <p:nvPr/>
          </p:nvSpPr>
          <p:spPr>
            <a:xfrm rot="3111151">
              <a:off x="-2249225" y="3510317"/>
              <a:ext cx="124999" cy="107758"/>
            </a:xfrm>
            <a:prstGeom prst="triangl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charset="0"/>
              </a:endParaRPr>
            </a:p>
          </p:txBody>
        </p:sp>
        <p:sp>
          <p:nvSpPr>
            <p:cNvPr id="58" name="이등변 삼각형 114">
              <a:extLst>
                <a:ext uri="{FF2B5EF4-FFF2-40B4-BE49-F238E27FC236}">
                  <a16:creationId xmlns:a16="http://schemas.microsoft.com/office/drawing/2014/main" id="{9E90FF2A-0842-4516-E52E-8CCBC7908A80}"/>
                </a:ext>
              </a:extLst>
            </p:cNvPr>
            <p:cNvSpPr/>
            <p:nvPr/>
          </p:nvSpPr>
          <p:spPr>
            <a:xfrm rot="10440830">
              <a:off x="-759530" y="4159281"/>
              <a:ext cx="124999" cy="107758"/>
            </a:xfrm>
            <a:prstGeom prst="triangl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charset="0"/>
              </a:endParaRPr>
            </a:p>
          </p:txBody>
        </p:sp>
        <p:sp>
          <p:nvSpPr>
            <p:cNvPr id="59" name="이등변 삼각형 115">
              <a:extLst>
                <a:ext uri="{FF2B5EF4-FFF2-40B4-BE49-F238E27FC236}">
                  <a16:creationId xmlns:a16="http://schemas.microsoft.com/office/drawing/2014/main" id="{5AC00034-DD47-C5BA-77C7-7137C500490D}"/>
                </a:ext>
              </a:extLst>
            </p:cNvPr>
            <p:cNvSpPr/>
            <p:nvPr/>
          </p:nvSpPr>
          <p:spPr>
            <a:xfrm rot="18526775">
              <a:off x="-2274456" y="4975888"/>
              <a:ext cx="124999" cy="107758"/>
            </a:xfrm>
            <a:prstGeom prst="triangle">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charset="0"/>
              </a:endParaRPr>
            </a:p>
          </p:txBody>
        </p:sp>
        <p:sp>
          <p:nvSpPr>
            <p:cNvPr id="60" name="직사각형 117">
              <a:extLst>
                <a:ext uri="{FF2B5EF4-FFF2-40B4-BE49-F238E27FC236}">
                  <a16:creationId xmlns:a16="http://schemas.microsoft.com/office/drawing/2014/main" id="{4EF95E9A-8853-DA2B-B4BE-3D3FFEC3F74B}"/>
                </a:ext>
              </a:extLst>
            </p:cNvPr>
            <p:cNvSpPr/>
            <p:nvPr/>
          </p:nvSpPr>
          <p:spPr>
            <a:xfrm>
              <a:off x="-2301457" y="4318829"/>
              <a:ext cx="1367362" cy="369332"/>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algn="ctr" defTabSz="914400"/>
              <a:r>
                <a:rPr lang="vi-VN" sz="1200">
                  <a:solidFill>
                    <a:srgbClr val="FF0000"/>
                  </a:solidFill>
                  <a:latin typeface="SamsungOne-400" panose="020B0503030303020204" charset="0"/>
                  <a:ea typeface="SamsungOne-400" panose="020B0503030303020204" charset="0"/>
                </a:rPr>
                <a:t>Mô hình kinh doanh </a:t>
              </a:r>
            </a:p>
            <a:p>
              <a:pPr algn="ctr" defTabSz="914400"/>
              <a:r>
                <a:rPr lang="vi-VN" sz="1200">
                  <a:solidFill>
                    <a:srgbClr val="FF0000"/>
                  </a:solidFill>
                  <a:latin typeface="SamsungOne-400" panose="020B0503030303020204" charset="0"/>
                  <a:ea typeface="SamsungOne-400" panose="020B0503030303020204" charset="0"/>
                </a:rPr>
                <a:t>dựa trên dữ liệu</a:t>
              </a:r>
            </a:p>
          </p:txBody>
        </p:sp>
      </p:grpSp>
      <p:sp>
        <p:nvSpPr>
          <p:cNvPr id="61" name="사각형: 둥근 모서리 46">
            <a:extLst>
              <a:ext uri="{FF2B5EF4-FFF2-40B4-BE49-F238E27FC236}">
                <a16:creationId xmlns:a16="http://schemas.microsoft.com/office/drawing/2014/main" id="{515AF7BD-2104-B65A-57C2-D05B3EF85C49}"/>
              </a:ext>
            </a:extLst>
          </p:cNvPr>
          <p:cNvSpPr/>
          <p:nvPr/>
        </p:nvSpPr>
        <p:spPr>
          <a:xfrm>
            <a:off x="4111834" y="4051300"/>
            <a:ext cx="1522494" cy="283292"/>
          </a:xfrm>
          <a:prstGeom prst="roundRect">
            <a:avLst>
              <a:gd name="adj" fmla="val 50000"/>
            </a:avLst>
          </a:prstGeom>
          <a:solidFill>
            <a:srgbClr val="0033CC"/>
          </a:solidFill>
        </p:spPr>
        <p:txBody>
          <a:bodyPr wrap="square" lIns="0" tIns="0" rIns="0" bIns="0" rtlCol="0" anchor="ctr">
            <a:noAutofit/>
          </a:bodyPr>
          <a:lstStyle/>
          <a:p>
            <a:pPr algn="ctr"/>
            <a:r>
              <a:rPr lang="vi-VN" sz="900" dirty="0">
                <a:solidFill>
                  <a:schemeClr val="bg1"/>
                </a:solidFill>
                <a:latin typeface="SamsungOne-400" panose="020B0503030303020204" charset="0"/>
                <a:ea typeface="SamsungOne-400" panose="020B0503030303020204" charset="0"/>
              </a:rPr>
              <a:t>Giai đoạn kiến tạo giá trị</a:t>
            </a:r>
          </a:p>
        </p:txBody>
      </p:sp>
      <p:sp>
        <p:nvSpPr>
          <p:cNvPr id="62" name="직사각형 142">
            <a:extLst>
              <a:ext uri="{FF2B5EF4-FFF2-40B4-BE49-F238E27FC236}">
                <a16:creationId xmlns:a16="http://schemas.microsoft.com/office/drawing/2014/main" id="{BE46831F-8644-5353-0A5A-9C94CCE390FE}"/>
              </a:ext>
            </a:extLst>
          </p:cNvPr>
          <p:cNvSpPr/>
          <p:nvPr/>
        </p:nvSpPr>
        <p:spPr>
          <a:xfrm>
            <a:off x="2078746" y="5641216"/>
            <a:ext cx="1389804" cy="353943"/>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algn="r" defTabSz="914400"/>
            <a:r>
              <a:rPr lang="vi-VN" sz="1200">
                <a:solidFill>
                  <a:schemeClr val="tx1">
                    <a:lumMod val="85000"/>
                    <a:lumOff val="15000"/>
                  </a:schemeClr>
                </a:solidFill>
                <a:latin typeface="SamsungOne-400" panose="020B0503030303020204" charset="0"/>
                <a:ea typeface="SamsungOne-400" panose="020B0503030303020204" charset="0"/>
              </a:rPr>
              <a:t>Thế giới thực</a:t>
            </a:r>
          </a:p>
          <a:p>
            <a:pPr algn="r" defTabSz="914400"/>
            <a:r>
              <a:rPr lang="vi-VN" sz="1100">
                <a:solidFill>
                  <a:schemeClr val="tx1">
                    <a:lumMod val="85000"/>
                    <a:lumOff val="15000"/>
                  </a:schemeClr>
                </a:solidFill>
                <a:latin typeface="SamsungOne-400" panose="020B0503030303020204" charset="0"/>
                <a:ea typeface="SamsungOne-400" panose="020B0503030303020204" charset="0"/>
              </a:rPr>
              <a:t>(Ngoại tuyến, vật chất)</a:t>
            </a:r>
          </a:p>
        </p:txBody>
      </p:sp>
      <p:sp>
        <p:nvSpPr>
          <p:cNvPr id="63" name="모서리가 둥근 직사각형 143">
            <a:extLst>
              <a:ext uri="{FF2B5EF4-FFF2-40B4-BE49-F238E27FC236}">
                <a16:creationId xmlns:a16="http://schemas.microsoft.com/office/drawing/2014/main" id="{F2888B72-E144-8B2C-A5B2-0951A4B3BC26}"/>
              </a:ext>
            </a:extLst>
          </p:cNvPr>
          <p:cNvSpPr/>
          <p:nvPr/>
        </p:nvSpPr>
        <p:spPr>
          <a:xfrm>
            <a:off x="3579390" y="5718600"/>
            <a:ext cx="780658" cy="238036"/>
          </a:xfrm>
          <a:prstGeom prst="roundRect">
            <a:avLst>
              <a:gd name="adj" fmla="val 50000"/>
            </a:avLst>
          </a:prstGeom>
          <a:solidFill>
            <a:schemeClr val="bg1"/>
          </a:solid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sz="1100">
                <a:solidFill>
                  <a:schemeClr val="tx1">
                    <a:lumMod val="85000"/>
                    <a:lumOff val="15000"/>
                  </a:schemeClr>
                </a:solidFill>
                <a:latin typeface="SamsungOne-400" panose="020B0503030303020204" charset="0"/>
                <a:ea typeface="SamsungOne-400" panose="020B0503030303020204" charset="0"/>
              </a:rPr>
              <a:t>Cá nhân</a:t>
            </a:r>
          </a:p>
        </p:txBody>
      </p:sp>
      <p:sp>
        <p:nvSpPr>
          <p:cNvPr id="64" name="모서리가 둥근 직사각형 144">
            <a:extLst>
              <a:ext uri="{FF2B5EF4-FFF2-40B4-BE49-F238E27FC236}">
                <a16:creationId xmlns:a16="http://schemas.microsoft.com/office/drawing/2014/main" id="{0DA619F7-CE55-BF46-3EA3-A5F52603690E}"/>
              </a:ext>
            </a:extLst>
          </p:cNvPr>
          <p:cNvSpPr/>
          <p:nvPr/>
        </p:nvSpPr>
        <p:spPr>
          <a:xfrm>
            <a:off x="4468653" y="5718600"/>
            <a:ext cx="780658" cy="238036"/>
          </a:xfrm>
          <a:prstGeom prst="roundRect">
            <a:avLst>
              <a:gd name="adj" fmla="val 50000"/>
            </a:avLst>
          </a:prstGeom>
          <a:solidFill>
            <a:schemeClr val="bg1"/>
          </a:solid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sz="1100">
                <a:solidFill>
                  <a:schemeClr val="tx1">
                    <a:lumMod val="85000"/>
                    <a:lumOff val="15000"/>
                  </a:schemeClr>
                </a:solidFill>
                <a:latin typeface="SamsungOne-400" panose="020B0503030303020204" charset="0"/>
                <a:ea typeface="SamsungOne-400" panose="020B0503030303020204" charset="0"/>
              </a:rPr>
              <a:t>Ngành</a:t>
            </a:r>
          </a:p>
        </p:txBody>
      </p:sp>
      <p:sp>
        <p:nvSpPr>
          <p:cNvPr id="65" name="모서리가 둥근 직사각형 145">
            <a:extLst>
              <a:ext uri="{FF2B5EF4-FFF2-40B4-BE49-F238E27FC236}">
                <a16:creationId xmlns:a16="http://schemas.microsoft.com/office/drawing/2014/main" id="{373E84CA-FA95-B699-73E3-394BF7B4C545}"/>
              </a:ext>
            </a:extLst>
          </p:cNvPr>
          <p:cNvSpPr/>
          <p:nvPr/>
        </p:nvSpPr>
        <p:spPr>
          <a:xfrm>
            <a:off x="5357916" y="5718600"/>
            <a:ext cx="780658" cy="238036"/>
          </a:xfrm>
          <a:prstGeom prst="roundRect">
            <a:avLst>
              <a:gd name="adj" fmla="val 50000"/>
            </a:avLst>
          </a:prstGeom>
          <a:solidFill>
            <a:schemeClr val="bg1"/>
          </a:solid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sz="1100">
                <a:solidFill>
                  <a:schemeClr val="tx1">
                    <a:lumMod val="85000"/>
                    <a:lumOff val="15000"/>
                  </a:schemeClr>
                </a:solidFill>
                <a:latin typeface="SamsungOne-400" panose="020B0503030303020204" charset="0"/>
                <a:ea typeface="SamsungOne-400" panose="020B0503030303020204" charset="0"/>
              </a:rPr>
              <a:t>Xã hội</a:t>
            </a:r>
          </a:p>
        </p:txBody>
      </p:sp>
      <p:sp>
        <p:nvSpPr>
          <p:cNvPr id="66" name="직사각형 146">
            <a:extLst>
              <a:ext uri="{FF2B5EF4-FFF2-40B4-BE49-F238E27FC236}">
                <a16:creationId xmlns:a16="http://schemas.microsoft.com/office/drawing/2014/main" id="{9226B38E-02DC-576A-EC99-349E4FB73A1D}"/>
              </a:ext>
            </a:extLst>
          </p:cNvPr>
          <p:cNvSpPr/>
          <p:nvPr/>
        </p:nvSpPr>
        <p:spPr>
          <a:xfrm>
            <a:off x="2727974" y="2899815"/>
            <a:ext cx="1158972" cy="353943"/>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algn="r" defTabSz="914400"/>
            <a:r>
              <a:rPr lang="vi-VN" sz="1200">
                <a:solidFill>
                  <a:schemeClr val="tx1">
                    <a:lumMod val="85000"/>
                    <a:lumOff val="15000"/>
                  </a:schemeClr>
                </a:solidFill>
                <a:latin typeface="SamsungOne-400" panose="020B0503030303020204" charset="0"/>
                <a:ea typeface="SamsungOne-400" panose="020B0503030303020204" charset="0"/>
              </a:rPr>
              <a:t>Thế giới ảo</a:t>
            </a:r>
          </a:p>
          <a:p>
            <a:pPr algn="r" defTabSz="914400"/>
            <a:r>
              <a:rPr lang="vi-VN" sz="1100">
                <a:solidFill>
                  <a:schemeClr val="tx1">
                    <a:lumMod val="85000"/>
                    <a:lumOff val="15000"/>
                  </a:schemeClr>
                </a:solidFill>
                <a:latin typeface="SamsungOne-400" panose="020B0503030303020204" charset="0"/>
                <a:ea typeface="SamsungOne-400" panose="020B0503030303020204" charset="0"/>
              </a:rPr>
              <a:t>(Trực tuyến, Mạng)</a:t>
            </a:r>
          </a:p>
        </p:txBody>
      </p:sp>
      <p:grpSp>
        <p:nvGrpSpPr>
          <p:cNvPr id="67" name="그룹 19">
            <a:extLst>
              <a:ext uri="{FF2B5EF4-FFF2-40B4-BE49-F238E27FC236}">
                <a16:creationId xmlns:a16="http://schemas.microsoft.com/office/drawing/2014/main" id="{C167C2C7-B81B-8420-7D92-9436F3930970}"/>
              </a:ext>
            </a:extLst>
          </p:cNvPr>
          <p:cNvGrpSpPr/>
          <p:nvPr/>
        </p:nvGrpSpPr>
        <p:grpSpPr>
          <a:xfrm>
            <a:off x="542105" y="3881068"/>
            <a:ext cx="1875063" cy="1075688"/>
            <a:chOff x="711586" y="3394040"/>
            <a:chExt cx="1875063" cy="1075688"/>
          </a:xfrm>
        </p:grpSpPr>
        <p:sp>
          <p:nvSpPr>
            <p:cNvPr id="68" name="사각형: 둥근 모서리 46">
              <a:extLst>
                <a:ext uri="{FF2B5EF4-FFF2-40B4-BE49-F238E27FC236}">
                  <a16:creationId xmlns:a16="http://schemas.microsoft.com/office/drawing/2014/main" id="{23ECFC1B-ADBE-DEE6-3C91-2668A18E7823}"/>
                </a:ext>
              </a:extLst>
            </p:cNvPr>
            <p:cNvSpPr/>
            <p:nvPr/>
          </p:nvSpPr>
          <p:spPr>
            <a:xfrm>
              <a:off x="887870" y="3394040"/>
              <a:ext cx="1522494" cy="283292"/>
            </a:xfrm>
            <a:prstGeom prst="roundRect">
              <a:avLst>
                <a:gd name="adj" fmla="val 50000"/>
              </a:avLst>
            </a:prstGeom>
            <a:solidFill>
              <a:srgbClr val="0033CC"/>
            </a:solidFill>
          </p:spPr>
          <p:txBody>
            <a:bodyPr wrap="square" lIns="0" tIns="0" rIns="0" bIns="0" rtlCol="0" anchor="ctr">
              <a:noAutofit/>
            </a:bodyPr>
            <a:lstStyle/>
            <a:p>
              <a:pPr algn="ctr"/>
              <a:r>
                <a:rPr lang="vi-VN" sz="1100" dirty="0">
                  <a:solidFill>
                    <a:schemeClr val="bg1"/>
                  </a:solidFill>
                  <a:latin typeface="SamsungOne-400" panose="020B0503030303020204" charset="0"/>
                  <a:ea typeface="SamsungOne-400" panose="020B0503030303020204" charset="0"/>
                </a:rPr>
                <a:t>Tác nhân vận hành</a:t>
              </a:r>
            </a:p>
          </p:txBody>
        </p:sp>
        <p:sp>
          <p:nvSpPr>
            <p:cNvPr id="69" name="직사각형 148">
              <a:extLst>
                <a:ext uri="{FF2B5EF4-FFF2-40B4-BE49-F238E27FC236}">
                  <a16:creationId xmlns:a16="http://schemas.microsoft.com/office/drawing/2014/main" id="{7A830347-23A3-88D9-C9EF-CBF04A6818CA}"/>
                </a:ext>
              </a:extLst>
            </p:cNvPr>
            <p:cNvSpPr/>
            <p:nvPr/>
          </p:nvSpPr>
          <p:spPr>
            <a:xfrm>
              <a:off x="711586" y="3761842"/>
              <a:ext cx="1875063" cy="70788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defTabSz="914400"/>
              <a:r>
                <a:rPr lang="vi-VN" sz="1200" dirty="0">
                  <a:solidFill>
                    <a:schemeClr val="tx1">
                      <a:lumMod val="85000"/>
                      <a:lumOff val="15000"/>
                    </a:schemeClr>
                  </a:solidFill>
                  <a:latin typeface="SamsungOne-400" panose="020B0503030303020204" charset="0"/>
                  <a:ea typeface="SamsungOne-400" panose="020B0503030303020204" charset="0"/>
                </a:rPr>
                <a:t>Hệ thống kết hợp thực - ảo dựa trên dữ liệu</a:t>
              </a:r>
            </a:p>
            <a:p>
              <a:pPr algn="ctr" defTabSz="914400"/>
              <a:r>
                <a:rPr lang="vi-VN" sz="1100" dirty="0">
                  <a:solidFill>
                    <a:schemeClr val="tx1">
                      <a:lumMod val="85000"/>
                      <a:lumOff val="15000"/>
                    </a:schemeClr>
                  </a:solidFill>
                  <a:latin typeface="SamsungOne-400" panose="020B0503030303020204" charset="0"/>
                  <a:ea typeface="SamsungOne-400" panose="020B0503030303020204" charset="0"/>
                </a:rPr>
                <a:t>(Kiến trúc, vận hành, tối ưu hóa)</a:t>
              </a:r>
            </a:p>
          </p:txBody>
        </p:sp>
      </p:grpSp>
      <p:cxnSp>
        <p:nvCxnSpPr>
          <p:cNvPr id="70" name="직선 연결선 150">
            <a:extLst>
              <a:ext uri="{FF2B5EF4-FFF2-40B4-BE49-F238E27FC236}">
                <a16:creationId xmlns:a16="http://schemas.microsoft.com/office/drawing/2014/main" id="{3A5BAA7C-C363-33A3-00C5-31C76B492A49}"/>
              </a:ext>
            </a:extLst>
          </p:cNvPr>
          <p:cNvCxnSpPr/>
          <p:nvPr/>
        </p:nvCxnSpPr>
        <p:spPr>
          <a:xfrm flipV="1">
            <a:off x="2261163" y="3097446"/>
            <a:ext cx="625101" cy="810970"/>
          </a:xfrm>
          <a:prstGeom prst="line">
            <a:avLst/>
          </a:prstGeom>
          <a:ln w="19050">
            <a:solidFill>
              <a:srgbClr val="0033CC"/>
            </a:solidFill>
            <a:prstDash val="sysDot"/>
          </a:ln>
        </p:spPr>
        <p:style>
          <a:lnRef idx="1">
            <a:schemeClr val="accent1"/>
          </a:lnRef>
          <a:fillRef idx="0">
            <a:schemeClr val="accent1"/>
          </a:fillRef>
          <a:effectRef idx="0">
            <a:schemeClr val="accent1"/>
          </a:effectRef>
          <a:fontRef idx="minor">
            <a:schemeClr val="tx1"/>
          </a:fontRef>
        </p:style>
      </p:cxnSp>
      <p:cxnSp>
        <p:nvCxnSpPr>
          <p:cNvPr id="71" name="직선 연결선 151">
            <a:extLst>
              <a:ext uri="{FF2B5EF4-FFF2-40B4-BE49-F238E27FC236}">
                <a16:creationId xmlns:a16="http://schemas.microsoft.com/office/drawing/2014/main" id="{9A56EA56-9FC0-E024-DCDC-16DDA6B40D56}"/>
              </a:ext>
            </a:extLst>
          </p:cNvPr>
          <p:cNvCxnSpPr/>
          <p:nvPr/>
        </p:nvCxnSpPr>
        <p:spPr>
          <a:xfrm>
            <a:off x="2261163" y="4816229"/>
            <a:ext cx="625101" cy="810970"/>
          </a:xfrm>
          <a:prstGeom prst="line">
            <a:avLst/>
          </a:prstGeom>
          <a:ln w="19050">
            <a:solidFill>
              <a:srgbClr val="0033CC"/>
            </a:solidFill>
            <a:prstDash val="sysDot"/>
          </a:ln>
        </p:spPr>
        <p:style>
          <a:lnRef idx="1">
            <a:schemeClr val="accent1"/>
          </a:lnRef>
          <a:fillRef idx="0">
            <a:schemeClr val="accent1"/>
          </a:fillRef>
          <a:effectRef idx="0">
            <a:schemeClr val="accent1"/>
          </a:effectRef>
          <a:fontRef idx="minor">
            <a:schemeClr val="tx1"/>
          </a:fontRef>
        </p:style>
      </p:cxnSp>
      <p:grpSp>
        <p:nvGrpSpPr>
          <p:cNvPr id="72" name="그룹 26">
            <a:extLst>
              <a:ext uri="{FF2B5EF4-FFF2-40B4-BE49-F238E27FC236}">
                <a16:creationId xmlns:a16="http://schemas.microsoft.com/office/drawing/2014/main" id="{C22AB1E6-12DA-88B7-1498-260B496635A0}"/>
              </a:ext>
            </a:extLst>
          </p:cNvPr>
          <p:cNvGrpSpPr/>
          <p:nvPr/>
        </p:nvGrpSpPr>
        <p:grpSpPr>
          <a:xfrm>
            <a:off x="7795013" y="3391545"/>
            <a:ext cx="1545836" cy="1174695"/>
            <a:chOff x="7888893" y="3086311"/>
            <a:chExt cx="1545836" cy="1447349"/>
          </a:xfrm>
        </p:grpSpPr>
        <p:grpSp>
          <p:nvGrpSpPr>
            <p:cNvPr id="73" name="그룹 21">
              <a:extLst>
                <a:ext uri="{FF2B5EF4-FFF2-40B4-BE49-F238E27FC236}">
                  <a16:creationId xmlns:a16="http://schemas.microsoft.com/office/drawing/2014/main" id="{74CE62AE-3AF3-F099-1E2D-9E756FA077E0}"/>
                </a:ext>
              </a:extLst>
            </p:cNvPr>
            <p:cNvGrpSpPr/>
            <p:nvPr/>
          </p:nvGrpSpPr>
          <p:grpSpPr>
            <a:xfrm>
              <a:off x="8162316" y="3086311"/>
              <a:ext cx="1272413" cy="1447349"/>
              <a:chOff x="8162316" y="2970292"/>
              <a:chExt cx="1272413" cy="1447349"/>
            </a:xfrm>
          </p:grpSpPr>
          <p:sp>
            <p:nvSpPr>
              <p:cNvPr id="75" name="모서리가 둥근 직사각형 153">
                <a:extLst>
                  <a:ext uri="{FF2B5EF4-FFF2-40B4-BE49-F238E27FC236}">
                    <a16:creationId xmlns:a16="http://schemas.microsoft.com/office/drawing/2014/main" id="{9049BC5F-FA53-C264-E6B3-D1B3929F7B4E}"/>
                  </a:ext>
                </a:extLst>
              </p:cNvPr>
              <p:cNvSpPr/>
              <p:nvPr/>
            </p:nvSpPr>
            <p:spPr>
              <a:xfrm>
                <a:off x="8162316" y="2970292"/>
                <a:ext cx="1272413" cy="677253"/>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vi-VN" sz="1200">
                    <a:solidFill>
                      <a:schemeClr val="tx1">
                        <a:lumMod val="85000"/>
                        <a:lumOff val="15000"/>
                      </a:schemeClr>
                    </a:solidFill>
                    <a:latin typeface="SamsungOne-400" panose="020B0503030303020204" charset="0"/>
                    <a:ea typeface="SamsungOne-400" panose="020B0503030303020204" charset="0"/>
                  </a:rPr>
                  <a:t>Khoa học</a:t>
                </a:r>
              </a:p>
              <a:p>
                <a:pPr algn="ctr"/>
                <a:r>
                  <a:rPr lang="vi-VN" sz="1200">
                    <a:solidFill>
                      <a:schemeClr val="tx1">
                        <a:lumMod val="85000"/>
                        <a:lumOff val="15000"/>
                      </a:schemeClr>
                    </a:solidFill>
                    <a:latin typeface="SamsungOne-400" panose="020B0503030303020204" charset="0"/>
                    <a:ea typeface="SamsungOne-400" panose="020B0503030303020204" charset="0"/>
                  </a:rPr>
                  <a:t> cơ bản</a:t>
                </a:r>
              </a:p>
            </p:txBody>
          </p:sp>
          <p:sp>
            <p:nvSpPr>
              <p:cNvPr id="76" name="모서리가 둥근 직사각형 154">
                <a:extLst>
                  <a:ext uri="{FF2B5EF4-FFF2-40B4-BE49-F238E27FC236}">
                    <a16:creationId xmlns:a16="http://schemas.microsoft.com/office/drawing/2014/main" id="{67598F49-BE4C-A0BE-66FA-63A247363BC4}"/>
                  </a:ext>
                </a:extLst>
              </p:cNvPr>
              <p:cNvSpPr/>
              <p:nvPr/>
            </p:nvSpPr>
            <p:spPr>
              <a:xfrm>
                <a:off x="8162316" y="3740388"/>
                <a:ext cx="1272413" cy="677253"/>
              </a:xfrm>
              <a:prstGeom prst="round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vi-VN" sz="1200">
                    <a:solidFill>
                      <a:schemeClr val="tx1">
                        <a:lumMod val="85000"/>
                        <a:lumOff val="15000"/>
                      </a:schemeClr>
                    </a:solidFill>
                    <a:latin typeface="SamsungOne-400" panose="020B0503030303020204" charset="0"/>
                    <a:ea typeface="SamsungOne-400" panose="020B0503030303020204" charset="0"/>
                  </a:rPr>
                  <a:t>Cơ sở hạ tầng</a:t>
                </a:r>
              </a:p>
              <a:p>
                <a:pPr algn="ctr"/>
                <a:r>
                  <a:rPr lang="vi-VN" sz="1200">
                    <a:solidFill>
                      <a:schemeClr val="tx1">
                        <a:lumMod val="85000"/>
                        <a:lumOff val="15000"/>
                      </a:schemeClr>
                    </a:solidFill>
                    <a:latin typeface="SamsungOne-400" panose="020B0503030303020204" charset="0"/>
                    <a:ea typeface="SamsungOne-400" panose="020B0503030303020204" charset="0"/>
                  </a:rPr>
                  <a:t> truyền thông</a:t>
                </a:r>
              </a:p>
            </p:txBody>
          </p:sp>
        </p:grpSp>
        <p:sp>
          <p:nvSpPr>
            <p:cNvPr id="74" name="화살표: 아래쪽 6">
              <a:extLst>
                <a:ext uri="{FF2B5EF4-FFF2-40B4-BE49-F238E27FC236}">
                  <a16:creationId xmlns:a16="http://schemas.microsoft.com/office/drawing/2014/main" id="{BC0C3E06-3D60-BB42-AA79-95C672463D1E}"/>
                </a:ext>
              </a:extLst>
            </p:cNvPr>
            <p:cNvSpPr/>
            <p:nvPr/>
          </p:nvSpPr>
          <p:spPr>
            <a:xfrm rot="16200000" flipH="1">
              <a:off x="7334821" y="3706848"/>
              <a:ext cx="1314420" cy="206275"/>
            </a:xfrm>
            <a:prstGeom prst="triangle">
              <a:avLst/>
            </a:prstGeom>
            <a:gradFill>
              <a:gsLst>
                <a:gs pos="100000">
                  <a:srgbClr val="0033CC">
                    <a:alpha val="0"/>
                  </a:srgbClr>
                </a:gs>
                <a:gs pos="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400" latinLnBrk="1"/>
              <a:endParaRPr lang="ko-KR" altLang="en-US" dirty="0">
                <a:solidFill>
                  <a:prstClr val="white"/>
                </a:solidFill>
                <a:latin typeface="SamsungOne-400" panose="020B0503030303020204" charset="0"/>
                <a:ea typeface="KoPub돋움체 Bold" panose="02020603020101020101" pitchFamily="18" charset="-127"/>
              </a:endParaRPr>
            </a:p>
          </p:txBody>
        </p:sp>
      </p:grpSp>
    </p:spTree>
    <p:extLst>
      <p:ext uri="{BB962C8B-B14F-4D97-AF65-F5344CB8AC3E}">
        <p14:creationId xmlns:p14="http://schemas.microsoft.com/office/powerpoint/2010/main" val="11098964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416128" y="444866"/>
            <a:ext cx="9051872" cy="553998"/>
            <a:chOff x="416128" y="444866"/>
            <a:chExt cx="9051872" cy="553998"/>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2" name="직사각형 21">
            <a:extLst>
              <a:ext uri="{FF2B5EF4-FFF2-40B4-BE49-F238E27FC236}">
                <a16:creationId xmlns:a16="http://schemas.microsoft.com/office/drawing/2014/main" id="{439DCE1C-801F-43E7-9286-D60EB80C9FCA}"/>
              </a:ext>
            </a:extLst>
          </p:cNvPr>
          <p:cNvSpPr/>
          <p:nvPr/>
        </p:nvSpPr>
        <p:spPr>
          <a:xfrm>
            <a:off x="712182" y="1637813"/>
            <a:ext cx="8630827"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Đối với cảm biến thông minh, các thành phần của cảm biến phải được thiết kế để chạy ở công suất thấp và cần phải có bộ nguồn. Đa số, khi phát triển cảm biến thông minh, pin dự phòng có thể là lựa chọn hợp lý nhất vì nó cung cấp đủ mật độ năng lượng để điều khiển một phần cảm biến.</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Trong những năm gần đây, công nghệ khai thác năng lượng cũng được xem xét ứng dụng. Công nghệ khai thác năng lượng là công nghệ sản xuất năng lượng bằng cách thu thập năng lượng từ bên ngoài, và các thiết bị điện áp, thiết bị nhiệt, pin mặt trời, v.v., và đang được nghiên cứu rộng rãi.</a:t>
            </a:r>
          </a:p>
        </p:txBody>
      </p:sp>
      <p:sp>
        <p:nvSpPr>
          <p:cNvPr id="12" name="직사각형 11">
            <a:extLst>
              <a:ext uri="{FF2B5EF4-FFF2-40B4-BE49-F238E27FC236}">
                <a16:creationId xmlns:a16="http://schemas.microsoft.com/office/drawing/2014/main" id="{0448A1BA-2BE5-452E-B8CF-4EB1DF62BEF9}"/>
              </a:ext>
            </a:extLst>
          </p:cNvPr>
          <p:cNvSpPr/>
          <p:nvPr/>
        </p:nvSpPr>
        <p:spPr>
          <a:xfrm>
            <a:off x="524251" y="141552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Cấu</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trúc</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của</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cảm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biến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thông</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minh</a:t>
            </a:r>
            <a:endParaRPr kumimoji="1"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096384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p:cNvGrpSpPr/>
          <p:nvPr/>
        </p:nvGrpSpPr>
        <p:grpSpPr>
          <a:xfrm>
            <a:off x="416128" y="444866"/>
            <a:ext cx="9051872" cy="553998"/>
            <a:chOff x="416128" y="444866"/>
            <a:chExt cx="9051872" cy="553998"/>
          </a:xfrm>
        </p:grpSpPr>
        <p:sp>
          <p:nvSpPr>
            <p:cNvPr id="44" name="직사각형 43">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45" name="직사각형 4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46" name="직사각형 45">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Cảm biến sinh học (y tế)</a:t>
            </a:r>
          </a:p>
        </p:txBody>
      </p:sp>
      <p:sp>
        <p:nvSpPr>
          <p:cNvPr id="40" name="직사각형 39">
            <a:extLst>
              <a:ext uri="{FF2B5EF4-FFF2-40B4-BE49-F238E27FC236}">
                <a16:creationId xmlns:a16="http://schemas.microsoft.com/office/drawing/2014/main" id="{91878A74-631F-4298-BDFD-9C035DB4EA11}"/>
              </a:ext>
            </a:extLst>
          </p:cNvPr>
          <p:cNvSpPr/>
          <p:nvPr/>
        </p:nvSpPr>
        <p:spPr>
          <a:xfrm>
            <a:off x="524251" y="185486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Cảm biến sinh học là một thiết bị có thể lấy chất gắn để phản ứng với một thụ thể sinh học cụ thể và đo lường sự hiện diện hoặc lượng chất gắn thông qua bộ chuyển đổi tín hiệu</a:t>
            </a:r>
          </a:p>
        </p:txBody>
      </p:sp>
      <p:grpSp>
        <p:nvGrpSpPr>
          <p:cNvPr id="20" name="그룹 68">
            <a:extLst>
              <a:ext uri="{FF2B5EF4-FFF2-40B4-BE49-F238E27FC236}">
                <a16:creationId xmlns:a16="http://schemas.microsoft.com/office/drawing/2014/main" id="{70C3A2C7-A851-0C41-0E7C-57B4514014AB}"/>
              </a:ext>
            </a:extLst>
          </p:cNvPr>
          <p:cNvGrpSpPr/>
          <p:nvPr/>
        </p:nvGrpSpPr>
        <p:grpSpPr>
          <a:xfrm>
            <a:off x="1084056" y="3155722"/>
            <a:ext cx="6751297" cy="2672809"/>
            <a:chOff x="1634659" y="3419130"/>
            <a:chExt cx="5514772" cy="2532563"/>
          </a:xfrm>
        </p:grpSpPr>
        <p:sp>
          <p:nvSpPr>
            <p:cNvPr id="21" name="직사각형 27">
              <a:extLst>
                <a:ext uri="{FF2B5EF4-FFF2-40B4-BE49-F238E27FC236}">
                  <a16:creationId xmlns:a16="http://schemas.microsoft.com/office/drawing/2014/main" id="{699D7C2C-8AD2-8A75-9418-103DD90FC1B4}"/>
                </a:ext>
              </a:extLst>
            </p:cNvPr>
            <p:cNvSpPr/>
            <p:nvPr/>
          </p:nvSpPr>
          <p:spPr>
            <a:xfrm>
              <a:off x="4341336" y="3419130"/>
              <a:ext cx="1039930" cy="247651"/>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900" dirty="0">
                  <a:solidFill>
                    <a:prstClr val="white"/>
                  </a:solidFill>
                  <a:latin typeface="SamsungOne-400" panose="020B0503030303020204" charset="0"/>
                  <a:ea typeface="SamsungOne-700" panose="020B0803030303020204" pitchFamily="34" charset="0"/>
                </a:rPr>
                <a:t>Cảm biến sinh học</a:t>
              </a:r>
            </a:p>
          </p:txBody>
        </p:sp>
        <p:sp>
          <p:nvSpPr>
            <p:cNvPr id="22" name="직사각형 41">
              <a:extLst>
                <a:ext uri="{FF2B5EF4-FFF2-40B4-BE49-F238E27FC236}">
                  <a16:creationId xmlns:a16="http://schemas.microsoft.com/office/drawing/2014/main" id="{6F333047-6FC0-FCB0-0E16-559F5DF2F998}"/>
                </a:ext>
              </a:extLst>
            </p:cNvPr>
            <p:cNvSpPr/>
            <p:nvPr/>
          </p:nvSpPr>
          <p:spPr>
            <a:xfrm>
              <a:off x="2986088" y="3662018"/>
              <a:ext cx="3750428" cy="2289675"/>
            </a:xfrm>
            <a:prstGeom prst="rect">
              <a:avLst/>
            </a:prstGeom>
            <a:solidFill>
              <a:schemeClr val="bg1"/>
            </a:solidFill>
            <a:ln w="190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endParaRPr lang="ko-KR" altLang="en-US" sz="1000" dirty="0">
                <a:solidFill>
                  <a:prstClr val="white"/>
                </a:solidFill>
                <a:latin typeface="SamsungOne-700" panose="020B0803030303020204" pitchFamily="34" charset="0"/>
                <a:ea typeface="맑은 고딕" panose="020B0503020000020004" pitchFamily="50" charset="-127"/>
              </a:endParaRPr>
            </a:p>
          </p:txBody>
        </p:sp>
        <p:sp>
          <p:nvSpPr>
            <p:cNvPr id="23" name="직사각형 57">
              <a:extLst>
                <a:ext uri="{FF2B5EF4-FFF2-40B4-BE49-F238E27FC236}">
                  <a16:creationId xmlns:a16="http://schemas.microsoft.com/office/drawing/2014/main" id="{331FFF34-AB7F-67DF-DBEF-0746B2D8D121}"/>
                </a:ext>
              </a:extLst>
            </p:cNvPr>
            <p:cNvSpPr/>
            <p:nvPr/>
          </p:nvSpPr>
          <p:spPr>
            <a:xfrm>
              <a:off x="3051321" y="3722026"/>
              <a:ext cx="864000" cy="2148466"/>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700" dirty="0">
                  <a:solidFill>
                    <a:prstClr val="white"/>
                  </a:solidFill>
                  <a:latin typeface="SamsungOne-400" panose="020B0503030303020204" charset="0"/>
                  <a:ea typeface="SamsungOne-700" panose="020B0803030303020204" pitchFamily="34" charset="0"/>
                </a:rPr>
                <a:t>Thụ thể sinh học</a:t>
              </a:r>
            </a:p>
          </p:txBody>
        </p:sp>
        <p:sp>
          <p:nvSpPr>
            <p:cNvPr id="24" name="직사각형 58">
              <a:extLst>
                <a:ext uri="{FF2B5EF4-FFF2-40B4-BE49-F238E27FC236}">
                  <a16:creationId xmlns:a16="http://schemas.microsoft.com/office/drawing/2014/main" id="{C4AF4F09-EF26-4F16-A227-B0A4F3464F70}"/>
                </a:ext>
              </a:extLst>
            </p:cNvPr>
            <p:cNvSpPr/>
            <p:nvPr/>
          </p:nvSpPr>
          <p:spPr>
            <a:xfrm>
              <a:off x="3966233" y="3722026"/>
              <a:ext cx="864000" cy="2148466"/>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700" dirty="0">
                  <a:solidFill>
                    <a:prstClr val="white"/>
                  </a:solidFill>
                  <a:latin typeface="SamsungOne-400" panose="020B0503030303020204" charset="0"/>
                  <a:ea typeface="SamsungOne-700" panose="020B0803030303020204" pitchFamily="34" charset="0"/>
                </a:rPr>
                <a:t>Bộ chuyển đổi tín hiệu</a:t>
              </a:r>
            </a:p>
          </p:txBody>
        </p:sp>
        <p:sp>
          <p:nvSpPr>
            <p:cNvPr id="25" name="직사각형 59">
              <a:extLst>
                <a:ext uri="{FF2B5EF4-FFF2-40B4-BE49-F238E27FC236}">
                  <a16:creationId xmlns:a16="http://schemas.microsoft.com/office/drawing/2014/main" id="{C29F706E-CFD3-208F-678B-D9AED302BE25}"/>
                </a:ext>
              </a:extLst>
            </p:cNvPr>
            <p:cNvSpPr/>
            <p:nvPr/>
          </p:nvSpPr>
          <p:spPr>
            <a:xfrm>
              <a:off x="4881145" y="3722026"/>
              <a:ext cx="864000" cy="2148466"/>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700" dirty="0">
                  <a:solidFill>
                    <a:prstClr val="white"/>
                  </a:solidFill>
                  <a:latin typeface="SamsungOne-400" panose="020B0503030303020204" charset="0"/>
                  <a:ea typeface="SamsungOne-700" panose="020B0803030303020204" pitchFamily="34" charset="0"/>
                </a:rPr>
                <a:t>Bộ khuếch đại tín hiệu</a:t>
              </a:r>
            </a:p>
          </p:txBody>
        </p:sp>
        <p:sp>
          <p:nvSpPr>
            <p:cNvPr id="26" name="직사각형 60">
              <a:extLst>
                <a:ext uri="{FF2B5EF4-FFF2-40B4-BE49-F238E27FC236}">
                  <a16:creationId xmlns:a16="http://schemas.microsoft.com/office/drawing/2014/main" id="{16A28BAF-1818-AD9D-8E80-E14D4C7FCD06}"/>
                </a:ext>
              </a:extLst>
            </p:cNvPr>
            <p:cNvSpPr/>
            <p:nvPr/>
          </p:nvSpPr>
          <p:spPr>
            <a:xfrm>
              <a:off x="5796058" y="3722026"/>
              <a:ext cx="864000" cy="2148466"/>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700" dirty="0">
                  <a:solidFill>
                    <a:prstClr val="white"/>
                  </a:solidFill>
                  <a:latin typeface="SamsungOne-400" panose="020B0503030303020204" charset="0"/>
                  <a:ea typeface="SamsungOne-700" panose="020B0803030303020204" pitchFamily="34" charset="0"/>
                </a:rPr>
                <a:t>Xử lý và hiển thị tín hiệu</a:t>
              </a:r>
            </a:p>
          </p:txBody>
        </p:sp>
        <p:sp>
          <p:nvSpPr>
            <p:cNvPr id="27" name="직사각형 28">
              <a:extLst>
                <a:ext uri="{FF2B5EF4-FFF2-40B4-BE49-F238E27FC236}">
                  <a16:creationId xmlns:a16="http://schemas.microsoft.com/office/drawing/2014/main" id="{FC584B8B-6520-EF10-218A-554B3806BC7C}"/>
                </a:ext>
              </a:extLst>
            </p:cNvPr>
            <p:cNvSpPr/>
            <p:nvPr/>
          </p:nvSpPr>
          <p:spPr>
            <a:xfrm>
              <a:off x="3051321" y="3725488"/>
              <a:ext cx="864000" cy="360000"/>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SamsungOne-700" panose="020B0803030303020204" pitchFamily="34" charset="0"/>
                </a:rPr>
                <a:t>Thụ thể sinh học</a:t>
              </a:r>
            </a:p>
          </p:txBody>
        </p:sp>
        <p:sp>
          <p:nvSpPr>
            <p:cNvPr id="33" name="직사각형 29">
              <a:extLst>
                <a:ext uri="{FF2B5EF4-FFF2-40B4-BE49-F238E27FC236}">
                  <a16:creationId xmlns:a16="http://schemas.microsoft.com/office/drawing/2014/main" id="{2640FA84-662B-8337-C371-662A46D5D8F8}"/>
                </a:ext>
              </a:extLst>
            </p:cNvPr>
            <p:cNvSpPr/>
            <p:nvPr/>
          </p:nvSpPr>
          <p:spPr>
            <a:xfrm>
              <a:off x="3966233" y="3725488"/>
              <a:ext cx="864000" cy="360000"/>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SamsungOne-700" panose="020B0803030303020204" pitchFamily="34" charset="0"/>
                </a:rPr>
                <a:t>Bộ chuyển đổi tín hiệu</a:t>
              </a:r>
            </a:p>
          </p:txBody>
        </p:sp>
        <p:sp>
          <p:nvSpPr>
            <p:cNvPr id="34" name="직사각형 30">
              <a:extLst>
                <a:ext uri="{FF2B5EF4-FFF2-40B4-BE49-F238E27FC236}">
                  <a16:creationId xmlns:a16="http://schemas.microsoft.com/office/drawing/2014/main" id="{5727D05B-3DC3-3998-1625-00B84CF2875E}"/>
                </a:ext>
              </a:extLst>
            </p:cNvPr>
            <p:cNvSpPr/>
            <p:nvPr/>
          </p:nvSpPr>
          <p:spPr>
            <a:xfrm>
              <a:off x="4881145" y="3725488"/>
              <a:ext cx="864000" cy="360000"/>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SamsungOne-700" panose="020B0803030303020204" pitchFamily="34" charset="0"/>
                </a:rPr>
                <a:t>Bộ khuếch đại tín hiệu</a:t>
              </a:r>
            </a:p>
          </p:txBody>
        </p:sp>
        <p:sp>
          <p:nvSpPr>
            <p:cNvPr id="35" name="직사각형 31">
              <a:extLst>
                <a:ext uri="{FF2B5EF4-FFF2-40B4-BE49-F238E27FC236}">
                  <a16:creationId xmlns:a16="http://schemas.microsoft.com/office/drawing/2014/main" id="{02D5CBA7-DD11-8FE4-A334-665A7C5C3D10}"/>
                </a:ext>
              </a:extLst>
            </p:cNvPr>
            <p:cNvSpPr/>
            <p:nvPr/>
          </p:nvSpPr>
          <p:spPr>
            <a:xfrm>
              <a:off x="5796058" y="3725488"/>
              <a:ext cx="864000" cy="360000"/>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SamsungOne-700" panose="020B0803030303020204" pitchFamily="34" charset="0"/>
                </a:rPr>
                <a:t>Xử lý và hiển thị tín hiệu</a:t>
              </a:r>
            </a:p>
          </p:txBody>
        </p:sp>
        <p:grpSp>
          <p:nvGrpSpPr>
            <p:cNvPr id="37" name="그룹 65">
              <a:extLst>
                <a:ext uri="{FF2B5EF4-FFF2-40B4-BE49-F238E27FC236}">
                  <a16:creationId xmlns:a16="http://schemas.microsoft.com/office/drawing/2014/main" id="{EA88ED51-0A83-2E10-EE8E-069D718D1400}"/>
                </a:ext>
              </a:extLst>
            </p:cNvPr>
            <p:cNvGrpSpPr/>
            <p:nvPr/>
          </p:nvGrpSpPr>
          <p:grpSpPr>
            <a:xfrm>
              <a:off x="1634659" y="3722026"/>
              <a:ext cx="864000" cy="2148466"/>
              <a:chOff x="1468673" y="3512820"/>
              <a:chExt cx="864000" cy="2148466"/>
            </a:xfrm>
          </p:grpSpPr>
          <p:sp>
            <p:nvSpPr>
              <p:cNvPr id="41" name="직사각형 62">
                <a:extLst>
                  <a:ext uri="{FF2B5EF4-FFF2-40B4-BE49-F238E27FC236}">
                    <a16:creationId xmlns:a16="http://schemas.microsoft.com/office/drawing/2014/main" id="{216BA9B7-F0A8-2EDF-4634-73A574CB4357}"/>
                  </a:ext>
                </a:extLst>
              </p:cNvPr>
              <p:cNvSpPr/>
              <p:nvPr/>
            </p:nvSpPr>
            <p:spPr>
              <a:xfrm>
                <a:off x="1468673" y="3512820"/>
                <a:ext cx="864000" cy="2148466"/>
              </a:xfrm>
              <a:prstGeom prst="rect">
                <a:avLst/>
              </a:prstGeom>
              <a:solidFill>
                <a:schemeClr val="bg1"/>
              </a:solidFill>
              <a:ln w="6350">
                <a:solidFill>
                  <a:srgbClr val="FF4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700" dirty="0">
                    <a:solidFill>
                      <a:prstClr val="white"/>
                    </a:solidFill>
                    <a:latin typeface="SamsungOne-400" panose="020B0503030303020204" charset="0"/>
                    <a:ea typeface="SamsungOne-700" panose="020B0803030303020204" pitchFamily="34" charset="0"/>
                  </a:rPr>
                  <a:t>Thụ thể sinh học</a:t>
                </a:r>
              </a:p>
            </p:txBody>
          </p:sp>
          <p:sp>
            <p:nvSpPr>
              <p:cNvPr id="43" name="직사각형 63">
                <a:extLst>
                  <a:ext uri="{FF2B5EF4-FFF2-40B4-BE49-F238E27FC236}">
                    <a16:creationId xmlns:a16="http://schemas.microsoft.com/office/drawing/2014/main" id="{992A7CF7-53E6-201E-9A1A-F62AA2A3F221}"/>
                  </a:ext>
                </a:extLst>
              </p:cNvPr>
              <p:cNvSpPr/>
              <p:nvPr/>
            </p:nvSpPr>
            <p:spPr>
              <a:xfrm>
                <a:off x="1468673" y="3516282"/>
                <a:ext cx="864000" cy="360000"/>
              </a:xfrm>
              <a:prstGeom prst="rect">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457063"/>
                <a:r>
                  <a:rPr lang="vi-VN" sz="1000" dirty="0">
                    <a:solidFill>
                      <a:prstClr val="white"/>
                    </a:solidFill>
                    <a:latin typeface="SamsungOne-400" panose="020B0503030303020204" charset="0"/>
                    <a:ea typeface="SamsungOne-700" panose="020B0803030303020204" pitchFamily="34" charset="0"/>
                  </a:rPr>
                  <a:t>Chất gắn</a:t>
                </a:r>
              </a:p>
            </p:txBody>
          </p:sp>
        </p:grpSp>
        <p:sp>
          <p:nvSpPr>
            <p:cNvPr id="38" name="화살표: 아래쪽 6">
              <a:extLst>
                <a:ext uri="{FF2B5EF4-FFF2-40B4-BE49-F238E27FC236}">
                  <a16:creationId xmlns:a16="http://schemas.microsoft.com/office/drawing/2014/main" id="{6CDE3129-53D7-A1A9-CAF5-94F7C2D47DC2}"/>
                </a:ext>
              </a:extLst>
            </p:cNvPr>
            <p:cNvSpPr/>
            <p:nvPr/>
          </p:nvSpPr>
          <p:spPr>
            <a:xfrm rot="16200000">
              <a:off x="2554321" y="4677841"/>
              <a:ext cx="318599" cy="352461"/>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sp>
          <p:nvSpPr>
            <p:cNvPr id="39" name="화살표: 아래쪽 6">
              <a:extLst>
                <a:ext uri="{FF2B5EF4-FFF2-40B4-BE49-F238E27FC236}">
                  <a16:creationId xmlns:a16="http://schemas.microsoft.com/office/drawing/2014/main" id="{165CF565-07CA-DEAC-7467-B58E28012E6A}"/>
                </a:ext>
              </a:extLst>
            </p:cNvPr>
            <p:cNvSpPr/>
            <p:nvPr/>
          </p:nvSpPr>
          <p:spPr>
            <a:xfrm rot="16200000">
              <a:off x="6813901" y="4677841"/>
              <a:ext cx="318599" cy="352461"/>
            </a:xfrm>
            <a:prstGeom prst="downArrow">
              <a:avLst>
                <a:gd name="adj1" fmla="val 56781"/>
                <a:gd name="adj2" fmla="val 56860"/>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latinLnBrk="1">
                <a:defRPr/>
              </a:pPr>
              <a:endParaRPr lang="ko-KR" altLang="en-US" sz="1799" dirty="0">
                <a:solidFill>
                  <a:prstClr val="white"/>
                </a:solidFill>
                <a:latin typeface="SamsungOne-400" panose="020B0503030303020204" pitchFamily="34" charset="0"/>
                <a:ea typeface="KoPub돋움체 Bold" panose="02020603020101020101" pitchFamily="18" charset="-127"/>
              </a:endParaRPr>
            </a:p>
          </p:txBody>
        </p:sp>
      </p:grpSp>
      <p:sp>
        <p:nvSpPr>
          <p:cNvPr id="47" name="TextBox 46">
            <a:extLst>
              <a:ext uri="{FF2B5EF4-FFF2-40B4-BE49-F238E27FC236}">
                <a16:creationId xmlns:a16="http://schemas.microsoft.com/office/drawing/2014/main" id="{21B56A52-F89B-CC80-43AC-AD506999D0CC}"/>
              </a:ext>
            </a:extLst>
          </p:cNvPr>
          <p:cNvSpPr txBox="1"/>
          <p:nvPr/>
        </p:nvSpPr>
        <p:spPr>
          <a:xfrm>
            <a:off x="1175875" y="3984173"/>
            <a:ext cx="873316" cy="1646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pPr defTabSz="457063"/>
            <a:r>
              <a:rPr lang="vi-VN">
                <a:solidFill>
                  <a:prstClr val="black">
                    <a:lumMod val="85000"/>
                    <a:lumOff val="15000"/>
                  </a:prstClr>
                </a:solidFill>
              </a:rPr>
              <a:t>DNA</a:t>
            </a:r>
          </a:p>
          <a:p>
            <a:pPr defTabSz="457063"/>
            <a:r>
              <a:rPr lang="vi-VN">
                <a:solidFill>
                  <a:prstClr val="black">
                    <a:lumMod val="85000"/>
                    <a:lumOff val="15000"/>
                  </a:prstClr>
                </a:solidFill>
              </a:rPr>
              <a:t>RNA</a:t>
            </a:r>
          </a:p>
          <a:p>
            <a:pPr defTabSz="457063"/>
            <a:r>
              <a:rPr lang="vi-VN">
                <a:solidFill>
                  <a:prstClr val="black">
                    <a:lumMod val="85000"/>
                    <a:lumOff val="15000"/>
                  </a:prstClr>
                </a:solidFill>
              </a:rPr>
              <a:t>Kháng thể</a:t>
            </a:r>
          </a:p>
          <a:p>
            <a:pPr defTabSz="457063"/>
            <a:r>
              <a:rPr lang="vi-VN">
                <a:solidFill>
                  <a:prstClr val="black">
                    <a:lumMod val="85000"/>
                    <a:lumOff val="15000"/>
                  </a:prstClr>
                </a:solidFill>
              </a:rPr>
              <a:t>Enzym</a:t>
            </a:r>
          </a:p>
          <a:p>
            <a:pPr defTabSz="457063"/>
            <a:r>
              <a:rPr lang="vi-VN">
                <a:solidFill>
                  <a:prstClr val="black">
                    <a:lumMod val="85000"/>
                    <a:lumOff val="15000"/>
                  </a:prstClr>
                </a:solidFill>
              </a:rPr>
              <a:t>Protein</a:t>
            </a:r>
          </a:p>
          <a:p>
            <a:pPr defTabSz="457063"/>
            <a:r>
              <a:rPr lang="vi-VN">
                <a:solidFill>
                  <a:prstClr val="black">
                    <a:lumMod val="85000"/>
                    <a:lumOff val="15000"/>
                  </a:prstClr>
                </a:solidFill>
              </a:rPr>
              <a:t>Tế bào</a:t>
            </a:r>
          </a:p>
          <a:p>
            <a:pPr defTabSz="457063"/>
            <a:r>
              <a:rPr lang="vi-VN">
                <a:solidFill>
                  <a:prstClr val="black">
                    <a:lumMod val="85000"/>
                    <a:lumOff val="15000"/>
                  </a:prstClr>
                </a:solidFill>
              </a:rPr>
              <a:t>Màng sinh học</a:t>
            </a:r>
          </a:p>
          <a:p>
            <a:pPr defTabSz="457063"/>
            <a:r>
              <a:rPr lang="vi-VN">
                <a:solidFill>
                  <a:prstClr val="black">
                    <a:lumMod val="85000"/>
                    <a:lumOff val="15000"/>
                  </a:prstClr>
                </a:solidFill>
              </a:rPr>
              <a:t>Nội tiết tố</a:t>
            </a:r>
          </a:p>
        </p:txBody>
      </p:sp>
      <p:sp>
        <p:nvSpPr>
          <p:cNvPr id="48" name="TextBox 47">
            <a:extLst>
              <a:ext uri="{FF2B5EF4-FFF2-40B4-BE49-F238E27FC236}">
                <a16:creationId xmlns:a16="http://schemas.microsoft.com/office/drawing/2014/main" id="{598A6392-9E04-0477-A5A6-C4C0D184170A}"/>
              </a:ext>
            </a:extLst>
          </p:cNvPr>
          <p:cNvSpPr txBox="1"/>
          <p:nvPr/>
        </p:nvSpPr>
        <p:spPr>
          <a:xfrm>
            <a:off x="2913248" y="3984173"/>
            <a:ext cx="873316" cy="1646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pPr defTabSz="457063"/>
            <a:r>
              <a:rPr lang="vi-VN">
                <a:solidFill>
                  <a:prstClr val="black">
                    <a:lumMod val="85000"/>
                    <a:lumOff val="15000"/>
                  </a:prstClr>
                </a:solidFill>
              </a:rPr>
              <a:t>DNA</a:t>
            </a:r>
          </a:p>
          <a:p>
            <a:pPr defTabSz="457063"/>
            <a:r>
              <a:rPr lang="vi-VN">
                <a:solidFill>
                  <a:prstClr val="black">
                    <a:lumMod val="85000"/>
                    <a:lumOff val="15000"/>
                  </a:prstClr>
                </a:solidFill>
              </a:rPr>
              <a:t>RNA</a:t>
            </a:r>
          </a:p>
          <a:p>
            <a:pPr defTabSz="457063"/>
            <a:r>
              <a:rPr lang="vi-VN">
                <a:solidFill>
                  <a:prstClr val="black">
                    <a:lumMod val="85000"/>
                    <a:lumOff val="15000"/>
                  </a:prstClr>
                </a:solidFill>
              </a:rPr>
              <a:t>Kháng thể</a:t>
            </a:r>
          </a:p>
          <a:p>
            <a:pPr defTabSz="457063"/>
            <a:r>
              <a:rPr lang="vi-VN">
                <a:solidFill>
                  <a:prstClr val="black">
                    <a:lumMod val="85000"/>
                    <a:lumOff val="15000"/>
                  </a:prstClr>
                </a:solidFill>
              </a:rPr>
              <a:t>Enzym</a:t>
            </a:r>
          </a:p>
          <a:p>
            <a:pPr defTabSz="457063"/>
            <a:r>
              <a:rPr lang="vi-VN">
                <a:solidFill>
                  <a:prstClr val="black">
                    <a:lumMod val="85000"/>
                    <a:lumOff val="15000"/>
                  </a:prstClr>
                </a:solidFill>
              </a:rPr>
              <a:t>Protein</a:t>
            </a:r>
          </a:p>
          <a:p>
            <a:pPr defTabSz="457063"/>
            <a:r>
              <a:rPr lang="vi-VN">
                <a:solidFill>
                  <a:prstClr val="black">
                    <a:lumMod val="85000"/>
                    <a:lumOff val="15000"/>
                  </a:prstClr>
                </a:solidFill>
              </a:rPr>
              <a:t>Tế bào</a:t>
            </a:r>
          </a:p>
          <a:p>
            <a:pPr defTabSz="457063"/>
            <a:r>
              <a:rPr lang="vi-VN">
                <a:solidFill>
                  <a:prstClr val="black">
                    <a:lumMod val="85000"/>
                    <a:lumOff val="15000"/>
                  </a:prstClr>
                </a:solidFill>
              </a:rPr>
              <a:t>Màng sinh học</a:t>
            </a:r>
          </a:p>
          <a:p>
            <a:pPr defTabSz="457063"/>
            <a:r>
              <a:rPr lang="vi-VN">
                <a:solidFill>
                  <a:prstClr val="black">
                    <a:lumMod val="85000"/>
                    <a:lumOff val="15000"/>
                  </a:prstClr>
                </a:solidFill>
              </a:rPr>
              <a:t>nội tiết tố</a:t>
            </a:r>
          </a:p>
        </p:txBody>
      </p:sp>
      <p:sp>
        <p:nvSpPr>
          <p:cNvPr id="49" name="TextBox 48">
            <a:extLst>
              <a:ext uri="{FF2B5EF4-FFF2-40B4-BE49-F238E27FC236}">
                <a16:creationId xmlns:a16="http://schemas.microsoft.com/office/drawing/2014/main" id="{156CD835-A8F3-E957-48D3-99FBB7491424}"/>
              </a:ext>
            </a:extLst>
          </p:cNvPr>
          <p:cNvSpPr txBox="1"/>
          <p:nvPr/>
        </p:nvSpPr>
        <p:spPr>
          <a:xfrm>
            <a:off x="4034266" y="3984173"/>
            <a:ext cx="873316" cy="1430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pPr defTabSz="457063"/>
            <a:r>
              <a:rPr lang="vi-VN">
                <a:solidFill>
                  <a:prstClr val="black">
                    <a:lumMod val="85000"/>
                    <a:lumOff val="15000"/>
                  </a:prstClr>
                </a:solidFill>
              </a:rPr>
              <a:t>Điện hoá học</a:t>
            </a:r>
          </a:p>
          <a:p>
            <a:pPr defTabSz="457063"/>
            <a:r>
              <a:rPr lang="vi-VN">
                <a:solidFill>
                  <a:prstClr val="black">
                    <a:lumMod val="85000"/>
                    <a:lumOff val="15000"/>
                  </a:prstClr>
                </a:solidFill>
              </a:rPr>
              <a:t>Neon</a:t>
            </a:r>
          </a:p>
          <a:p>
            <a:pPr defTabSz="457063"/>
            <a:r>
              <a:rPr lang="vi-VN">
                <a:solidFill>
                  <a:prstClr val="black">
                    <a:lumMod val="85000"/>
                    <a:lumOff val="15000"/>
                  </a:prstClr>
                </a:solidFill>
              </a:rPr>
              <a:t>Occur</a:t>
            </a:r>
          </a:p>
          <a:p>
            <a:pPr defTabSz="457063"/>
            <a:r>
              <a:rPr lang="vi-VN">
                <a:solidFill>
                  <a:prstClr val="black">
                    <a:lumMod val="85000"/>
                    <a:lumOff val="15000"/>
                  </a:prstClr>
                </a:solidFill>
              </a:rPr>
              <a:t>SPR</a:t>
            </a:r>
          </a:p>
          <a:p>
            <a:pPr defTabSz="457063"/>
            <a:r>
              <a:rPr lang="vi-VN">
                <a:solidFill>
                  <a:prstClr val="black">
                    <a:lumMod val="85000"/>
                    <a:lumOff val="15000"/>
                  </a:prstClr>
                </a:solidFill>
              </a:rPr>
              <a:t>FET</a:t>
            </a:r>
          </a:p>
          <a:p>
            <a:pPr defTabSz="457063"/>
            <a:r>
              <a:rPr lang="vi-VN">
                <a:solidFill>
                  <a:prstClr val="black">
                    <a:lumMod val="85000"/>
                    <a:lumOff val="15000"/>
                  </a:prstClr>
                </a:solidFill>
              </a:rPr>
              <a:t>QCM</a:t>
            </a:r>
          </a:p>
          <a:p>
            <a:pPr defTabSz="457063"/>
            <a:r>
              <a:rPr lang="vi-VN">
                <a:solidFill>
                  <a:prstClr val="black">
                    <a:lumMod val="85000"/>
                    <a:lumOff val="15000"/>
                  </a:prstClr>
                </a:solidFill>
              </a:rPr>
              <a:t>Cảm biến nhiệt</a:t>
            </a:r>
          </a:p>
        </p:txBody>
      </p:sp>
      <p:pic>
        <p:nvPicPr>
          <p:cNvPr id="50" name="그림 72">
            <a:extLst>
              <a:ext uri="{FF2B5EF4-FFF2-40B4-BE49-F238E27FC236}">
                <a16:creationId xmlns:a16="http://schemas.microsoft.com/office/drawing/2014/main" id="{D2119698-C3F9-5184-34FE-75D284D56E6E}"/>
              </a:ext>
            </a:extLst>
          </p:cNvPr>
          <p:cNvPicPr>
            <a:picLocks noChangeAspect="1"/>
          </p:cNvPicPr>
          <p:nvPr/>
        </p:nvPicPr>
        <p:blipFill rotWithShape="1">
          <a:blip r:embed="rId4"/>
          <a:srcRect l="82574" t="23074" b="24786"/>
          <a:stretch/>
        </p:blipFill>
        <p:spPr>
          <a:xfrm>
            <a:off x="7964430" y="3893575"/>
            <a:ext cx="1088579" cy="1656188"/>
          </a:xfrm>
          <a:prstGeom prst="rect">
            <a:avLst/>
          </a:prstGeom>
        </p:spPr>
      </p:pic>
      <p:sp>
        <p:nvSpPr>
          <p:cNvPr id="51" name="TextBox 50">
            <a:extLst>
              <a:ext uri="{FF2B5EF4-FFF2-40B4-BE49-F238E27FC236}">
                <a16:creationId xmlns:a16="http://schemas.microsoft.com/office/drawing/2014/main" id="{C2186E7B-FF94-2DE8-67E8-70BFE8151249}"/>
              </a:ext>
            </a:extLst>
          </p:cNvPr>
          <p:cNvSpPr txBox="1"/>
          <p:nvPr/>
        </p:nvSpPr>
        <p:spPr>
          <a:xfrm>
            <a:off x="5150676" y="3984172"/>
            <a:ext cx="873316"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pPr defTabSz="457063"/>
            <a:r>
              <a:rPr lang="vi-VN">
                <a:solidFill>
                  <a:prstClr val="black">
                    <a:lumMod val="85000"/>
                    <a:lumOff val="15000"/>
                  </a:prstClr>
                </a:solidFill>
              </a:rPr>
              <a:t>Khuếch đại kết quả thu được từ bộ chuyển đổi</a:t>
            </a:r>
          </a:p>
        </p:txBody>
      </p:sp>
      <p:sp>
        <p:nvSpPr>
          <p:cNvPr id="52" name="TextBox 51">
            <a:extLst>
              <a:ext uri="{FF2B5EF4-FFF2-40B4-BE49-F238E27FC236}">
                <a16:creationId xmlns:a16="http://schemas.microsoft.com/office/drawing/2014/main" id="{71934AFC-768E-B6DA-A34D-5309A1BA7709}"/>
              </a:ext>
            </a:extLst>
          </p:cNvPr>
          <p:cNvSpPr txBox="1"/>
          <p:nvPr/>
        </p:nvSpPr>
        <p:spPr>
          <a:xfrm>
            <a:off x="6244922" y="3984172"/>
            <a:ext cx="924937" cy="630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pPr defTabSz="457063"/>
            <a:r>
              <a:rPr lang="vi-VN">
                <a:solidFill>
                  <a:prstClr val="black">
                    <a:lumMod val="85000"/>
                    <a:lumOff val="15000"/>
                  </a:prstClr>
                </a:solidFill>
              </a:rPr>
              <a:t>Xử lý tín hiệu và so sánh với mẫu tham chiếu</a:t>
            </a:r>
          </a:p>
          <a:p>
            <a:pPr defTabSz="457063"/>
            <a:r>
              <a:rPr lang="vi-VN">
                <a:solidFill>
                  <a:prstClr val="black">
                    <a:lumMod val="85000"/>
                    <a:lumOff val="15000"/>
                  </a:prstClr>
                </a:solidFill>
              </a:rPr>
              <a:t>Kỹ thuật số/Số</a:t>
            </a:r>
          </a:p>
        </p:txBody>
      </p:sp>
      <p:sp>
        <p:nvSpPr>
          <p:cNvPr id="93" name="직사각형 75">
            <a:extLst>
              <a:ext uri="{FF2B5EF4-FFF2-40B4-BE49-F238E27FC236}">
                <a16:creationId xmlns:a16="http://schemas.microsoft.com/office/drawing/2014/main" id="{E87EF9EE-5A95-2B0B-DC81-1E31B6935FC7}"/>
              </a:ext>
            </a:extLst>
          </p:cNvPr>
          <p:cNvSpPr/>
          <p:nvPr/>
        </p:nvSpPr>
        <p:spPr>
          <a:xfrm>
            <a:off x="3243866" y="5895509"/>
            <a:ext cx="206721" cy="215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defTabSz="457063"/>
            <a:r>
              <a:rPr lang="vi-VN" sz="1400" dirty="0">
                <a:solidFill>
                  <a:prstClr val="black">
                    <a:lumMod val="85000"/>
                    <a:lumOff val="15000"/>
                  </a:prstClr>
                </a:solidFill>
                <a:latin typeface="SamsungOne-400" panose="020B0503030303020204" charset="0"/>
                <a:ea typeface="SamsungOne-700" panose="020B0803030303020204" pitchFamily="34" charset="0"/>
              </a:rPr>
              <a:t>BT</a:t>
            </a:r>
          </a:p>
        </p:txBody>
      </p:sp>
      <p:sp>
        <p:nvSpPr>
          <p:cNvPr id="94" name="직사각형 76">
            <a:extLst>
              <a:ext uri="{FF2B5EF4-FFF2-40B4-BE49-F238E27FC236}">
                <a16:creationId xmlns:a16="http://schemas.microsoft.com/office/drawing/2014/main" id="{50EFE0F1-3F35-2683-CCCF-09DF4B1C85D5}"/>
              </a:ext>
            </a:extLst>
          </p:cNvPr>
          <p:cNvSpPr/>
          <p:nvPr/>
        </p:nvSpPr>
        <p:spPr>
          <a:xfrm>
            <a:off x="4198063" y="5895509"/>
            <a:ext cx="538436" cy="215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defTabSz="457063"/>
            <a:r>
              <a:rPr lang="vi-VN" sz="1400" dirty="0">
                <a:solidFill>
                  <a:prstClr val="black">
                    <a:lumMod val="85000"/>
                    <a:lumOff val="15000"/>
                  </a:prstClr>
                </a:solidFill>
                <a:latin typeface="SamsungOne-400" panose="020B0503030303020204" charset="0"/>
                <a:ea typeface="SamsungOne-700" panose="020B0803030303020204" pitchFamily="34" charset="0"/>
              </a:rPr>
              <a:t>IT + NT</a:t>
            </a:r>
          </a:p>
        </p:txBody>
      </p:sp>
      <p:sp>
        <p:nvSpPr>
          <p:cNvPr id="95" name="직사각형 77">
            <a:extLst>
              <a:ext uri="{FF2B5EF4-FFF2-40B4-BE49-F238E27FC236}">
                <a16:creationId xmlns:a16="http://schemas.microsoft.com/office/drawing/2014/main" id="{CC882A66-A85C-0C01-ACBD-E38807EA403E}"/>
              </a:ext>
            </a:extLst>
          </p:cNvPr>
          <p:cNvSpPr/>
          <p:nvPr/>
        </p:nvSpPr>
        <p:spPr>
          <a:xfrm>
            <a:off x="5515221" y="5895509"/>
            <a:ext cx="144224" cy="215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defTabSz="457063"/>
            <a:r>
              <a:rPr lang="vi-VN" sz="1400" dirty="0">
                <a:solidFill>
                  <a:prstClr val="black">
                    <a:lumMod val="85000"/>
                    <a:lumOff val="15000"/>
                  </a:prstClr>
                </a:solidFill>
                <a:latin typeface="SamsungOne-400" panose="020B0503030303020204" charset="0"/>
                <a:ea typeface="SamsungOne-700" panose="020B0803030303020204" pitchFamily="34" charset="0"/>
              </a:rPr>
              <a:t>IT</a:t>
            </a:r>
          </a:p>
        </p:txBody>
      </p:sp>
      <p:sp>
        <p:nvSpPr>
          <p:cNvPr id="96" name="직사각형 78">
            <a:extLst>
              <a:ext uri="{FF2B5EF4-FFF2-40B4-BE49-F238E27FC236}">
                <a16:creationId xmlns:a16="http://schemas.microsoft.com/office/drawing/2014/main" id="{52074ABD-DCBC-9C89-C655-FC8FCCC61E31}"/>
              </a:ext>
            </a:extLst>
          </p:cNvPr>
          <p:cNvSpPr/>
          <p:nvPr/>
        </p:nvSpPr>
        <p:spPr>
          <a:xfrm>
            <a:off x="6635278" y="5895509"/>
            <a:ext cx="144224" cy="215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defTabSz="457063"/>
            <a:r>
              <a:rPr lang="vi-VN" sz="1400" dirty="0">
                <a:solidFill>
                  <a:prstClr val="black">
                    <a:lumMod val="85000"/>
                    <a:lumOff val="15000"/>
                  </a:prstClr>
                </a:solidFill>
                <a:latin typeface="SamsungOne-400" panose="020B0503030303020204" charset="0"/>
                <a:ea typeface="SamsungOne-700" panose="020B0803030303020204" pitchFamily="34" charset="0"/>
              </a:rPr>
              <a:t>IT</a:t>
            </a:r>
          </a:p>
        </p:txBody>
      </p:sp>
    </p:spTree>
    <p:extLst>
      <p:ext uri="{BB962C8B-B14F-4D97-AF65-F5344CB8AC3E}">
        <p14:creationId xmlns:p14="http://schemas.microsoft.com/office/powerpoint/2010/main" val="1183957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416128" y="444866"/>
            <a:ext cx="9051872" cy="553998"/>
            <a:chOff x="416128" y="444866"/>
            <a:chExt cx="9051872" cy="553998"/>
          </a:xfrm>
        </p:grpSpPr>
        <p:sp>
          <p:nvSpPr>
            <p:cNvPr id="12" name="직사각형 11">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4" name="직사각형 13">
            <a:extLst>
              <a:ext uri="{FF2B5EF4-FFF2-40B4-BE49-F238E27FC236}">
                <a16:creationId xmlns:a16="http://schemas.microsoft.com/office/drawing/2014/main" id="{A2B401EC-321A-4BDD-818A-9A433C89166D}"/>
              </a:ext>
            </a:extLst>
          </p:cNvPr>
          <p:cNvSpPr/>
          <p:nvPr/>
        </p:nvSpPr>
        <p:spPr>
          <a:xfrm>
            <a:off x="712182" y="1637813"/>
            <a:ext cx="8630827" cy="945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Cảm biến sinh học được ứng dụng trong các ngành y tế, môi trường, công nghiệp chế biến, quân sự (chiến tranh hóa học) và các ngành khác (nghiên cứu, thực phẩm, v.v.). Lĩnh vực y tế dự kiến sẽ có nhu cầu lớn nhất. Đặc biệt, nhu cầu kiểm soát và phòng ngừa các bệnh ở người lớn dự kiến sẽ tăng nhanh do dân số đang già hóa</a:t>
            </a:r>
          </a:p>
        </p:txBody>
      </p:sp>
      <p:sp>
        <p:nvSpPr>
          <p:cNvPr id="18" name="직사각형 17">
            <a:extLst>
              <a:ext uri="{FF2B5EF4-FFF2-40B4-BE49-F238E27FC236}">
                <a16:creationId xmlns:a16="http://schemas.microsoft.com/office/drawing/2014/main" id="{A66FE1D9-EC5F-4872-BADB-181B44D54724}"/>
              </a:ext>
            </a:extLst>
          </p:cNvPr>
          <p:cNvSpPr/>
          <p:nvPr/>
        </p:nvSpPr>
        <p:spPr>
          <a:xfrm>
            <a:off x="524251" y="1415527"/>
            <a:ext cx="888761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en-US" altLang="ko-KR" sz="1400" dirty="0" err="1">
                <a:solidFill>
                  <a:schemeClr val="tx1"/>
                </a:solidFill>
                <a:latin typeface="SamsungOne-400" panose="020B0503030303020204" pitchFamily="34" charset="0"/>
                <a:ea typeface="SamsungOne-400" panose="020B0503030303020204" pitchFamily="34" charset="0"/>
              </a:rPr>
              <a:t>Cảm</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biến</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sinh</a:t>
            </a:r>
            <a:r>
              <a:rPr kumimoji="1" lang="en-US" altLang="ko-KR" sz="1400" dirty="0">
                <a:solidFill>
                  <a:schemeClr val="tx1"/>
                </a:solidFill>
                <a:latin typeface="SamsungOne-400" panose="020B0503030303020204" pitchFamily="34" charset="0"/>
                <a:ea typeface="SamsungOne-400" panose="020B0503030303020204" pitchFamily="34" charset="0"/>
              </a:rPr>
              <a:t> </a:t>
            </a:r>
            <a:r>
              <a:rPr kumimoji="1" lang="en-US" altLang="ko-KR" sz="1400" dirty="0" err="1">
                <a:solidFill>
                  <a:schemeClr val="tx1"/>
                </a:solidFill>
                <a:latin typeface="SamsungOne-400" panose="020B0503030303020204" pitchFamily="34" charset="0"/>
                <a:ea typeface="SamsungOne-400" panose="020B0503030303020204" pitchFamily="34" charset="0"/>
              </a:rPr>
              <a:t>học</a:t>
            </a:r>
            <a:r>
              <a:rPr kumimoji="1" lang="en-US" altLang="ko-KR" sz="1400" dirty="0">
                <a:solidFill>
                  <a:schemeClr val="tx1"/>
                </a:solidFill>
                <a:latin typeface="SamsungOne-400" panose="020B0503030303020204" pitchFamily="34" charset="0"/>
                <a:ea typeface="SamsungOne-400" panose="020B0503030303020204" pitchFamily="34" charset="0"/>
              </a:rPr>
              <a:t> (y </a:t>
            </a:r>
            <a:r>
              <a:rPr kumimoji="1" lang="en-US" altLang="ko-KR" sz="1400" dirty="0" err="1">
                <a:solidFill>
                  <a:schemeClr val="tx1"/>
                </a:solidFill>
                <a:latin typeface="SamsungOne-400" panose="020B0503030303020204" pitchFamily="34" charset="0"/>
                <a:ea typeface="SamsungOne-400" panose="020B0503030303020204" pitchFamily="34" charset="0"/>
              </a:rPr>
              <a:t>tế</a:t>
            </a:r>
            <a:r>
              <a:rPr kumimoji="1" lang="en-US" altLang="ko-KR" sz="1400" dirty="0">
                <a:solidFill>
                  <a:schemeClr val="tx1"/>
                </a:solidFill>
                <a:latin typeface="SamsungOne-400" panose="020B0503030303020204" pitchFamily="34" charset="0"/>
                <a:ea typeface="SamsungOne-400" panose="020B0503030303020204" pitchFamily="34" charset="0"/>
              </a:rPr>
              <a:t>)</a:t>
            </a:r>
          </a:p>
        </p:txBody>
      </p:sp>
      <p:graphicFrame>
        <p:nvGraphicFramePr>
          <p:cNvPr id="4" name="표 16">
            <a:extLst>
              <a:ext uri="{FF2B5EF4-FFF2-40B4-BE49-F238E27FC236}">
                <a16:creationId xmlns:a16="http://schemas.microsoft.com/office/drawing/2014/main" id="{DB9450AD-8270-D20A-E1CF-D1D2A6B59856}"/>
              </a:ext>
            </a:extLst>
          </p:cNvPr>
          <p:cNvGraphicFramePr>
            <a:graphicFrameLocks noGrp="1"/>
          </p:cNvGraphicFramePr>
          <p:nvPr>
            <p:extLst>
              <p:ext uri="{D42A27DB-BD31-4B8C-83A1-F6EECF244321}">
                <p14:modId xmlns:p14="http://schemas.microsoft.com/office/powerpoint/2010/main" val="2504257176"/>
              </p:ext>
            </p:extLst>
          </p:nvPr>
        </p:nvGraphicFramePr>
        <p:xfrm>
          <a:off x="712182" y="3149609"/>
          <a:ext cx="8628061" cy="2653449"/>
        </p:xfrm>
        <a:graphic>
          <a:graphicData uri="http://schemas.openxmlformats.org/drawingml/2006/table">
            <a:tbl>
              <a:tblPr firstRow="1" bandRow="1">
                <a:tableStyleId>{5C22544A-7EE6-4342-B048-85BDC9FD1C3A}</a:tableStyleId>
              </a:tblPr>
              <a:tblGrid>
                <a:gridCol w="1478455">
                  <a:extLst>
                    <a:ext uri="{9D8B030D-6E8A-4147-A177-3AD203B41FA5}">
                      <a16:colId xmlns:a16="http://schemas.microsoft.com/office/drawing/2014/main" val="2893669326"/>
                    </a:ext>
                  </a:extLst>
                </a:gridCol>
                <a:gridCol w="7149606">
                  <a:extLst>
                    <a:ext uri="{9D8B030D-6E8A-4147-A177-3AD203B41FA5}">
                      <a16:colId xmlns:a16="http://schemas.microsoft.com/office/drawing/2014/main" val="2723376963"/>
                    </a:ext>
                  </a:extLst>
                </a:gridCol>
              </a:tblGrid>
              <a:tr h="288739">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Loại</a:t>
                      </a:r>
                    </a:p>
                  </a:txBody>
                  <a:tcPr marL="64749" marR="64749" marT="17901" marB="17901"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Thông tin chi tiết</a:t>
                      </a:r>
                    </a:p>
                  </a:txBody>
                  <a:tcPr marL="64749" marR="64749" marT="17901" marB="17901"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483396">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Y tế</a:t>
                      </a:r>
                    </a:p>
                  </a:txBody>
                  <a:tcPr marL="64749" marR="64749" marT="17901" marB="1790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Được sử dụng để phân tích các vật liệu sinh học và các dấu hiệu sinh tồn như đường huyết, khí huyết, thai kỳ, tế bào ung thư, điện tâm đồ, cholesterol, axit lactic và urê</a:t>
                      </a:r>
                    </a:p>
                  </a:txBody>
                  <a:tcPr marL="64749" marR="64749" marT="17901" marB="17901"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483396">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Môi trường</a:t>
                      </a:r>
                    </a:p>
                  </a:txBody>
                  <a:tcPr marL="64749" marR="64749" marT="17901" marB="1790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Được sử dụng để phát hiện và xác định các chất trong môi trường như hormone môi trường (dioxin), BOD trong nước thải, kim loại nặng, thuốc trừ sâu và phóng xạ</a:t>
                      </a:r>
                    </a:p>
                  </a:txBody>
                  <a:tcPr marL="64749" marR="64749" marT="17901" marB="17901"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483396">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Quy trình công nghiệp</a:t>
                      </a:r>
                    </a:p>
                  </a:txBody>
                  <a:tcPr marL="64749" marR="64749" marT="17901" marB="1790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Được sử dụng để phân tích các chất cụ thể từ các quá trình sản xuất sinh hóa như hóa học, lọc dầu, dược phẩm và lên men sinh học</a:t>
                      </a:r>
                    </a:p>
                  </a:txBody>
                  <a:tcPr marL="64749" marR="64749" marT="17901" marB="17901"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67111">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Quân sự</a:t>
                      </a:r>
                    </a:p>
                  </a:txBody>
                  <a:tcPr marL="64749" marR="64749" marT="17901" marB="1790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0" hangingPunct="1">
                        <a:lnSpc>
                          <a:spcPct val="100000"/>
                        </a:lnSpc>
                        <a:spcBef>
                          <a:spcPts val="0"/>
                        </a:spcBef>
                        <a:spcAft>
                          <a:spcPts val="0"/>
                        </a:spcAft>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Được sử dụng để phát hiện vũ khí hủy diệt hàng loạt như sarin, bệnh than, hơi độc thần kinh</a:t>
                      </a:r>
                    </a:p>
                  </a:txBody>
                  <a:tcPr marL="64749" marR="64749" marT="17901" marB="17901"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47411">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noProof="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v.v.</a:t>
                      </a:r>
                    </a:p>
                  </a:txBody>
                  <a:tcPr marL="64749" marR="64749" marT="17901" marB="1790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Thu thập các thông tin về các phân tử sinh học bằng cách đo sự tương tác giữa các vật liệu sinh học</a:t>
                      </a:r>
                    </a:p>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Các tính năng phân tích mới, như đo hành vi phân tử riêng lẻ</a:t>
                      </a:r>
                    </a:p>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Được sử dụng để phát hiện các chất độc hại như thuốc trừ sâu, kháng sinh tồn dư, mầm bệnh, kim loại nặng, v.v.</a:t>
                      </a:r>
                    </a:p>
                  </a:txBody>
                  <a:tcPr marL="64749" marR="64749" marT="17901" marB="17901"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1443533"/>
                  </a:ext>
                </a:extLst>
              </a:tr>
            </a:tbl>
          </a:graphicData>
        </a:graphic>
      </p:graphicFrame>
    </p:spTree>
    <p:extLst>
      <p:ext uri="{BB962C8B-B14F-4D97-AF65-F5344CB8AC3E}">
        <p14:creationId xmlns:p14="http://schemas.microsoft.com/office/powerpoint/2010/main" val="27733433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416128" y="444866"/>
            <a:ext cx="9051872" cy="553998"/>
            <a:chOff x="416128" y="444866"/>
            <a:chExt cx="9051872" cy="553998"/>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2" name="직사각형 11">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Cảm biến di động</a:t>
            </a:r>
          </a:p>
        </p:txBody>
      </p:sp>
      <p:sp>
        <p:nvSpPr>
          <p:cNvPr id="13" name="직사각형 12">
            <a:extLst>
              <a:ext uri="{FF2B5EF4-FFF2-40B4-BE49-F238E27FC236}">
                <a16:creationId xmlns:a16="http://schemas.microsoft.com/office/drawing/2014/main" id="{3F456259-1E9D-4149-AF1F-85989FD1416D}"/>
              </a:ext>
            </a:extLst>
          </p:cNvPr>
          <p:cNvSpPr/>
          <p:nvPr/>
        </p:nvSpPr>
        <p:spPr>
          <a:xfrm>
            <a:off x="524251" y="1854861"/>
            <a:ext cx="888761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Cảm biến di động là một loại cảm biến toàn diện, chủ yếu được sử dụng cho các thiết bị thông minh di động (điện thoại thông minh, máy tính bảng, máy tính xách tay, v.v.)</a:t>
            </a:r>
          </a:p>
        </p:txBody>
      </p:sp>
      <p:graphicFrame>
        <p:nvGraphicFramePr>
          <p:cNvPr id="2" name="표 14">
            <a:extLst>
              <a:ext uri="{FF2B5EF4-FFF2-40B4-BE49-F238E27FC236}">
                <a16:creationId xmlns:a16="http://schemas.microsoft.com/office/drawing/2014/main" id="{D1DB4749-B882-2BFA-08C2-C2837E02D5F8}"/>
              </a:ext>
            </a:extLst>
          </p:cNvPr>
          <p:cNvGraphicFramePr>
            <a:graphicFrameLocks noGrp="1"/>
          </p:cNvGraphicFramePr>
          <p:nvPr>
            <p:extLst>
              <p:ext uri="{D42A27DB-BD31-4B8C-83A1-F6EECF244321}">
                <p14:modId xmlns:p14="http://schemas.microsoft.com/office/powerpoint/2010/main" val="3968401777"/>
              </p:ext>
            </p:extLst>
          </p:nvPr>
        </p:nvGraphicFramePr>
        <p:xfrm>
          <a:off x="654026" y="2945640"/>
          <a:ext cx="8628061" cy="2908218"/>
        </p:xfrm>
        <a:graphic>
          <a:graphicData uri="http://schemas.openxmlformats.org/drawingml/2006/table">
            <a:tbl>
              <a:tblPr firstRow="1" bandRow="1">
                <a:tableStyleId>{5C22544A-7EE6-4342-B048-85BDC9FD1C3A}</a:tableStyleId>
              </a:tblPr>
              <a:tblGrid>
                <a:gridCol w="1478455">
                  <a:extLst>
                    <a:ext uri="{9D8B030D-6E8A-4147-A177-3AD203B41FA5}">
                      <a16:colId xmlns:a16="http://schemas.microsoft.com/office/drawing/2014/main" val="2893669326"/>
                    </a:ext>
                  </a:extLst>
                </a:gridCol>
                <a:gridCol w="7149606">
                  <a:extLst>
                    <a:ext uri="{9D8B030D-6E8A-4147-A177-3AD203B41FA5}">
                      <a16:colId xmlns:a16="http://schemas.microsoft.com/office/drawing/2014/main" val="2723376963"/>
                    </a:ext>
                  </a:extLst>
                </a:gridCol>
              </a:tblGrid>
              <a:tr h="269440">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Loại</a:t>
                      </a:r>
                    </a:p>
                  </a:txBody>
                  <a:tcPr marL="64749" marR="64749" marT="17901" marB="17901"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Thông tin chi tiết</a:t>
                      </a:r>
                    </a:p>
                  </a:txBody>
                  <a:tcPr marL="64749" marR="64749" marT="17901" marB="17901"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552764">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(hình ảnh) camera</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phát hiện ánh sáng và chuyển đổi cường độ ánh sáng thành dữ liệu hình ảnh kỹ thuật số</a:t>
                      </a:r>
                    </a:p>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này đang ngày càng được ứng dụng rộng hơn, không chỉ dành cho điện thoại di động và thiết bị video kỹ thuật số mà còn cả camera quan sát, camera trước và sau, robot và TV thông minh.</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391302">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âm thanh</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chuyển đổi âm thanh vật lý thành tín hiệu điện bằng cách thay đổi áp suất không khí</a:t>
                      </a:r>
                    </a:p>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ECM hiện đã được sử dụng phổ biến, tuy nhiên xu hướng gắn micrô MEMS vào điện thoại thông minh gần đây đang được mở rộng hơn</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714225">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tiệm cận</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không tiếp xúc phân biệt vật thể cần dò có hiện diện hay không khi ở gần đầu dò.</a:t>
                      </a:r>
                    </a:p>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Được sử dụng để tắt màn hình khi đưa điện thoại thông minh lên tai để trả lời cuộc gọi hoặc bỏ vào túi</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91302">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ánh sáng xung quanh</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tự động điều chỉnh độ sáng màn hình theo độ sáng xung quanh</a:t>
                      </a:r>
                    </a:p>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Giảm tiêu thụ điện năng cho thiết bị di động và giảm tình trạng mỏi mắt</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57663">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trọng lực</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phát hiện hướng trọng lực và chuyển động của một vật thể. Cảm biến trọng lực được sử dụng để tự động điều</a:t>
                      </a:r>
                      <a:endParaRPr lang="en-US"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chỉnh hướng màn hình bằng cách phán đoán hướng hiển thị của điện thoại thông minh.</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31522">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GPS</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có thể thu thập thông tin về thời gian và vị trí của vật thể thông qua hệ thống định vị vệ tinh</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1443533"/>
                  </a:ext>
                </a:extLst>
              </a:tr>
            </a:tbl>
          </a:graphicData>
        </a:graphic>
      </p:graphicFrame>
    </p:spTree>
    <p:extLst>
      <p:ext uri="{BB962C8B-B14F-4D97-AF65-F5344CB8AC3E}">
        <p14:creationId xmlns:p14="http://schemas.microsoft.com/office/powerpoint/2010/main" val="2486901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416128" y="444866"/>
            <a:ext cx="9051872" cy="553998"/>
            <a:chOff x="416128" y="444866"/>
            <a:chExt cx="9051872" cy="553998"/>
          </a:xfrm>
        </p:grpSpPr>
        <p:sp>
          <p:nvSpPr>
            <p:cNvPr id="10" name="직사각형 9">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aphicFrame>
        <p:nvGraphicFramePr>
          <p:cNvPr id="2" name="표 13">
            <a:extLst>
              <a:ext uri="{FF2B5EF4-FFF2-40B4-BE49-F238E27FC236}">
                <a16:creationId xmlns:a16="http://schemas.microsoft.com/office/drawing/2014/main" id="{3A252F51-93B1-8984-CE67-6DA3C5F47BDB}"/>
              </a:ext>
            </a:extLst>
          </p:cNvPr>
          <p:cNvGraphicFramePr>
            <a:graphicFrameLocks noGrp="1"/>
          </p:cNvGraphicFramePr>
          <p:nvPr>
            <p:extLst>
              <p:ext uri="{D42A27DB-BD31-4B8C-83A1-F6EECF244321}">
                <p14:modId xmlns:p14="http://schemas.microsoft.com/office/powerpoint/2010/main" val="2043744724"/>
              </p:ext>
            </p:extLst>
          </p:nvPr>
        </p:nvGraphicFramePr>
        <p:xfrm>
          <a:off x="637381" y="2041792"/>
          <a:ext cx="8628061" cy="3456467"/>
        </p:xfrm>
        <a:graphic>
          <a:graphicData uri="http://schemas.openxmlformats.org/drawingml/2006/table">
            <a:tbl>
              <a:tblPr firstRow="1" bandRow="1">
                <a:tableStyleId>{5C22544A-7EE6-4342-B048-85BDC9FD1C3A}</a:tableStyleId>
              </a:tblPr>
              <a:tblGrid>
                <a:gridCol w="1478455">
                  <a:extLst>
                    <a:ext uri="{9D8B030D-6E8A-4147-A177-3AD203B41FA5}">
                      <a16:colId xmlns:a16="http://schemas.microsoft.com/office/drawing/2014/main" val="2893669326"/>
                    </a:ext>
                  </a:extLst>
                </a:gridCol>
                <a:gridCol w="7149606">
                  <a:extLst>
                    <a:ext uri="{9D8B030D-6E8A-4147-A177-3AD203B41FA5}">
                      <a16:colId xmlns:a16="http://schemas.microsoft.com/office/drawing/2014/main" val="2723376963"/>
                    </a:ext>
                  </a:extLst>
                </a:gridCol>
              </a:tblGrid>
              <a:tr h="258739">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Loại</a:t>
                      </a:r>
                    </a:p>
                  </a:txBody>
                  <a:tcPr marL="64749" marR="64749" marT="17901" marB="17901"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Thông tin chi tiết</a:t>
                      </a:r>
                    </a:p>
                  </a:txBody>
                  <a:tcPr marL="64749" marR="64749" marT="17901" marB="17901"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498508">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gia tốc</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phát hiện thay đổi vận tốc của vật thể trên một đơn vị thời gian và phát hiện các lực động như gia tốc, rung chấn và sốc. Ban đầu, cảm biến gia tốc 2 trục phổ biến hơn, nhưng gần đây, cảm biến gia tốc 3 trục sử dụng công nghệ MEMS đa</a:t>
                      </a:r>
                      <a:r>
                        <a:rPr lang="en-US"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a:t>
                      </a: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g</a:t>
                      </a:r>
                      <a:endParaRPr lang="en-US"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được sử dụng rộng rãi</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343459">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địa từ</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phát hiện góc phương vị giống như la bàn bằng cách dò tìm dòng từ trường của trái đất. Trước đây, cảm biến 2 trục được sử dụng chủ yếu, nhưng gần đây cảm biến 3 trục trở nên phổ biến hơn</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343459">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Con quay hồi chuyển</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phát hiện quán tính của vật thể bằng tín hiệu điện, chủ yếu là phát hiện góc quay. Phát hiện chiều cao, vòng quay</a:t>
                      </a:r>
                      <a:endParaRPr lang="en-US"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và độ nghiêng để có thể cảm nhận chuyển động chính xác hơn khi kết nối với cảm biến gia tốc 3 trục</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22327">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Áp kế</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đo độ cao, đo áp suất khí quyển, cũng được sử dụng để đo độ cao</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3459">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chuyển động</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nhận diện chuyển động hoặc vị trí của một vật thể - đây là một cảm biến phức hợp bao gồm các cảm biến khác </a:t>
                      </a:r>
                      <a:endParaRPr lang="en-US"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nhau như cảm biến địa từ và cảm biến gia tốc, hoạt động như cao độ kế và con quay hồi chuyển trong một con chip</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16139">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nhiệt độ/độ ẩm</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nhiệt độ là một cảm biến được sử dụng để đo nhiệt độ bên trong hoặc xung quanh thiết bị thông minh</a:t>
                      </a:r>
                    </a:p>
                    <a:p>
                      <a:pPr marL="92075" marR="0" indent="-92075" algn="l" defTabSz="914400" rtl="0" eaLnBrk="1" fontAlgn="base" latinLnBrk="1" hangingPunct="1">
                        <a:lnSpc>
                          <a:spcPct val="80000"/>
                        </a:lnSpc>
                        <a:spcBef>
                          <a:spcPts val="0"/>
                        </a:spcBef>
                        <a:spcAft>
                          <a:spcPts val="200"/>
                        </a:spcAft>
                        <a:buFont typeface="Arial" panose="020B0604020202020204" pitchFamily="34" charset="0"/>
                        <a:buChar cha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độ ẩm đo lượng hoặc phần trăm độ ẩm trong không khí và trả kết quả dưới dạng phần trăm</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43459">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vân tay</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nhận diện người dùng bằng cách thu thập hình ảnh kỹ thuật số của dấu vân tay bằng cảm biến chuyên dụng và các công nghệ như phương pháp quang học, siêu âm và điện dung</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43459">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nhịp tim</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đo nhịp tim bằng cách sử dụng ánh sáng đỏ kiểm tra nhịp tim khi đặt ngón tay lên phần đèn chớp dưới camera. </a:t>
                      </a:r>
                      <a:endParaRPr lang="en-US"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lắp một đèn LED riêng và cảm biến xung để đo lường</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43459">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Cảm biến RGB</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phát hiện độ sâu màu của ánh sáng xung quanh. Điện thoại thông minh có cảm biến RGB có thể hiệu chỉnh màu </a:t>
                      </a:r>
                      <a:endParaRPr lang="en-US"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endParaRPr>
                    </a:p>
                    <a:p>
                      <a:pPr marL="0" marR="0" indent="0" algn="l"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hiển thị theo cường độ ánh sáng xung quanh</a:t>
                      </a:r>
                    </a:p>
                  </a:txBody>
                  <a:tcPr marL="40537" marR="40537" marT="11207" marB="11207"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1443533"/>
                  </a:ext>
                </a:extLst>
              </a:tr>
            </a:tbl>
          </a:graphicData>
        </a:graphic>
      </p:graphicFrame>
    </p:spTree>
    <p:extLst>
      <p:ext uri="{BB962C8B-B14F-4D97-AF65-F5344CB8AC3E}">
        <p14:creationId xmlns:p14="http://schemas.microsoft.com/office/powerpoint/2010/main" val="718669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416128" y="444866"/>
            <a:ext cx="9051872" cy="553998"/>
            <a:chOff x="416128" y="444866"/>
            <a:chExt cx="9051872" cy="553998"/>
          </a:xfrm>
        </p:grpSpPr>
        <p:sp>
          <p:nvSpPr>
            <p:cNvPr id="11" name="직사각형 10">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3" name="직사각형 12">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Cảm biến xe thông minh</a:t>
            </a:r>
          </a:p>
        </p:txBody>
      </p:sp>
      <p:sp>
        <p:nvSpPr>
          <p:cNvPr id="23" name="직사각형 22">
            <a:extLst>
              <a:ext uri="{FF2B5EF4-FFF2-40B4-BE49-F238E27FC236}">
                <a16:creationId xmlns:a16="http://schemas.microsoft.com/office/drawing/2014/main" id="{D1172F02-BA27-4C0A-815D-0A30D222ABC5}"/>
              </a:ext>
            </a:extLst>
          </p:cNvPr>
          <p:cNvSpPr/>
          <p:nvPr/>
        </p:nvSpPr>
        <p:spPr>
          <a:xfrm>
            <a:off x="524250" y="1890703"/>
            <a:ext cx="8943749" cy="2323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Ô tô thông minh đã giảm mạnh số lượng tai nạn giao thông nhờ kết hợp các công nghệ điện, điện tử, thông tin và truyền thông mới nhất với công nghệ ô tô hướng máy. Chiếc xe này mang đến sự hài lòng cao nhất cho hành khách và hướng đến một chiếc xe không người lái có thể vận hành tự động.</a:t>
            </a:r>
          </a:p>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Theo xu hướng điện tử ô tô, xe sử dụng khoảng 200 cảm biến.</a:t>
            </a:r>
          </a:p>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Xe sử dụng nhiều cảm biến là do các quy định về khí thải, tiết kiệm nhiên liệu và vấn đề an toàn đã được thắt chặt hơn để ngăn ngừa ô nhiễm môi trường. Ngoài ra còn là vì khách hàng ngày càng có điều kiện tài chính, do đó có kỳ vọng cao hơn vào chất lượng ô tô, và các tiến bộ công nghệ đã phát triển nên một hệ thống hiệu suất cao/chi phí thấp.</a:t>
            </a:r>
          </a:p>
          <a:p>
            <a:pPr marL="115888" indent="-115888" fontAlgn="base">
              <a:spcBef>
                <a:spcPct val="0"/>
              </a:spcBef>
              <a:spcAft>
                <a:spcPts val="1000"/>
              </a:spcAft>
              <a:buClr>
                <a:srgbClr val="A5A5A5"/>
              </a:buClr>
              <a:buSzPct val="120000"/>
              <a:buBlip>
                <a:blip r:embed="rId3"/>
              </a:buBlip>
              <a:defRPr/>
            </a:pPr>
            <a:r>
              <a:rPr kumimoji="1" lang="vi-VN" altLang="ko-KR" sz="1400" dirty="0">
                <a:solidFill>
                  <a:schemeClr val="tx1"/>
                </a:solidFill>
                <a:latin typeface="SamsungOne-400" panose="020B0503030303020204" pitchFamily="34" charset="0"/>
                <a:ea typeface="SamsungOne-400" panose="020B0503030303020204" pitchFamily="34" charset="0"/>
              </a:rPr>
              <a:t>Cảm biến được sử dụng đầu tiên để kiểm soát động cơ và mở rộng sang ABS, ESP, v.v. để điều khiển thân xe.</a:t>
            </a:r>
          </a:p>
        </p:txBody>
      </p:sp>
    </p:spTree>
    <p:extLst>
      <p:ext uri="{BB962C8B-B14F-4D97-AF65-F5344CB8AC3E}">
        <p14:creationId xmlns:p14="http://schemas.microsoft.com/office/powerpoint/2010/main" val="228458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416128" y="444866"/>
            <a:ext cx="9051872" cy="553998"/>
            <a:chOff x="416128" y="444866"/>
            <a:chExt cx="9051872" cy="553998"/>
          </a:xfrm>
        </p:grpSpPr>
        <p:sp>
          <p:nvSpPr>
            <p:cNvPr id="9" name="직사각형 8">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0" name="직사각형 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graphicFrame>
        <p:nvGraphicFramePr>
          <p:cNvPr id="3" name="표 11">
            <a:extLst>
              <a:ext uri="{FF2B5EF4-FFF2-40B4-BE49-F238E27FC236}">
                <a16:creationId xmlns:a16="http://schemas.microsoft.com/office/drawing/2014/main" id="{B83627F6-9915-C64C-67D1-8CBE18C0C8CF}"/>
              </a:ext>
            </a:extLst>
          </p:cNvPr>
          <p:cNvGraphicFramePr>
            <a:graphicFrameLocks noGrp="1"/>
          </p:cNvGraphicFramePr>
          <p:nvPr>
            <p:extLst>
              <p:ext uri="{D42A27DB-BD31-4B8C-83A1-F6EECF244321}">
                <p14:modId xmlns:p14="http://schemas.microsoft.com/office/powerpoint/2010/main" val="470973903"/>
              </p:ext>
            </p:extLst>
          </p:nvPr>
        </p:nvGraphicFramePr>
        <p:xfrm>
          <a:off x="637381" y="2117986"/>
          <a:ext cx="8628061" cy="3457359"/>
        </p:xfrm>
        <a:graphic>
          <a:graphicData uri="http://schemas.openxmlformats.org/drawingml/2006/table">
            <a:tbl>
              <a:tblPr firstRow="1" bandRow="1">
                <a:tableStyleId>{5C22544A-7EE6-4342-B048-85BDC9FD1C3A}</a:tableStyleId>
              </a:tblPr>
              <a:tblGrid>
                <a:gridCol w="1215290">
                  <a:extLst>
                    <a:ext uri="{9D8B030D-6E8A-4147-A177-3AD203B41FA5}">
                      <a16:colId xmlns:a16="http://schemas.microsoft.com/office/drawing/2014/main" val="2893669326"/>
                    </a:ext>
                  </a:extLst>
                </a:gridCol>
                <a:gridCol w="2414766">
                  <a:extLst>
                    <a:ext uri="{9D8B030D-6E8A-4147-A177-3AD203B41FA5}">
                      <a16:colId xmlns:a16="http://schemas.microsoft.com/office/drawing/2014/main" val="2723376963"/>
                    </a:ext>
                  </a:extLst>
                </a:gridCol>
                <a:gridCol w="4998005">
                  <a:extLst>
                    <a:ext uri="{9D8B030D-6E8A-4147-A177-3AD203B41FA5}">
                      <a16:colId xmlns:a16="http://schemas.microsoft.com/office/drawing/2014/main" val="20002"/>
                    </a:ext>
                  </a:extLst>
                </a:gridCol>
              </a:tblGrid>
              <a:tr h="202617">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Loại</a:t>
                      </a:r>
                    </a:p>
                  </a:txBody>
                  <a:tcPr marL="63354" marR="63354" marT="17515" marB="17515"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Định nghĩa và tính năng</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base" latinLnBrk="0" hangingPunct="1">
                        <a:lnSpc>
                          <a:spcPct val="100000"/>
                        </a:lnSpc>
                        <a:spcBef>
                          <a:spcPts val="0"/>
                        </a:spcBef>
                        <a:spcAft>
                          <a:spcPts val="0"/>
                        </a:spcAft>
                      </a:pPr>
                      <a:r>
                        <a:rPr lang="vi-VN" sz="11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Nguồn</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2132271493"/>
                  </a:ext>
                </a:extLst>
              </a:tr>
              <a:tr h="307993">
                <a:tc rowSpan="5">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Hệ thống an toàn chủ động</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thống chống bó phanh</a:t>
                      </a:r>
                    </a:p>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(ABS)</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tốc độ bánh xe, Cảm biến gia tốc</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3545494"/>
                  </a:ext>
                </a:extLst>
              </a:tr>
              <a:tr h="233071">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40550" marR="40550" marT="11211" marB="1121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thống kiểm soát hệ thống treo</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gia tốc</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158235"/>
                  </a:ext>
                </a:extLst>
              </a:tr>
              <a:tr h="233071">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40550" marR="40550" marT="11211" marB="1121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thống túi khí</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gia tốc, Cảm biến áp suất</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33071">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40550" marR="40550" marT="11211" marB="1121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thống kiểm soát cân bằng xe</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gia tốc, Cảm biến áp suất, Cảm biến vận tốc góc</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33071">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40550" marR="40550" marT="11211" marB="1121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thống chống lật</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gia tốc, Cảm biến vận tốc góc</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33071">
                <a:tc rowSpan="8">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700" panose="020B0803030303020204" pitchFamily="34" charset="0"/>
                          <a:cs typeface="Times New Roman" panose="02020603050405020304" pitchFamily="18" charset="0"/>
                        </a:rPr>
                        <a:t>Hệ thống an toàn thụ động</a:t>
                      </a:r>
                    </a:p>
                  </a:txBody>
                  <a:tcPr marL="40537" marR="40537" marT="11207" marB="11207"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Túi khí thông minh - Phát hiện hành khách</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áp suất, Cảm biến trọng lượng, Cảm biến vận tốc góc</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07993">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40550" marR="40550" marT="11211" marB="1121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Điều khiển hành trình</a:t>
                      </a:r>
                    </a:p>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(Điều khiển hành trình tự động)</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vận tốc góc, Cảm biến CCD/CMOS, Sóng millimeter/laser radar</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33071">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40550" marR="40550" marT="11211" marB="1121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9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Trợ lực phanh an toàn trước khi va chạm</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CCD/CMOS, Sóng millimeter/laser radar</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07993">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40550" marR="40550" marT="11211" marB="1121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Cảnh báo áp suất lốp</a:t>
                      </a:r>
                    </a:p>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thống giám sát áp suất lốp)</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gia tốc, Cảm biến áp suất</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233071">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40550" marR="40550" marT="11211" marB="1121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Hệ thống hỗ trợ duy trì làn đường</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vận tốc góc, Cảm biến CCD/CMOS, Cảm biến góc lái</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33071">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40550" marR="40550" marT="11211" marB="1121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Tầm nhìn ban đêm</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hồng ngoại xa/gần</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233071">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US" altLang="ko-KR"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40550" marR="40550" marT="11211" marB="1121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Trợ lái</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vận tốc góc, Cảm biến mô-men xoắn, Cảm biến góc lái, Cảm biến siêu âm</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233071">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ko-KR" altLang="en-US" sz="10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40550" marR="40550" marT="11211" marB="11211"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Điểm mù</a:t>
                      </a:r>
                    </a:p>
                  </a:txBody>
                  <a:tcPr marL="63354" marR="63354" marT="17515" marB="1751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80000"/>
                        </a:lnSpc>
                        <a:spcBef>
                          <a:spcPts val="0"/>
                        </a:spcBef>
                        <a:spcAft>
                          <a:spcPts val="200"/>
                        </a:spcAft>
                        <a:buFont typeface="Arial" panose="020B0604020202020204" pitchFamily="34" charset="0"/>
                        <a:buNone/>
                      </a:pPr>
                      <a:r>
                        <a:rPr lang="vi-VN" sz="1000" b="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charset="0"/>
                          <a:ea typeface="SamsungOne-400" panose="020B0503030303020204" pitchFamily="34" charset="0"/>
                          <a:cs typeface="Times New Roman" panose="02020603050405020304" pitchFamily="18" charset="0"/>
                        </a:rPr>
                        <a:t>Cảm biến CCD/CMOS</a:t>
                      </a:r>
                    </a:p>
                  </a:txBody>
                  <a:tcPr marL="63354" marR="63354" marT="17515" marB="17515"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1443533"/>
                  </a:ext>
                </a:extLst>
              </a:tr>
            </a:tbl>
          </a:graphicData>
        </a:graphic>
      </p:graphicFrame>
    </p:spTree>
    <p:extLst>
      <p:ext uri="{BB962C8B-B14F-4D97-AF65-F5344CB8AC3E}">
        <p14:creationId xmlns:p14="http://schemas.microsoft.com/office/powerpoint/2010/main" val="33824248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416128" y="444866"/>
            <a:ext cx="9051872" cy="553998"/>
            <a:chOff x="416128" y="444866"/>
            <a:chExt cx="9051872" cy="553998"/>
          </a:xfrm>
        </p:grpSpPr>
        <p:sp>
          <p:nvSpPr>
            <p:cNvPr id="11" name="직사각형 10">
              <a:extLst>
                <a:ext uri="{FF2B5EF4-FFF2-40B4-BE49-F238E27FC236}">
                  <a16:creationId xmlns:a16="http://schemas.microsoft.com/office/drawing/2014/main" id="{FDBCCCD9-3D61-4AED-A85D-EB4EB056EEDD}"/>
                </a:ext>
              </a:extLst>
            </p:cNvPr>
            <p:cNvSpPr/>
            <p:nvPr/>
          </p:nvSpPr>
          <p:spPr>
            <a:xfrm>
              <a:off x="416128" y="444866"/>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truyền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động</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endParaRPr lang="ko-KR" altLang="en-US" b="1" dirty="0">
                <a:solidFill>
                  <a:schemeClr val="bg1"/>
                </a:solidFill>
                <a:latin typeface="iCiel Samsung Sharp Sans Medium" pitchFamily="2" charset="77"/>
                <a:ea typeface="SamsungSharpSans-Medium" pitchFamily="2" charset="0"/>
                <a:cs typeface="iCiel Samsung Sharp Sans Medium" pitchFamily="2" charset="77"/>
              </a:endParaRP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3" name="직사각형 12">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2400" dirty="0">
                <a:solidFill>
                  <a:prstClr val="black">
                    <a:lumMod val="85000"/>
                    <a:lumOff val="15000"/>
                  </a:prstClr>
                </a:solidFill>
                <a:latin typeface="SamsungOne-400" panose="020B0503030303020204" charset="0"/>
                <a:ea typeface="SamsungOne-400" panose="020B0503030303020204" pitchFamily="34" charset="0"/>
              </a:rPr>
              <a:t>Cảm biến xe thông minh</a:t>
            </a:r>
          </a:p>
        </p:txBody>
      </p:sp>
      <p:sp>
        <p:nvSpPr>
          <p:cNvPr id="2" name="직사각형 12">
            <a:extLst>
              <a:ext uri="{FF2B5EF4-FFF2-40B4-BE49-F238E27FC236}">
                <a16:creationId xmlns:a16="http://schemas.microsoft.com/office/drawing/2014/main" id="{61622B44-1892-CF77-8C18-717DBE353BA8}"/>
              </a:ext>
            </a:extLst>
          </p:cNvPr>
          <p:cNvSpPr/>
          <p:nvPr/>
        </p:nvSpPr>
        <p:spPr>
          <a:xfrm>
            <a:off x="449997" y="1873486"/>
            <a:ext cx="8628061" cy="1555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RADAR (Dò tìm và định vị bằng sóng vô tuyến)</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LIDAR (Dò tìm và định vị bằng ánh sáng)</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Cảm biến nhận diện hình dạng 3D để nhận diện cử chỉ</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Cảm biến kết hợp laser và camera tránh va chạm phạm vi gần</a:t>
            </a:r>
          </a:p>
          <a:p>
            <a:pPr marL="182471" indent="-182471" defTabSz="4570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charset="0"/>
                <a:ea typeface="SamsungOne-400" panose="020B0503030303020204" pitchFamily="34" charset="0"/>
              </a:rPr>
              <a:t>Cảm biến chuyển động trục MEMS 6</a:t>
            </a:r>
          </a:p>
        </p:txBody>
      </p:sp>
    </p:spTree>
    <p:extLst>
      <p:ext uri="{BB962C8B-B14F-4D97-AF65-F5344CB8AC3E}">
        <p14:creationId xmlns:p14="http://schemas.microsoft.com/office/powerpoint/2010/main" val="8777637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a16="http://schemas.microsoft.com/office/drawing/2014/main" id="{FD36763A-1C73-4E48-9A2C-BD293D340757}"/>
              </a:ext>
            </a:extLst>
          </p:cNvPr>
          <p:cNvGrpSpPr/>
          <p:nvPr/>
        </p:nvGrpSpPr>
        <p:grpSpPr>
          <a:xfrm>
            <a:off x="559817" y="1917716"/>
            <a:ext cx="8845945" cy="563044"/>
            <a:chOff x="558800" y="1842597"/>
            <a:chExt cx="8847993" cy="563173"/>
          </a:xfrm>
        </p:grpSpPr>
        <p:grpSp>
          <p:nvGrpSpPr>
            <p:cNvPr id="27" name="그룹 26">
              <a:extLst>
                <a:ext uri="{FF2B5EF4-FFF2-40B4-BE49-F238E27FC236}">
                  <a16:creationId xmlns:a16="http://schemas.microsoft.com/office/drawing/2014/main" id="{07928334-32AF-46A2-97F3-006B536CB7A1}"/>
                </a:ext>
              </a:extLst>
            </p:cNvPr>
            <p:cNvGrpSpPr/>
            <p:nvPr/>
          </p:nvGrpSpPr>
          <p:grpSpPr>
            <a:xfrm>
              <a:off x="558800" y="1842597"/>
              <a:ext cx="8785224" cy="215445"/>
              <a:chOff x="1027113" y="2045624"/>
              <a:chExt cx="8785224" cy="215445"/>
            </a:xfrm>
          </p:grpSpPr>
          <p:sp>
            <p:nvSpPr>
              <p:cNvPr id="29" name="직사각형 2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직사각형 29">
                <a:extLst>
                  <a:ext uri="{FF2B5EF4-FFF2-40B4-BE49-F238E27FC236}">
                    <a16:creationId xmlns:a16="http://schemas.microsoft.com/office/drawing/2014/main" id="{C3CF9554-5E26-4DD4-876F-A237942CB6BA}"/>
                  </a:ext>
                </a:extLst>
              </p:cNvPr>
              <p:cNvSpPr/>
              <p:nvPr/>
            </p:nvSpPr>
            <p:spPr>
              <a:xfrm>
                <a:off x="1179513" y="2045624"/>
                <a:ext cx="8632824" cy="2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pPr>
                <a:r>
                  <a:rPr lang="vi-VN" sz="1400" dirty="0">
                    <a:solidFill>
                      <a:prstClr val="black">
                        <a:lumMod val="85000"/>
                        <a:lumOff val="15000"/>
                      </a:prstClr>
                    </a:solidFill>
                    <a:latin typeface="SamsungOne-400" panose="020B0503030303020204" charset="0"/>
                    <a:ea typeface="SamsungOne-400" panose="020B0503030303020204" pitchFamily="34" charset="0"/>
                  </a:rPr>
                  <a:t>Cảm biến ở cửa trước, bật đèn sáng khi có người mở cửa</a:t>
                </a:r>
              </a:p>
            </p:txBody>
          </p:sp>
        </p:grpSp>
        <p:sp>
          <p:nvSpPr>
            <p:cNvPr id="28" name="직사각형 27">
              <a:extLst>
                <a:ext uri="{FF2B5EF4-FFF2-40B4-BE49-F238E27FC236}">
                  <a16:creationId xmlns:a16="http://schemas.microsoft.com/office/drawing/2014/main" id="{439DCE1C-801F-43E7-9286-D60EB80C9FCA}"/>
                </a:ext>
              </a:extLst>
            </p:cNvPr>
            <p:cNvSpPr/>
            <p:nvPr/>
          </p:nvSpPr>
          <p:spPr>
            <a:xfrm>
              <a:off x="773968" y="2060264"/>
              <a:ext cx="8632825" cy="34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300" panose="020B0303030303020204" charset="0"/>
                <a:ea typeface="SamsungOne 300" panose="020B0303030303020204" charset="0"/>
              </a:endParaRPr>
            </a:p>
          </p:txBody>
        </p:sp>
      </p:grpSp>
      <p:sp>
        <p:nvSpPr>
          <p:cNvPr id="31" name="직사각형 30">
            <a:extLst>
              <a:ext uri="{FF2B5EF4-FFF2-40B4-BE49-F238E27FC236}">
                <a16:creationId xmlns:a16="http://schemas.microsoft.com/office/drawing/2014/main" id="{439DCE1C-801F-43E7-9286-D60EB80C9FCA}"/>
              </a:ext>
            </a:extLst>
          </p:cNvPr>
          <p:cNvSpPr/>
          <p:nvPr/>
        </p:nvSpPr>
        <p:spPr>
          <a:xfrm>
            <a:off x="4434122" y="2294254"/>
            <a:ext cx="5099301"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Tự động nhận biết chuyển động của con người và bật đèn sáng.</a:t>
            </a: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Cảm biến PIR là cảm biến chuyển động nhận diện cơ thể con người bằng tia hồng ngoại.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Cảm biến nhận biết sự hiện diện của con người bằng cách đo lượng bức xạ hồng ngoại thay đổi theo nhiệt độ.</a:t>
            </a:r>
          </a:p>
        </p:txBody>
      </p:sp>
      <p:grpSp>
        <p:nvGrpSpPr>
          <p:cNvPr id="2" name="그룹 1">
            <a:extLst>
              <a:ext uri="{FF2B5EF4-FFF2-40B4-BE49-F238E27FC236}">
                <a16:creationId xmlns:a16="http://schemas.microsoft.com/office/drawing/2014/main" id="{FFFB6247-EBD8-4199-A582-DBCB3B28124B}"/>
              </a:ext>
            </a:extLst>
          </p:cNvPr>
          <p:cNvGrpSpPr/>
          <p:nvPr/>
        </p:nvGrpSpPr>
        <p:grpSpPr>
          <a:xfrm>
            <a:off x="513924" y="2294254"/>
            <a:ext cx="3775075" cy="3956424"/>
            <a:chOff x="558800" y="2253877"/>
            <a:chExt cx="3775075" cy="3956424"/>
          </a:xfrm>
        </p:grpSpPr>
        <p:sp>
          <p:nvSpPr>
            <p:cNvPr id="25" name="모서리가 둥근 직사각형 4">
              <a:extLst>
                <a:ext uri="{FF2B5EF4-FFF2-40B4-BE49-F238E27FC236}">
                  <a16:creationId xmlns:a16="http://schemas.microsoft.com/office/drawing/2014/main" id="{338AF899-B362-4510-A5E7-C9735274440F}"/>
                </a:ext>
              </a:extLst>
            </p:cNvPr>
            <p:cNvSpPr/>
            <p:nvPr/>
          </p:nvSpPr>
          <p:spPr>
            <a:xfrm>
              <a:off x="558800" y="2253877"/>
              <a:ext cx="3775075" cy="39564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p:cNvGrpSpPr/>
            <p:nvPr/>
          </p:nvGrpSpPr>
          <p:grpSpPr>
            <a:xfrm>
              <a:off x="692150" y="2331284"/>
              <a:ext cx="3561135" cy="3789133"/>
              <a:chOff x="466131" y="1930001"/>
              <a:chExt cx="4137250" cy="4354432"/>
            </a:xfrm>
          </p:grpSpPr>
          <p:pic>
            <p:nvPicPr>
              <p:cNvPr id="21" name="Picture 2" descr="http://cfile24.uf.tistory.com/image/26559549587C8D780E8C93"/>
              <p:cNvPicPr>
                <a:picLocks noChangeAspect="1" noChangeArrowheads="1"/>
              </p:cNvPicPr>
              <p:nvPr/>
            </p:nvPicPr>
            <p:blipFill rotWithShape="1">
              <a:blip r:embed="rId3">
                <a:extLst>
                  <a:ext uri="{28A0092B-C50C-407E-A947-70E740481C1C}">
                    <a14:useLocalDpi xmlns:a14="http://schemas.microsoft.com/office/drawing/2010/main" val="0"/>
                  </a:ext>
                </a:extLst>
              </a:blip>
              <a:srcRect b="17494"/>
              <a:stretch/>
            </p:blipFill>
            <p:spPr bwMode="auto">
              <a:xfrm>
                <a:off x="466131" y="1930001"/>
                <a:ext cx="4137250" cy="22288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cfile24.uf.tistory.com/image/2222DA3B587C8AE7280EE3"/>
              <p:cNvPicPr>
                <a:picLocks noChangeAspect="1" noChangeArrowheads="1"/>
              </p:cNvPicPr>
              <p:nvPr/>
            </p:nvPicPr>
            <p:blipFill rotWithShape="1">
              <a:blip r:embed="rId4">
                <a:extLst>
                  <a:ext uri="{28A0092B-C50C-407E-A947-70E740481C1C}">
                    <a14:useLocalDpi xmlns:a14="http://schemas.microsoft.com/office/drawing/2010/main" val="0"/>
                  </a:ext>
                </a:extLst>
              </a:blip>
              <a:srcRect l="906" t="9358" b="5467"/>
              <a:stretch/>
            </p:blipFill>
            <p:spPr bwMode="auto">
              <a:xfrm>
                <a:off x="466131" y="4215194"/>
                <a:ext cx="4128090" cy="206923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그룹 18"/>
          <p:cNvGrpSpPr/>
          <p:nvPr/>
        </p:nvGrpSpPr>
        <p:grpSpPr>
          <a:xfrm>
            <a:off x="416128" y="444866"/>
            <a:ext cx="9051872" cy="282133"/>
            <a:chOff x="416128" y="444866"/>
            <a:chExt cx="9051872" cy="282133"/>
          </a:xfrm>
        </p:grpSpPr>
        <p:sp>
          <p:nvSpPr>
            <p:cNvPr id="20" name="직사각형 19">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Lưu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ý</a:t>
              </a:r>
            </a:p>
          </p:txBody>
        </p:sp>
        <p:sp>
          <p:nvSpPr>
            <p:cNvPr id="23" name="직사각형 22">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34" name="직사각형 33">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Cảm biến PIR (Hồng ngoại thụ động) </a:t>
            </a:r>
          </a:p>
        </p:txBody>
      </p:sp>
    </p:spTree>
    <p:extLst>
      <p:ext uri="{BB962C8B-B14F-4D97-AF65-F5344CB8AC3E}">
        <p14:creationId xmlns:p14="http://schemas.microsoft.com/office/powerpoint/2010/main" val="2886588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416128" y="444866"/>
            <a:ext cx="9051872" cy="282133"/>
            <a:chOff x="416128" y="444866"/>
            <a:chExt cx="9051872" cy="282133"/>
          </a:xfrm>
        </p:grpSpPr>
        <p:sp>
          <p:nvSpPr>
            <p:cNvPr id="18" name="직사각형 17">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defRPr/>
              </a:pP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Lưu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ý</a:t>
              </a:r>
            </a:p>
          </p:txBody>
        </p:sp>
        <p:sp>
          <p:nvSpPr>
            <p:cNvPr id="20" name="직사각형 1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vi-VN"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1" name="직사각형 20">
            <a:extLst>
              <a:ext uri="{FF2B5EF4-FFF2-40B4-BE49-F238E27FC236}">
                <a16:creationId xmlns:a16="http://schemas.microsoft.com/office/drawing/2014/main" id="{63CFEA5D-13A4-4869-9046-BEEF6B820D50}"/>
              </a:ext>
            </a:extLst>
          </p:cNvPr>
          <p:cNvSpPr/>
          <p:nvPr/>
        </p:nvSpPr>
        <p:spPr>
          <a:xfrm>
            <a:off x="449997" y="1375101"/>
            <a:ext cx="931008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r>
              <a:rPr lang="vi-VN" sz="2400" b="1" dirty="0">
                <a:solidFill>
                  <a:prstClr val="black">
                    <a:lumMod val="95000"/>
                    <a:lumOff val="5000"/>
                  </a:prstClr>
                </a:solidFill>
                <a:latin typeface="SamsungOne-400" panose="020B0503030303020204" charset="0"/>
                <a:ea typeface="iCiel Samsung Sharp Sans Regular" pitchFamily="2" charset="77"/>
                <a:cs typeface="iCiel Samsung Sharp Sans Regular" pitchFamily="2" charset="77"/>
              </a:rPr>
              <a:t>Cảm biến CDS </a:t>
            </a:r>
          </a:p>
        </p:txBody>
      </p:sp>
      <p:grpSp>
        <p:nvGrpSpPr>
          <p:cNvPr id="19" name="그룹 18">
            <a:extLst>
              <a:ext uri="{FF2B5EF4-FFF2-40B4-BE49-F238E27FC236}">
                <a16:creationId xmlns:a16="http://schemas.microsoft.com/office/drawing/2014/main" id="{FD36763A-1C73-4E48-9A2C-BD293D340757}"/>
              </a:ext>
            </a:extLst>
          </p:cNvPr>
          <p:cNvGrpSpPr/>
          <p:nvPr/>
        </p:nvGrpSpPr>
        <p:grpSpPr>
          <a:xfrm>
            <a:off x="559817" y="1917713"/>
            <a:ext cx="8783192" cy="2068926"/>
            <a:chOff x="558800" y="1842597"/>
            <a:chExt cx="8785225" cy="2069404"/>
          </a:xfrm>
        </p:grpSpPr>
        <p:grpSp>
          <p:nvGrpSpPr>
            <p:cNvPr id="22" name="그룹 21">
              <a:extLst>
                <a:ext uri="{FF2B5EF4-FFF2-40B4-BE49-F238E27FC236}">
                  <a16:creationId xmlns:a16="http://schemas.microsoft.com/office/drawing/2014/main" id="{07928334-32AF-46A2-97F3-006B536CB7A1}"/>
                </a:ext>
              </a:extLst>
            </p:cNvPr>
            <p:cNvGrpSpPr/>
            <p:nvPr/>
          </p:nvGrpSpPr>
          <p:grpSpPr>
            <a:xfrm>
              <a:off x="558800" y="1842597"/>
              <a:ext cx="8785224" cy="215444"/>
              <a:chOff x="1027113" y="2045624"/>
              <a:chExt cx="8785224" cy="215444"/>
            </a:xfrm>
          </p:grpSpPr>
          <p:sp>
            <p:nvSpPr>
              <p:cNvPr id="24" name="직사각형 23">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직사각형 24">
                <a:extLst>
                  <a:ext uri="{FF2B5EF4-FFF2-40B4-BE49-F238E27FC236}">
                    <a16:creationId xmlns:a16="http://schemas.microsoft.com/office/drawing/2014/main" id="{C3CF9554-5E26-4DD4-876F-A237942CB6BA}"/>
                  </a:ext>
                </a:extLst>
              </p:cNvPr>
              <p:cNvSpPr/>
              <p:nvPr/>
            </p:nvSpPr>
            <p:spPr>
              <a:xfrm>
                <a:off x="1179513" y="2045624"/>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Cảm biến ở cửa trước, bật đèn sáng khi có người mở cửa</a:t>
                </a:r>
              </a:p>
            </p:txBody>
          </p:sp>
        </p:grpSp>
        <p:sp>
          <p:nvSpPr>
            <p:cNvPr id="23" name="직사각형 22">
              <a:extLst>
                <a:ext uri="{FF2B5EF4-FFF2-40B4-BE49-F238E27FC236}">
                  <a16:creationId xmlns:a16="http://schemas.microsoft.com/office/drawing/2014/main" id="{439DCE1C-801F-43E7-9286-D60EB80C9FCA}"/>
                </a:ext>
              </a:extLst>
            </p:cNvPr>
            <p:cNvSpPr/>
            <p:nvPr/>
          </p:nvSpPr>
          <p:spPr>
            <a:xfrm>
              <a:off x="711200" y="2058041"/>
              <a:ext cx="8632825" cy="1853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bật chế độ tiết kiệm điện, đèn lối vào không hoạt động ngay cả khi có người đi qua vào ban ngày</a:t>
              </a:r>
            </a:p>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CDS là một công thức hóa học của cadimi sunfua, trong đó điện trở giảm khi có nhiều ánh sáng chiếu vào và tăng khi có ít ánh sáng chiếu vào.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lgn="just" fontAlgn="base">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hi điện trở tăng thì cường độ dòng điện giảm, và khi điện trở giảm thì cường độ dòng điện tăng để xác định lượng ánh sáng bằng điện.</a:t>
              </a:r>
            </a:p>
            <a:p>
              <a:pPr marL="182526" indent="-182526" algn="just" fontAlgn="base">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Hầu hết đều là nút bấm hình mặt trời hoặc mặt trăng trên cửa trước, có thể được điều khiển đơn giản bằng cách bật hoặc tắt cảm biến CDS vào ban ngày.</a:t>
              </a:r>
            </a:p>
          </p:txBody>
        </p:sp>
      </p:grpSp>
    </p:spTree>
    <p:extLst>
      <p:ext uri="{BB962C8B-B14F-4D97-AF65-F5344CB8AC3E}">
        <p14:creationId xmlns:p14="http://schemas.microsoft.com/office/powerpoint/2010/main" val="2276730307"/>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68ED2E6D4E77E244B9E3F70AF9B53527" ma:contentTypeVersion="8" ma:contentTypeDescription="새 문서를 만듭니다." ma:contentTypeScope="" ma:versionID="c08ebf72a7e43cee30c23a4279c60294">
  <xsd:schema xmlns:xsd="http://www.w3.org/2001/XMLSchema" xmlns:xs="http://www.w3.org/2001/XMLSchema" xmlns:p="http://schemas.microsoft.com/office/2006/metadata/properties" xmlns:ns3="07134975-eb7f-4440-beb9-cfc7c744d082" targetNamespace="http://schemas.microsoft.com/office/2006/metadata/properties" ma:root="true" ma:fieldsID="98866e2e059d692a73d6a48693eec6f7" ns3:_="">
    <xsd:import namespace="07134975-eb7f-4440-beb9-cfc7c744d08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34975-eb7f-4440-beb9-cfc7c744d0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B3CE82-460A-4913-A09D-71D4C0979BC7}">
  <ds:schemaRefs>
    <ds:schemaRef ds:uri="http://schemas.microsoft.com/office/2006/metadata/contentType"/>
    <ds:schemaRef ds:uri="http://schemas.microsoft.com/office/2006/metadata/properties/metaAttributes"/>
    <ds:schemaRef ds:uri="http://www.w3.org/2000/xmlns/"/>
    <ds:schemaRef ds:uri="http://www.w3.org/2001/XMLSchema"/>
    <ds:schemaRef ds:uri="07134975-eb7f-4440-beb9-cfc7c744d082"/>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3DF7B2-1BE5-4C11-BA57-E44398107CF3}">
  <ds:schemaRefs>
    <ds:schemaRef ds:uri="http://schemas.microsoft.com/sharepoint/v3/contenttype/forms"/>
  </ds:schemaRefs>
</ds:datastoreItem>
</file>

<file path=customXml/itemProps3.xml><?xml version="1.0" encoding="utf-8"?>
<ds:datastoreItem xmlns:ds="http://schemas.openxmlformats.org/officeDocument/2006/customXml" ds:itemID="{035CEAD9-5758-4689-9039-214081C3CF6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7134975-eb7f-4440-beb9-cfc7c744d08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38655</TotalTime>
  <Words>51868</Words>
  <Application>Microsoft Macintosh PowerPoint</Application>
  <PresentationFormat>Custom</PresentationFormat>
  <Paragraphs>4502</Paragraphs>
  <Slides>235</Slides>
  <Notes>232</Notes>
  <HiddenSlides>0</HiddenSlides>
  <MMClips>2</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235</vt:i4>
      </vt:variant>
    </vt:vector>
  </HeadingPairs>
  <TitlesOfParts>
    <vt:vector size="255" baseType="lpstr">
      <vt:lpstr>Apple SD Gothic Neo</vt:lpstr>
      <vt:lpstr>KoPub돋움체 Bold</vt:lpstr>
      <vt:lpstr>맑은 고딕</vt:lpstr>
      <vt:lpstr>Arial</vt:lpstr>
      <vt:lpstr>Calibri</vt:lpstr>
      <vt:lpstr>Cambria Math</vt:lpstr>
      <vt:lpstr>iCiel Samsung Sharp Sans Bold</vt:lpstr>
      <vt:lpstr>iCiel Samsung Sharp Sans Medium</vt:lpstr>
      <vt:lpstr>iCiel Samsung Sharp Sans Regular</vt:lpstr>
      <vt:lpstr>Noto Sans</vt:lpstr>
      <vt:lpstr>Open Sans</vt:lpstr>
      <vt:lpstr>proxima nova</vt:lpstr>
      <vt:lpstr>SamsungOne 300</vt:lpstr>
      <vt:lpstr>SamsungOne 400</vt:lpstr>
      <vt:lpstr>SamsungOne 400C</vt:lpstr>
      <vt:lpstr>SamsungOne-400</vt:lpstr>
      <vt:lpstr>SamsungOne-700</vt:lpstr>
      <vt:lpstr>SamsungOneLatin 400</vt:lpstr>
      <vt:lpstr>Wingdings</vt:lpstr>
      <vt:lpstr>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Manh Huy</dc:creator>
  <cp:lastModifiedBy>Trong-Nghia Nguyen</cp:lastModifiedBy>
  <cp:revision>655</cp:revision>
  <cp:lastPrinted>2018-07-16T13:31:32Z</cp:lastPrinted>
  <dcterms:created xsi:type="dcterms:W3CDTF">2018-03-02T14:47:58Z</dcterms:created>
  <dcterms:modified xsi:type="dcterms:W3CDTF">2023-01-06T09:34:21Z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0x01010068ED2E6D4E77E244B9E3F70AF9B53527</vt:lpwstr>
  </property>
</Properties>
</file>